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6858000" cx="12192000"/>
  <p:notesSz cx="6858000" cy="9144000"/>
  <p:embeddedFontLst>
    <p:embeddedFont>
      <p:font typeface="Roboto Slab"/>
      <p:regular r:id="rId27"/>
      <p:bold r:id="rId28"/>
    </p:embeddedFont>
    <p:embeddedFont>
      <p:font typeface="Robot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RobotoSlab-bold.fntdata"/><Relationship Id="rId27" Type="http://schemas.openxmlformats.org/officeDocument/2006/relationships/font" Target="fonts/RobotoSlab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Roboto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Vl5spez64N0BQET4-5nZqRs0yDlp_VWGEdOzAuBCRqk/edit#heading=h.y1pquqn09xa7" TargetMode="Externa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[Mark]</a:t>
            </a:r>
            <a:endParaRPr/>
          </a:p>
        </p:txBody>
      </p:sp>
      <p:sp>
        <p:nvSpPr>
          <p:cNvPr id="30" name="Google Shape;3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7ee9cfb3a7_1_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7ee9cfb3a7_1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[Mark]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Focuses on providing feedback to students on their work, rather than assigning grades.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Students are given opportunities to revise and resubmit their work based on the feedback they receive.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Can help to reduce grade-related stress and promote student learning, as students are not penalized for making mistakes.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Can also help to promote equity and inclusion in the classroom, as it removes the pressure of competition and allows students to focus on their own learning.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7ee9cfb3a7_1_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7ee9cfb3a7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[Mark]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7ee9cfb3a7_1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7ee9cfb3a7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[Mark]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Positive and supportive learning Environment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Reduced grade-related stress and anxiety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Improved student motivation and engagement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Increased student learning and achievement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Reduced inequities among students from different backgrounds (Feldman, 2019)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7ee9cfb3a7_1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7ee9cfb3a7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[no modifications made to icons]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[Sacha]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increased time and effort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student adjustment and resistance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implementation / scalability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technical challenges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using scales with rubrics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our LMS does not allow us to remove points from a rubric, have to create an “overall” criterion that’s weighted more heavily if you want to say, “if any one of these criteria are not met, the overall rating is not met”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 credits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Stopwatch by Koson Rattanaphan from &lt;a href="https://thenounproject.com/browse/icons/term/stopwatch/" target="_blank" title="Stopwatch Icons"&gt;Noun Project&lt;/a&gt; (CC BY 3.0)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effort by Akbar from &lt;a href="https://thenounproject.com/browse/icons/term/effort/" target="_blank" title="effort Icons"&gt;Noun Project&lt;/a&gt; (CC BY 3.0)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Resistance by Kamin Ginkaew from &lt;a href="https://thenounproject.com/browse/icons/term/resistance/" target="_blank" title="Resistance Icons"&gt;Noun Project&lt;/a&gt; (CC BY 3.0)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implementation by ramacae from &lt;a href="https://thenounproject.com/browse/icons/term/implementation/" target="_blank" title="implementation Icons"&gt;Noun Project&lt;/a&gt; (CC BY 3.0)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Technology by Turkkub from &lt;a href="https://thenounproject.com/browse/icons/term/technology/" target="_blank" title="Technology Icons"&gt;Noun Project&lt;/a&gt; (CC BY 3.0)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7ee9cfb3a7_1_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7ee9cfb3a7_1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[Sacha]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7ee9cfb3a7_1_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7ee9cfb3a7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[Sacha]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7ee9cfb3a7_1_1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7ee9cfb3a7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[Sacha]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7ee9cfb3a7_1_1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7ee9cfb3a7_1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[Sacha]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7ee9cfb3a7_1_1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7ee9cfb3a7_1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[Sacha]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See </a:t>
            </a:r>
            <a:r>
              <a:rPr lang="en-US" u="sng">
                <a:solidFill>
                  <a:schemeClr val="hlink"/>
                </a:solidFill>
                <a:hlinkClick r:id="rId2"/>
              </a:rPr>
              <a:t>QM Connect 2023 Presentation Outline</a:t>
            </a:r>
            <a:r>
              <a:rPr lang="en-US"/>
              <a:t> [Faculty and Student Feedback section]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7ee9cfb3a7_1_1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7ee9cfb3a7_1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[Sacha]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7ee9cfb3a7_1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27ee9cfb3a7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[Mark]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7ee9cfb3a7_1_1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7ee9cfb3a7_1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[Sacha]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7ee9cfb3a7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7ee9cfb3a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[Sacha]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7ee9cfb3a7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7ee9cfb3a7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[Sacha]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7ee9cfb3a7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27ee9cfb3a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[Mark]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7ee9cfb3a7_1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27ee9cfb3a7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[Mark]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7ee9cfb3a7_1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7ee9cfb3a7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[Mark]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7ee9cfb3a7_1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7ee9cfb3a7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[Mark]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Studies have shown that traditional grading systems often play on students’ fear of punishment, lessens their intrinsic motivation and performance, and increases their desire to outcompete peers (Schinske &amp; Tanner, 2017)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7ee9cfb3a7_1_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7ee9cfb3a7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[Mark]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7ee9cfb3a7_1_1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7ee9cfb3a7_1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[Mark]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Focuses on student mastery of learning outcomes.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Students are given a rubric for each assignment and are graded on how well they meet the specified criteria.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Assignments completed multiple times: students receiving feedback on work, have opportunities to revise/resubmit specifications are met.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Can help to reduce grade-related stress and promote student learning - students not penalized for making mistakes.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7ee9cfb3a7_1_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7ee9cfb3a7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[Mark]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Allows students to negotiate a contract with the instructor at the beginning of the course.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The contract outlines the student's specific learning goals and how they will be assessed.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Students can choose from a variety of assignments and activities, and they can also negotiate the due dates and grading criteria for their work.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Can help to promote student motivation and engagement, as students are able to choose their own learning goals and have a say in how they are assessed.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2117558" y="3869357"/>
            <a:ext cx="9529010" cy="19891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oboto Slab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2117558" y="6073541"/>
            <a:ext cx="9529010" cy="560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002054" y="365125"/>
            <a:ext cx="965414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2002054" y="1825625"/>
            <a:ext cx="9654140" cy="4809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2002054" y="365125"/>
            <a:ext cx="965414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2002054" y="1825625"/>
            <a:ext cx="4523874" cy="47388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6670306" y="1825625"/>
            <a:ext cx="4985887" cy="47388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2002054" y="365125"/>
            <a:ext cx="965414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1992429" y="457200"/>
            <a:ext cx="337846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Slab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5568199" y="457200"/>
            <a:ext cx="6172200" cy="6126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6" name="Google Shape;26;p6"/>
          <p:cNvSpPr txBox="1"/>
          <p:nvPr>
            <p:ph idx="2" type="body"/>
          </p:nvPr>
        </p:nvSpPr>
        <p:spPr>
          <a:xfrm>
            <a:off x="1992429" y="2057400"/>
            <a:ext cx="337846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0.gif"/><Relationship Id="rId2" Type="http://schemas.openxmlformats.org/officeDocument/2006/relationships/image" Target="../media/image9.gif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002054" y="365125"/>
            <a:ext cx="965414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Slab"/>
              <a:buNone/>
              <a:defRPr b="1" i="0" sz="44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002054" y="1825625"/>
            <a:ext cx="9654140" cy="4809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>
            <a:off x="0" y="-126"/>
            <a:ext cx="1817482" cy="686813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55689" y="222971"/>
            <a:ext cx="1313919" cy="197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3087" y="6205287"/>
            <a:ext cx="951307" cy="4297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gif"/><Relationship Id="rId4" Type="http://schemas.openxmlformats.org/officeDocument/2006/relationships/image" Target="../media/image9.gif"/><Relationship Id="rId5" Type="http://schemas.openxmlformats.org/officeDocument/2006/relationships/image" Target="../media/image2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hyperlink" Target="https://creativecommons.org/licenses/by/3.0/" TargetMode="External"/><Relationship Id="rId10" Type="http://schemas.openxmlformats.org/officeDocument/2006/relationships/hyperlink" Target="https://creativecommons.org/licenses/by/3.0/" TargetMode="External"/><Relationship Id="rId9" Type="http://schemas.openxmlformats.org/officeDocument/2006/relationships/image" Target="../media/image22.png"/><Relationship Id="rId5" Type="http://schemas.openxmlformats.org/officeDocument/2006/relationships/image" Target="../media/image7.png"/><Relationship Id="rId6" Type="http://schemas.openxmlformats.org/officeDocument/2006/relationships/hyperlink" Target="https://creativecommons.org/licenses/by/3.0/" TargetMode="External"/><Relationship Id="rId7" Type="http://schemas.openxmlformats.org/officeDocument/2006/relationships/image" Target="../media/image11.png"/><Relationship Id="rId8" Type="http://schemas.openxmlformats.org/officeDocument/2006/relationships/hyperlink" Target="https://creativecommons.org/licenses/by/3.0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hyperlink" Target="https://creativecommons.org/licenses/by/3.0/" TargetMode="External"/><Relationship Id="rId11" Type="http://schemas.openxmlformats.org/officeDocument/2006/relationships/image" Target="../media/image22.png"/><Relationship Id="rId10" Type="http://schemas.openxmlformats.org/officeDocument/2006/relationships/hyperlink" Target="https://creativecommons.org/licenses/by/3.0/" TargetMode="External"/><Relationship Id="rId12" Type="http://schemas.openxmlformats.org/officeDocument/2006/relationships/hyperlink" Target="https://creativecommons.org/licenses/by/3.0/" TargetMode="External"/><Relationship Id="rId9" Type="http://schemas.openxmlformats.org/officeDocument/2006/relationships/image" Target="../media/image26.png"/><Relationship Id="rId5" Type="http://schemas.openxmlformats.org/officeDocument/2006/relationships/image" Target="../media/image16.png"/><Relationship Id="rId6" Type="http://schemas.openxmlformats.org/officeDocument/2006/relationships/hyperlink" Target="https://creativecommons.org/licenses/by/3.0/" TargetMode="External"/><Relationship Id="rId7" Type="http://schemas.openxmlformats.org/officeDocument/2006/relationships/image" Target="../media/image17.png"/><Relationship Id="rId8" Type="http://schemas.openxmlformats.org/officeDocument/2006/relationships/hyperlink" Target="https://creativecommons.org/licenses/by/3.0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27.png"/><Relationship Id="rId11" Type="http://schemas.openxmlformats.org/officeDocument/2006/relationships/hyperlink" Target="https://creativecommons.org/licenses/by/3.0/" TargetMode="External"/><Relationship Id="rId10" Type="http://schemas.openxmlformats.org/officeDocument/2006/relationships/hyperlink" Target="https://creativecommons.org/licenses/by/3.0/" TargetMode="External"/><Relationship Id="rId12" Type="http://schemas.openxmlformats.org/officeDocument/2006/relationships/hyperlink" Target="https://creativecommons.org/licenses/by/3.0/" TargetMode="External"/><Relationship Id="rId9" Type="http://schemas.openxmlformats.org/officeDocument/2006/relationships/hyperlink" Target="https://creativecommons.org/licenses/by/3.0/" TargetMode="External"/><Relationship Id="rId5" Type="http://schemas.openxmlformats.org/officeDocument/2006/relationships/image" Target="../media/image23.png"/><Relationship Id="rId6" Type="http://schemas.openxmlformats.org/officeDocument/2006/relationships/image" Target="../media/image31.png"/><Relationship Id="rId7" Type="http://schemas.openxmlformats.org/officeDocument/2006/relationships/image" Target="../media/image29.png"/><Relationship Id="rId8" Type="http://schemas.openxmlformats.org/officeDocument/2006/relationships/hyperlink" Target="https://creativecommons.org/licenses/by/3.0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cte.virginia.edu/blog/2020/12/04/alternative-grading-practices-support-both-equity-and-learning" TargetMode="External"/><Relationship Id="rId4" Type="http://schemas.openxmlformats.org/officeDocument/2006/relationships/hyperlink" Target="https://doi.org/10.1187/cbe.cbe-14-03-0054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hyperlink" Target="https://creativecommons.org/licenses/by/3.0/" TargetMode="External"/><Relationship Id="rId10" Type="http://schemas.openxmlformats.org/officeDocument/2006/relationships/hyperlink" Target="https://creativecommons.org/licenses/by/3.0/" TargetMode="External"/><Relationship Id="rId9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hyperlink" Target="https://creativecommons.org/licenses/by/3.0/" TargetMode="External"/><Relationship Id="rId7" Type="http://schemas.openxmlformats.org/officeDocument/2006/relationships/image" Target="../media/image1.png"/><Relationship Id="rId8" Type="http://schemas.openxmlformats.org/officeDocument/2006/relationships/hyperlink" Target="https://creativecommons.org/licenses/by/3.0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hyperlink" Target="https://creativecommons.org/licenses/by/3.0/" TargetMode="External"/><Relationship Id="rId10" Type="http://schemas.openxmlformats.org/officeDocument/2006/relationships/image" Target="../media/image6.png"/><Relationship Id="rId9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creativecommons.org/licenses/by/3.0/" TargetMode="External"/><Relationship Id="rId6" Type="http://schemas.openxmlformats.org/officeDocument/2006/relationships/image" Target="../media/image10.png"/><Relationship Id="rId7" Type="http://schemas.openxmlformats.org/officeDocument/2006/relationships/hyperlink" Target="https://creativecommons.org/licenses/by/3.0/" TargetMode="External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ctrTitle"/>
          </p:nvPr>
        </p:nvSpPr>
        <p:spPr>
          <a:xfrm>
            <a:off x="2042600" y="4284322"/>
            <a:ext cx="9597900" cy="112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50"/>
              <a:buFont typeface="Roboto Slab"/>
              <a:buNone/>
            </a:pPr>
            <a:r>
              <a:rPr lang="en-US" sz="5000"/>
              <a:t>Beyond Points:</a:t>
            </a:r>
            <a:br>
              <a:rPr lang="en-US" sz="5000"/>
            </a:br>
            <a:r>
              <a:rPr lang="en-US" sz="5000"/>
              <a:t>Three Alternative Grading Strategies to Improve Learning</a:t>
            </a:r>
            <a:endParaRPr b="1" sz="5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3" name="Google Shape;33;p8"/>
          <p:cNvSpPr txBox="1"/>
          <p:nvPr>
            <p:ph idx="1" type="subTitle"/>
          </p:nvPr>
        </p:nvSpPr>
        <p:spPr>
          <a:xfrm>
            <a:off x="2042600" y="5502756"/>
            <a:ext cx="9598020" cy="610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b="1" lang="en-US"/>
              <a:t>Mark Cooper &amp; Sacha Johnson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b="1" lang="en-US"/>
              <a:t>QM Connect 2023 | November #, 2023</a:t>
            </a:r>
            <a:endParaRPr b="1"/>
          </a:p>
        </p:txBody>
      </p:sp>
      <p:sp>
        <p:nvSpPr>
          <p:cNvPr id="34" name="Google Shape;34;p8"/>
          <p:cNvSpPr/>
          <p:nvPr/>
        </p:nvSpPr>
        <p:spPr>
          <a:xfrm>
            <a:off x="0" y="-126"/>
            <a:ext cx="1817482" cy="686813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5" name="Google Shape;3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689" y="222971"/>
            <a:ext cx="1313919" cy="197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087" y="6205287"/>
            <a:ext cx="951307" cy="429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9475" y="345775"/>
            <a:ext cx="4698726" cy="313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/>
          <p:nvPr>
            <p:ph type="title"/>
          </p:nvPr>
        </p:nvSpPr>
        <p:spPr>
          <a:xfrm>
            <a:off x="2002054" y="365125"/>
            <a:ext cx="96540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Un</a:t>
            </a:r>
            <a:r>
              <a:rPr lang="en-US"/>
              <a:t>grading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000"/>
              <a:t>Students receive feedback on their work, but no letter grades.</a:t>
            </a:r>
            <a:endParaRPr sz="2000"/>
          </a:p>
        </p:txBody>
      </p:sp>
      <p:grpSp>
        <p:nvGrpSpPr>
          <p:cNvPr id="148" name="Google Shape;148;p17"/>
          <p:cNvGrpSpPr/>
          <p:nvPr/>
        </p:nvGrpSpPr>
        <p:grpSpPr>
          <a:xfrm>
            <a:off x="1964199" y="2424201"/>
            <a:ext cx="2371124" cy="3019095"/>
            <a:chOff x="1887999" y="2424201"/>
            <a:chExt cx="2371124" cy="3019095"/>
          </a:xfrm>
        </p:grpSpPr>
        <p:grpSp>
          <p:nvGrpSpPr>
            <p:cNvPr id="149" name="Google Shape;149;p17"/>
            <p:cNvGrpSpPr/>
            <p:nvPr/>
          </p:nvGrpSpPr>
          <p:grpSpPr>
            <a:xfrm>
              <a:off x="1887999" y="2424201"/>
              <a:ext cx="2371124" cy="2697235"/>
              <a:chOff x="6300108" y="4448920"/>
              <a:chExt cx="2969101" cy="3171725"/>
            </a:xfrm>
          </p:grpSpPr>
          <p:sp>
            <p:nvSpPr>
              <p:cNvPr id="150" name="Google Shape;150;p17"/>
              <p:cNvSpPr txBox="1"/>
              <p:nvPr/>
            </p:nvSpPr>
            <p:spPr>
              <a:xfrm>
                <a:off x="6397909" y="4448920"/>
                <a:ext cx="2871300" cy="450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latin typeface="Roboto"/>
                    <a:ea typeface="Roboto"/>
                    <a:cs typeface="Roboto"/>
                    <a:sym typeface="Roboto"/>
                  </a:rPr>
                  <a:t>Focus on Feedback</a:t>
                </a:r>
                <a:endParaRPr b="1" sz="16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51" name="Google Shape;151;p17"/>
              <p:cNvSpPr txBox="1"/>
              <p:nvPr/>
            </p:nvSpPr>
            <p:spPr>
              <a:xfrm>
                <a:off x="6300108" y="7170645"/>
                <a:ext cx="2969100" cy="450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latin typeface="Roboto"/>
                    <a:ea typeface="Roboto"/>
                    <a:cs typeface="Roboto"/>
                    <a:sym typeface="Roboto"/>
                  </a:rPr>
                  <a:t>Not Assigned Grades</a:t>
                </a:r>
                <a:endParaRPr b="1" sz="16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152" name="Google Shape;152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93425" y="3010625"/>
              <a:ext cx="1936849" cy="1676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Google Shape;153;p17"/>
            <p:cNvSpPr txBox="1"/>
            <p:nvPr/>
          </p:nvSpPr>
          <p:spPr>
            <a:xfrm>
              <a:off x="2370150" y="5073997"/>
              <a:ext cx="138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>
                  <a:latin typeface="Roboto"/>
                  <a:ea typeface="Roboto"/>
                  <a:cs typeface="Roboto"/>
                  <a:sym typeface="Roboto"/>
                </a:rPr>
                <a:t>spyglass by Eucalyp from Noun Project </a:t>
              </a:r>
              <a:r>
                <a:rPr lang="en-US" sz="600">
                  <a:latin typeface="Roboto"/>
                  <a:ea typeface="Roboto"/>
                  <a:cs typeface="Roboto"/>
                  <a:sym typeface="Roboto"/>
                </a:rPr>
                <a:t> (</a:t>
              </a:r>
              <a:r>
                <a:rPr lang="en-US" sz="600" u="sng">
                  <a:solidFill>
                    <a:schemeClr val="hlink"/>
                  </a:solidFill>
                  <a:latin typeface="Roboto"/>
                  <a:ea typeface="Roboto"/>
                  <a:cs typeface="Roboto"/>
                  <a:sym typeface="Roboto"/>
                  <a:hlinkClick r:id="rId4"/>
                </a:rPr>
                <a:t>CC BY 3.0</a:t>
              </a:r>
              <a:r>
                <a:rPr lang="en-US" sz="600">
                  <a:latin typeface="Roboto"/>
                  <a:ea typeface="Roboto"/>
                  <a:cs typeface="Roboto"/>
                  <a:sym typeface="Roboto"/>
                </a:rPr>
                <a:t>)</a:t>
              </a:r>
              <a:endParaRPr sz="6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4" name="Google Shape;154;p17"/>
          <p:cNvGrpSpPr/>
          <p:nvPr/>
        </p:nvGrpSpPr>
        <p:grpSpPr>
          <a:xfrm>
            <a:off x="4621103" y="2422364"/>
            <a:ext cx="2308175" cy="3020933"/>
            <a:chOff x="4621103" y="2422364"/>
            <a:chExt cx="2308175" cy="3020933"/>
          </a:xfrm>
        </p:grpSpPr>
        <p:grpSp>
          <p:nvGrpSpPr>
            <p:cNvPr id="155" name="Google Shape;155;p17"/>
            <p:cNvGrpSpPr/>
            <p:nvPr/>
          </p:nvGrpSpPr>
          <p:grpSpPr>
            <a:xfrm>
              <a:off x="4621103" y="2422364"/>
              <a:ext cx="2308175" cy="2699063"/>
              <a:chOff x="5535503" y="1965164"/>
              <a:chExt cx="2308175" cy="2699063"/>
            </a:xfrm>
          </p:grpSpPr>
          <p:sp>
            <p:nvSpPr>
              <p:cNvPr id="156" name="Google Shape;156;p17"/>
              <p:cNvSpPr txBox="1"/>
              <p:nvPr/>
            </p:nvSpPr>
            <p:spPr>
              <a:xfrm>
                <a:off x="5550778" y="1965164"/>
                <a:ext cx="2292900" cy="382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latin typeface="Roboto"/>
                    <a:ea typeface="Roboto"/>
                    <a:cs typeface="Roboto"/>
                    <a:sym typeface="Roboto"/>
                  </a:rPr>
                  <a:t>Revise &amp; Resubmit</a:t>
                </a:r>
                <a:endParaRPr b="1" sz="16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57" name="Google Shape;157;p17"/>
              <p:cNvSpPr txBox="1"/>
              <p:nvPr/>
            </p:nvSpPr>
            <p:spPr>
              <a:xfrm>
                <a:off x="5535503" y="4281426"/>
                <a:ext cx="2292900" cy="382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latin typeface="Roboto"/>
                    <a:ea typeface="Roboto"/>
                    <a:cs typeface="Roboto"/>
                    <a:sym typeface="Roboto"/>
                  </a:rPr>
                  <a:t>Based</a:t>
                </a:r>
                <a:r>
                  <a:rPr b="1" lang="en-US" sz="1600">
                    <a:latin typeface="Roboto"/>
                    <a:ea typeface="Roboto"/>
                    <a:cs typeface="Roboto"/>
                    <a:sym typeface="Roboto"/>
                  </a:rPr>
                  <a:t> on Feedback</a:t>
                </a:r>
                <a:endParaRPr b="1" sz="16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158" name="Google Shape;158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752875" y="2971577"/>
              <a:ext cx="1924249" cy="16768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9" name="Google Shape;159;p17"/>
            <p:cNvSpPr txBox="1"/>
            <p:nvPr/>
          </p:nvSpPr>
          <p:spPr>
            <a:xfrm>
              <a:off x="5037150" y="5073997"/>
              <a:ext cx="138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>
                  <a:latin typeface="Roboto"/>
                  <a:ea typeface="Roboto"/>
                  <a:cs typeface="Roboto"/>
                  <a:sym typeface="Roboto"/>
                </a:rPr>
                <a:t>revise by Rena Shin from Noun Project</a:t>
              </a:r>
              <a:r>
                <a:rPr lang="en-US" sz="600">
                  <a:latin typeface="Roboto"/>
                  <a:ea typeface="Roboto"/>
                  <a:cs typeface="Roboto"/>
                  <a:sym typeface="Roboto"/>
                </a:rPr>
                <a:t> (</a:t>
              </a:r>
              <a:r>
                <a:rPr lang="en-US" sz="600" u="sng">
                  <a:solidFill>
                    <a:schemeClr val="hlink"/>
                  </a:solidFill>
                  <a:latin typeface="Roboto"/>
                  <a:ea typeface="Roboto"/>
                  <a:cs typeface="Roboto"/>
                  <a:sym typeface="Roboto"/>
                  <a:hlinkClick r:id="rId6"/>
                </a:rPr>
                <a:t>CC BY 3.0</a:t>
              </a:r>
              <a:r>
                <a:rPr lang="en-US" sz="600">
                  <a:latin typeface="Roboto"/>
                  <a:ea typeface="Roboto"/>
                  <a:cs typeface="Roboto"/>
                  <a:sym typeface="Roboto"/>
                </a:rPr>
                <a:t>)</a:t>
              </a:r>
              <a:endParaRPr sz="6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0" name="Google Shape;160;p17"/>
          <p:cNvGrpSpPr/>
          <p:nvPr/>
        </p:nvGrpSpPr>
        <p:grpSpPr>
          <a:xfrm>
            <a:off x="7062662" y="2424206"/>
            <a:ext cx="2194535" cy="3019091"/>
            <a:chOff x="7215062" y="2424206"/>
            <a:chExt cx="2194535" cy="3019091"/>
          </a:xfrm>
        </p:grpSpPr>
        <p:grpSp>
          <p:nvGrpSpPr>
            <p:cNvPr id="161" name="Google Shape;161;p17"/>
            <p:cNvGrpSpPr/>
            <p:nvPr/>
          </p:nvGrpSpPr>
          <p:grpSpPr>
            <a:xfrm>
              <a:off x="7215062" y="2424206"/>
              <a:ext cx="2194535" cy="2688017"/>
              <a:chOff x="9315075" y="1528025"/>
              <a:chExt cx="2871300" cy="3382430"/>
            </a:xfrm>
          </p:grpSpPr>
          <p:sp>
            <p:nvSpPr>
              <p:cNvPr id="162" name="Google Shape;162;p17"/>
              <p:cNvSpPr txBox="1"/>
              <p:nvPr/>
            </p:nvSpPr>
            <p:spPr>
              <a:xfrm>
                <a:off x="9315075" y="1528025"/>
                <a:ext cx="2871300" cy="450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latin typeface="Roboto"/>
                    <a:ea typeface="Roboto"/>
                    <a:cs typeface="Roboto"/>
                    <a:sym typeface="Roboto"/>
                  </a:rPr>
                  <a:t>Reduce Stress</a:t>
                </a:r>
                <a:endParaRPr b="1" sz="16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3" name="Google Shape;163;p17"/>
              <p:cNvSpPr txBox="1"/>
              <p:nvPr/>
            </p:nvSpPr>
            <p:spPr>
              <a:xfrm>
                <a:off x="9315075" y="4460455"/>
                <a:ext cx="2871300" cy="450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latin typeface="Roboto"/>
                    <a:ea typeface="Roboto"/>
                    <a:cs typeface="Roboto"/>
                    <a:sym typeface="Roboto"/>
                  </a:rPr>
                  <a:t>Promote Learning</a:t>
                </a:r>
                <a:endParaRPr b="1" sz="16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164" name="Google Shape;164;p1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299836" y="2971575"/>
              <a:ext cx="2024979" cy="1753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Google Shape;165;p17"/>
            <p:cNvSpPr txBox="1"/>
            <p:nvPr/>
          </p:nvSpPr>
          <p:spPr>
            <a:xfrm>
              <a:off x="7627950" y="5073997"/>
              <a:ext cx="138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>
                  <a:latin typeface="Roboto"/>
                  <a:ea typeface="Roboto"/>
                  <a:cs typeface="Roboto"/>
                  <a:sym typeface="Roboto"/>
                </a:rPr>
                <a:t>calm by Soni Sokell from Noun Project </a:t>
              </a:r>
              <a:r>
                <a:rPr lang="en-US" sz="600">
                  <a:latin typeface="Roboto"/>
                  <a:ea typeface="Roboto"/>
                  <a:cs typeface="Roboto"/>
                  <a:sym typeface="Roboto"/>
                </a:rPr>
                <a:t>(</a:t>
              </a:r>
              <a:r>
                <a:rPr lang="en-US" sz="600" u="sng">
                  <a:solidFill>
                    <a:schemeClr val="hlink"/>
                  </a:solidFill>
                  <a:latin typeface="Roboto"/>
                  <a:ea typeface="Roboto"/>
                  <a:cs typeface="Roboto"/>
                  <a:sym typeface="Roboto"/>
                  <a:hlinkClick r:id="rId8"/>
                </a:rPr>
                <a:t>CC BY 3.0</a:t>
              </a:r>
              <a:r>
                <a:rPr lang="en-US" sz="600">
                  <a:latin typeface="Roboto"/>
                  <a:ea typeface="Roboto"/>
                  <a:cs typeface="Roboto"/>
                  <a:sym typeface="Roboto"/>
                </a:rPr>
                <a:t>)</a:t>
              </a:r>
              <a:endParaRPr sz="6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6" name="Google Shape;166;p17"/>
          <p:cNvGrpSpPr/>
          <p:nvPr/>
        </p:nvGrpSpPr>
        <p:grpSpPr>
          <a:xfrm>
            <a:off x="9414162" y="2424206"/>
            <a:ext cx="2323325" cy="3247691"/>
            <a:chOff x="9566562" y="2424206"/>
            <a:chExt cx="2323325" cy="3247691"/>
          </a:xfrm>
        </p:grpSpPr>
        <p:grpSp>
          <p:nvGrpSpPr>
            <p:cNvPr id="167" name="Google Shape;167;p17"/>
            <p:cNvGrpSpPr/>
            <p:nvPr/>
          </p:nvGrpSpPr>
          <p:grpSpPr>
            <a:xfrm>
              <a:off x="9566562" y="2424206"/>
              <a:ext cx="2323325" cy="2704100"/>
              <a:chOff x="9642762" y="1967006"/>
              <a:chExt cx="2323325" cy="2704100"/>
            </a:xfrm>
          </p:grpSpPr>
          <p:sp>
            <p:nvSpPr>
              <p:cNvPr id="168" name="Google Shape;168;p17"/>
              <p:cNvSpPr txBox="1"/>
              <p:nvPr/>
            </p:nvSpPr>
            <p:spPr>
              <a:xfrm>
                <a:off x="9642762" y="1967006"/>
                <a:ext cx="2194500" cy="357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latin typeface="Roboto"/>
                    <a:ea typeface="Roboto"/>
                    <a:cs typeface="Roboto"/>
                    <a:sym typeface="Roboto"/>
                  </a:rPr>
                  <a:t>Equity &amp; Inclusion</a:t>
                </a:r>
                <a:endParaRPr b="1" sz="16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9" name="Google Shape;169;p17"/>
              <p:cNvSpPr txBox="1"/>
              <p:nvPr/>
            </p:nvSpPr>
            <p:spPr>
              <a:xfrm>
                <a:off x="9771587" y="4313506"/>
                <a:ext cx="2194500" cy="357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latin typeface="Roboto"/>
                    <a:ea typeface="Roboto"/>
                    <a:cs typeface="Roboto"/>
                    <a:sym typeface="Roboto"/>
                  </a:rPr>
                  <a:t>Removes Pressure of Competition</a:t>
                </a:r>
                <a:endParaRPr b="1" sz="16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170" name="Google Shape;170;p17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9860900" y="3020588"/>
              <a:ext cx="1697255" cy="1673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1" name="Google Shape;171;p17"/>
            <p:cNvSpPr txBox="1"/>
            <p:nvPr/>
          </p:nvSpPr>
          <p:spPr>
            <a:xfrm>
              <a:off x="10066350" y="5302597"/>
              <a:ext cx="138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>
                  <a:latin typeface="Roboto"/>
                  <a:ea typeface="Roboto"/>
                  <a:cs typeface="Roboto"/>
                  <a:sym typeface="Roboto"/>
                </a:rPr>
                <a:t>multicultural by afian roc from Noun Project </a:t>
              </a:r>
              <a:r>
                <a:rPr lang="en-US" sz="600">
                  <a:latin typeface="Roboto"/>
                  <a:ea typeface="Roboto"/>
                  <a:cs typeface="Roboto"/>
                  <a:sym typeface="Roboto"/>
                </a:rPr>
                <a:t>(</a:t>
              </a:r>
              <a:r>
                <a:rPr lang="en-US" sz="600" u="sng">
                  <a:solidFill>
                    <a:schemeClr val="hlink"/>
                  </a:solidFill>
                  <a:latin typeface="Roboto"/>
                  <a:ea typeface="Roboto"/>
                  <a:cs typeface="Roboto"/>
                  <a:sym typeface="Roboto"/>
                  <a:hlinkClick r:id="rId10"/>
                </a:rPr>
                <a:t>CC BY 3.0</a:t>
              </a:r>
              <a:r>
                <a:rPr lang="en-US" sz="600">
                  <a:latin typeface="Roboto"/>
                  <a:ea typeface="Roboto"/>
                  <a:cs typeface="Roboto"/>
                  <a:sym typeface="Roboto"/>
                </a:rPr>
                <a:t>)</a:t>
              </a:r>
              <a:endParaRPr sz="6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"/>
          <p:cNvSpPr txBox="1"/>
          <p:nvPr>
            <p:ph type="ctrTitle"/>
          </p:nvPr>
        </p:nvSpPr>
        <p:spPr>
          <a:xfrm>
            <a:off x="2117558" y="3869357"/>
            <a:ext cx="9528900" cy="1989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Benefits &amp; Challenges</a:t>
            </a:r>
            <a:endParaRPr/>
          </a:p>
        </p:txBody>
      </p:sp>
      <p:pic>
        <p:nvPicPr>
          <p:cNvPr id="177" name="Google Shape;17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0522" y="533400"/>
            <a:ext cx="3564557" cy="356455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8"/>
          <p:cNvSpPr txBox="1"/>
          <p:nvPr>
            <p:ph idx="1" type="subTitle"/>
          </p:nvPr>
        </p:nvSpPr>
        <p:spPr>
          <a:xfrm>
            <a:off x="2347400" y="5731356"/>
            <a:ext cx="95979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b="1" lang="en-US" sz="1800"/>
              <a:t>Learning Obj. #2: </a:t>
            </a:r>
            <a:r>
              <a:rPr b="1" lang="en-US" sz="1800"/>
              <a:t>Recall situations where alternative grading strategies would be beneficial or challenging in your course.</a:t>
            </a:r>
            <a:endParaRPr b="1"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/>
          <p:nvPr>
            <p:ph type="title"/>
          </p:nvPr>
        </p:nvSpPr>
        <p:spPr>
          <a:xfrm>
            <a:off x="2002054" y="365125"/>
            <a:ext cx="96540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Benefits of Alternative Grading</a:t>
            </a:r>
            <a:endParaRPr/>
          </a:p>
        </p:txBody>
      </p:sp>
      <p:grpSp>
        <p:nvGrpSpPr>
          <p:cNvPr id="184" name="Google Shape;184;p19"/>
          <p:cNvGrpSpPr/>
          <p:nvPr/>
        </p:nvGrpSpPr>
        <p:grpSpPr>
          <a:xfrm>
            <a:off x="2563775" y="1713100"/>
            <a:ext cx="2291700" cy="2217047"/>
            <a:chOff x="2563775" y="1941700"/>
            <a:chExt cx="2291700" cy="2217047"/>
          </a:xfrm>
        </p:grpSpPr>
        <p:pic>
          <p:nvPicPr>
            <p:cNvPr id="185" name="Google Shape;185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54400" y="2407000"/>
              <a:ext cx="1710600" cy="1473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p19"/>
            <p:cNvSpPr txBox="1"/>
            <p:nvPr/>
          </p:nvSpPr>
          <p:spPr>
            <a:xfrm>
              <a:off x="2563775" y="1941700"/>
              <a:ext cx="2291700" cy="46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latin typeface="Roboto"/>
                  <a:ea typeface="Roboto"/>
                  <a:cs typeface="Roboto"/>
                  <a:sym typeface="Roboto"/>
                </a:rPr>
                <a:t>Positive/Supportive</a:t>
              </a:r>
              <a:endParaRPr b="1" sz="1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7" name="Google Shape;187;p19"/>
            <p:cNvSpPr txBox="1"/>
            <p:nvPr/>
          </p:nvSpPr>
          <p:spPr>
            <a:xfrm>
              <a:off x="3022125" y="3789447"/>
              <a:ext cx="138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>
                  <a:latin typeface="Roboto"/>
                  <a:ea typeface="Roboto"/>
                  <a:cs typeface="Roboto"/>
                  <a:sym typeface="Roboto"/>
                </a:rPr>
                <a:t>Teacher by ToZIcon from Noun Project </a:t>
              </a:r>
              <a:r>
                <a:rPr lang="en-US" sz="600">
                  <a:latin typeface="Roboto"/>
                  <a:ea typeface="Roboto"/>
                  <a:cs typeface="Roboto"/>
                  <a:sym typeface="Roboto"/>
                </a:rPr>
                <a:t>(</a:t>
              </a:r>
              <a:r>
                <a:rPr lang="en-US" sz="600" u="sng">
                  <a:solidFill>
                    <a:schemeClr val="hlink"/>
                  </a:solidFill>
                  <a:latin typeface="Roboto"/>
                  <a:ea typeface="Roboto"/>
                  <a:cs typeface="Roboto"/>
                  <a:sym typeface="Roboto"/>
                  <a:hlinkClick r:id="rId4"/>
                </a:rPr>
                <a:t>CC BY 3.0</a:t>
              </a:r>
              <a:r>
                <a:rPr lang="en-US" sz="600">
                  <a:latin typeface="Roboto"/>
                  <a:ea typeface="Roboto"/>
                  <a:cs typeface="Roboto"/>
                  <a:sym typeface="Roboto"/>
                </a:rPr>
                <a:t>)</a:t>
              </a:r>
              <a:endParaRPr sz="6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8" name="Google Shape;188;p19"/>
          <p:cNvGrpSpPr/>
          <p:nvPr/>
        </p:nvGrpSpPr>
        <p:grpSpPr>
          <a:xfrm>
            <a:off x="5535575" y="1713100"/>
            <a:ext cx="2291700" cy="2217047"/>
            <a:chOff x="5535575" y="1713100"/>
            <a:chExt cx="2291700" cy="2217047"/>
          </a:xfrm>
        </p:grpSpPr>
        <p:pic>
          <p:nvPicPr>
            <p:cNvPr id="189" name="Google Shape;189;p19"/>
            <p:cNvPicPr preferRelativeResize="0"/>
            <p:nvPr/>
          </p:nvPicPr>
          <p:blipFill rotWithShape="1">
            <a:blip r:embed="rId5">
              <a:alphaModFix/>
            </a:blip>
            <a:srcRect b="248" l="0" r="0" t="248"/>
            <a:stretch/>
          </p:blipFill>
          <p:spPr>
            <a:xfrm>
              <a:off x="5826200" y="2178400"/>
              <a:ext cx="1710600" cy="1473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" name="Google Shape;190;p19"/>
            <p:cNvSpPr txBox="1"/>
            <p:nvPr/>
          </p:nvSpPr>
          <p:spPr>
            <a:xfrm>
              <a:off x="5535575" y="1713100"/>
              <a:ext cx="2291700" cy="46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latin typeface="Roboto"/>
                  <a:ea typeface="Roboto"/>
                  <a:cs typeface="Roboto"/>
                  <a:sym typeface="Roboto"/>
                </a:rPr>
                <a:t>Positive/Supportive</a:t>
              </a:r>
              <a:endParaRPr b="1" sz="1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1" name="Google Shape;191;p19"/>
            <p:cNvSpPr txBox="1"/>
            <p:nvPr/>
          </p:nvSpPr>
          <p:spPr>
            <a:xfrm>
              <a:off x="5993925" y="3560847"/>
              <a:ext cx="138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>
                  <a:latin typeface="Roboto"/>
                  <a:ea typeface="Roboto"/>
                  <a:cs typeface="Roboto"/>
                  <a:sym typeface="Roboto"/>
                </a:rPr>
                <a:t>grades by Creative Mahira from Noun Project </a:t>
              </a:r>
              <a:r>
                <a:rPr lang="en-US" sz="600">
                  <a:latin typeface="Roboto"/>
                  <a:ea typeface="Roboto"/>
                  <a:cs typeface="Roboto"/>
                  <a:sym typeface="Roboto"/>
                </a:rPr>
                <a:t> (</a:t>
              </a:r>
              <a:r>
                <a:rPr lang="en-US" sz="600" u="sng">
                  <a:solidFill>
                    <a:schemeClr val="hlink"/>
                  </a:solidFill>
                  <a:latin typeface="Roboto"/>
                  <a:ea typeface="Roboto"/>
                  <a:cs typeface="Roboto"/>
                  <a:sym typeface="Roboto"/>
                  <a:hlinkClick r:id="rId6"/>
                </a:rPr>
                <a:t>CC BY 3.0</a:t>
              </a:r>
              <a:r>
                <a:rPr lang="en-US" sz="600">
                  <a:latin typeface="Roboto"/>
                  <a:ea typeface="Roboto"/>
                  <a:cs typeface="Roboto"/>
                  <a:sym typeface="Roboto"/>
                </a:rPr>
                <a:t>)</a:t>
              </a:r>
              <a:endParaRPr sz="6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2" name="Google Shape;192;p19"/>
          <p:cNvGrpSpPr/>
          <p:nvPr/>
        </p:nvGrpSpPr>
        <p:grpSpPr>
          <a:xfrm>
            <a:off x="8507375" y="1713100"/>
            <a:ext cx="2760300" cy="2309447"/>
            <a:chOff x="8507375" y="1713100"/>
            <a:chExt cx="2760300" cy="2309447"/>
          </a:xfrm>
        </p:grpSpPr>
        <p:pic>
          <p:nvPicPr>
            <p:cNvPr id="193" name="Google Shape;193;p19"/>
            <p:cNvPicPr preferRelativeResize="0"/>
            <p:nvPr/>
          </p:nvPicPr>
          <p:blipFill rotWithShape="1">
            <a:blip r:embed="rId7">
              <a:alphaModFix/>
            </a:blip>
            <a:srcRect b="248" l="0" r="0" t="248"/>
            <a:stretch/>
          </p:blipFill>
          <p:spPr>
            <a:xfrm>
              <a:off x="9102800" y="2178400"/>
              <a:ext cx="1710601" cy="1473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" name="Google Shape;194;p19"/>
            <p:cNvSpPr txBox="1"/>
            <p:nvPr/>
          </p:nvSpPr>
          <p:spPr>
            <a:xfrm>
              <a:off x="8507375" y="1713100"/>
              <a:ext cx="2760300" cy="46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latin typeface="Roboto"/>
                  <a:ea typeface="Roboto"/>
                  <a:cs typeface="Roboto"/>
                  <a:sym typeface="Roboto"/>
                </a:rPr>
                <a:t>Motivation/Engagement</a:t>
              </a:r>
              <a:endParaRPr b="1" sz="1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5" name="Google Shape;195;p19"/>
            <p:cNvSpPr txBox="1"/>
            <p:nvPr/>
          </p:nvSpPr>
          <p:spPr>
            <a:xfrm>
              <a:off x="9270525" y="3560847"/>
              <a:ext cx="1381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>
                  <a:latin typeface="Roboto"/>
                  <a:ea typeface="Roboto"/>
                  <a:cs typeface="Roboto"/>
                  <a:sym typeface="Roboto"/>
                </a:rPr>
                <a:t>Participation by MUHAMAD KHOTIBUL UMAM from Noun Project </a:t>
              </a:r>
              <a:r>
                <a:rPr lang="en-US" sz="600">
                  <a:latin typeface="Roboto"/>
                  <a:ea typeface="Roboto"/>
                  <a:cs typeface="Roboto"/>
                  <a:sym typeface="Roboto"/>
                </a:rPr>
                <a:t>  (</a:t>
              </a:r>
              <a:r>
                <a:rPr lang="en-US" sz="600" u="sng">
                  <a:solidFill>
                    <a:schemeClr val="hlink"/>
                  </a:solidFill>
                  <a:latin typeface="Roboto"/>
                  <a:ea typeface="Roboto"/>
                  <a:cs typeface="Roboto"/>
                  <a:sym typeface="Roboto"/>
                  <a:hlinkClick r:id="rId8"/>
                </a:rPr>
                <a:t>CC BY 3.0</a:t>
              </a:r>
              <a:r>
                <a:rPr lang="en-US" sz="600">
                  <a:latin typeface="Roboto"/>
                  <a:ea typeface="Roboto"/>
                  <a:cs typeface="Roboto"/>
                  <a:sym typeface="Roboto"/>
                </a:rPr>
                <a:t>)</a:t>
              </a:r>
              <a:endParaRPr sz="6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6" name="Google Shape;196;p19"/>
          <p:cNvGrpSpPr/>
          <p:nvPr/>
        </p:nvGrpSpPr>
        <p:grpSpPr>
          <a:xfrm>
            <a:off x="3782975" y="4075300"/>
            <a:ext cx="2657100" cy="2217047"/>
            <a:chOff x="3782975" y="4151500"/>
            <a:chExt cx="2657100" cy="2217047"/>
          </a:xfrm>
        </p:grpSpPr>
        <p:pic>
          <p:nvPicPr>
            <p:cNvPr id="197" name="Google Shape;197;p19"/>
            <p:cNvPicPr preferRelativeResize="0"/>
            <p:nvPr/>
          </p:nvPicPr>
          <p:blipFill rotWithShape="1">
            <a:blip r:embed="rId9">
              <a:alphaModFix/>
            </a:blip>
            <a:srcRect b="406" l="0" r="0" t="416"/>
            <a:stretch/>
          </p:blipFill>
          <p:spPr>
            <a:xfrm>
              <a:off x="4226000" y="4616800"/>
              <a:ext cx="1710600" cy="14735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8" name="Google Shape;198;p19"/>
            <p:cNvSpPr txBox="1"/>
            <p:nvPr/>
          </p:nvSpPr>
          <p:spPr>
            <a:xfrm>
              <a:off x="3782975" y="4151500"/>
              <a:ext cx="2657100" cy="46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latin typeface="Roboto"/>
                  <a:ea typeface="Roboto"/>
                  <a:cs typeface="Roboto"/>
                  <a:sym typeface="Roboto"/>
                </a:rPr>
                <a:t>Learning/Achievement</a:t>
              </a:r>
              <a:endParaRPr b="1" sz="1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9" name="Google Shape;199;p19"/>
            <p:cNvSpPr txBox="1"/>
            <p:nvPr/>
          </p:nvSpPr>
          <p:spPr>
            <a:xfrm>
              <a:off x="4393725" y="5999247"/>
              <a:ext cx="138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>
                  <a:latin typeface="Roboto"/>
                  <a:ea typeface="Roboto"/>
                  <a:cs typeface="Roboto"/>
                  <a:sym typeface="Roboto"/>
                </a:rPr>
                <a:t>achievement by Flatart from Noun Project </a:t>
              </a:r>
              <a:r>
                <a:rPr lang="en-US" sz="600">
                  <a:latin typeface="Roboto"/>
                  <a:ea typeface="Roboto"/>
                  <a:cs typeface="Roboto"/>
                  <a:sym typeface="Roboto"/>
                </a:rPr>
                <a:t>  (</a:t>
              </a:r>
              <a:r>
                <a:rPr lang="en-US" sz="600" u="sng">
                  <a:solidFill>
                    <a:schemeClr val="hlink"/>
                  </a:solidFill>
                  <a:latin typeface="Roboto"/>
                  <a:ea typeface="Roboto"/>
                  <a:cs typeface="Roboto"/>
                  <a:sym typeface="Roboto"/>
                  <a:hlinkClick r:id="rId10"/>
                </a:rPr>
                <a:t>CC BY 3.0</a:t>
              </a:r>
              <a:r>
                <a:rPr lang="en-US" sz="600">
                  <a:latin typeface="Roboto"/>
                  <a:ea typeface="Roboto"/>
                  <a:cs typeface="Roboto"/>
                  <a:sym typeface="Roboto"/>
                </a:rPr>
                <a:t>)</a:t>
              </a:r>
              <a:endParaRPr sz="6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0" name="Google Shape;200;p19"/>
          <p:cNvGrpSpPr/>
          <p:nvPr/>
        </p:nvGrpSpPr>
        <p:grpSpPr>
          <a:xfrm>
            <a:off x="7207200" y="4075300"/>
            <a:ext cx="2291700" cy="2217047"/>
            <a:chOff x="7207200" y="4151500"/>
            <a:chExt cx="2291700" cy="2217047"/>
          </a:xfrm>
        </p:grpSpPr>
        <p:pic>
          <p:nvPicPr>
            <p:cNvPr id="201" name="Google Shape;201;p19"/>
            <p:cNvPicPr preferRelativeResize="0"/>
            <p:nvPr/>
          </p:nvPicPr>
          <p:blipFill rotWithShape="1">
            <a:blip r:embed="rId11">
              <a:alphaModFix/>
            </a:blip>
            <a:srcRect b="6323" l="0" r="0" t="6332"/>
            <a:stretch/>
          </p:blipFill>
          <p:spPr>
            <a:xfrm>
              <a:off x="7497825" y="4616800"/>
              <a:ext cx="1710600" cy="1473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2" name="Google Shape;202;p19"/>
            <p:cNvSpPr txBox="1"/>
            <p:nvPr/>
          </p:nvSpPr>
          <p:spPr>
            <a:xfrm>
              <a:off x="7207200" y="4151500"/>
              <a:ext cx="2291700" cy="46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latin typeface="Roboto"/>
                  <a:ea typeface="Roboto"/>
                  <a:cs typeface="Roboto"/>
                  <a:sym typeface="Roboto"/>
                </a:rPr>
                <a:t>Reduce Inequities</a:t>
              </a:r>
              <a:endParaRPr b="1" sz="1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3" name="Google Shape;203;p19"/>
            <p:cNvSpPr txBox="1"/>
            <p:nvPr/>
          </p:nvSpPr>
          <p:spPr>
            <a:xfrm>
              <a:off x="7665550" y="5999247"/>
              <a:ext cx="138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multicultural by afian roc from Noun Project (</a:t>
              </a:r>
              <a:r>
                <a:rPr lang="en-US" sz="600" u="sng">
                  <a:solidFill>
                    <a:schemeClr val="accent1"/>
                  </a:solidFill>
                  <a:latin typeface="Roboto"/>
                  <a:ea typeface="Roboto"/>
                  <a:cs typeface="Roboto"/>
                  <a:sym typeface="Roboto"/>
                  <a:hlinkClick r:id="rId12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CC BY 3.0</a:t>
              </a:r>
              <a:r>
                <a:rPr lang="en-US" sz="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)</a:t>
              </a:r>
              <a:endParaRPr sz="6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"/>
          <p:cNvSpPr txBox="1"/>
          <p:nvPr>
            <p:ph type="title"/>
          </p:nvPr>
        </p:nvSpPr>
        <p:spPr>
          <a:xfrm>
            <a:off x="2002054" y="347525"/>
            <a:ext cx="96540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Challenges of Alternative Grading</a:t>
            </a:r>
            <a:endParaRPr/>
          </a:p>
        </p:txBody>
      </p:sp>
      <p:pic>
        <p:nvPicPr>
          <p:cNvPr id="209" name="Google Shape;209;p20"/>
          <p:cNvPicPr preferRelativeResize="0"/>
          <p:nvPr/>
        </p:nvPicPr>
        <p:blipFill rotWithShape="1">
          <a:blip r:embed="rId3">
            <a:alphaModFix/>
          </a:blip>
          <a:srcRect b="13186" l="12394" r="12304" t="0"/>
          <a:stretch/>
        </p:blipFill>
        <p:spPr>
          <a:xfrm>
            <a:off x="3070625" y="2407000"/>
            <a:ext cx="1278001" cy="147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0"/>
          <p:cNvPicPr preferRelativeResize="0"/>
          <p:nvPr/>
        </p:nvPicPr>
        <p:blipFill rotWithShape="1">
          <a:blip r:embed="rId4">
            <a:alphaModFix/>
          </a:blip>
          <a:srcRect b="21892" l="19360" r="19738" t="7530"/>
          <a:stretch/>
        </p:blipFill>
        <p:spPr>
          <a:xfrm>
            <a:off x="5846800" y="2407000"/>
            <a:ext cx="1269758" cy="1472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0"/>
          <p:cNvPicPr preferRelativeResize="0"/>
          <p:nvPr/>
        </p:nvPicPr>
        <p:blipFill rotWithShape="1">
          <a:blip r:embed="rId5">
            <a:alphaModFix/>
          </a:blip>
          <a:srcRect b="13179" l="5085" r="4743" t="0"/>
          <a:stretch/>
        </p:blipFill>
        <p:spPr>
          <a:xfrm>
            <a:off x="8587057" y="2407000"/>
            <a:ext cx="1280160" cy="1472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0"/>
          <p:cNvPicPr preferRelativeResize="0"/>
          <p:nvPr/>
        </p:nvPicPr>
        <p:blipFill rotWithShape="1">
          <a:blip r:embed="rId6">
            <a:alphaModFix/>
          </a:blip>
          <a:srcRect b="13179" l="7420" r="6499" t="0"/>
          <a:stretch/>
        </p:blipFill>
        <p:spPr>
          <a:xfrm>
            <a:off x="4317188" y="4789075"/>
            <a:ext cx="1461051" cy="147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0"/>
          <p:cNvPicPr preferRelativeResize="0"/>
          <p:nvPr/>
        </p:nvPicPr>
        <p:blipFill rotWithShape="1">
          <a:blip r:embed="rId7">
            <a:alphaModFix/>
          </a:blip>
          <a:srcRect b="13179" l="7412" r="6499" t="0"/>
          <a:stretch/>
        </p:blipFill>
        <p:spPr>
          <a:xfrm>
            <a:off x="7053175" y="4789075"/>
            <a:ext cx="1461051" cy="147352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0"/>
          <p:cNvSpPr txBox="1"/>
          <p:nvPr/>
        </p:nvSpPr>
        <p:spPr>
          <a:xfrm>
            <a:off x="2563775" y="1941700"/>
            <a:ext cx="22917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Roboto"/>
                <a:ea typeface="Roboto"/>
                <a:cs typeface="Roboto"/>
                <a:sym typeface="Roboto"/>
              </a:rPr>
              <a:t>Faculty time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20"/>
          <p:cNvSpPr txBox="1"/>
          <p:nvPr/>
        </p:nvSpPr>
        <p:spPr>
          <a:xfrm>
            <a:off x="5310275" y="1941700"/>
            <a:ext cx="22917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Roboto"/>
                <a:ea typeface="Roboto"/>
                <a:cs typeface="Roboto"/>
                <a:sym typeface="Roboto"/>
              </a:rPr>
              <a:t>Faculty effort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p20"/>
          <p:cNvSpPr txBox="1"/>
          <p:nvPr/>
        </p:nvSpPr>
        <p:spPr>
          <a:xfrm>
            <a:off x="8129675" y="1941700"/>
            <a:ext cx="22917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Roboto"/>
                <a:ea typeface="Roboto"/>
                <a:cs typeface="Roboto"/>
                <a:sym typeface="Roboto"/>
              </a:rPr>
              <a:t>Student resistance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" name="Google Shape;217;p20"/>
          <p:cNvSpPr txBox="1"/>
          <p:nvPr/>
        </p:nvSpPr>
        <p:spPr>
          <a:xfrm>
            <a:off x="3931175" y="4310525"/>
            <a:ext cx="22917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Roboto"/>
                <a:ea typeface="Roboto"/>
                <a:cs typeface="Roboto"/>
                <a:sym typeface="Roboto"/>
              </a:rPr>
              <a:t>Implementation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20"/>
          <p:cNvSpPr txBox="1"/>
          <p:nvPr/>
        </p:nvSpPr>
        <p:spPr>
          <a:xfrm>
            <a:off x="6582500" y="4310525"/>
            <a:ext cx="24024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Roboto"/>
                <a:ea typeface="Roboto"/>
                <a:cs typeface="Roboto"/>
                <a:sym typeface="Roboto"/>
              </a:rPr>
              <a:t>Technical challenges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20"/>
          <p:cNvSpPr txBox="1"/>
          <p:nvPr/>
        </p:nvSpPr>
        <p:spPr>
          <a:xfrm>
            <a:off x="3022125" y="3789447"/>
            <a:ext cx="1381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latin typeface="Roboto"/>
                <a:ea typeface="Roboto"/>
                <a:cs typeface="Roboto"/>
                <a:sym typeface="Roboto"/>
              </a:rPr>
              <a:t>Stopwatch by Koson Rattanaphan from Noun Project (</a:t>
            </a:r>
            <a:r>
              <a:rPr lang="en-US" sz="6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8"/>
              </a:rPr>
              <a:t>CC BY 3.0</a:t>
            </a:r>
            <a:r>
              <a:rPr lang="en-US" sz="600">
                <a:latin typeface="Roboto"/>
                <a:ea typeface="Roboto"/>
                <a:cs typeface="Roboto"/>
                <a:sym typeface="Roboto"/>
              </a:rPr>
              <a:t>)</a:t>
            </a:r>
            <a:endParaRPr sz="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20"/>
          <p:cNvSpPr txBox="1"/>
          <p:nvPr/>
        </p:nvSpPr>
        <p:spPr>
          <a:xfrm>
            <a:off x="5790890" y="3781992"/>
            <a:ext cx="1381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latin typeface="Roboto"/>
                <a:ea typeface="Roboto"/>
                <a:cs typeface="Roboto"/>
                <a:sym typeface="Roboto"/>
              </a:rPr>
              <a:t>effort by Akbar from Noun Project (</a:t>
            </a:r>
            <a:r>
              <a:rPr lang="en-US" sz="6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9"/>
              </a:rPr>
              <a:t>CC BY 3.0</a:t>
            </a:r>
            <a:r>
              <a:rPr lang="en-US" sz="600">
                <a:latin typeface="Roboto"/>
                <a:ea typeface="Roboto"/>
                <a:cs typeface="Roboto"/>
                <a:sym typeface="Roboto"/>
              </a:rPr>
              <a:t>)</a:t>
            </a:r>
            <a:endParaRPr sz="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20"/>
          <p:cNvSpPr txBox="1"/>
          <p:nvPr/>
        </p:nvSpPr>
        <p:spPr>
          <a:xfrm>
            <a:off x="8536377" y="3782533"/>
            <a:ext cx="1381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latin typeface="Roboto"/>
                <a:ea typeface="Roboto"/>
                <a:cs typeface="Roboto"/>
                <a:sym typeface="Roboto"/>
              </a:rPr>
              <a:t>Resistance by Kamin Ginkaew from Noun Project (</a:t>
            </a:r>
            <a:r>
              <a:rPr lang="en-US" sz="6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0"/>
              </a:rPr>
              <a:t>CC BY 3.0</a:t>
            </a:r>
            <a:r>
              <a:rPr lang="en-US" sz="600">
                <a:latin typeface="Roboto"/>
                <a:ea typeface="Roboto"/>
                <a:cs typeface="Roboto"/>
                <a:sym typeface="Roboto"/>
              </a:rPr>
              <a:t>)</a:t>
            </a:r>
            <a:endParaRPr sz="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p20"/>
          <p:cNvSpPr txBox="1"/>
          <p:nvPr/>
        </p:nvSpPr>
        <p:spPr>
          <a:xfrm>
            <a:off x="4355312" y="6143617"/>
            <a:ext cx="1381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latin typeface="Roboto"/>
                <a:ea typeface="Roboto"/>
                <a:cs typeface="Roboto"/>
                <a:sym typeface="Roboto"/>
              </a:rPr>
              <a:t>implementation by ramacae from Noun Project (</a:t>
            </a:r>
            <a:r>
              <a:rPr lang="en-US" sz="6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1"/>
              </a:rPr>
              <a:t>CC BY 3.0</a:t>
            </a:r>
            <a:r>
              <a:rPr lang="en-US" sz="600">
                <a:latin typeface="Roboto"/>
                <a:ea typeface="Roboto"/>
                <a:cs typeface="Roboto"/>
                <a:sym typeface="Roboto"/>
              </a:rPr>
              <a:t>)</a:t>
            </a:r>
            <a:endParaRPr sz="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p20"/>
          <p:cNvSpPr txBox="1"/>
          <p:nvPr/>
        </p:nvSpPr>
        <p:spPr>
          <a:xfrm>
            <a:off x="7088943" y="6142470"/>
            <a:ext cx="1381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latin typeface="Roboto"/>
                <a:ea typeface="Roboto"/>
                <a:cs typeface="Roboto"/>
                <a:sym typeface="Roboto"/>
              </a:rPr>
              <a:t>Technology by Turkkub from Noun Project (</a:t>
            </a:r>
            <a:r>
              <a:rPr lang="en-US" sz="6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2"/>
              </a:rPr>
              <a:t>CC BY 3.0</a:t>
            </a:r>
            <a:r>
              <a:rPr lang="en-US" sz="600">
                <a:latin typeface="Roboto"/>
                <a:ea typeface="Roboto"/>
                <a:cs typeface="Roboto"/>
                <a:sym typeface="Roboto"/>
              </a:rPr>
              <a:t>)</a:t>
            </a:r>
            <a:endParaRPr sz="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1"/>
          <p:cNvSpPr txBox="1"/>
          <p:nvPr>
            <p:ph type="ctrTitle"/>
          </p:nvPr>
        </p:nvSpPr>
        <p:spPr>
          <a:xfrm>
            <a:off x="2117558" y="3869357"/>
            <a:ext cx="9528900" cy="1989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QM &amp; Alternative Grading</a:t>
            </a:r>
            <a:endParaRPr/>
          </a:p>
        </p:txBody>
      </p:sp>
      <p:pic>
        <p:nvPicPr>
          <p:cNvPr id="229" name="Google Shape;2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0522" y="533400"/>
            <a:ext cx="3564557" cy="3564557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1"/>
          <p:cNvSpPr txBox="1"/>
          <p:nvPr>
            <p:ph idx="1" type="subTitle"/>
          </p:nvPr>
        </p:nvSpPr>
        <p:spPr>
          <a:xfrm>
            <a:off x="2347400" y="5731356"/>
            <a:ext cx="95979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b="1" lang="en-US" sz="1800"/>
              <a:t>Learning Obj. #3: </a:t>
            </a:r>
            <a:r>
              <a:rPr b="1" lang="en-US" sz="1800"/>
              <a:t>Identify ways to implement alternative grading strategies while meeting QM Specific Review Standards 3.2 and 3.3.</a:t>
            </a:r>
            <a:endParaRPr b="1"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2"/>
          <p:cNvSpPr txBox="1"/>
          <p:nvPr>
            <p:ph type="title"/>
          </p:nvPr>
        </p:nvSpPr>
        <p:spPr>
          <a:xfrm>
            <a:off x="2002054" y="347525"/>
            <a:ext cx="96540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</a:t>
            </a:r>
            <a:r>
              <a:rPr lang="en-US"/>
              <a:t>lternative Grading Strategies &amp; SRS 3.2</a:t>
            </a:r>
            <a:endParaRPr/>
          </a:p>
        </p:txBody>
      </p:sp>
      <p:sp>
        <p:nvSpPr>
          <p:cNvPr id="236" name="Google Shape;236;p22"/>
          <p:cNvSpPr txBox="1"/>
          <p:nvPr>
            <p:ph idx="1" type="body"/>
          </p:nvPr>
        </p:nvSpPr>
        <p:spPr>
          <a:xfrm>
            <a:off x="2002050" y="1901825"/>
            <a:ext cx="9654000" cy="138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600"/>
              </a:spcAft>
              <a:buSzPts val="1800"/>
              <a:buChar char="•"/>
            </a:pPr>
            <a:r>
              <a:rPr b="1" lang="en-US"/>
              <a:t>Specific Review Standard 3.2: </a:t>
            </a:r>
            <a:r>
              <a:rPr lang="en-US"/>
              <a:t>The course grading policy is stated clearly, available at the beginning of the course, and consistent throughout the course site.</a:t>
            </a:r>
            <a:endParaRPr/>
          </a:p>
        </p:txBody>
      </p:sp>
      <p:pic>
        <p:nvPicPr>
          <p:cNvPr id="237" name="Google Shape;2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6575" y="3342725"/>
            <a:ext cx="5382354" cy="326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"/>
          <p:cNvSpPr txBox="1"/>
          <p:nvPr>
            <p:ph type="title"/>
          </p:nvPr>
        </p:nvSpPr>
        <p:spPr>
          <a:xfrm>
            <a:off x="2002054" y="347525"/>
            <a:ext cx="96540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Alternative Grading Strategies &amp; SRS 3.3</a:t>
            </a:r>
            <a:endParaRPr/>
          </a:p>
        </p:txBody>
      </p:sp>
      <p:sp>
        <p:nvSpPr>
          <p:cNvPr id="243" name="Google Shape;243;p23"/>
          <p:cNvSpPr txBox="1"/>
          <p:nvPr>
            <p:ph idx="1" type="body"/>
          </p:nvPr>
        </p:nvSpPr>
        <p:spPr>
          <a:xfrm>
            <a:off x="2002050" y="1901825"/>
            <a:ext cx="9654000" cy="171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600"/>
              </a:spcAft>
              <a:buSzPts val="1800"/>
              <a:buChar char="•"/>
            </a:pPr>
            <a:r>
              <a:rPr b="1" lang="en-US"/>
              <a:t>Specific Review Standard 3.3: </a:t>
            </a:r>
            <a:r>
              <a:rPr lang="en-US"/>
              <a:t>Specific and descriptive criteria are provided for the evaluation of learners’ work, and their connection to the course grading policy is clearly explained.</a:t>
            </a:r>
            <a:endParaRPr/>
          </a:p>
        </p:txBody>
      </p:sp>
      <p:pic>
        <p:nvPicPr>
          <p:cNvPr id="244" name="Google Shape;24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6244" y="3780900"/>
            <a:ext cx="5898711" cy="293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4"/>
          <p:cNvSpPr txBox="1"/>
          <p:nvPr>
            <p:ph type="ctrTitle"/>
          </p:nvPr>
        </p:nvSpPr>
        <p:spPr>
          <a:xfrm>
            <a:off x="2117558" y="3869357"/>
            <a:ext cx="9528900" cy="1989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ISU Perspectives</a:t>
            </a:r>
            <a:endParaRPr/>
          </a:p>
        </p:txBody>
      </p:sp>
      <p:pic>
        <p:nvPicPr>
          <p:cNvPr id="250" name="Google Shape;2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0522" y="533400"/>
            <a:ext cx="3564557" cy="3564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5"/>
          <p:cNvSpPr txBox="1"/>
          <p:nvPr>
            <p:ph idx="1" type="body"/>
          </p:nvPr>
        </p:nvSpPr>
        <p:spPr>
          <a:xfrm>
            <a:off x="2002050" y="1901825"/>
            <a:ext cx="9654000" cy="132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600"/>
              </a:spcAft>
              <a:buSzPts val="1800"/>
              <a:buChar char="•"/>
            </a:pPr>
            <a:r>
              <a:rPr b="1" lang="en-US"/>
              <a:t>“At first, [students] are generally apprehensive because they are used to grades and feel 'unmoored' without the touchstone.”</a:t>
            </a:r>
            <a:endParaRPr/>
          </a:p>
        </p:txBody>
      </p:sp>
      <p:sp>
        <p:nvSpPr>
          <p:cNvPr id="256" name="Google Shape;256;p25"/>
          <p:cNvSpPr txBox="1"/>
          <p:nvPr>
            <p:ph idx="1" type="body"/>
          </p:nvPr>
        </p:nvSpPr>
        <p:spPr>
          <a:xfrm>
            <a:off x="1953750" y="3273488"/>
            <a:ext cx="9654000" cy="138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600"/>
              </a:spcAft>
              <a:buSzPts val="1800"/>
              <a:buChar char="•"/>
            </a:pPr>
            <a:r>
              <a:rPr b="1" lang="en-US"/>
              <a:t>“[Students] also have trouble seeing the value in moving from extrinsic rewards to intrinsic rewards and motivation.”</a:t>
            </a:r>
            <a:endParaRPr/>
          </a:p>
        </p:txBody>
      </p:sp>
      <p:sp>
        <p:nvSpPr>
          <p:cNvPr id="257" name="Google Shape;257;p25"/>
          <p:cNvSpPr txBox="1"/>
          <p:nvPr>
            <p:ph type="title"/>
          </p:nvPr>
        </p:nvSpPr>
        <p:spPr>
          <a:xfrm>
            <a:off x="2002054" y="347525"/>
            <a:ext cx="96540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ISU Faculty </a:t>
            </a:r>
            <a:r>
              <a:rPr lang="en-US"/>
              <a:t>Perspectives</a:t>
            </a:r>
            <a:endParaRPr/>
          </a:p>
        </p:txBody>
      </p:sp>
      <p:sp>
        <p:nvSpPr>
          <p:cNvPr id="258" name="Google Shape;258;p25"/>
          <p:cNvSpPr txBox="1"/>
          <p:nvPr>
            <p:ph idx="1" type="body"/>
          </p:nvPr>
        </p:nvSpPr>
        <p:spPr>
          <a:xfrm>
            <a:off x="2002050" y="4707850"/>
            <a:ext cx="9654000" cy="174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600"/>
              </a:spcAft>
              <a:buSzPts val="1800"/>
              <a:buChar char="•"/>
            </a:pPr>
            <a:r>
              <a:rPr b="1" lang="en-US"/>
              <a:t>“[The LMS] does not support ungrading well. The assumptions underlying the set up of the gradebook, rubrics, and scales are all based on points or weighted percentages grading.”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6"/>
          <p:cNvSpPr txBox="1"/>
          <p:nvPr>
            <p:ph idx="1" type="body"/>
          </p:nvPr>
        </p:nvSpPr>
        <p:spPr>
          <a:xfrm>
            <a:off x="2002050" y="1901825"/>
            <a:ext cx="9654000" cy="174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-US"/>
              <a:t>“I didn't think I would like it, but once I stopped worrying about the A and focused on learning, I realized it was 'easier' for me. I could just try to learn. As long as I grew, I was doing okay.”</a:t>
            </a:r>
            <a:endParaRPr/>
          </a:p>
        </p:txBody>
      </p:sp>
      <p:sp>
        <p:nvSpPr>
          <p:cNvPr id="264" name="Google Shape;264;p26"/>
          <p:cNvSpPr txBox="1"/>
          <p:nvPr>
            <p:ph idx="1" type="body"/>
          </p:nvPr>
        </p:nvSpPr>
        <p:spPr>
          <a:xfrm>
            <a:off x="2002050" y="3959238"/>
            <a:ext cx="9654000" cy="132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-US"/>
              <a:t>“This was one of the most meaningful classes I've taken at ISU. I now routinely cite without thinking about it and really think about what I am reading.”</a:t>
            </a:r>
            <a:endParaRPr/>
          </a:p>
        </p:txBody>
      </p:sp>
      <p:sp>
        <p:nvSpPr>
          <p:cNvPr id="265" name="Google Shape;265;p26"/>
          <p:cNvSpPr txBox="1"/>
          <p:nvPr>
            <p:ph idx="1" type="body"/>
          </p:nvPr>
        </p:nvSpPr>
        <p:spPr>
          <a:xfrm>
            <a:off x="2002050" y="5596050"/>
            <a:ext cx="9654000" cy="958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-US"/>
              <a:t>“The grading system did not feel super fitting. Getting either a 0 or a 100 is a little bit of a problem in my opinion.”</a:t>
            </a:r>
            <a:endParaRPr/>
          </a:p>
        </p:txBody>
      </p:sp>
      <p:sp>
        <p:nvSpPr>
          <p:cNvPr id="266" name="Google Shape;266;p26"/>
          <p:cNvSpPr txBox="1"/>
          <p:nvPr>
            <p:ph type="title"/>
          </p:nvPr>
        </p:nvSpPr>
        <p:spPr>
          <a:xfrm>
            <a:off x="2002054" y="347525"/>
            <a:ext cx="96540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ISU Student </a:t>
            </a:r>
            <a:r>
              <a:rPr lang="en-US"/>
              <a:t>Perspectives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/>
          <p:nvPr>
            <p:ph type="ctrTitle"/>
          </p:nvPr>
        </p:nvSpPr>
        <p:spPr>
          <a:xfrm>
            <a:off x="2117558" y="3869357"/>
            <a:ext cx="9528900" cy="1989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 &amp; Overview</a:t>
            </a:r>
            <a:endParaRPr/>
          </a:p>
        </p:txBody>
      </p:sp>
      <p:pic>
        <p:nvPicPr>
          <p:cNvPr id="43" name="Google Shape;4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0522" y="533400"/>
            <a:ext cx="3564557" cy="3564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7"/>
          <p:cNvSpPr txBox="1"/>
          <p:nvPr>
            <p:ph type="title"/>
          </p:nvPr>
        </p:nvSpPr>
        <p:spPr>
          <a:xfrm>
            <a:off x="2002054" y="347525"/>
            <a:ext cx="96540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272" name="Google Shape;272;p27"/>
          <p:cNvSpPr txBox="1"/>
          <p:nvPr>
            <p:ph idx="1" type="body"/>
          </p:nvPr>
        </p:nvSpPr>
        <p:spPr>
          <a:xfrm>
            <a:off x="2002050" y="1520825"/>
            <a:ext cx="9654000" cy="99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600"/>
              </a:spcAft>
              <a:buSzPts val="1800"/>
              <a:buChar char="•"/>
            </a:pPr>
            <a:r>
              <a:rPr lang="en-US"/>
              <a:t>H</a:t>
            </a:r>
            <a:r>
              <a:rPr lang="en-US"/>
              <a:t>elp reduce grade-related stress and promote student learning.</a:t>
            </a:r>
            <a:endParaRPr/>
          </a:p>
        </p:txBody>
      </p:sp>
      <p:sp>
        <p:nvSpPr>
          <p:cNvPr id="273" name="Google Shape;273;p27"/>
          <p:cNvSpPr txBox="1"/>
          <p:nvPr>
            <p:ph idx="1" type="body"/>
          </p:nvPr>
        </p:nvSpPr>
        <p:spPr>
          <a:xfrm>
            <a:off x="2002050" y="2765825"/>
            <a:ext cx="9654000" cy="99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600"/>
              </a:spcAft>
              <a:buSzPts val="1800"/>
              <a:buChar char="•"/>
            </a:pPr>
            <a:r>
              <a:rPr lang="en-US"/>
              <a:t>H</a:t>
            </a:r>
            <a:r>
              <a:rPr lang="en-US"/>
              <a:t>elp offset inequities among students and foster greater dialogues on challenging traditional grading systems.</a:t>
            </a:r>
            <a:endParaRPr/>
          </a:p>
        </p:txBody>
      </p:sp>
      <p:sp>
        <p:nvSpPr>
          <p:cNvPr id="274" name="Google Shape;274;p27"/>
          <p:cNvSpPr txBox="1"/>
          <p:nvPr>
            <p:ph idx="1" type="body"/>
          </p:nvPr>
        </p:nvSpPr>
        <p:spPr>
          <a:xfrm>
            <a:off x="2002050" y="4010825"/>
            <a:ext cx="9654000" cy="106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600"/>
              </a:spcAft>
              <a:buSzPts val="1800"/>
              <a:buChar char="•"/>
            </a:pPr>
            <a:r>
              <a:rPr lang="en-US"/>
              <a:t>T</a:t>
            </a:r>
            <a:r>
              <a:rPr lang="en-US"/>
              <a:t>here are both challenges and benefits to implementing alternative grading strategies.</a:t>
            </a:r>
            <a:endParaRPr/>
          </a:p>
        </p:txBody>
      </p:sp>
      <p:sp>
        <p:nvSpPr>
          <p:cNvPr id="275" name="Google Shape;275;p27"/>
          <p:cNvSpPr txBox="1"/>
          <p:nvPr>
            <p:ph idx="1" type="body"/>
          </p:nvPr>
        </p:nvSpPr>
        <p:spPr>
          <a:xfrm>
            <a:off x="2002050" y="5330825"/>
            <a:ext cx="9654000" cy="99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600"/>
              </a:spcAft>
              <a:buSzPts val="1800"/>
              <a:buChar char="•"/>
            </a:pPr>
            <a:r>
              <a:rPr lang="en-US"/>
              <a:t>E</a:t>
            </a:r>
            <a:r>
              <a:rPr lang="en-US"/>
              <a:t>ncourage addressing SRS 3.2 and 3.3 when using alternative grading strategies in your own course(s).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8"/>
          <p:cNvSpPr txBox="1"/>
          <p:nvPr>
            <p:ph type="title"/>
          </p:nvPr>
        </p:nvSpPr>
        <p:spPr>
          <a:xfrm>
            <a:off x="2002054" y="365125"/>
            <a:ext cx="96540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 and Discussion</a:t>
            </a:r>
            <a:endParaRPr/>
          </a:p>
        </p:txBody>
      </p:sp>
      <p:pic>
        <p:nvPicPr>
          <p:cNvPr id="281" name="Google Shape;28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3975" y="1982950"/>
            <a:ext cx="3935650" cy="393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9"/>
          <p:cNvSpPr txBox="1"/>
          <p:nvPr>
            <p:ph type="title"/>
          </p:nvPr>
        </p:nvSpPr>
        <p:spPr>
          <a:xfrm>
            <a:off x="2002054" y="365125"/>
            <a:ext cx="96540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287" name="Google Shape;287;p29"/>
          <p:cNvSpPr txBox="1"/>
          <p:nvPr>
            <p:ph idx="1" type="body"/>
          </p:nvPr>
        </p:nvSpPr>
        <p:spPr>
          <a:xfrm>
            <a:off x="2002054" y="1825625"/>
            <a:ext cx="9654000" cy="480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Grading for Equity: What It Is, Why It Matters, and How It Can Transform Schools and Classrooms" by Joe Feldman (2019)</a:t>
            </a:r>
            <a:endParaRPr sz="1800"/>
          </a:p>
          <a:p>
            <a:pPr indent="-457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Palmer, M., &amp; Streifer, A. (2020) Alternative Grading: Practices Support Both Equity and Learning.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https://cte.virginia.edu/blog/2020/12/04/alternative-grading-practices-support-both-equity-and-learning</a:t>
            </a:r>
            <a:endParaRPr sz="1800"/>
          </a:p>
          <a:p>
            <a:pPr indent="-457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Schinske, J., &amp; Tanner, K. (2014). Teaching More by Grading Less (or Differently). CBE life sciences education, 13(2), 159–166. </a:t>
            </a:r>
            <a:r>
              <a:rPr lang="en-US" sz="1800" u="sng">
                <a:solidFill>
                  <a:schemeClr val="hlink"/>
                </a:solidFill>
                <a:hlinkClick r:id="rId4"/>
              </a:rPr>
              <a:t>https://doi.org/10.1187/cbe.cbe-14-03-0054</a:t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type="title"/>
          </p:nvPr>
        </p:nvSpPr>
        <p:spPr>
          <a:xfrm>
            <a:off x="2002054" y="365125"/>
            <a:ext cx="96540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Today’s Presenters</a:t>
            </a:r>
            <a:endParaRPr/>
          </a:p>
        </p:txBody>
      </p:sp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2002050" y="1825625"/>
            <a:ext cx="4524000" cy="76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Mark Cooper, MBA</a:t>
            </a:r>
            <a:endParaRPr/>
          </a:p>
        </p:txBody>
      </p:sp>
      <p:sp>
        <p:nvSpPr>
          <p:cNvPr id="50" name="Google Shape;50;p10"/>
          <p:cNvSpPr txBox="1"/>
          <p:nvPr>
            <p:ph idx="2" type="body"/>
          </p:nvPr>
        </p:nvSpPr>
        <p:spPr>
          <a:xfrm>
            <a:off x="6670300" y="1825625"/>
            <a:ext cx="4986000" cy="76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Sacha Johnson, Ph.D.</a:t>
            </a:r>
            <a:endParaRPr/>
          </a:p>
        </p:txBody>
      </p:sp>
      <p:pic>
        <p:nvPicPr>
          <p:cNvPr id="51" name="Google Shape;51;p10"/>
          <p:cNvPicPr preferRelativeResize="0"/>
          <p:nvPr/>
        </p:nvPicPr>
        <p:blipFill rotWithShape="1">
          <a:blip r:embed="rId3">
            <a:alphaModFix/>
          </a:blip>
          <a:srcRect b="6200" l="0" r="0" t="0"/>
          <a:stretch/>
        </p:blipFill>
        <p:spPr>
          <a:xfrm>
            <a:off x="3021612" y="2591400"/>
            <a:ext cx="2484875" cy="347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0862" y="2591400"/>
            <a:ext cx="2484876" cy="347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>
            <p:ph type="title"/>
          </p:nvPr>
        </p:nvSpPr>
        <p:spPr>
          <a:xfrm>
            <a:off x="2002054" y="365125"/>
            <a:ext cx="96540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2002050" y="1825625"/>
            <a:ext cx="9654000" cy="65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600"/>
              </a:spcAft>
              <a:buSzPts val="1800"/>
              <a:buChar char="•"/>
            </a:pPr>
            <a:r>
              <a:rPr lang="en-US"/>
              <a:t>Distinguish between three different alternative grading strategies.</a:t>
            </a:r>
            <a:endParaRPr/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2002050" y="3044825"/>
            <a:ext cx="9654000" cy="65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600"/>
              </a:spcAft>
              <a:buSzPts val="1800"/>
              <a:buChar char="•"/>
            </a:pPr>
            <a:r>
              <a:rPr lang="en-US"/>
              <a:t>Recall situations where alternative grading strategies would be beneficial in your course.</a:t>
            </a:r>
            <a:endParaRPr/>
          </a:p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2002050" y="4340225"/>
            <a:ext cx="9654000" cy="65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600"/>
              </a:spcAft>
              <a:buSzPts val="1800"/>
              <a:buChar char="•"/>
            </a:pPr>
            <a:r>
              <a:rPr lang="en-US"/>
              <a:t>Identify ways to implement alternative grading strategies while meeting QM Specific Review Standards 3.2 and 3.3.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>
            <p:ph type="ctrTitle"/>
          </p:nvPr>
        </p:nvSpPr>
        <p:spPr>
          <a:xfrm>
            <a:off x="2117558" y="3869357"/>
            <a:ext cx="9528900" cy="1989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Alternative Grading Strategies</a:t>
            </a:r>
            <a:endParaRPr/>
          </a:p>
        </p:txBody>
      </p:sp>
      <p:pic>
        <p:nvPicPr>
          <p:cNvPr id="66" name="Google Shape;66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0522" y="533400"/>
            <a:ext cx="3564557" cy="3564557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2"/>
          <p:cNvSpPr txBox="1"/>
          <p:nvPr>
            <p:ph idx="1" type="subTitle"/>
          </p:nvPr>
        </p:nvSpPr>
        <p:spPr>
          <a:xfrm>
            <a:off x="2347400" y="5731356"/>
            <a:ext cx="95979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b="1" lang="en-US" sz="1800"/>
              <a:t>Learning Obj. #1: </a:t>
            </a:r>
            <a:r>
              <a:rPr b="1" lang="en-US" sz="1800"/>
              <a:t>Distinguish between three different alternative grading strategies.</a:t>
            </a:r>
            <a:endParaRPr b="1"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title"/>
          </p:nvPr>
        </p:nvSpPr>
        <p:spPr>
          <a:xfrm>
            <a:off x="2002054" y="365125"/>
            <a:ext cx="96540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are Alternative Grading Strategies?</a:t>
            </a:r>
            <a:endParaRPr/>
          </a:p>
        </p:txBody>
      </p:sp>
      <p:sp>
        <p:nvSpPr>
          <p:cNvPr id="73" name="Google Shape;73;p13"/>
          <p:cNvSpPr txBox="1"/>
          <p:nvPr>
            <p:ph idx="1" type="body"/>
          </p:nvPr>
        </p:nvSpPr>
        <p:spPr>
          <a:xfrm>
            <a:off x="2002050" y="1978025"/>
            <a:ext cx="9654000" cy="65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600"/>
              </a:spcAft>
              <a:buSzPts val="1800"/>
              <a:buChar char="•"/>
            </a:pPr>
            <a:r>
              <a:rPr lang="en-US"/>
              <a:t>F</a:t>
            </a:r>
            <a:r>
              <a:rPr lang="en-US"/>
              <a:t>orgoes a conventional points-based approach to grading and favors holistic and continuous forms of assessment and feedback</a:t>
            </a:r>
            <a:r>
              <a:rPr lang="en-US" sz="1800"/>
              <a:t> (Feldman, 2019)</a:t>
            </a:r>
            <a:r>
              <a:rPr lang="en-US"/>
              <a:t>.</a:t>
            </a:r>
            <a:endParaRPr/>
          </a:p>
        </p:txBody>
      </p:sp>
      <p:sp>
        <p:nvSpPr>
          <p:cNvPr id="74" name="Google Shape;74;p13"/>
          <p:cNvSpPr txBox="1"/>
          <p:nvPr>
            <p:ph idx="1" type="body"/>
          </p:nvPr>
        </p:nvSpPr>
        <p:spPr>
          <a:xfrm>
            <a:off x="2002050" y="4949825"/>
            <a:ext cx="9654000" cy="65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600"/>
              </a:spcAft>
              <a:buSzPts val="1800"/>
              <a:buChar char="•"/>
            </a:pPr>
            <a:r>
              <a:rPr lang="en-US"/>
              <a:t>E</a:t>
            </a:r>
            <a:r>
              <a:rPr lang="en-US"/>
              <a:t>ncourage students to think critically about their own learning and educational goals</a:t>
            </a:r>
            <a:r>
              <a:rPr lang="en-US" sz="1800"/>
              <a:t> (Palmer &amp; Streifer, 2020)</a:t>
            </a:r>
            <a:r>
              <a:rPr lang="en-US"/>
              <a:t>.</a:t>
            </a:r>
            <a:endParaRPr/>
          </a:p>
        </p:txBody>
      </p:sp>
      <p:sp>
        <p:nvSpPr>
          <p:cNvPr id="75" name="Google Shape;75;p13"/>
          <p:cNvSpPr txBox="1"/>
          <p:nvPr>
            <p:ph idx="1" type="body"/>
          </p:nvPr>
        </p:nvSpPr>
        <p:spPr>
          <a:xfrm>
            <a:off x="2002050" y="3425825"/>
            <a:ext cx="9654000" cy="147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600"/>
              </a:spcAft>
              <a:buSzPts val="1800"/>
              <a:buChar char="•"/>
            </a:pPr>
            <a:r>
              <a:rPr lang="en-US"/>
              <a:t>C</a:t>
            </a:r>
            <a:r>
              <a:rPr lang="en-US"/>
              <a:t>an help to reduce grade-related stress and promote student learning - students not penalized for making mistakes</a:t>
            </a:r>
            <a:r>
              <a:rPr lang="en-US" sz="1800"/>
              <a:t> (Schinske &amp; Tanner, 2017)</a:t>
            </a:r>
            <a:r>
              <a:rPr lang="en-US"/>
              <a:t>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type="title"/>
          </p:nvPr>
        </p:nvSpPr>
        <p:spPr>
          <a:xfrm>
            <a:off x="2002050" y="365125"/>
            <a:ext cx="96540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Alternative Grading Strategy Types</a:t>
            </a:r>
            <a:endParaRPr/>
          </a:p>
        </p:txBody>
      </p:sp>
      <p:sp>
        <p:nvSpPr>
          <p:cNvPr id="81" name="Google Shape;81;p14"/>
          <p:cNvSpPr txBox="1"/>
          <p:nvPr>
            <p:ph idx="1" type="body"/>
          </p:nvPr>
        </p:nvSpPr>
        <p:spPr>
          <a:xfrm>
            <a:off x="2002050" y="1825625"/>
            <a:ext cx="9654000" cy="132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600"/>
              </a:spcAft>
              <a:buSzPts val="1800"/>
              <a:buChar char="•"/>
            </a:pPr>
            <a:r>
              <a:rPr b="1" lang="en-US"/>
              <a:t>Specifications grading:</a:t>
            </a:r>
            <a:r>
              <a:rPr lang="en-US"/>
              <a:t> Students are given a rubric for each assignment and are graded on how well they meet the specified criteria.</a:t>
            </a:r>
            <a:endParaRPr/>
          </a:p>
        </p:txBody>
      </p:sp>
      <p:sp>
        <p:nvSpPr>
          <p:cNvPr id="82" name="Google Shape;82;p14"/>
          <p:cNvSpPr txBox="1"/>
          <p:nvPr>
            <p:ph idx="1" type="body"/>
          </p:nvPr>
        </p:nvSpPr>
        <p:spPr>
          <a:xfrm>
            <a:off x="2002050" y="3463925"/>
            <a:ext cx="9654000" cy="65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600"/>
              </a:spcAft>
              <a:buSzPts val="1800"/>
              <a:buChar char="•"/>
            </a:pPr>
            <a:r>
              <a:rPr b="1" lang="en-US"/>
              <a:t>Contract grading: </a:t>
            </a:r>
            <a:r>
              <a:rPr lang="en-US"/>
              <a:t>Students negotiate a contract with the instructor at the beginning of the course, outlining their specific learning goals and how they will be assessed.</a:t>
            </a:r>
            <a:endParaRPr/>
          </a:p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2002050" y="5102225"/>
            <a:ext cx="9654000" cy="117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600"/>
              </a:spcAft>
              <a:buSzPts val="1800"/>
              <a:buChar char="•"/>
            </a:pPr>
            <a:r>
              <a:rPr b="1" lang="en-US"/>
              <a:t>Ungrading:</a:t>
            </a:r>
            <a:r>
              <a:rPr lang="en-US"/>
              <a:t> Students receive feedback on their work, but no letter grades.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2002054" y="365125"/>
            <a:ext cx="96540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Specifications grading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000">
                <a:latin typeface="Roboto"/>
                <a:ea typeface="Roboto"/>
                <a:cs typeface="Roboto"/>
                <a:sym typeface="Roboto"/>
              </a:rPr>
              <a:t>Students are given a rubric for each assignment and are graded on how well they meet the specified criteria.</a:t>
            </a:r>
            <a:endParaRPr sz="2000"/>
          </a:p>
        </p:txBody>
      </p:sp>
      <p:sp>
        <p:nvSpPr>
          <p:cNvPr id="89" name="Google Shape;89;p15"/>
          <p:cNvSpPr txBox="1"/>
          <p:nvPr/>
        </p:nvSpPr>
        <p:spPr>
          <a:xfrm>
            <a:off x="9315075" y="7319225"/>
            <a:ext cx="2871300" cy="45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Roboto"/>
                <a:ea typeface="Roboto"/>
                <a:cs typeface="Roboto"/>
                <a:sym typeface="Roboto"/>
              </a:rPr>
              <a:t>Promote Learning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90" name="Google Shape;90;p15"/>
          <p:cNvGrpSpPr/>
          <p:nvPr/>
        </p:nvGrpSpPr>
        <p:grpSpPr>
          <a:xfrm>
            <a:off x="1917735" y="2398898"/>
            <a:ext cx="2280904" cy="3044398"/>
            <a:chOff x="1917735" y="2398898"/>
            <a:chExt cx="2280904" cy="3044398"/>
          </a:xfrm>
        </p:grpSpPr>
        <p:grpSp>
          <p:nvGrpSpPr>
            <p:cNvPr id="91" name="Google Shape;91;p15"/>
            <p:cNvGrpSpPr/>
            <p:nvPr/>
          </p:nvGrpSpPr>
          <p:grpSpPr>
            <a:xfrm>
              <a:off x="1917735" y="2398898"/>
              <a:ext cx="2280904" cy="2630564"/>
              <a:chOff x="320400" y="256759"/>
              <a:chExt cx="2905980" cy="3474068"/>
            </a:xfrm>
          </p:grpSpPr>
          <p:sp>
            <p:nvSpPr>
              <p:cNvPr id="92" name="Google Shape;92;p15"/>
              <p:cNvSpPr txBox="1"/>
              <p:nvPr/>
            </p:nvSpPr>
            <p:spPr>
              <a:xfrm>
                <a:off x="431280" y="3307227"/>
                <a:ext cx="2795100" cy="423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latin typeface="Roboto"/>
                    <a:ea typeface="Roboto"/>
                    <a:cs typeface="Roboto"/>
                    <a:sym typeface="Roboto"/>
                  </a:rPr>
                  <a:t>Learning Outcomes</a:t>
                </a:r>
                <a:endParaRPr b="1" sz="16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3" name="Google Shape;93;p15"/>
              <p:cNvSpPr txBox="1"/>
              <p:nvPr/>
            </p:nvSpPr>
            <p:spPr>
              <a:xfrm>
                <a:off x="320400" y="256759"/>
                <a:ext cx="2795100" cy="42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latin typeface="Roboto"/>
                    <a:ea typeface="Roboto"/>
                    <a:cs typeface="Roboto"/>
                    <a:sym typeface="Roboto"/>
                  </a:rPr>
                  <a:t>Mastery of </a:t>
                </a:r>
                <a:endParaRPr b="1" sz="16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94" name="Google Shape;94;p15"/>
            <p:cNvPicPr preferRelativeResize="0"/>
            <p:nvPr/>
          </p:nvPicPr>
          <p:blipFill rotWithShape="1">
            <a:blip r:embed="rId3">
              <a:alphaModFix/>
            </a:blip>
            <a:srcRect b="13755" l="0" r="6559" t="0"/>
            <a:stretch/>
          </p:blipFill>
          <p:spPr>
            <a:xfrm>
              <a:off x="2244225" y="2829261"/>
              <a:ext cx="1867374" cy="18794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" name="Google Shape;95;p15"/>
            <p:cNvSpPr txBox="1"/>
            <p:nvPr/>
          </p:nvSpPr>
          <p:spPr>
            <a:xfrm>
              <a:off x="2370150" y="5073997"/>
              <a:ext cx="138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>
                  <a:latin typeface="Roboto"/>
                  <a:ea typeface="Roboto"/>
                  <a:cs typeface="Roboto"/>
                  <a:sym typeface="Roboto"/>
                </a:rPr>
                <a:t>Mastery </a:t>
              </a:r>
              <a:r>
                <a:rPr lang="en-US" sz="600">
                  <a:latin typeface="Roboto"/>
                  <a:ea typeface="Roboto"/>
                  <a:cs typeface="Roboto"/>
                  <a:sym typeface="Roboto"/>
                </a:rPr>
                <a:t> by Shape’Br from Noun Project (</a:t>
              </a:r>
              <a:r>
                <a:rPr lang="en-US" sz="600" u="sng">
                  <a:solidFill>
                    <a:schemeClr val="hlink"/>
                  </a:solidFill>
                  <a:latin typeface="Roboto"/>
                  <a:ea typeface="Roboto"/>
                  <a:cs typeface="Roboto"/>
                  <a:sym typeface="Roboto"/>
                  <a:hlinkClick r:id="rId4"/>
                </a:rPr>
                <a:t>CC BY 3.0</a:t>
              </a:r>
              <a:r>
                <a:rPr lang="en-US" sz="600">
                  <a:latin typeface="Roboto"/>
                  <a:ea typeface="Roboto"/>
                  <a:cs typeface="Roboto"/>
                  <a:sym typeface="Roboto"/>
                </a:rPr>
                <a:t>)</a:t>
              </a:r>
              <a:endParaRPr sz="6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6" name="Google Shape;96;p15"/>
          <p:cNvGrpSpPr/>
          <p:nvPr/>
        </p:nvGrpSpPr>
        <p:grpSpPr>
          <a:xfrm>
            <a:off x="4324956" y="2398890"/>
            <a:ext cx="2385059" cy="3044407"/>
            <a:chOff x="4401156" y="2398890"/>
            <a:chExt cx="2385059" cy="3044407"/>
          </a:xfrm>
        </p:grpSpPr>
        <p:grpSp>
          <p:nvGrpSpPr>
            <p:cNvPr id="97" name="Google Shape;97;p15"/>
            <p:cNvGrpSpPr/>
            <p:nvPr/>
          </p:nvGrpSpPr>
          <p:grpSpPr>
            <a:xfrm>
              <a:off x="4401156" y="2398890"/>
              <a:ext cx="2385059" cy="2684919"/>
              <a:chOff x="3231050" y="2196891"/>
              <a:chExt cx="2795100" cy="3011687"/>
            </a:xfrm>
          </p:grpSpPr>
          <p:sp>
            <p:nvSpPr>
              <p:cNvPr id="98" name="Google Shape;98;p15"/>
              <p:cNvSpPr txBox="1"/>
              <p:nvPr/>
            </p:nvSpPr>
            <p:spPr>
              <a:xfrm>
                <a:off x="3231050" y="4784978"/>
                <a:ext cx="2795100" cy="423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latin typeface="Roboto"/>
                    <a:ea typeface="Roboto"/>
                    <a:cs typeface="Roboto"/>
                    <a:sym typeface="Roboto"/>
                  </a:rPr>
                  <a:t>Meet Specified Criteria</a:t>
                </a:r>
                <a:endParaRPr b="1" sz="16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9" name="Google Shape;99;p15"/>
              <p:cNvSpPr txBox="1"/>
              <p:nvPr/>
            </p:nvSpPr>
            <p:spPr>
              <a:xfrm>
                <a:off x="3231050" y="2196891"/>
                <a:ext cx="2795100" cy="423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latin typeface="Roboto"/>
                    <a:ea typeface="Roboto"/>
                    <a:cs typeface="Roboto"/>
                    <a:sym typeface="Roboto"/>
                  </a:rPr>
                  <a:t>Rubrics</a:t>
                </a:r>
                <a:endParaRPr b="1" sz="16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100" name="Google Shape;100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519925" y="2762400"/>
              <a:ext cx="2085351" cy="1790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" name="Google Shape;101;p15"/>
            <p:cNvSpPr txBox="1"/>
            <p:nvPr/>
          </p:nvSpPr>
          <p:spPr>
            <a:xfrm>
              <a:off x="4884750" y="5073997"/>
              <a:ext cx="138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>
                  <a:latin typeface="Roboto"/>
                  <a:ea typeface="Roboto"/>
                  <a:cs typeface="Roboto"/>
                  <a:sym typeface="Roboto"/>
                </a:rPr>
                <a:t>Report </a:t>
              </a:r>
              <a:r>
                <a:rPr lang="en-US" sz="600">
                  <a:latin typeface="Roboto"/>
                  <a:ea typeface="Roboto"/>
                  <a:cs typeface="Roboto"/>
                  <a:sym typeface="Roboto"/>
                </a:rPr>
                <a:t> by Bastian Konigr from Noun Project (</a:t>
              </a:r>
              <a:r>
                <a:rPr lang="en-US" sz="600" u="sng">
                  <a:solidFill>
                    <a:schemeClr val="hlink"/>
                  </a:solidFill>
                  <a:latin typeface="Roboto"/>
                  <a:ea typeface="Roboto"/>
                  <a:cs typeface="Roboto"/>
                  <a:sym typeface="Roboto"/>
                  <a:hlinkClick r:id="rId6"/>
                </a:rPr>
                <a:t>CC BY 3.0</a:t>
              </a:r>
              <a:r>
                <a:rPr lang="en-US" sz="600">
                  <a:latin typeface="Roboto"/>
                  <a:ea typeface="Roboto"/>
                  <a:cs typeface="Roboto"/>
                  <a:sym typeface="Roboto"/>
                </a:rPr>
                <a:t>)</a:t>
              </a:r>
              <a:endParaRPr sz="6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2" name="Google Shape;102;p15"/>
          <p:cNvGrpSpPr/>
          <p:nvPr/>
        </p:nvGrpSpPr>
        <p:grpSpPr>
          <a:xfrm>
            <a:off x="6777549" y="2398901"/>
            <a:ext cx="2434739" cy="3044395"/>
            <a:chOff x="6777549" y="2398901"/>
            <a:chExt cx="2434739" cy="3044395"/>
          </a:xfrm>
        </p:grpSpPr>
        <p:grpSp>
          <p:nvGrpSpPr>
            <p:cNvPr id="103" name="Google Shape;103;p15"/>
            <p:cNvGrpSpPr/>
            <p:nvPr/>
          </p:nvGrpSpPr>
          <p:grpSpPr>
            <a:xfrm>
              <a:off x="6777549" y="2398901"/>
              <a:ext cx="2398299" cy="2684910"/>
              <a:chOff x="6316074" y="4777589"/>
              <a:chExt cx="3003129" cy="3157232"/>
            </a:xfrm>
          </p:grpSpPr>
          <p:sp>
            <p:nvSpPr>
              <p:cNvPr id="104" name="Google Shape;104;p15"/>
              <p:cNvSpPr txBox="1"/>
              <p:nvPr/>
            </p:nvSpPr>
            <p:spPr>
              <a:xfrm>
                <a:off x="6447903" y="4777589"/>
                <a:ext cx="2871300" cy="450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latin typeface="Roboto"/>
                    <a:ea typeface="Roboto"/>
                    <a:cs typeface="Roboto"/>
                    <a:sym typeface="Roboto"/>
                  </a:rPr>
                  <a:t>Feedback on Work</a:t>
                </a:r>
                <a:endParaRPr b="1" sz="16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5" name="Google Shape;105;p15"/>
              <p:cNvSpPr txBox="1"/>
              <p:nvPr/>
            </p:nvSpPr>
            <p:spPr>
              <a:xfrm>
                <a:off x="6316074" y="7484821"/>
                <a:ext cx="2969100" cy="450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latin typeface="Roboto"/>
                    <a:ea typeface="Roboto"/>
                    <a:cs typeface="Roboto"/>
                    <a:sym typeface="Roboto"/>
                  </a:rPr>
                  <a:t>Revise/Resubmit</a:t>
                </a:r>
                <a:endParaRPr b="1" sz="16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106" name="Google Shape;106;p1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789713" y="2631466"/>
              <a:ext cx="2422576" cy="20522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" name="Google Shape;107;p15"/>
            <p:cNvSpPr txBox="1"/>
            <p:nvPr/>
          </p:nvSpPr>
          <p:spPr>
            <a:xfrm>
              <a:off x="7323150" y="5073997"/>
              <a:ext cx="138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>
                  <a:latin typeface="Roboto"/>
                  <a:ea typeface="Roboto"/>
                  <a:cs typeface="Roboto"/>
                  <a:sym typeface="Roboto"/>
                </a:rPr>
                <a:t>Feedback </a:t>
              </a:r>
              <a:r>
                <a:rPr lang="en-US" sz="600">
                  <a:latin typeface="Roboto"/>
                  <a:ea typeface="Roboto"/>
                  <a:cs typeface="Roboto"/>
                  <a:sym typeface="Roboto"/>
                </a:rPr>
                <a:t> by Vectorstall  from Noun Project (</a:t>
              </a:r>
              <a:r>
                <a:rPr lang="en-US" sz="600" u="sng">
                  <a:solidFill>
                    <a:schemeClr val="hlink"/>
                  </a:solidFill>
                  <a:latin typeface="Roboto"/>
                  <a:ea typeface="Roboto"/>
                  <a:cs typeface="Roboto"/>
                  <a:sym typeface="Roboto"/>
                  <a:hlinkClick r:id="rId8"/>
                </a:rPr>
                <a:t>CC BY 3.0</a:t>
              </a:r>
              <a:r>
                <a:rPr lang="en-US" sz="600">
                  <a:latin typeface="Roboto"/>
                  <a:ea typeface="Roboto"/>
                  <a:cs typeface="Roboto"/>
                  <a:sym typeface="Roboto"/>
                </a:rPr>
                <a:t>)</a:t>
              </a:r>
              <a:endParaRPr sz="6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8" name="Google Shape;108;p15"/>
          <p:cNvGrpSpPr/>
          <p:nvPr/>
        </p:nvGrpSpPr>
        <p:grpSpPr>
          <a:xfrm>
            <a:off x="9279837" y="2398906"/>
            <a:ext cx="2270735" cy="3044391"/>
            <a:chOff x="9279837" y="2398906"/>
            <a:chExt cx="2270735" cy="3044391"/>
          </a:xfrm>
        </p:grpSpPr>
        <p:grpSp>
          <p:nvGrpSpPr>
            <p:cNvPr id="109" name="Google Shape;109;p15"/>
            <p:cNvGrpSpPr/>
            <p:nvPr/>
          </p:nvGrpSpPr>
          <p:grpSpPr>
            <a:xfrm>
              <a:off x="9279837" y="2398906"/>
              <a:ext cx="2270735" cy="2669792"/>
              <a:chOff x="9324724" y="1879730"/>
              <a:chExt cx="2970999" cy="3359496"/>
            </a:xfrm>
          </p:grpSpPr>
          <p:sp>
            <p:nvSpPr>
              <p:cNvPr id="110" name="Google Shape;110;p15"/>
              <p:cNvSpPr txBox="1"/>
              <p:nvPr/>
            </p:nvSpPr>
            <p:spPr>
              <a:xfrm>
                <a:off x="9424423" y="1879730"/>
                <a:ext cx="2871300" cy="450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latin typeface="Roboto"/>
                    <a:ea typeface="Roboto"/>
                    <a:cs typeface="Roboto"/>
                    <a:sym typeface="Roboto"/>
                  </a:rPr>
                  <a:t>Reduce Stress</a:t>
                </a:r>
                <a:endParaRPr b="1" sz="16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1" name="Google Shape;111;p15"/>
              <p:cNvSpPr txBox="1"/>
              <p:nvPr/>
            </p:nvSpPr>
            <p:spPr>
              <a:xfrm>
                <a:off x="9324724" y="4789226"/>
                <a:ext cx="2871300" cy="450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latin typeface="Roboto"/>
                    <a:ea typeface="Roboto"/>
                    <a:cs typeface="Roboto"/>
                    <a:sym typeface="Roboto"/>
                  </a:rPr>
                  <a:t>Promote Learning</a:t>
                </a:r>
                <a:endParaRPr b="1" sz="16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112" name="Google Shape;112;p15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9508400" y="2769100"/>
              <a:ext cx="1862000" cy="1929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15"/>
            <p:cNvSpPr txBox="1"/>
            <p:nvPr/>
          </p:nvSpPr>
          <p:spPr>
            <a:xfrm>
              <a:off x="9685350" y="5073997"/>
              <a:ext cx="138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>
                  <a:latin typeface="Roboto"/>
                  <a:ea typeface="Roboto"/>
                  <a:cs typeface="Roboto"/>
                  <a:sym typeface="Roboto"/>
                </a:rPr>
                <a:t>Meditation </a:t>
              </a:r>
              <a:r>
                <a:rPr lang="en-US" sz="600">
                  <a:latin typeface="Roboto"/>
                  <a:ea typeface="Roboto"/>
                  <a:cs typeface="Roboto"/>
                  <a:sym typeface="Roboto"/>
                </a:rPr>
                <a:t>by Chanut is Industries  from Noun Project (</a:t>
              </a:r>
              <a:r>
                <a:rPr lang="en-US" sz="600" u="sng">
                  <a:solidFill>
                    <a:schemeClr val="hlink"/>
                  </a:solidFill>
                  <a:latin typeface="Roboto"/>
                  <a:ea typeface="Roboto"/>
                  <a:cs typeface="Roboto"/>
                  <a:sym typeface="Roboto"/>
                  <a:hlinkClick r:id="rId10"/>
                </a:rPr>
                <a:t>CC BY 3.0</a:t>
              </a:r>
              <a:r>
                <a:rPr lang="en-US" sz="600">
                  <a:latin typeface="Roboto"/>
                  <a:ea typeface="Roboto"/>
                  <a:cs typeface="Roboto"/>
                  <a:sym typeface="Roboto"/>
                </a:rPr>
                <a:t>)</a:t>
              </a:r>
              <a:endParaRPr sz="6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type="title"/>
          </p:nvPr>
        </p:nvSpPr>
        <p:spPr>
          <a:xfrm>
            <a:off x="2002054" y="365125"/>
            <a:ext cx="96540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Contract</a:t>
            </a:r>
            <a:r>
              <a:rPr lang="en-US"/>
              <a:t> grading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000"/>
              <a:t>Students negotiate a contract with the instructor at the beginning of the course, outlining their specific learning goals and how they will be assessed.</a:t>
            </a:r>
            <a:endParaRPr sz="2000"/>
          </a:p>
        </p:txBody>
      </p:sp>
      <p:grpSp>
        <p:nvGrpSpPr>
          <p:cNvPr id="119" name="Google Shape;119;p16"/>
          <p:cNvGrpSpPr/>
          <p:nvPr/>
        </p:nvGrpSpPr>
        <p:grpSpPr>
          <a:xfrm>
            <a:off x="1841525" y="2322700"/>
            <a:ext cx="2444100" cy="2815797"/>
            <a:chOff x="1841525" y="2322700"/>
            <a:chExt cx="2444100" cy="2815797"/>
          </a:xfrm>
        </p:grpSpPr>
        <p:grpSp>
          <p:nvGrpSpPr>
            <p:cNvPr id="120" name="Google Shape;120;p16"/>
            <p:cNvGrpSpPr/>
            <p:nvPr/>
          </p:nvGrpSpPr>
          <p:grpSpPr>
            <a:xfrm>
              <a:off x="1841525" y="2322700"/>
              <a:ext cx="2444100" cy="2598900"/>
              <a:chOff x="1917725" y="2475100"/>
              <a:chExt cx="2444100" cy="2598900"/>
            </a:xfrm>
          </p:grpSpPr>
          <p:pic>
            <p:nvPicPr>
              <p:cNvPr id="121" name="Google Shape;121;p16"/>
              <p:cNvPicPr preferRelativeResize="0"/>
              <p:nvPr/>
            </p:nvPicPr>
            <p:blipFill rotWithShape="1">
              <a:blip r:embed="rId3">
                <a:alphaModFix/>
              </a:blip>
              <a:srcRect b="6349" l="0" r="0" t="0"/>
              <a:stretch/>
            </p:blipFill>
            <p:spPr>
              <a:xfrm>
                <a:off x="2343850" y="2914025"/>
                <a:ext cx="1627375" cy="1727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2" name="Google Shape;122;p16"/>
              <p:cNvSpPr txBox="1"/>
              <p:nvPr/>
            </p:nvSpPr>
            <p:spPr>
              <a:xfrm>
                <a:off x="2070125" y="2475100"/>
                <a:ext cx="2291700" cy="46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latin typeface="Roboto"/>
                    <a:ea typeface="Roboto"/>
                    <a:cs typeface="Roboto"/>
                    <a:sym typeface="Roboto"/>
                  </a:rPr>
                  <a:t>Students/Instructor</a:t>
                </a:r>
                <a:r>
                  <a:rPr b="1" lang="en-US" sz="1800"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endParaRPr b="1" sz="18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3" name="Google Shape;123;p16"/>
              <p:cNvSpPr txBox="1"/>
              <p:nvPr/>
            </p:nvSpPr>
            <p:spPr>
              <a:xfrm>
                <a:off x="1917725" y="4608700"/>
                <a:ext cx="2291700" cy="46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latin typeface="Roboto"/>
                    <a:ea typeface="Roboto"/>
                    <a:cs typeface="Roboto"/>
                    <a:sym typeface="Roboto"/>
                  </a:rPr>
                  <a:t>Negotiate</a:t>
                </a:r>
                <a:r>
                  <a:rPr b="1" lang="en-US" sz="1600"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endParaRPr b="1" sz="16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24" name="Google Shape;124;p16"/>
            <p:cNvSpPr txBox="1"/>
            <p:nvPr/>
          </p:nvSpPr>
          <p:spPr>
            <a:xfrm>
              <a:off x="2370150" y="4769197"/>
              <a:ext cx="138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>
                  <a:latin typeface="Roboto"/>
                  <a:ea typeface="Roboto"/>
                  <a:cs typeface="Roboto"/>
                  <a:sym typeface="Roboto"/>
                </a:rPr>
                <a:t>Negotiate</a:t>
              </a:r>
              <a:r>
                <a:rPr lang="en-US" sz="600">
                  <a:latin typeface="Roboto"/>
                  <a:ea typeface="Roboto"/>
                  <a:cs typeface="Roboto"/>
                  <a:sym typeface="Roboto"/>
                </a:rPr>
                <a:t> by Creative Stall from Noun Project (</a:t>
              </a:r>
              <a:r>
                <a:rPr lang="en-US" sz="600" u="sng">
                  <a:solidFill>
                    <a:schemeClr val="hlink"/>
                  </a:solidFill>
                  <a:latin typeface="Roboto"/>
                  <a:ea typeface="Roboto"/>
                  <a:cs typeface="Roboto"/>
                  <a:sym typeface="Roboto"/>
                  <a:hlinkClick r:id="rId4"/>
                </a:rPr>
                <a:t>CC BY 3.0</a:t>
              </a:r>
              <a:r>
                <a:rPr lang="en-US" sz="600">
                  <a:latin typeface="Roboto"/>
                  <a:ea typeface="Roboto"/>
                  <a:cs typeface="Roboto"/>
                  <a:sym typeface="Roboto"/>
                </a:rPr>
                <a:t>)</a:t>
              </a:r>
              <a:endParaRPr sz="6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5" name="Google Shape;125;p16"/>
          <p:cNvGrpSpPr/>
          <p:nvPr/>
        </p:nvGrpSpPr>
        <p:grpSpPr>
          <a:xfrm>
            <a:off x="4279925" y="2322700"/>
            <a:ext cx="2759400" cy="2815797"/>
            <a:chOff x="4279925" y="2322700"/>
            <a:chExt cx="2759400" cy="2815797"/>
          </a:xfrm>
        </p:grpSpPr>
        <p:grpSp>
          <p:nvGrpSpPr>
            <p:cNvPr id="126" name="Google Shape;126;p16"/>
            <p:cNvGrpSpPr/>
            <p:nvPr/>
          </p:nvGrpSpPr>
          <p:grpSpPr>
            <a:xfrm>
              <a:off x="4279925" y="2322700"/>
              <a:ext cx="2759400" cy="2598900"/>
              <a:chOff x="4432325" y="2475100"/>
              <a:chExt cx="2759400" cy="2598900"/>
            </a:xfrm>
          </p:grpSpPr>
          <p:sp>
            <p:nvSpPr>
              <p:cNvPr id="127" name="Google Shape;127;p16"/>
              <p:cNvSpPr txBox="1"/>
              <p:nvPr/>
            </p:nvSpPr>
            <p:spPr>
              <a:xfrm>
                <a:off x="4432325" y="2475100"/>
                <a:ext cx="2759400" cy="46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latin typeface="Roboto"/>
                    <a:ea typeface="Roboto"/>
                    <a:cs typeface="Roboto"/>
                    <a:sym typeface="Roboto"/>
                  </a:rPr>
                  <a:t>Specific Learning Goals</a:t>
                </a:r>
                <a:r>
                  <a:rPr b="1" lang="en-US" sz="1600"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endParaRPr b="1" sz="16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8" name="Google Shape;128;p16"/>
              <p:cNvSpPr txBox="1"/>
              <p:nvPr/>
            </p:nvSpPr>
            <p:spPr>
              <a:xfrm>
                <a:off x="4544500" y="4608700"/>
                <a:ext cx="2560500" cy="46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latin typeface="Roboto"/>
                    <a:ea typeface="Roboto"/>
                    <a:cs typeface="Roboto"/>
                    <a:sym typeface="Roboto"/>
                  </a:rPr>
                  <a:t>How They’re Assessed</a:t>
                </a:r>
                <a:r>
                  <a:rPr b="1" lang="en-US" sz="1600"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endParaRPr b="1" sz="16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29" name="Google Shape;129;p16"/>
            <p:cNvSpPr txBox="1"/>
            <p:nvPr/>
          </p:nvSpPr>
          <p:spPr>
            <a:xfrm>
              <a:off x="4963625" y="4769197"/>
              <a:ext cx="138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>
                  <a:latin typeface="Roboto"/>
                  <a:ea typeface="Roboto"/>
                  <a:cs typeface="Roboto"/>
                  <a:sym typeface="Roboto"/>
                </a:rPr>
                <a:t>Goal </a:t>
              </a:r>
              <a:r>
                <a:rPr lang="en-US" sz="600">
                  <a:latin typeface="Roboto"/>
                  <a:ea typeface="Roboto"/>
                  <a:cs typeface="Roboto"/>
                  <a:sym typeface="Roboto"/>
                </a:rPr>
                <a:t>by Komkrit Noenpoenpisut from Noun Project (</a:t>
              </a:r>
              <a:r>
                <a:rPr lang="en-US" sz="600" u="sng">
                  <a:solidFill>
                    <a:schemeClr val="hlink"/>
                  </a:solidFill>
                  <a:latin typeface="Roboto"/>
                  <a:ea typeface="Roboto"/>
                  <a:cs typeface="Roboto"/>
                  <a:sym typeface="Roboto"/>
                  <a:hlinkClick r:id="rId5"/>
                </a:rPr>
                <a:t>CC BY 3.0</a:t>
              </a:r>
              <a:r>
                <a:rPr lang="en-US" sz="600">
                  <a:latin typeface="Roboto"/>
                  <a:ea typeface="Roboto"/>
                  <a:cs typeface="Roboto"/>
                  <a:sym typeface="Roboto"/>
                </a:rPr>
                <a:t>)</a:t>
              </a:r>
              <a:endParaRPr sz="600"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30" name="Google Shape;130;p1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613237" y="2781457"/>
              <a:ext cx="2051150" cy="17522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1" name="Google Shape;131;p16"/>
          <p:cNvGrpSpPr/>
          <p:nvPr/>
        </p:nvGrpSpPr>
        <p:grpSpPr>
          <a:xfrm>
            <a:off x="7023125" y="2322700"/>
            <a:ext cx="2307913" cy="3044397"/>
            <a:chOff x="7099325" y="2398900"/>
            <a:chExt cx="2307913" cy="3044397"/>
          </a:xfrm>
        </p:grpSpPr>
        <p:grpSp>
          <p:nvGrpSpPr>
            <p:cNvPr id="132" name="Google Shape;132;p16"/>
            <p:cNvGrpSpPr/>
            <p:nvPr/>
          </p:nvGrpSpPr>
          <p:grpSpPr>
            <a:xfrm>
              <a:off x="7099325" y="2398900"/>
              <a:ext cx="2307913" cy="2598900"/>
              <a:chOff x="7175525" y="2475100"/>
              <a:chExt cx="2307913" cy="2598900"/>
            </a:xfrm>
          </p:grpSpPr>
          <p:sp>
            <p:nvSpPr>
              <p:cNvPr id="133" name="Google Shape;133;p16"/>
              <p:cNvSpPr txBox="1"/>
              <p:nvPr/>
            </p:nvSpPr>
            <p:spPr>
              <a:xfrm>
                <a:off x="7191738" y="2475100"/>
                <a:ext cx="2291700" cy="46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latin typeface="Roboto"/>
                    <a:ea typeface="Roboto"/>
                    <a:cs typeface="Roboto"/>
                    <a:sym typeface="Roboto"/>
                  </a:rPr>
                  <a:t>Choose Variety</a:t>
                </a:r>
                <a:r>
                  <a:rPr b="1" lang="en-US" sz="1600"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endParaRPr b="1" sz="16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34" name="Google Shape;134;p16"/>
              <p:cNvSpPr txBox="1"/>
              <p:nvPr/>
            </p:nvSpPr>
            <p:spPr>
              <a:xfrm>
                <a:off x="7175525" y="4608700"/>
                <a:ext cx="2291700" cy="46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latin typeface="Roboto"/>
                    <a:ea typeface="Roboto"/>
                    <a:cs typeface="Roboto"/>
                    <a:sym typeface="Roboto"/>
                  </a:rPr>
                  <a:t>Negotiate Due Dates &amp; Grade Criteria</a:t>
                </a:r>
                <a:r>
                  <a:rPr b="1" lang="en-US" sz="1600"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endParaRPr b="1" sz="16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35" name="Google Shape;135;p16"/>
            <p:cNvSpPr txBox="1"/>
            <p:nvPr/>
          </p:nvSpPr>
          <p:spPr>
            <a:xfrm>
              <a:off x="7544400" y="5073997"/>
              <a:ext cx="138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>
                  <a:latin typeface="Roboto"/>
                  <a:ea typeface="Roboto"/>
                  <a:cs typeface="Roboto"/>
                  <a:sym typeface="Roboto"/>
                </a:rPr>
                <a:t>Variety</a:t>
              </a:r>
              <a:r>
                <a:rPr lang="en-US" sz="600">
                  <a:latin typeface="Roboto"/>
                  <a:ea typeface="Roboto"/>
                  <a:cs typeface="Roboto"/>
                  <a:sym typeface="Roboto"/>
                </a:rPr>
                <a:t> by WEBTECHOPS LLP from Noun Project (</a:t>
              </a:r>
              <a:r>
                <a:rPr lang="en-US" sz="600" u="sng">
                  <a:solidFill>
                    <a:schemeClr val="hlink"/>
                  </a:solidFill>
                  <a:latin typeface="Roboto"/>
                  <a:ea typeface="Roboto"/>
                  <a:cs typeface="Roboto"/>
                  <a:sym typeface="Roboto"/>
                  <a:hlinkClick r:id="rId7"/>
                </a:rPr>
                <a:t>CC BY 3.0</a:t>
              </a:r>
              <a:r>
                <a:rPr lang="en-US" sz="600">
                  <a:latin typeface="Roboto"/>
                  <a:ea typeface="Roboto"/>
                  <a:cs typeface="Roboto"/>
                  <a:sym typeface="Roboto"/>
                </a:rPr>
                <a:t>)</a:t>
              </a:r>
              <a:endParaRPr sz="600"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36" name="Google Shape;136;p1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330463" y="2944240"/>
              <a:ext cx="1861825" cy="15985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7" name="Google Shape;137;p16"/>
          <p:cNvGrpSpPr/>
          <p:nvPr/>
        </p:nvGrpSpPr>
        <p:grpSpPr>
          <a:xfrm>
            <a:off x="9385325" y="2322700"/>
            <a:ext cx="2444100" cy="2815797"/>
            <a:chOff x="9385325" y="2398900"/>
            <a:chExt cx="2444100" cy="2815797"/>
          </a:xfrm>
        </p:grpSpPr>
        <p:grpSp>
          <p:nvGrpSpPr>
            <p:cNvPr id="138" name="Google Shape;138;p16"/>
            <p:cNvGrpSpPr/>
            <p:nvPr/>
          </p:nvGrpSpPr>
          <p:grpSpPr>
            <a:xfrm>
              <a:off x="9385325" y="2398900"/>
              <a:ext cx="2444100" cy="2598900"/>
              <a:chOff x="9461525" y="2475100"/>
              <a:chExt cx="2444100" cy="2598900"/>
            </a:xfrm>
          </p:grpSpPr>
          <p:sp>
            <p:nvSpPr>
              <p:cNvPr id="139" name="Google Shape;139;p16"/>
              <p:cNvSpPr txBox="1"/>
              <p:nvPr/>
            </p:nvSpPr>
            <p:spPr>
              <a:xfrm>
                <a:off x="9522150" y="2475100"/>
                <a:ext cx="2291700" cy="46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latin typeface="Roboto"/>
                    <a:ea typeface="Roboto"/>
                    <a:cs typeface="Roboto"/>
                    <a:sym typeface="Roboto"/>
                  </a:rPr>
                  <a:t>Promote Motivation</a:t>
                </a:r>
                <a:r>
                  <a:rPr b="1" lang="en-US" sz="1600"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endParaRPr b="1" sz="16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40" name="Google Shape;140;p16"/>
              <p:cNvSpPr txBox="1"/>
              <p:nvPr/>
            </p:nvSpPr>
            <p:spPr>
              <a:xfrm>
                <a:off x="9461525" y="4608700"/>
                <a:ext cx="2444100" cy="46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latin typeface="Roboto"/>
                    <a:ea typeface="Roboto"/>
                    <a:cs typeface="Roboto"/>
                    <a:sym typeface="Roboto"/>
                  </a:rPr>
                  <a:t>Choose Learning Goals</a:t>
                </a:r>
                <a:r>
                  <a:rPr b="1" lang="en-US" sz="1600"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endParaRPr b="1" sz="16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41" name="Google Shape;141;p16"/>
            <p:cNvSpPr txBox="1"/>
            <p:nvPr/>
          </p:nvSpPr>
          <p:spPr>
            <a:xfrm>
              <a:off x="9982800" y="4845397"/>
              <a:ext cx="138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>
                  <a:latin typeface="Roboto"/>
                  <a:ea typeface="Roboto"/>
                  <a:cs typeface="Roboto"/>
                  <a:sym typeface="Roboto"/>
                </a:rPr>
                <a:t>Motivation </a:t>
              </a:r>
              <a:r>
                <a:rPr lang="en-US" sz="600">
                  <a:latin typeface="Roboto"/>
                  <a:ea typeface="Roboto"/>
                  <a:cs typeface="Roboto"/>
                  <a:sym typeface="Roboto"/>
                </a:rPr>
                <a:t>by SITI NURHAYATI from Noun Project (</a:t>
              </a:r>
              <a:r>
                <a:rPr lang="en-US" sz="600" u="sng">
                  <a:solidFill>
                    <a:schemeClr val="hlink"/>
                  </a:solidFill>
                  <a:latin typeface="Roboto"/>
                  <a:ea typeface="Roboto"/>
                  <a:cs typeface="Roboto"/>
                  <a:sym typeface="Roboto"/>
                  <a:hlinkClick r:id="rId9"/>
                </a:rPr>
                <a:t>CC BY 3.0</a:t>
              </a:r>
              <a:r>
                <a:rPr lang="en-US" sz="600">
                  <a:latin typeface="Roboto"/>
                  <a:ea typeface="Roboto"/>
                  <a:cs typeface="Roboto"/>
                  <a:sym typeface="Roboto"/>
                </a:rPr>
                <a:t>)</a:t>
              </a:r>
              <a:endParaRPr sz="600"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42" name="Google Shape;142;p16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9645756" y="3060700"/>
              <a:ext cx="1739687" cy="1498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Idaho State">
      <a:dk1>
        <a:srgbClr val="000000"/>
      </a:dk1>
      <a:lt1>
        <a:srgbClr val="FFFFFF"/>
      </a:lt1>
      <a:dk2>
        <a:srgbClr val="828282"/>
      </a:dk2>
      <a:lt2>
        <a:srgbClr val="E6E7E8"/>
      </a:lt2>
      <a:accent1>
        <a:srgbClr val="F37920"/>
      </a:accent1>
      <a:accent2>
        <a:srgbClr val="A7A7A7"/>
      </a:accent2>
      <a:accent3>
        <a:srgbClr val="A7A7A7"/>
      </a:accent3>
      <a:accent4>
        <a:srgbClr val="FFFFFF"/>
      </a:accent4>
      <a:accent5>
        <a:srgbClr val="F69240"/>
      </a:accent5>
      <a:accent6>
        <a:srgbClr val="F37920"/>
      </a:accent6>
      <a:hlink>
        <a:srgbClr val="F37920"/>
      </a:hlink>
      <a:folHlink>
        <a:srgbClr val="8282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