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7" r:id="rId1"/>
    <p:sldMasterId id="2147484061" r:id="rId2"/>
    <p:sldMasterId id="2147484067" r:id="rId3"/>
  </p:sldMasterIdLst>
  <p:notesMasterIdLst>
    <p:notesMasterId r:id="rId40"/>
  </p:notesMasterIdLst>
  <p:sldIdLst>
    <p:sldId id="256" r:id="rId4"/>
    <p:sldId id="306" r:id="rId5"/>
    <p:sldId id="321" r:id="rId6"/>
    <p:sldId id="345" r:id="rId7"/>
    <p:sldId id="318" r:id="rId8"/>
    <p:sldId id="324" r:id="rId9"/>
    <p:sldId id="319" r:id="rId10"/>
    <p:sldId id="332" r:id="rId11"/>
    <p:sldId id="336" r:id="rId12"/>
    <p:sldId id="329" r:id="rId13"/>
    <p:sldId id="316" r:id="rId14"/>
    <p:sldId id="317" r:id="rId15"/>
    <p:sldId id="346" r:id="rId16"/>
    <p:sldId id="337" r:id="rId17"/>
    <p:sldId id="338" r:id="rId18"/>
    <p:sldId id="333" r:id="rId19"/>
    <p:sldId id="320" r:id="rId20"/>
    <p:sldId id="335" r:id="rId21"/>
    <p:sldId id="331" r:id="rId22"/>
    <p:sldId id="326" r:id="rId23"/>
    <p:sldId id="339" r:id="rId24"/>
    <p:sldId id="313" r:id="rId25"/>
    <p:sldId id="330" r:id="rId26"/>
    <p:sldId id="340" r:id="rId27"/>
    <p:sldId id="351" r:id="rId28"/>
    <p:sldId id="341" r:id="rId29"/>
    <p:sldId id="343" r:id="rId30"/>
    <p:sldId id="344" r:id="rId31"/>
    <p:sldId id="347" r:id="rId32"/>
    <p:sldId id="349" r:id="rId33"/>
    <p:sldId id="350" r:id="rId34"/>
    <p:sldId id="304" r:id="rId35"/>
    <p:sldId id="307" r:id="rId36"/>
    <p:sldId id="308" r:id="rId37"/>
    <p:sldId id="310" r:id="rId38"/>
    <p:sldId id="312" r:id="rId3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15" autoAdjust="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55-4A90-96E5-A042FD094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55-4A90-96E5-A042FD094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55-4A90-96E5-A042FD094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55-4A90-96E5-A042FD094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55-4A90-96E5-A042FD0947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55-4A90-96E5-A042FD0947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55-4A90-96E5-A042FD0947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D55-4A90-96E5-A042FD09473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D55-4A90-96E5-A042FD09473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B9C375-CE81-4B78-8A89-26A488BEF81E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7CC4D0B6-E2DD-4BD6-B428-F9DBF0AF464C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55-4A90-96E5-A042FD09473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075975-3F95-44FF-8794-EC7BB77EA0CA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34FD119E-70F0-4DA9-8FBD-7638A287A38C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55-4A90-96E5-A042FD09473D}"/>
                </c:ext>
              </c:extLst>
            </c:dLbl>
            <c:dLbl>
              <c:idx val="2"/>
              <c:layout>
                <c:manualLayout>
                  <c:x val="0"/>
                  <c:y val="4.92694577326596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7E1DCD-EF6F-4D01-9683-E675DA5014B0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3FDCB409-9F6C-466D-B489-531603C4442B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55-4A90-96E5-A042FD09473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CA88B2-0CA2-4DBF-8D2C-0ACC35186C50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AD7E5475-CDB5-401B-9C44-BE93AAAA200A}" type="PERCENTAGE">
                      <a:rPr lang="en-US" baseline="0" smtClean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09139859512292"/>
                      <c:h val="4.49919729931424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55-4A90-96E5-A042FD09473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4DA6B8-5E1E-4558-AD49-B30A1C40A357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A6817543-C455-4F32-B62E-3A81ADF9A55A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55-4A90-96E5-A042FD09473D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8108C-E3B2-4848-8F59-7349969C9365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249F4DA0-CD71-44D1-807A-B8808CA5B576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55-4A90-96E5-A042FD09473D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A6A32B-3DB3-4B03-8B0C-715B642C7DE6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, </a:t>
                    </a:r>
                    <a:fld id="{D855F2C2-EAC9-4C6E-AB1E-7C6373CDE5F2}" type="PERCENTAGE">
                      <a:rPr lang="en-US" baseline="0"/>
                      <a:pPr>
                        <a:defRPr sz="14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55-4A90-96E5-A042FD09473D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027C69-18B3-435C-B41F-8483421307D1}" type="CATEGORYNAME">
                      <a:rPr lang="en-US" sz="1600" baseline="0"/>
                      <a:pPr>
                        <a:defRPr sz="1600" baseline="0"/>
                      </a:pPr>
                      <a:t>[CATEGORY NAME]</a:t>
                    </a:fld>
                    <a:r>
                      <a:rPr lang="en-US" sz="1600" baseline="0" dirty="0"/>
                      <a:t>, </a:t>
                    </a:r>
                    <a:fld id="{EF0467E2-D117-40E0-B67D-20F1BEA159ED}" type="VALUE">
                      <a:rPr lang="en-US" sz="1600" baseline="0"/>
                      <a:pPr>
                        <a:defRPr sz="1600" baseline="0"/>
                      </a:pPr>
                      <a:t>[VALUE]</a:t>
                    </a:fld>
                    <a:r>
                      <a:rPr lang="en-US" sz="1600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55-4A90-96E5-A042FD09473D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601F50-B46D-4913-B5F9-CA5D1F372239}" type="CATEGORYNAME">
                      <a:rPr lang="en-US" sz="1600"/>
                      <a:pPr>
                        <a:defRPr sz="1400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4A9DD6D1-B21D-4FED-A004-648769D0CD56}" type="VALUE">
                      <a:rPr lang="en-US" baseline="0"/>
                      <a:pPr>
                        <a:defRPr sz="1400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D55-4A90-96E5-A042FD0947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'[Course and Platform Summary by Institution - Shared with BMGF - 20170726.xlsx]Cum Discipline'!$F$2:$F$10</c:f>
              <c:strCache>
                <c:ptCount val="9"/>
                <c:pt idx="0">
                  <c:v>Humanities</c:v>
                </c:pt>
                <c:pt idx="1">
                  <c:v>Other Disciplines</c:v>
                </c:pt>
                <c:pt idx="2">
                  <c:v>Biology/Life Sciences</c:v>
                </c:pt>
                <c:pt idx="3">
                  <c:v>Business</c:v>
                </c:pt>
                <c:pt idx="4">
                  <c:v>Chemistry</c:v>
                </c:pt>
                <c:pt idx="5">
                  <c:v>Economics</c:v>
                </c:pt>
                <c:pt idx="6">
                  <c:v>Mathematics</c:v>
                </c:pt>
                <c:pt idx="7">
                  <c:v>Physics</c:v>
                </c:pt>
                <c:pt idx="8">
                  <c:v>Psychology</c:v>
                </c:pt>
              </c:strCache>
            </c:strRef>
          </c:cat>
          <c:val>
            <c:numRef>
              <c:f>'[Course and Platform Summary by Institution - Shared with BMGF - 20170726.xlsx]Cum Discipline'!$G$2:$G$10</c:f>
              <c:numCache>
                <c:formatCode>0%</c:formatCode>
                <c:ptCount val="9"/>
                <c:pt idx="0">
                  <c:v>0.12</c:v>
                </c:pt>
                <c:pt idx="1">
                  <c:v>0.1</c:v>
                </c:pt>
                <c:pt idx="2">
                  <c:v>0.12</c:v>
                </c:pt>
                <c:pt idx="3">
                  <c:v>0.06</c:v>
                </c:pt>
                <c:pt idx="4">
                  <c:v>0.16</c:v>
                </c:pt>
                <c:pt idx="5">
                  <c:v>0.1</c:v>
                </c:pt>
                <c:pt idx="6">
                  <c:v>0.13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D55-4A90-96E5-A042FD094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Courseware 11-16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'[Course and Platform Summary by Institution - Shared with BMGF - combined.xlsx]Courseware 11-16'!$B$2:$B$22</c:f>
              <c:strCache>
                <c:ptCount val="21"/>
                <c:pt idx="0">
                  <c:v>Acrobatiq</c:v>
                </c:pt>
                <c:pt idx="1">
                  <c:v>Cerego</c:v>
                </c:pt>
                <c:pt idx="2">
                  <c:v>CogBooks</c:v>
                </c:pt>
                <c:pt idx="3">
                  <c:v>Fishtree</c:v>
                </c:pt>
                <c:pt idx="4">
                  <c:v>Fulcrum Labs</c:v>
                </c:pt>
                <c:pt idx="5">
                  <c:v>Junction Education</c:v>
                </c:pt>
                <c:pt idx="6">
                  <c:v>Knewton</c:v>
                </c:pt>
                <c:pt idx="7">
                  <c:v>LeAP by D2L</c:v>
                </c:pt>
                <c:pt idx="8">
                  <c:v>Difference Engine by Learning Objects (Cengage)</c:v>
                </c:pt>
                <c:pt idx="9">
                  <c:v>LoudCloud</c:v>
                </c:pt>
                <c:pt idx="10">
                  <c:v>Lumen Waymaker</c:v>
                </c:pt>
                <c:pt idx="11">
                  <c:v>McGraw-Hill Education ALEKS</c:v>
                </c:pt>
                <c:pt idx="12">
                  <c:v>McGraw-Hill Education LearnSmart</c:v>
                </c:pt>
                <c:pt idx="13">
                  <c:v>Macmillan Learning Curves (LaunchPad)</c:v>
                </c:pt>
                <c:pt idx="14">
                  <c:v>Open Learning Initiative at Carnegie Mellon University</c:v>
                </c:pt>
                <c:pt idx="15">
                  <c:v>Open Learning Initiative at Stanford University</c:v>
                </c:pt>
                <c:pt idx="16">
                  <c:v>OpenStax Tutor</c:v>
                </c:pt>
                <c:pt idx="17">
                  <c:v>Pearson MyLab &amp; Mastering (with Knewton)</c:v>
                </c:pt>
                <c:pt idx="18">
                  <c:v>Realizeit</c:v>
                </c:pt>
                <c:pt idx="19">
                  <c:v>Smart Sparrow</c:v>
                </c:pt>
                <c:pt idx="20">
                  <c:v>WileyPlus with ORION (Snapwiz)</c:v>
                </c:pt>
              </c:strCache>
            </c:strRef>
          </c:cat>
          <c:val>
            <c:numRef>
              <c:f>'[Course and Platform Summary by Institution - Shared with BMGF - combined.xlsx]Courseware 11-16'!$C$2:$C$22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7-47B7-B48E-D60325C3E119}"/>
            </c:ext>
          </c:extLst>
        </c:ser>
        <c:ser>
          <c:idx val="1"/>
          <c:order val="1"/>
          <c:tx>
            <c:v>Courseware 5-17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'https://d.docs.live.net/Users/APLU4024/OneDrive/Documents/APLU/Courseware Vendor Info/[Combined Vendor Survey data 062017.xlsx]Courseware 5-17'!$C$2:$C$22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7-47B7-B48E-D60325C3E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6324672"/>
        <c:axId val="956326848"/>
      </c:barChart>
      <c:catAx>
        <c:axId val="95632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326848"/>
        <c:crosses val="autoZero"/>
        <c:auto val="1"/>
        <c:lblAlgn val="ctr"/>
        <c:lblOffset val="100"/>
        <c:noMultiLvlLbl val="0"/>
      </c:catAx>
      <c:valAx>
        <c:axId val="956326848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3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F097A-BB16-4E94-B737-D0C09784533C}" type="doc">
      <dgm:prSet loTypeId="urn:microsoft.com/office/officeart/2011/layout/HexagonRadial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ACB671-CC7D-4ACA-A5CC-CC02F3C270E5}">
      <dgm:prSet phldrT="[Text]" custT="1"/>
      <dgm:spPr/>
      <dgm:t>
        <a:bodyPr/>
        <a:lstStyle/>
        <a:p>
          <a:r>
            <a:rPr lang="en-US" sz="1800" b="1" dirty="0"/>
            <a:t>Student</a:t>
          </a:r>
          <a:br>
            <a:rPr lang="en-US" sz="1800" b="1" dirty="0"/>
          </a:br>
          <a:r>
            <a:rPr lang="en-US" sz="1800" b="1" dirty="0"/>
            <a:t>Success</a:t>
          </a:r>
        </a:p>
      </dgm:t>
    </dgm:pt>
    <dgm:pt modelId="{045D2715-D128-44CB-807C-E68260B17CEE}" type="parTrans" cxnId="{881DB68E-2A29-4325-8EB5-1EA6144B9610}">
      <dgm:prSet/>
      <dgm:spPr/>
      <dgm:t>
        <a:bodyPr/>
        <a:lstStyle/>
        <a:p>
          <a:endParaRPr lang="en-US"/>
        </a:p>
      </dgm:t>
    </dgm:pt>
    <dgm:pt modelId="{F0017A0A-0E18-4CF8-98D8-1C4DB1976267}" type="sibTrans" cxnId="{881DB68E-2A29-4325-8EB5-1EA6144B9610}">
      <dgm:prSet/>
      <dgm:spPr/>
      <dgm:t>
        <a:bodyPr/>
        <a:lstStyle/>
        <a:p>
          <a:endParaRPr lang="en-US"/>
        </a:p>
      </dgm:t>
    </dgm:pt>
    <dgm:pt modelId="{BFAF6A2C-6CF7-4EC5-A511-FAA707EDC0F7}">
      <dgm:prSet phldrT="[Text]"/>
      <dgm:spPr/>
      <dgm:t>
        <a:bodyPr/>
        <a:lstStyle/>
        <a:p>
          <a:r>
            <a:rPr lang="en-US" b="1" dirty="0"/>
            <a:t>Personalized Learning</a:t>
          </a:r>
        </a:p>
      </dgm:t>
    </dgm:pt>
    <dgm:pt modelId="{98658F62-61BE-4D1C-AAD5-81D8943A77FA}" type="parTrans" cxnId="{D035A08C-2A73-49BD-9457-00950CE0564F}">
      <dgm:prSet/>
      <dgm:spPr/>
      <dgm:t>
        <a:bodyPr/>
        <a:lstStyle/>
        <a:p>
          <a:endParaRPr lang="en-US"/>
        </a:p>
      </dgm:t>
    </dgm:pt>
    <dgm:pt modelId="{1B375842-9158-4A71-BF74-E9175517352F}" type="sibTrans" cxnId="{D035A08C-2A73-49BD-9457-00950CE0564F}">
      <dgm:prSet/>
      <dgm:spPr/>
      <dgm:t>
        <a:bodyPr/>
        <a:lstStyle/>
        <a:p>
          <a:endParaRPr lang="en-US"/>
        </a:p>
      </dgm:t>
    </dgm:pt>
    <dgm:pt modelId="{D63748C6-2727-44E5-8F6E-4F3B567D03C2}">
      <dgm:prSet phldrT="[Text]"/>
      <dgm:spPr/>
      <dgm:t>
        <a:bodyPr/>
        <a:lstStyle/>
        <a:p>
          <a:r>
            <a:rPr lang="en-US" b="1" dirty="0"/>
            <a:t>Financial Aid</a:t>
          </a:r>
        </a:p>
      </dgm:t>
    </dgm:pt>
    <dgm:pt modelId="{FDDC49F5-5E1E-4FE8-AC49-DA6C4AD4ABA4}" type="parTrans" cxnId="{017C55FB-DAA9-447E-924F-D85DBDCF878B}">
      <dgm:prSet/>
      <dgm:spPr/>
      <dgm:t>
        <a:bodyPr/>
        <a:lstStyle/>
        <a:p>
          <a:endParaRPr lang="en-US"/>
        </a:p>
      </dgm:t>
    </dgm:pt>
    <dgm:pt modelId="{B0710346-081D-4819-AC46-F19D1A49A565}" type="sibTrans" cxnId="{017C55FB-DAA9-447E-924F-D85DBDCF878B}">
      <dgm:prSet/>
      <dgm:spPr/>
      <dgm:t>
        <a:bodyPr/>
        <a:lstStyle/>
        <a:p>
          <a:endParaRPr lang="en-US"/>
        </a:p>
      </dgm:t>
    </dgm:pt>
    <dgm:pt modelId="{F052505B-C268-4242-8052-DF2AFF571175}">
      <dgm:prSet phldrT="[Text]"/>
      <dgm:spPr/>
      <dgm:t>
        <a:bodyPr/>
        <a:lstStyle/>
        <a:p>
          <a:r>
            <a:rPr lang="en-US" b="1" dirty="0"/>
            <a:t>Co-Curricular Activities</a:t>
          </a:r>
        </a:p>
      </dgm:t>
    </dgm:pt>
    <dgm:pt modelId="{1EE23E41-D806-426A-8C1C-5E695DF95DCB}" type="parTrans" cxnId="{6EFDD74D-E119-4580-82C1-1E3010A2CDBA}">
      <dgm:prSet/>
      <dgm:spPr/>
      <dgm:t>
        <a:bodyPr/>
        <a:lstStyle/>
        <a:p>
          <a:endParaRPr lang="en-US"/>
        </a:p>
      </dgm:t>
    </dgm:pt>
    <dgm:pt modelId="{B8165491-A821-47AA-8B0A-C795806460D9}" type="sibTrans" cxnId="{6EFDD74D-E119-4580-82C1-1E3010A2CDBA}">
      <dgm:prSet/>
      <dgm:spPr/>
      <dgm:t>
        <a:bodyPr/>
        <a:lstStyle/>
        <a:p>
          <a:endParaRPr lang="en-US"/>
        </a:p>
      </dgm:t>
    </dgm:pt>
    <dgm:pt modelId="{0CD400AB-2740-42AD-9D7C-3D3D059A994B}">
      <dgm:prSet phldrT="[Text]"/>
      <dgm:spPr/>
      <dgm:t>
        <a:bodyPr/>
        <a:lstStyle/>
        <a:p>
          <a:r>
            <a:rPr lang="en-US" b="1" dirty="0"/>
            <a:t>Degree Planning and Tracking Tools</a:t>
          </a:r>
        </a:p>
      </dgm:t>
    </dgm:pt>
    <dgm:pt modelId="{E7929678-14BC-4ECE-A663-9DB7418C42C0}" type="parTrans" cxnId="{59358620-0210-4A9C-95C0-FE5E0B788103}">
      <dgm:prSet/>
      <dgm:spPr/>
      <dgm:t>
        <a:bodyPr/>
        <a:lstStyle/>
        <a:p>
          <a:endParaRPr lang="en-US"/>
        </a:p>
      </dgm:t>
    </dgm:pt>
    <dgm:pt modelId="{5026274B-E625-4680-BABD-FC750E50C2F0}" type="sibTrans" cxnId="{59358620-0210-4A9C-95C0-FE5E0B788103}">
      <dgm:prSet/>
      <dgm:spPr/>
      <dgm:t>
        <a:bodyPr/>
        <a:lstStyle/>
        <a:p>
          <a:endParaRPr lang="en-US"/>
        </a:p>
      </dgm:t>
    </dgm:pt>
    <dgm:pt modelId="{C34DD541-11D0-4241-A673-6C9C0BA0AEF3}">
      <dgm:prSet phldrT="[Text]"/>
      <dgm:spPr/>
      <dgm:t>
        <a:bodyPr/>
        <a:lstStyle/>
        <a:p>
          <a:r>
            <a:rPr lang="en-US" b="1" dirty="0"/>
            <a:t>Academic Advising and Coaching</a:t>
          </a:r>
        </a:p>
      </dgm:t>
    </dgm:pt>
    <dgm:pt modelId="{0914376C-1506-4442-893C-EA4D2031EFFA}" type="parTrans" cxnId="{8B8FCEAF-FE05-45D7-85A5-011DBB79CF03}">
      <dgm:prSet/>
      <dgm:spPr/>
      <dgm:t>
        <a:bodyPr/>
        <a:lstStyle/>
        <a:p>
          <a:endParaRPr lang="en-US"/>
        </a:p>
      </dgm:t>
    </dgm:pt>
    <dgm:pt modelId="{2CFF8CDC-CCC4-4181-9DC3-91ABD54F079E}" type="sibTrans" cxnId="{8B8FCEAF-FE05-45D7-85A5-011DBB79CF03}">
      <dgm:prSet/>
      <dgm:spPr/>
      <dgm:t>
        <a:bodyPr/>
        <a:lstStyle/>
        <a:p>
          <a:endParaRPr lang="en-US"/>
        </a:p>
      </dgm:t>
    </dgm:pt>
    <dgm:pt modelId="{1D720925-6515-4BC4-A0EF-5748AC98BB2B}">
      <dgm:prSet phldrT="[Text]"/>
      <dgm:spPr/>
      <dgm:t>
        <a:bodyPr/>
        <a:lstStyle/>
        <a:p>
          <a:r>
            <a:rPr lang="en-US" b="1" dirty="0"/>
            <a:t>Learning Analytics</a:t>
          </a:r>
        </a:p>
      </dgm:t>
    </dgm:pt>
    <dgm:pt modelId="{FB9490D9-6951-477B-9805-A6305D129779}" type="parTrans" cxnId="{8FD7DF4E-8417-4607-958C-E96EF41C2F9E}">
      <dgm:prSet/>
      <dgm:spPr/>
      <dgm:t>
        <a:bodyPr/>
        <a:lstStyle/>
        <a:p>
          <a:endParaRPr lang="en-US"/>
        </a:p>
      </dgm:t>
    </dgm:pt>
    <dgm:pt modelId="{435B06AE-461F-45AC-B232-E4C493BFA8AD}" type="sibTrans" cxnId="{8FD7DF4E-8417-4607-958C-E96EF41C2F9E}">
      <dgm:prSet/>
      <dgm:spPr/>
      <dgm:t>
        <a:bodyPr/>
        <a:lstStyle/>
        <a:p>
          <a:endParaRPr lang="en-US"/>
        </a:p>
      </dgm:t>
    </dgm:pt>
    <dgm:pt modelId="{3B923541-2D94-4EC3-BB9C-9442C878E660}">
      <dgm:prSet phldrT="[Text]"/>
      <dgm:spPr/>
      <dgm:t>
        <a:bodyPr/>
        <a:lstStyle/>
        <a:p>
          <a:endParaRPr lang="en-US"/>
        </a:p>
      </dgm:t>
    </dgm:pt>
    <dgm:pt modelId="{DEC33EDD-D1F2-427F-9A2A-13A5DFCB6340}" type="parTrans" cxnId="{65986B78-41C1-460A-9FDE-B5B02575E669}">
      <dgm:prSet/>
      <dgm:spPr/>
      <dgm:t>
        <a:bodyPr/>
        <a:lstStyle/>
        <a:p>
          <a:endParaRPr lang="en-US"/>
        </a:p>
      </dgm:t>
    </dgm:pt>
    <dgm:pt modelId="{81D675B7-2FB8-40D5-961A-89B9334A273C}" type="sibTrans" cxnId="{65986B78-41C1-460A-9FDE-B5B02575E669}">
      <dgm:prSet/>
      <dgm:spPr/>
      <dgm:t>
        <a:bodyPr/>
        <a:lstStyle/>
        <a:p>
          <a:endParaRPr lang="en-US"/>
        </a:p>
      </dgm:t>
    </dgm:pt>
    <dgm:pt modelId="{D5150B21-B947-4A5B-BE6D-51E001BBB067}" type="pres">
      <dgm:prSet presAssocID="{976F097A-BB16-4E94-B737-D0C0978453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AD5B96-1CFB-4A58-AF3D-CF18105F4892}" type="pres">
      <dgm:prSet presAssocID="{46ACB671-CC7D-4ACA-A5CC-CC02F3C270E5}" presName="Parent" presStyleLbl="node0" presStyleIdx="0" presStyleCnt="1">
        <dgm:presLayoutVars>
          <dgm:chMax val="6"/>
          <dgm:chPref val="6"/>
        </dgm:presLayoutVars>
      </dgm:prSet>
      <dgm:spPr/>
    </dgm:pt>
    <dgm:pt modelId="{E7FDD195-0DB3-4820-8C81-4AF0076BD603}" type="pres">
      <dgm:prSet presAssocID="{BFAF6A2C-6CF7-4EC5-A511-FAA707EDC0F7}" presName="Accent1" presStyleCnt="0"/>
      <dgm:spPr/>
    </dgm:pt>
    <dgm:pt modelId="{6916D20C-F9F6-4F00-B00D-CE6F67480241}" type="pres">
      <dgm:prSet presAssocID="{BFAF6A2C-6CF7-4EC5-A511-FAA707EDC0F7}" presName="Accent" presStyleLbl="bgShp" presStyleIdx="0" presStyleCnt="6"/>
      <dgm:spPr/>
    </dgm:pt>
    <dgm:pt modelId="{869761E2-BE3F-4C7F-9C14-65F1C66EBD97}" type="pres">
      <dgm:prSet presAssocID="{BFAF6A2C-6CF7-4EC5-A511-FAA707EDC0F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6EC50F0-7B5F-40DD-80C8-5C30F213AFFA}" type="pres">
      <dgm:prSet presAssocID="{D63748C6-2727-44E5-8F6E-4F3B567D03C2}" presName="Accent2" presStyleCnt="0"/>
      <dgm:spPr/>
    </dgm:pt>
    <dgm:pt modelId="{2DF06BE0-8AF5-4670-A96D-4371BB4B5C56}" type="pres">
      <dgm:prSet presAssocID="{D63748C6-2727-44E5-8F6E-4F3B567D03C2}" presName="Accent" presStyleLbl="bgShp" presStyleIdx="1" presStyleCnt="6"/>
      <dgm:spPr/>
    </dgm:pt>
    <dgm:pt modelId="{59FF6C7C-3EAE-4C15-963F-ACB215486EDF}" type="pres">
      <dgm:prSet presAssocID="{D63748C6-2727-44E5-8F6E-4F3B567D03C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570890B-002F-4E8E-A9DF-2BCCAA833FF4}" type="pres">
      <dgm:prSet presAssocID="{F052505B-C268-4242-8052-DF2AFF571175}" presName="Accent3" presStyleCnt="0"/>
      <dgm:spPr/>
    </dgm:pt>
    <dgm:pt modelId="{EC3F79FB-0CDB-45D0-8C05-07C3DFF8460A}" type="pres">
      <dgm:prSet presAssocID="{F052505B-C268-4242-8052-DF2AFF571175}" presName="Accent" presStyleLbl="bgShp" presStyleIdx="2" presStyleCnt="6"/>
      <dgm:spPr/>
    </dgm:pt>
    <dgm:pt modelId="{813CEDD9-4C1F-4AC7-A11F-4AD1E81D28CE}" type="pres">
      <dgm:prSet presAssocID="{F052505B-C268-4242-8052-DF2AFF5711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CF86FF0-9281-4985-B8B8-2E13AC7AAF74}" type="pres">
      <dgm:prSet presAssocID="{0CD400AB-2740-42AD-9D7C-3D3D059A994B}" presName="Accent4" presStyleCnt="0"/>
      <dgm:spPr/>
    </dgm:pt>
    <dgm:pt modelId="{5F9D9C79-CFFA-4729-8412-ADAE82EFDFB9}" type="pres">
      <dgm:prSet presAssocID="{0CD400AB-2740-42AD-9D7C-3D3D059A994B}" presName="Accent" presStyleLbl="bgShp" presStyleIdx="3" presStyleCnt="6"/>
      <dgm:spPr/>
    </dgm:pt>
    <dgm:pt modelId="{3E3616AC-3D01-4867-A0DE-D059C5EE8D7C}" type="pres">
      <dgm:prSet presAssocID="{0CD400AB-2740-42AD-9D7C-3D3D059A994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CEC7A6C-5D27-4AD2-96C4-C34CA4625306}" type="pres">
      <dgm:prSet presAssocID="{C34DD541-11D0-4241-A673-6C9C0BA0AEF3}" presName="Accent5" presStyleCnt="0"/>
      <dgm:spPr/>
    </dgm:pt>
    <dgm:pt modelId="{7B49C1DB-6CFB-4174-9143-839475925601}" type="pres">
      <dgm:prSet presAssocID="{C34DD541-11D0-4241-A673-6C9C0BA0AEF3}" presName="Accent" presStyleLbl="bgShp" presStyleIdx="4" presStyleCnt="6"/>
      <dgm:spPr/>
    </dgm:pt>
    <dgm:pt modelId="{B8D2CB9F-490F-4B16-8468-E2686EF25789}" type="pres">
      <dgm:prSet presAssocID="{C34DD541-11D0-4241-A673-6C9C0BA0AEF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8F7BCEA-A995-48A8-A331-8DC7832018C3}" type="pres">
      <dgm:prSet presAssocID="{1D720925-6515-4BC4-A0EF-5748AC98BB2B}" presName="Accent6" presStyleCnt="0"/>
      <dgm:spPr/>
    </dgm:pt>
    <dgm:pt modelId="{02E25BD0-2183-4884-B411-803124BE3910}" type="pres">
      <dgm:prSet presAssocID="{1D720925-6515-4BC4-A0EF-5748AC98BB2B}" presName="Accent" presStyleLbl="bgShp" presStyleIdx="5" presStyleCnt="6"/>
      <dgm:spPr/>
    </dgm:pt>
    <dgm:pt modelId="{AA6D8ED4-36A5-47F4-8841-973684AD3C07}" type="pres">
      <dgm:prSet presAssocID="{1D720925-6515-4BC4-A0EF-5748AC98BB2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481B80D-EF59-4907-9A2E-9E4223B9A49C}" type="presOf" srcId="{0CD400AB-2740-42AD-9D7C-3D3D059A994B}" destId="{3E3616AC-3D01-4867-A0DE-D059C5EE8D7C}" srcOrd="0" destOrd="0" presId="urn:microsoft.com/office/officeart/2011/layout/HexagonRadial"/>
    <dgm:cxn modelId="{E7E25112-2A7B-460E-87AD-9C5FEBFFA8B4}" type="presOf" srcId="{1D720925-6515-4BC4-A0EF-5748AC98BB2B}" destId="{AA6D8ED4-36A5-47F4-8841-973684AD3C07}" srcOrd="0" destOrd="0" presId="urn:microsoft.com/office/officeart/2011/layout/HexagonRadial"/>
    <dgm:cxn modelId="{59358620-0210-4A9C-95C0-FE5E0B788103}" srcId="{46ACB671-CC7D-4ACA-A5CC-CC02F3C270E5}" destId="{0CD400AB-2740-42AD-9D7C-3D3D059A994B}" srcOrd="3" destOrd="0" parTransId="{E7929678-14BC-4ECE-A663-9DB7418C42C0}" sibTransId="{5026274B-E625-4680-BABD-FC750E50C2F0}"/>
    <dgm:cxn modelId="{CE140C30-E526-458C-820F-9D81A5D156E0}" type="presOf" srcId="{BFAF6A2C-6CF7-4EC5-A511-FAA707EDC0F7}" destId="{869761E2-BE3F-4C7F-9C14-65F1C66EBD97}" srcOrd="0" destOrd="0" presId="urn:microsoft.com/office/officeart/2011/layout/HexagonRadial"/>
    <dgm:cxn modelId="{DA70BF3E-2639-4F68-A730-63EBDE1B6D8F}" type="presOf" srcId="{46ACB671-CC7D-4ACA-A5CC-CC02F3C270E5}" destId="{55AD5B96-1CFB-4A58-AF3D-CF18105F4892}" srcOrd="0" destOrd="0" presId="urn:microsoft.com/office/officeart/2011/layout/HexagonRadial"/>
    <dgm:cxn modelId="{6EFDD74D-E119-4580-82C1-1E3010A2CDBA}" srcId="{46ACB671-CC7D-4ACA-A5CC-CC02F3C270E5}" destId="{F052505B-C268-4242-8052-DF2AFF571175}" srcOrd="2" destOrd="0" parTransId="{1EE23E41-D806-426A-8C1C-5E695DF95DCB}" sibTransId="{B8165491-A821-47AA-8B0A-C795806460D9}"/>
    <dgm:cxn modelId="{8FD7DF4E-8417-4607-958C-E96EF41C2F9E}" srcId="{46ACB671-CC7D-4ACA-A5CC-CC02F3C270E5}" destId="{1D720925-6515-4BC4-A0EF-5748AC98BB2B}" srcOrd="5" destOrd="0" parTransId="{FB9490D9-6951-477B-9805-A6305D129779}" sibTransId="{435B06AE-461F-45AC-B232-E4C493BFA8AD}"/>
    <dgm:cxn modelId="{65986B78-41C1-460A-9FDE-B5B02575E669}" srcId="{46ACB671-CC7D-4ACA-A5CC-CC02F3C270E5}" destId="{3B923541-2D94-4EC3-BB9C-9442C878E660}" srcOrd="6" destOrd="0" parTransId="{DEC33EDD-D1F2-427F-9A2A-13A5DFCB6340}" sibTransId="{81D675B7-2FB8-40D5-961A-89B9334A273C}"/>
    <dgm:cxn modelId="{D035A08C-2A73-49BD-9457-00950CE0564F}" srcId="{46ACB671-CC7D-4ACA-A5CC-CC02F3C270E5}" destId="{BFAF6A2C-6CF7-4EC5-A511-FAA707EDC0F7}" srcOrd="0" destOrd="0" parTransId="{98658F62-61BE-4D1C-AAD5-81D8943A77FA}" sibTransId="{1B375842-9158-4A71-BF74-E9175517352F}"/>
    <dgm:cxn modelId="{881DB68E-2A29-4325-8EB5-1EA6144B9610}" srcId="{976F097A-BB16-4E94-B737-D0C09784533C}" destId="{46ACB671-CC7D-4ACA-A5CC-CC02F3C270E5}" srcOrd="0" destOrd="0" parTransId="{045D2715-D128-44CB-807C-E68260B17CEE}" sibTransId="{F0017A0A-0E18-4CF8-98D8-1C4DB1976267}"/>
    <dgm:cxn modelId="{331AA88F-C9C2-4380-9817-AA0C5DC869A8}" type="presOf" srcId="{F052505B-C268-4242-8052-DF2AFF571175}" destId="{813CEDD9-4C1F-4AC7-A11F-4AD1E81D28CE}" srcOrd="0" destOrd="0" presId="urn:microsoft.com/office/officeart/2011/layout/HexagonRadial"/>
    <dgm:cxn modelId="{51CEA7A4-72C5-4BCF-810F-C128F74904EA}" type="presOf" srcId="{D63748C6-2727-44E5-8F6E-4F3B567D03C2}" destId="{59FF6C7C-3EAE-4C15-963F-ACB215486EDF}" srcOrd="0" destOrd="0" presId="urn:microsoft.com/office/officeart/2011/layout/HexagonRadial"/>
    <dgm:cxn modelId="{8B8FCEAF-FE05-45D7-85A5-011DBB79CF03}" srcId="{46ACB671-CC7D-4ACA-A5CC-CC02F3C270E5}" destId="{C34DD541-11D0-4241-A673-6C9C0BA0AEF3}" srcOrd="4" destOrd="0" parTransId="{0914376C-1506-4442-893C-EA4D2031EFFA}" sibTransId="{2CFF8CDC-CCC4-4181-9DC3-91ABD54F079E}"/>
    <dgm:cxn modelId="{4040AAD4-8AE4-4389-8D6F-2F9CBC0CC9B4}" type="presOf" srcId="{C34DD541-11D0-4241-A673-6C9C0BA0AEF3}" destId="{B8D2CB9F-490F-4B16-8468-E2686EF25789}" srcOrd="0" destOrd="0" presId="urn:microsoft.com/office/officeart/2011/layout/HexagonRadial"/>
    <dgm:cxn modelId="{B2BB68DF-ABC5-4A67-9E74-37DD9A4568DB}" type="presOf" srcId="{976F097A-BB16-4E94-B737-D0C09784533C}" destId="{D5150B21-B947-4A5B-BE6D-51E001BBB067}" srcOrd="0" destOrd="0" presId="urn:microsoft.com/office/officeart/2011/layout/HexagonRadial"/>
    <dgm:cxn modelId="{017C55FB-DAA9-447E-924F-D85DBDCF878B}" srcId="{46ACB671-CC7D-4ACA-A5CC-CC02F3C270E5}" destId="{D63748C6-2727-44E5-8F6E-4F3B567D03C2}" srcOrd="1" destOrd="0" parTransId="{FDDC49F5-5E1E-4FE8-AC49-DA6C4AD4ABA4}" sibTransId="{B0710346-081D-4819-AC46-F19D1A49A565}"/>
    <dgm:cxn modelId="{A21DD1E5-7A42-4868-B47C-1F0DCBA27D0F}" type="presParOf" srcId="{D5150B21-B947-4A5B-BE6D-51E001BBB067}" destId="{55AD5B96-1CFB-4A58-AF3D-CF18105F4892}" srcOrd="0" destOrd="0" presId="urn:microsoft.com/office/officeart/2011/layout/HexagonRadial"/>
    <dgm:cxn modelId="{8D2B59FE-59B4-45CD-8502-AD4B9ADAECC8}" type="presParOf" srcId="{D5150B21-B947-4A5B-BE6D-51E001BBB067}" destId="{E7FDD195-0DB3-4820-8C81-4AF0076BD603}" srcOrd="1" destOrd="0" presId="urn:microsoft.com/office/officeart/2011/layout/HexagonRadial"/>
    <dgm:cxn modelId="{5ED26CD7-DBF5-4B4B-87E0-CE19834224A6}" type="presParOf" srcId="{E7FDD195-0DB3-4820-8C81-4AF0076BD603}" destId="{6916D20C-F9F6-4F00-B00D-CE6F67480241}" srcOrd="0" destOrd="0" presId="urn:microsoft.com/office/officeart/2011/layout/HexagonRadial"/>
    <dgm:cxn modelId="{CE1A8119-6C39-45A0-B4FD-25A0A59293DC}" type="presParOf" srcId="{D5150B21-B947-4A5B-BE6D-51E001BBB067}" destId="{869761E2-BE3F-4C7F-9C14-65F1C66EBD97}" srcOrd="2" destOrd="0" presId="urn:microsoft.com/office/officeart/2011/layout/HexagonRadial"/>
    <dgm:cxn modelId="{AAFAA6FB-9695-4E44-A7DE-0C4FCFB62F87}" type="presParOf" srcId="{D5150B21-B947-4A5B-BE6D-51E001BBB067}" destId="{26EC50F0-7B5F-40DD-80C8-5C30F213AFFA}" srcOrd="3" destOrd="0" presId="urn:microsoft.com/office/officeart/2011/layout/HexagonRadial"/>
    <dgm:cxn modelId="{FE9C9547-9720-49BF-BA29-4AAB59B3A444}" type="presParOf" srcId="{26EC50F0-7B5F-40DD-80C8-5C30F213AFFA}" destId="{2DF06BE0-8AF5-4670-A96D-4371BB4B5C56}" srcOrd="0" destOrd="0" presId="urn:microsoft.com/office/officeart/2011/layout/HexagonRadial"/>
    <dgm:cxn modelId="{435CA805-B0AB-4E04-93E2-EC2848402771}" type="presParOf" srcId="{D5150B21-B947-4A5B-BE6D-51E001BBB067}" destId="{59FF6C7C-3EAE-4C15-963F-ACB215486EDF}" srcOrd="4" destOrd="0" presId="urn:microsoft.com/office/officeart/2011/layout/HexagonRadial"/>
    <dgm:cxn modelId="{20BD7627-694E-4248-B37F-1357B2ABE52D}" type="presParOf" srcId="{D5150B21-B947-4A5B-BE6D-51E001BBB067}" destId="{C570890B-002F-4E8E-A9DF-2BCCAA833FF4}" srcOrd="5" destOrd="0" presId="urn:microsoft.com/office/officeart/2011/layout/HexagonRadial"/>
    <dgm:cxn modelId="{16BDEAA6-A452-4E5B-B200-C8D5534A80D3}" type="presParOf" srcId="{C570890B-002F-4E8E-A9DF-2BCCAA833FF4}" destId="{EC3F79FB-0CDB-45D0-8C05-07C3DFF8460A}" srcOrd="0" destOrd="0" presId="urn:microsoft.com/office/officeart/2011/layout/HexagonRadial"/>
    <dgm:cxn modelId="{623ADA09-F735-4004-A958-17AA5EF6A599}" type="presParOf" srcId="{D5150B21-B947-4A5B-BE6D-51E001BBB067}" destId="{813CEDD9-4C1F-4AC7-A11F-4AD1E81D28CE}" srcOrd="6" destOrd="0" presId="urn:microsoft.com/office/officeart/2011/layout/HexagonRadial"/>
    <dgm:cxn modelId="{E2A135F1-CEB9-4DC7-8042-B02C4B6DF5B3}" type="presParOf" srcId="{D5150B21-B947-4A5B-BE6D-51E001BBB067}" destId="{CCF86FF0-9281-4985-B8B8-2E13AC7AAF74}" srcOrd="7" destOrd="0" presId="urn:microsoft.com/office/officeart/2011/layout/HexagonRadial"/>
    <dgm:cxn modelId="{17E36C4B-A4D1-4FFA-AC68-208B71B09D43}" type="presParOf" srcId="{CCF86FF0-9281-4985-B8B8-2E13AC7AAF74}" destId="{5F9D9C79-CFFA-4729-8412-ADAE82EFDFB9}" srcOrd="0" destOrd="0" presId="urn:microsoft.com/office/officeart/2011/layout/HexagonRadial"/>
    <dgm:cxn modelId="{AD22AC11-2C16-4541-B814-E52CB8C571EB}" type="presParOf" srcId="{D5150B21-B947-4A5B-BE6D-51E001BBB067}" destId="{3E3616AC-3D01-4867-A0DE-D059C5EE8D7C}" srcOrd="8" destOrd="0" presId="urn:microsoft.com/office/officeart/2011/layout/HexagonRadial"/>
    <dgm:cxn modelId="{442D22A7-DE6B-4AEF-840F-8DECDB19B52F}" type="presParOf" srcId="{D5150B21-B947-4A5B-BE6D-51E001BBB067}" destId="{7CEC7A6C-5D27-4AD2-96C4-C34CA4625306}" srcOrd="9" destOrd="0" presId="urn:microsoft.com/office/officeart/2011/layout/HexagonRadial"/>
    <dgm:cxn modelId="{20D8A257-7CDE-4309-B5A0-D48505E9E628}" type="presParOf" srcId="{7CEC7A6C-5D27-4AD2-96C4-C34CA4625306}" destId="{7B49C1DB-6CFB-4174-9143-839475925601}" srcOrd="0" destOrd="0" presId="urn:microsoft.com/office/officeart/2011/layout/HexagonRadial"/>
    <dgm:cxn modelId="{ACCC7712-7AA3-4F61-AB60-6F50D20B4BEA}" type="presParOf" srcId="{D5150B21-B947-4A5B-BE6D-51E001BBB067}" destId="{B8D2CB9F-490F-4B16-8468-E2686EF25789}" srcOrd="10" destOrd="0" presId="urn:microsoft.com/office/officeart/2011/layout/HexagonRadial"/>
    <dgm:cxn modelId="{CE825A5A-4B23-4AB5-A08A-3B4747B1793B}" type="presParOf" srcId="{D5150B21-B947-4A5B-BE6D-51E001BBB067}" destId="{88F7BCEA-A995-48A8-A331-8DC7832018C3}" srcOrd="11" destOrd="0" presId="urn:microsoft.com/office/officeart/2011/layout/HexagonRadial"/>
    <dgm:cxn modelId="{13EB858E-669E-4877-A62A-382478177364}" type="presParOf" srcId="{88F7BCEA-A995-48A8-A331-8DC7832018C3}" destId="{02E25BD0-2183-4884-B411-803124BE3910}" srcOrd="0" destOrd="0" presId="urn:microsoft.com/office/officeart/2011/layout/HexagonRadial"/>
    <dgm:cxn modelId="{FE3C3031-5AFA-4307-86B7-91C043EA0373}" type="presParOf" srcId="{D5150B21-B947-4A5B-BE6D-51E001BBB067}" destId="{AA6D8ED4-36A5-47F4-8841-973684AD3C0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584A6-F69C-4206-ABA3-9E99372CE34F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E683F6-E687-4F1C-84F0-094DBA664695}">
      <dgm:prSet phldrT="[Text]" custT="1"/>
      <dgm:spPr/>
      <dgm:t>
        <a:bodyPr/>
        <a:lstStyle/>
        <a:p>
          <a:r>
            <a:rPr lang="en-US" sz="2400" cap="none" baseline="0" dirty="0">
              <a:latin typeface="+mj-lt"/>
            </a:rPr>
            <a:t>Learning Outcomes</a:t>
          </a:r>
        </a:p>
      </dgm:t>
    </dgm:pt>
    <dgm:pt modelId="{210E4DAD-056A-4125-8249-60D7572EB38C}" type="parTrans" cxnId="{D3F97D83-02A2-4D3C-B526-4C614F4EC7F0}">
      <dgm:prSet/>
      <dgm:spPr/>
      <dgm:t>
        <a:bodyPr/>
        <a:lstStyle/>
        <a:p>
          <a:endParaRPr lang="en-US"/>
        </a:p>
      </dgm:t>
    </dgm:pt>
    <dgm:pt modelId="{B74236F9-4939-481C-9D61-F21176919972}" type="sibTrans" cxnId="{D3F97D83-02A2-4D3C-B526-4C614F4EC7F0}">
      <dgm:prSet/>
      <dgm:spPr/>
      <dgm:t>
        <a:bodyPr/>
        <a:lstStyle/>
        <a:p>
          <a:endParaRPr lang="en-US"/>
        </a:p>
      </dgm:t>
    </dgm:pt>
    <dgm:pt modelId="{A9BA3685-D903-43FD-A566-CC65830F8962}">
      <dgm:prSet phldrT="[Text]" custT="1"/>
      <dgm:spPr/>
      <dgm:t>
        <a:bodyPr/>
        <a:lstStyle/>
        <a:p>
          <a:r>
            <a:rPr lang="en-US" sz="2400" cap="none" baseline="0" dirty="0">
              <a:latin typeface="+mj-lt"/>
            </a:rPr>
            <a:t>Instructional Content</a:t>
          </a:r>
        </a:p>
      </dgm:t>
    </dgm:pt>
    <dgm:pt modelId="{CE1A4670-A286-4A4E-AE23-7813B3995B2E}" type="parTrans" cxnId="{4C292073-5CEE-4DF1-B5BA-53E9480F1E00}">
      <dgm:prSet/>
      <dgm:spPr/>
      <dgm:t>
        <a:bodyPr/>
        <a:lstStyle/>
        <a:p>
          <a:endParaRPr lang="en-US"/>
        </a:p>
      </dgm:t>
    </dgm:pt>
    <dgm:pt modelId="{31101AE3-03F5-48B3-ACF6-933C71A67C3F}" type="sibTrans" cxnId="{4C292073-5CEE-4DF1-B5BA-53E9480F1E00}">
      <dgm:prSet/>
      <dgm:spPr/>
      <dgm:t>
        <a:bodyPr/>
        <a:lstStyle/>
        <a:p>
          <a:endParaRPr lang="en-US"/>
        </a:p>
      </dgm:t>
    </dgm:pt>
    <dgm:pt modelId="{37007C2B-FF2F-4EEC-B776-04D12EF88846}">
      <dgm:prSet phldrT="[Text]" custT="1"/>
      <dgm:spPr/>
      <dgm:t>
        <a:bodyPr/>
        <a:lstStyle/>
        <a:p>
          <a:r>
            <a:rPr lang="en-US" sz="1600" cap="none" baseline="0" dirty="0">
              <a:latin typeface="+mn-lt"/>
            </a:rPr>
            <a:t>What students should </a:t>
          </a:r>
          <a:r>
            <a:rPr lang="en-US" sz="1600" i="1" cap="none" baseline="0" dirty="0">
              <a:latin typeface="+mn-lt"/>
            </a:rPr>
            <a:t>know</a:t>
          </a:r>
          <a:r>
            <a:rPr lang="en-US" sz="1600" cap="none" baseline="0" dirty="0">
              <a:latin typeface="+mn-lt"/>
            </a:rPr>
            <a:t> and be able to </a:t>
          </a:r>
          <a:r>
            <a:rPr lang="en-US" sz="1600" i="1" cap="none" baseline="0" dirty="0">
              <a:latin typeface="+mn-lt"/>
            </a:rPr>
            <a:t>do</a:t>
          </a:r>
          <a:r>
            <a:rPr lang="en-US" sz="1600" cap="none" baseline="0" dirty="0">
              <a:latin typeface="+mn-lt"/>
            </a:rPr>
            <a:t> at the end of the learning experience (lesson, unit, course)</a:t>
          </a:r>
        </a:p>
      </dgm:t>
    </dgm:pt>
    <dgm:pt modelId="{D1F1747B-D5C9-416C-9AAA-B1A01F201C86}" type="parTrans" cxnId="{4A6FFE2E-C8EC-4AE6-B52F-4557AABBD7F5}">
      <dgm:prSet/>
      <dgm:spPr/>
      <dgm:t>
        <a:bodyPr/>
        <a:lstStyle/>
        <a:p>
          <a:endParaRPr lang="en-US"/>
        </a:p>
      </dgm:t>
    </dgm:pt>
    <dgm:pt modelId="{EA2DA8BB-1545-48F3-AA19-45B44C9150F9}" type="sibTrans" cxnId="{4A6FFE2E-C8EC-4AE6-B52F-4557AABBD7F5}">
      <dgm:prSet/>
      <dgm:spPr/>
      <dgm:t>
        <a:bodyPr/>
        <a:lstStyle/>
        <a:p>
          <a:endParaRPr lang="en-US"/>
        </a:p>
      </dgm:t>
    </dgm:pt>
    <dgm:pt modelId="{3E9EB604-25D5-49FD-8B96-2882B791F972}">
      <dgm:prSet phldrT="[Text]" custT="1"/>
      <dgm:spPr/>
      <dgm:t>
        <a:bodyPr/>
        <a:lstStyle/>
        <a:p>
          <a:r>
            <a:rPr lang="en-US" sz="1600" cap="none" baseline="0" dirty="0">
              <a:latin typeface="+mn-lt"/>
            </a:rPr>
            <a:t>Exposition and multimedia activities that foster </a:t>
          </a:r>
          <a:r>
            <a:rPr lang="en-US" sz="1600" i="1" cap="none" baseline="0" dirty="0">
              <a:latin typeface="+mn-lt"/>
            </a:rPr>
            <a:t>active student engagement </a:t>
          </a:r>
          <a:r>
            <a:rPr lang="en-US" sz="1600" cap="none" baseline="0" dirty="0">
              <a:latin typeface="+mn-lt"/>
            </a:rPr>
            <a:t>and lay foundations for future study</a:t>
          </a:r>
        </a:p>
      </dgm:t>
    </dgm:pt>
    <dgm:pt modelId="{6D6234F0-3520-4585-85EF-3399883301F9}" type="parTrans" cxnId="{C7974299-F339-42D6-9311-E413A82725E1}">
      <dgm:prSet/>
      <dgm:spPr/>
      <dgm:t>
        <a:bodyPr/>
        <a:lstStyle/>
        <a:p>
          <a:endParaRPr lang="en-US"/>
        </a:p>
      </dgm:t>
    </dgm:pt>
    <dgm:pt modelId="{179C8336-A13D-4EFD-A7F7-08431ADF7EBF}" type="sibTrans" cxnId="{C7974299-F339-42D6-9311-E413A82725E1}">
      <dgm:prSet/>
      <dgm:spPr/>
      <dgm:t>
        <a:bodyPr/>
        <a:lstStyle/>
        <a:p>
          <a:endParaRPr lang="en-US"/>
        </a:p>
      </dgm:t>
    </dgm:pt>
    <dgm:pt modelId="{730ADC41-674F-4BBD-8ACD-38E4882912E8}">
      <dgm:prSet phldrT="[Text]" custT="1"/>
      <dgm:spPr/>
      <dgm:t>
        <a:bodyPr/>
        <a:lstStyle/>
        <a:p>
          <a:r>
            <a:rPr lang="en-US" sz="2400" cap="none" baseline="0" dirty="0">
              <a:latin typeface="+mj-lt"/>
            </a:rPr>
            <a:t>Activities &amp; Assessments</a:t>
          </a:r>
        </a:p>
      </dgm:t>
    </dgm:pt>
    <dgm:pt modelId="{7C19DC42-1575-4788-B7F8-3AB6D0312C87}" type="parTrans" cxnId="{C7268A47-B347-465A-BD55-CF3089F3A0A9}">
      <dgm:prSet/>
      <dgm:spPr/>
      <dgm:t>
        <a:bodyPr/>
        <a:lstStyle/>
        <a:p>
          <a:endParaRPr lang="en-US"/>
        </a:p>
      </dgm:t>
    </dgm:pt>
    <dgm:pt modelId="{FFD25A8D-9328-4FBA-9045-68669C647CC0}" type="sibTrans" cxnId="{C7268A47-B347-465A-BD55-CF3089F3A0A9}">
      <dgm:prSet/>
      <dgm:spPr/>
      <dgm:t>
        <a:bodyPr/>
        <a:lstStyle/>
        <a:p>
          <a:endParaRPr lang="en-US"/>
        </a:p>
      </dgm:t>
    </dgm:pt>
    <dgm:pt modelId="{6C5E190D-2224-454E-9ECE-1EA4645D4B2E}">
      <dgm:prSet phldrT="[Text]" custT="1"/>
      <dgm:spPr/>
      <dgm:t>
        <a:bodyPr/>
        <a:lstStyle/>
        <a:p>
          <a:r>
            <a:rPr lang="en-US" sz="1600" cap="none" baseline="0" dirty="0" err="1">
              <a:latin typeface="+mn-lt"/>
            </a:rPr>
            <a:t>Scaffolded</a:t>
          </a:r>
          <a:r>
            <a:rPr lang="en-US" sz="1600" cap="none" baseline="0" dirty="0">
              <a:latin typeface="+mn-lt"/>
            </a:rPr>
            <a:t> practice that promotes </a:t>
          </a:r>
          <a:r>
            <a:rPr lang="en-US" sz="1600" i="1" cap="none" baseline="0" dirty="0">
              <a:latin typeface="+mn-lt"/>
            </a:rPr>
            <a:t>learning-by-doing</a:t>
          </a:r>
          <a:r>
            <a:rPr lang="en-US" sz="1600" cap="none" baseline="0" dirty="0">
              <a:latin typeface="+mn-lt"/>
            </a:rPr>
            <a:t> and assesses simultaneously (followed by summative assessment</a:t>
          </a:r>
          <a:r>
            <a:rPr lang="en-US" sz="1600" cap="none" dirty="0">
              <a:latin typeface="+mn-lt"/>
            </a:rPr>
            <a:t>)</a:t>
          </a:r>
        </a:p>
      </dgm:t>
    </dgm:pt>
    <dgm:pt modelId="{E3058653-8779-4B12-82EB-674D08BA1275}" type="parTrans" cxnId="{98631595-3061-4741-BEE6-A1B85567EFEA}">
      <dgm:prSet/>
      <dgm:spPr/>
      <dgm:t>
        <a:bodyPr/>
        <a:lstStyle/>
        <a:p>
          <a:endParaRPr lang="en-US"/>
        </a:p>
      </dgm:t>
    </dgm:pt>
    <dgm:pt modelId="{597823CF-DC38-4728-897D-84524F3752C1}" type="sibTrans" cxnId="{98631595-3061-4741-BEE6-A1B85567EFEA}">
      <dgm:prSet/>
      <dgm:spPr/>
      <dgm:t>
        <a:bodyPr/>
        <a:lstStyle/>
        <a:p>
          <a:endParaRPr lang="en-US"/>
        </a:p>
      </dgm:t>
    </dgm:pt>
    <dgm:pt modelId="{9E64CBB6-CC6E-4EC3-BE96-2DC9C50667C1}" type="pres">
      <dgm:prSet presAssocID="{7C2584A6-F69C-4206-ABA3-9E99372CE34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B594E48-821A-49F9-940A-8392FEB76F7C}" type="pres">
      <dgm:prSet presAssocID="{7CE683F6-E687-4F1C-84F0-094DBA664695}" presName="Accent1" presStyleCnt="0"/>
      <dgm:spPr/>
    </dgm:pt>
    <dgm:pt modelId="{071DF604-C1D2-4466-80A4-64EE781A5F31}" type="pres">
      <dgm:prSet presAssocID="{7CE683F6-E687-4F1C-84F0-094DBA664695}" presName="Accent" presStyleLbl="node1" presStyleIdx="0" presStyleCnt="3"/>
      <dgm:spPr/>
    </dgm:pt>
    <dgm:pt modelId="{624F50ED-D8A2-45EF-82CF-865653874581}" type="pres">
      <dgm:prSet presAssocID="{7CE683F6-E687-4F1C-84F0-094DBA664695}" presName="Child1" presStyleLbl="revTx" presStyleIdx="0" presStyleCnt="6" custScaleX="108028" custScaleY="122377" custLinFactNeighborX="1950" custLinFactNeighborY="-14618">
        <dgm:presLayoutVars>
          <dgm:chMax val="0"/>
          <dgm:chPref val="0"/>
          <dgm:bulletEnabled val="1"/>
        </dgm:presLayoutVars>
      </dgm:prSet>
      <dgm:spPr/>
    </dgm:pt>
    <dgm:pt modelId="{EC5DC010-4767-4AA7-A765-C59C50AB693F}" type="pres">
      <dgm:prSet presAssocID="{7CE683F6-E687-4F1C-84F0-094DBA664695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3CA44A4F-9622-4A23-89DE-3235CA197666}" type="pres">
      <dgm:prSet presAssocID="{A9BA3685-D903-43FD-A566-CC65830F8962}" presName="Accent2" presStyleCnt="0"/>
      <dgm:spPr/>
    </dgm:pt>
    <dgm:pt modelId="{C08B804B-E28D-4E25-B8D7-1D250DA41981}" type="pres">
      <dgm:prSet presAssocID="{A9BA3685-D903-43FD-A566-CC65830F8962}" presName="Accent" presStyleLbl="node1" presStyleIdx="1" presStyleCnt="3"/>
      <dgm:spPr/>
    </dgm:pt>
    <dgm:pt modelId="{EF083BE3-271B-4631-AF98-8A401EE00535}" type="pres">
      <dgm:prSet presAssocID="{A9BA3685-D903-43FD-A566-CC65830F8962}" presName="Child2" presStyleLbl="revTx" presStyleIdx="2" presStyleCnt="6" custScaleX="150911" custLinFactNeighborX="41563">
        <dgm:presLayoutVars>
          <dgm:chMax val="0"/>
          <dgm:chPref val="0"/>
          <dgm:bulletEnabled val="1"/>
        </dgm:presLayoutVars>
      </dgm:prSet>
      <dgm:spPr/>
    </dgm:pt>
    <dgm:pt modelId="{C58423C9-FEA0-4B53-ACB6-BC1BE05812C1}" type="pres">
      <dgm:prSet presAssocID="{A9BA3685-D903-43FD-A566-CC65830F8962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A7998343-BDDA-4BC4-99BB-0CEAD7277D7C}" type="pres">
      <dgm:prSet presAssocID="{730ADC41-674F-4BBD-8ACD-38E4882912E8}" presName="Accent3" presStyleCnt="0"/>
      <dgm:spPr/>
    </dgm:pt>
    <dgm:pt modelId="{9B2EBD76-AC54-44E3-B55C-1919620DB455}" type="pres">
      <dgm:prSet presAssocID="{730ADC41-674F-4BBD-8ACD-38E4882912E8}" presName="Accent" presStyleLbl="node1" presStyleIdx="2" presStyleCnt="3"/>
      <dgm:spPr/>
    </dgm:pt>
    <dgm:pt modelId="{0D423B7F-5D25-42BF-A216-AC60777CD8BB}" type="pres">
      <dgm:prSet presAssocID="{730ADC41-674F-4BBD-8ACD-38E4882912E8}" presName="Child3" presStyleLbl="revTx" presStyleIdx="4" presStyleCnt="6" custScaleX="120487" custScaleY="117521" custLinFactNeighborX="17542" custLinFactNeighborY="7792">
        <dgm:presLayoutVars>
          <dgm:chMax val="0"/>
          <dgm:chPref val="0"/>
          <dgm:bulletEnabled val="1"/>
        </dgm:presLayoutVars>
      </dgm:prSet>
      <dgm:spPr/>
    </dgm:pt>
    <dgm:pt modelId="{358864E0-FE73-41CC-88E3-822C63311102}" type="pres">
      <dgm:prSet presAssocID="{730ADC41-674F-4BBD-8ACD-38E4882912E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4A6FFE2E-C8EC-4AE6-B52F-4557AABBD7F5}" srcId="{7CE683F6-E687-4F1C-84F0-094DBA664695}" destId="{37007C2B-FF2F-4EEC-B776-04D12EF88846}" srcOrd="0" destOrd="0" parTransId="{D1F1747B-D5C9-416C-9AAA-B1A01F201C86}" sibTransId="{EA2DA8BB-1545-48F3-AA19-45B44C9150F9}"/>
    <dgm:cxn modelId="{C7268A47-B347-465A-BD55-CF3089F3A0A9}" srcId="{7C2584A6-F69C-4206-ABA3-9E99372CE34F}" destId="{730ADC41-674F-4BBD-8ACD-38E4882912E8}" srcOrd="2" destOrd="0" parTransId="{7C19DC42-1575-4788-B7F8-3AB6D0312C87}" sibTransId="{FFD25A8D-9328-4FBA-9045-68669C647CC0}"/>
    <dgm:cxn modelId="{D40B9D6C-DE78-4D18-BC91-F3FDCDE02E33}" type="presOf" srcId="{7C2584A6-F69C-4206-ABA3-9E99372CE34F}" destId="{9E64CBB6-CC6E-4EC3-BE96-2DC9C50667C1}" srcOrd="0" destOrd="0" presId="urn:microsoft.com/office/officeart/2009/layout/CircleArrowProcess"/>
    <dgm:cxn modelId="{4C292073-5CEE-4DF1-B5BA-53E9480F1E00}" srcId="{7C2584A6-F69C-4206-ABA3-9E99372CE34F}" destId="{A9BA3685-D903-43FD-A566-CC65830F8962}" srcOrd="1" destOrd="0" parTransId="{CE1A4670-A286-4A4E-AE23-7813B3995B2E}" sibTransId="{31101AE3-03F5-48B3-ACF6-933C71A67C3F}"/>
    <dgm:cxn modelId="{494A5378-FD03-4C94-8DF9-9B2A485850B9}" type="presOf" srcId="{A9BA3685-D903-43FD-A566-CC65830F8962}" destId="{C58423C9-FEA0-4B53-ACB6-BC1BE05812C1}" srcOrd="0" destOrd="0" presId="urn:microsoft.com/office/officeart/2009/layout/CircleArrowProcess"/>
    <dgm:cxn modelId="{D3F97D83-02A2-4D3C-B526-4C614F4EC7F0}" srcId="{7C2584A6-F69C-4206-ABA3-9E99372CE34F}" destId="{7CE683F6-E687-4F1C-84F0-094DBA664695}" srcOrd="0" destOrd="0" parTransId="{210E4DAD-056A-4125-8249-60D7572EB38C}" sibTransId="{B74236F9-4939-481C-9D61-F21176919972}"/>
    <dgm:cxn modelId="{8995AD8C-3687-4449-8BD2-81AF299105B6}" type="presOf" srcId="{37007C2B-FF2F-4EEC-B776-04D12EF88846}" destId="{624F50ED-D8A2-45EF-82CF-865653874581}" srcOrd="0" destOrd="0" presId="urn:microsoft.com/office/officeart/2009/layout/CircleArrowProcess"/>
    <dgm:cxn modelId="{CEE5848D-E093-429A-8149-08F8A42DCAFE}" type="presOf" srcId="{7CE683F6-E687-4F1C-84F0-094DBA664695}" destId="{EC5DC010-4767-4AA7-A765-C59C50AB693F}" srcOrd="0" destOrd="0" presId="urn:microsoft.com/office/officeart/2009/layout/CircleArrowProcess"/>
    <dgm:cxn modelId="{98631595-3061-4741-BEE6-A1B85567EFEA}" srcId="{730ADC41-674F-4BBD-8ACD-38E4882912E8}" destId="{6C5E190D-2224-454E-9ECE-1EA4645D4B2E}" srcOrd="0" destOrd="0" parTransId="{E3058653-8779-4B12-82EB-674D08BA1275}" sibTransId="{597823CF-DC38-4728-897D-84524F3752C1}"/>
    <dgm:cxn modelId="{C7974299-F339-42D6-9311-E413A82725E1}" srcId="{A9BA3685-D903-43FD-A566-CC65830F8962}" destId="{3E9EB604-25D5-49FD-8B96-2882B791F972}" srcOrd="0" destOrd="0" parTransId="{6D6234F0-3520-4585-85EF-3399883301F9}" sibTransId="{179C8336-A13D-4EFD-A7F7-08431ADF7EBF}"/>
    <dgm:cxn modelId="{322A8DA6-4DF5-4D59-ADDD-449026B1B69D}" type="presOf" srcId="{6C5E190D-2224-454E-9ECE-1EA4645D4B2E}" destId="{0D423B7F-5D25-42BF-A216-AC60777CD8BB}" srcOrd="0" destOrd="0" presId="urn:microsoft.com/office/officeart/2009/layout/CircleArrowProcess"/>
    <dgm:cxn modelId="{D7222CA9-7813-4586-8123-05EB81E50788}" type="presOf" srcId="{730ADC41-674F-4BBD-8ACD-38E4882912E8}" destId="{358864E0-FE73-41CC-88E3-822C63311102}" srcOrd="0" destOrd="0" presId="urn:microsoft.com/office/officeart/2009/layout/CircleArrowProcess"/>
    <dgm:cxn modelId="{40046CD2-08EB-4EAA-BC6A-B7CED5333984}" type="presOf" srcId="{3E9EB604-25D5-49FD-8B96-2882B791F972}" destId="{EF083BE3-271B-4631-AF98-8A401EE00535}" srcOrd="0" destOrd="0" presId="urn:microsoft.com/office/officeart/2009/layout/CircleArrowProcess"/>
    <dgm:cxn modelId="{EA7723D1-BD32-4410-BA9F-5DD2046F5B67}" type="presParOf" srcId="{9E64CBB6-CC6E-4EC3-BE96-2DC9C50667C1}" destId="{7B594E48-821A-49F9-940A-8392FEB76F7C}" srcOrd="0" destOrd="0" presId="urn:microsoft.com/office/officeart/2009/layout/CircleArrowProcess"/>
    <dgm:cxn modelId="{0320C1B7-33C7-45CD-BD42-DE78B50D930E}" type="presParOf" srcId="{7B594E48-821A-49F9-940A-8392FEB76F7C}" destId="{071DF604-C1D2-4466-80A4-64EE781A5F31}" srcOrd="0" destOrd="0" presId="urn:microsoft.com/office/officeart/2009/layout/CircleArrowProcess"/>
    <dgm:cxn modelId="{DCBA715F-C331-4181-8111-3F9B0627788C}" type="presParOf" srcId="{9E64CBB6-CC6E-4EC3-BE96-2DC9C50667C1}" destId="{624F50ED-D8A2-45EF-82CF-865653874581}" srcOrd="1" destOrd="0" presId="urn:microsoft.com/office/officeart/2009/layout/CircleArrowProcess"/>
    <dgm:cxn modelId="{05AAFB50-0D83-48F4-A543-12F405389024}" type="presParOf" srcId="{9E64CBB6-CC6E-4EC3-BE96-2DC9C50667C1}" destId="{EC5DC010-4767-4AA7-A765-C59C50AB693F}" srcOrd="2" destOrd="0" presId="urn:microsoft.com/office/officeart/2009/layout/CircleArrowProcess"/>
    <dgm:cxn modelId="{CDC72F36-E3FA-4478-9EE0-992945C70737}" type="presParOf" srcId="{9E64CBB6-CC6E-4EC3-BE96-2DC9C50667C1}" destId="{3CA44A4F-9622-4A23-89DE-3235CA197666}" srcOrd="3" destOrd="0" presId="urn:microsoft.com/office/officeart/2009/layout/CircleArrowProcess"/>
    <dgm:cxn modelId="{85AA5352-98F3-4F33-9D1E-EC68A3F1B45A}" type="presParOf" srcId="{3CA44A4F-9622-4A23-89DE-3235CA197666}" destId="{C08B804B-E28D-4E25-B8D7-1D250DA41981}" srcOrd="0" destOrd="0" presId="urn:microsoft.com/office/officeart/2009/layout/CircleArrowProcess"/>
    <dgm:cxn modelId="{D95B618B-D1A3-415A-9FF3-A3C6465C591B}" type="presParOf" srcId="{9E64CBB6-CC6E-4EC3-BE96-2DC9C50667C1}" destId="{EF083BE3-271B-4631-AF98-8A401EE00535}" srcOrd="4" destOrd="0" presId="urn:microsoft.com/office/officeart/2009/layout/CircleArrowProcess"/>
    <dgm:cxn modelId="{001C7D3F-4B0B-4143-9CB2-63216997D49B}" type="presParOf" srcId="{9E64CBB6-CC6E-4EC3-BE96-2DC9C50667C1}" destId="{C58423C9-FEA0-4B53-ACB6-BC1BE05812C1}" srcOrd="5" destOrd="0" presId="urn:microsoft.com/office/officeart/2009/layout/CircleArrowProcess"/>
    <dgm:cxn modelId="{F1379CE7-C23D-411A-9DC6-B5536E399296}" type="presParOf" srcId="{9E64CBB6-CC6E-4EC3-BE96-2DC9C50667C1}" destId="{A7998343-BDDA-4BC4-99BB-0CEAD7277D7C}" srcOrd="6" destOrd="0" presId="urn:microsoft.com/office/officeart/2009/layout/CircleArrowProcess"/>
    <dgm:cxn modelId="{DA940A8C-750B-4AAD-B612-72CE2825B63E}" type="presParOf" srcId="{A7998343-BDDA-4BC4-99BB-0CEAD7277D7C}" destId="{9B2EBD76-AC54-44E3-B55C-1919620DB455}" srcOrd="0" destOrd="0" presId="urn:microsoft.com/office/officeart/2009/layout/CircleArrowProcess"/>
    <dgm:cxn modelId="{730F4390-E5B1-41E0-8B86-3F44B2FD9C9D}" type="presParOf" srcId="{9E64CBB6-CC6E-4EC3-BE96-2DC9C50667C1}" destId="{0D423B7F-5D25-42BF-A216-AC60777CD8BB}" srcOrd="7" destOrd="0" presId="urn:microsoft.com/office/officeart/2009/layout/CircleArrowProcess"/>
    <dgm:cxn modelId="{533CE638-E2A5-4882-8045-ACFA8F9582E7}" type="presParOf" srcId="{9E64CBB6-CC6E-4EC3-BE96-2DC9C50667C1}" destId="{358864E0-FE73-41CC-88E3-822C63311102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FF516-54D9-4E95-BFC3-89B92093DA3B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</dgm:pt>
    <dgm:pt modelId="{E199AA1B-B21D-4321-9AED-B2548D5817C5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Cognitive Scaffolding</a:t>
          </a:r>
        </a:p>
      </dgm:t>
    </dgm:pt>
    <dgm:pt modelId="{F7A16589-99BC-48A4-9B1D-1AB13838AB70}" type="parTrans" cxnId="{1149D9BF-801C-4280-821F-6569EF3046D6}">
      <dgm:prSet/>
      <dgm:spPr/>
      <dgm:t>
        <a:bodyPr/>
        <a:lstStyle/>
        <a:p>
          <a:endParaRPr lang="en-US"/>
        </a:p>
      </dgm:t>
    </dgm:pt>
    <dgm:pt modelId="{F20F637B-FE87-48BB-B0A5-FB8E1A130662}" type="sibTrans" cxnId="{1149D9BF-801C-4280-821F-6569EF3046D6}">
      <dgm:prSet/>
      <dgm:spPr/>
      <dgm:t>
        <a:bodyPr/>
        <a:lstStyle/>
        <a:p>
          <a:endParaRPr lang="en-US"/>
        </a:p>
      </dgm:t>
    </dgm:pt>
    <dgm:pt modelId="{150CA63B-5B1F-43BC-B74C-DB989AD95CA4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Visual Cues</a:t>
          </a:r>
        </a:p>
      </dgm:t>
    </dgm:pt>
    <dgm:pt modelId="{9E35B791-EC95-46C0-AE14-FA0D553799F9}" type="parTrans" cxnId="{292CDE38-AC5B-4584-BFE8-705A0DE6A5FE}">
      <dgm:prSet/>
      <dgm:spPr/>
      <dgm:t>
        <a:bodyPr/>
        <a:lstStyle/>
        <a:p>
          <a:endParaRPr lang="en-US"/>
        </a:p>
      </dgm:t>
    </dgm:pt>
    <dgm:pt modelId="{734E6CEC-CC04-4200-8554-AC8912C37CFB}" type="sibTrans" cxnId="{292CDE38-AC5B-4584-BFE8-705A0DE6A5FE}">
      <dgm:prSet/>
      <dgm:spPr/>
      <dgm:t>
        <a:bodyPr/>
        <a:lstStyle/>
        <a:p>
          <a:endParaRPr lang="en-US"/>
        </a:p>
      </dgm:t>
    </dgm:pt>
    <dgm:pt modelId="{75466924-4275-41E6-974B-1F9287DA3235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Priming</a:t>
          </a:r>
        </a:p>
      </dgm:t>
    </dgm:pt>
    <dgm:pt modelId="{51B16248-C90A-4E95-8D1B-B2C1E29B5939}" type="parTrans" cxnId="{B86E5D62-172C-46A6-AD00-86EBDCD23B80}">
      <dgm:prSet/>
      <dgm:spPr/>
      <dgm:t>
        <a:bodyPr/>
        <a:lstStyle/>
        <a:p>
          <a:endParaRPr lang="en-US"/>
        </a:p>
      </dgm:t>
    </dgm:pt>
    <dgm:pt modelId="{1F481BF0-6C91-4403-BA82-309E5C233A7A}" type="sibTrans" cxnId="{B86E5D62-172C-46A6-AD00-86EBDCD23B80}">
      <dgm:prSet/>
      <dgm:spPr/>
      <dgm:t>
        <a:bodyPr/>
        <a:lstStyle/>
        <a:p>
          <a:endParaRPr lang="en-US"/>
        </a:p>
      </dgm:t>
    </dgm:pt>
    <dgm:pt modelId="{3D112B4E-4FCE-42DD-B57B-BE8A9EFD8A8E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Zone of Proximal Development</a:t>
          </a:r>
        </a:p>
      </dgm:t>
    </dgm:pt>
    <dgm:pt modelId="{9B5A0F8C-A1F4-4E93-96CE-9E1C9B0ACDBB}" type="parTrans" cxnId="{2882CA5D-B391-41C3-BF4F-09689AEBF10C}">
      <dgm:prSet/>
      <dgm:spPr/>
      <dgm:t>
        <a:bodyPr/>
        <a:lstStyle/>
        <a:p>
          <a:endParaRPr lang="en-US"/>
        </a:p>
      </dgm:t>
    </dgm:pt>
    <dgm:pt modelId="{81140A3A-3FFF-4849-9935-DF25A4F8C1FF}" type="sibTrans" cxnId="{2882CA5D-B391-41C3-BF4F-09689AEBF10C}">
      <dgm:prSet/>
      <dgm:spPr/>
      <dgm:t>
        <a:bodyPr/>
        <a:lstStyle/>
        <a:p>
          <a:endParaRPr lang="en-US"/>
        </a:p>
      </dgm:t>
    </dgm:pt>
    <dgm:pt modelId="{CCB4BB86-EBB1-4506-B66B-3ECF34FA517D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Knowledge Space Theory</a:t>
          </a:r>
        </a:p>
      </dgm:t>
    </dgm:pt>
    <dgm:pt modelId="{A0EBA2F3-3573-4E1D-A351-12AFC04AF6CC}" type="parTrans" cxnId="{F9470241-86F8-45FB-ACC8-643A12F3969D}">
      <dgm:prSet/>
      <dgm:spPr/>
      <dgm:t>
        <a:bodyPr/>
        <a:lstStyle/>
        <a:p>
          <a:endParaRPr lang="en-US"/>
        </a:p>
      </dgm:t>
    </dgm:pt>
    <dgm:pt modelId="{AD88DB6F-549E-4163-AA54-F42E22D59CD5}" type="sibTrans" cxnId="{F9470241-86F8-45FB-ACC8-643A12F3969D}">
      <dgm:prSet/>
      <dgm:spPr/>
      <dgm:t>
        <a:bodyPr/>
        <a:lstStyle/>
        <a:p>
          <a:endParaRPr lang="en-US"/>
        </a:p>
      </dgm:t>
    </dgm:pt>
    <dgm:pt modelId="{C63840B8-61EC-4B60-BFD0-15FB50E8494E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Inductive Logic Programming</a:t>
          </a:r>
        </a:p>
      </dgm:t>
    </dgm:pt>
    <dgm:pt modelId="{3D36BF8D-454C-4C2A-BD09-D58C6674BAF8}" type="parTrans" cxnId="{10496918-7DEB-4147-B6DF-134DB3E2FF51}">
      <dgm:prSet/>
      <dgm:spPr/>
      <dgm:t>
        <a:bodyPr/>
        <a:lstStyle/>
        <a:p>
          <a:endParaRPr lang="en-US"/>
        </a:p>
      </dgm:t>
    </dgm:pt>
    <dgm:pt modelId="{12058755-92D1-4D77-817C-B34E918F562B}" type="sibTrans" cxnId="{10496918-7DEB-4147-B6DF-134DB3E2FF51}">
      <dgm:prSet/>
      <dgm:spPr/>
      <dgm:t>
        <a:bodyPr/>
        <a:lstStyle/>
        <a:p>
          <a:endParaRPr lang="en-US"/>
        </a:p>
      </dgm:t>
    </dgm:pt>
    <dgm:pt modelId="{B7F1E10D-F081-4367-9899-1BFF3B9A75BB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Active Recall</a:t>
          </a:r>
        </a:p>
      </dgm:t>
    </dgm:pt>
    <dgm:pt modelId="{680D919A-7A2F-45C5-B5B7-031124E86AD9}" type="parTrans" cxnId="{9F700A41-3247-480E-8177-00543831C545}">
      <dgm:prSet/>
      <dgm:spPr/>
      <dgm:t>
        <a:bodyPr/>
        <a:lstStyle/>
        <a:p>
          <a:endParaRPr lang="en-US"/>
        </a:p>
      </dgm:t>
    </dgm:pt>
    <dgm:pt modelId="{CBD78CB0-78EA-4570-8E37-CD729D9338DE}" type="sibTrans" cxnId="{9F700A41-3247-480E-8177-00543831C545}">
      <dgm:prSet/>
      <dgm:spPr/>
      <dgm:t>
        <a:bodyPr/>
        <a:lstStyle/>
        <a:p>
          <a:endParaRPr lang="en-US"/>
        </a:p>
      </dgm:t>
    </dgm:pt>
    <dgm:pt modelId="{A8C0905D-294E-4105-95CF-47AE1F168788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Spaced Repetition</a:t>
          </a:r>
        </a:p>
      </dgm:t>
    </dgm:pt>
    <dgm:pt modelId="{EF9D2325-AD3F-4533-B92C-54A38CC589F1}" type="parTrans" cxnId="{E6EC5372-6D9F-4305-B793-3E2702044AEE}">
      <dgm:prSet/>
      <dgm:spPr/>
      <dgm:t>
        <a:bodyPr/>
        <a:lstStyle/>
        <a:p>
          <a:endParaRPr lang="en-US"/>
        </a:p>
      </dgm:t>
    </dgm:pt>
    <dgm:pt modelId="{8F9FB9AB-D63B-43BB-9CEE-A7B348130B38}" type="sibTrans" cxnId="{E6EC5372-6D9F-4305-B793-3E2702044AEE}">
      <dgm:prSet/>
      <dgm:spPr/>
      <dgm:t>
        <a:bodyPr/>
        <a:lstStyle/>
        <a:p>
          <a:endParaRPr lang="en-US"/>
        </a:p>
      </dgm:t>
    </dgm:pt>
    <dgm:pt modelId="{FB97C64C-1EA4-4286-A3D7-EDFD54520634}">
      <dgm:prSet phldrT="[Text]"/>
      <dgm:spPr/>
      <dgm:t>
        <a:bodyPr/>
        <a:lstStyle/>
        <a:p>
          <a:r>
            <a:rPr lang="en-US" cap="all" baseline="0" dirty="0">
              <a:latin typeface="+mj-lt"/>
            </a:rPr>
            <a:t>Spatial-Temporal Reasoning</a:t>
          </a:r>
        </a:p>
      </dgm:t>
    </dgm:pt>
    <dgm:pt modelId="{2FE4AD15-F629-44F2-BA7A-7348D364222F}" type="parTrans" cxnId="{FC7114B7-999E-4A1C-A22A-8636CCAD26D5}">
      <dgm:prSet/>
      <dgm:spPr/>
      <dgm:t>
        <a:bodyPr/>
        <a:lstStyle/>
        <a:p>
          <a:endParaRPr lang="en-US"/>
        </a:p>
      </dgm:t>
    </dgm:pt>
    <dgm:pt modelId="{8BF617F5-7810-452C-8AF0-01296B561AFA}" type="sibTrans" cxnId="{FC7114B7-999E-4A1C-A22A-8636CCAD26D5}">
      <dgm:prSet/>
      <dgm:spPr/>
      <dgm:t>
        <a:bodyPr/>
        <a:lstStyle/>
        <a:p>
          <a:endParaRPr lang="en-US"/>
        </a:p>
      </dgm:t>
    </dgm:pt>
    <dgm:pt modelId="{CA6DA0CD-A9ED-48F8-B6E9-7E3BE5D23BDE}" type="pres">
      <dgm:prSet presAssocID="{3DBFF516-54D9-4E95-BFC3-89B92093DA3B}" presName="diagram" presStyleCnt="0">
        <dgm:presLayoutVars>
          <dgm:dir/>
          <dgm:resizeHandles val="exact"/>
        </dgm:presLayoutVars>
      </dgm:prSet>
      <dgm:spPr/>
    </dgm:pt>
    <dgm:pt modelId="{E7C5C323-B51C-4A46-A5D0-D1F89FD43755}" type="pres">
      <dgm:prSet presAssocID="{E199AA1B-B21D-4321-9AED-B2548D5817C5}" presName="node" presStyleLbl="node1" presStyleIdx="0" presStyleCnt="9">
        <dgm:presLayoutVars>
          <dgm:bulletEnabled val="1"/>
        </dgm:presLayoutVars>
      </dgm:prSet>
      <dgm:spPr/>
    </dgm:pt>
    <dgm:pt modelId="{A570CD29-9B79-4591-AE31-92A0FFC047B0}" type="pres">
      <dgm:prSet presAssocID="{F20F637B-FE87-48BB-B0A5-FB8E1A130662}" presName="sibTrans" presStyleCnt="0"/>
      <dgm:spPr/>
    </dgm:pt>
    <dgm:pt modelId="{CBACBFF1-0462-425F-83C1-D3146BE70C7B}" type="pres">
      <dgm:prSet presAssocID="{150CA63B-5B1F-43BC-B74C-DB989AD95CA4}" presName="node" presStyleLbl="node1" presStyleIdx="1" presStyleCnt="9">
        <dgm:presLayoutVars>
          <dgm:bulletEnabled val="1"/>
        </dgm:presLayoutVars>
      </dgm:prSet>
      <dgm:spPr/>
    </dgm:pt>
    <dgm:pt modelId="{30B134CC-A44B-4C5F-A65A-11B991F7D4EB}" type="pres">
      <dgm:prSet presAssocID="{734E6CEC-CC04-4200-8554-AC8912C37CFB}" presName="sibTrans" presStyleCnt="0"/>
      <dgm:spPr/>
    </dgm:pt>
    <dgm:pt modelId="{BF18511C-43DA-47FE-8641-BAEE31E2F14F}" type="pres">
      <dgm:prSet presAssocID="{75466924-4275-41E6-974B-1F9287DA3235}" presName="node" presStyleLbl="node1" presStyleIdx="2" presStyleCnt="9">
        <dgm:presLayoutVars>
          <dgm:bulletEnabled val="1"/>
        </dgm:presLayoutVars>
      </dgm:prSet>
      <dgm:spPr/>
    </dgm:pt>
    <dgm:pt modelId="{3BEE2C7B-6C46-4265-B31C-20A17FFCB6F9}" type="pres">
      <dgm:prSet presAssocID="{1F481BF0-6C91-4403-BA82-309E5C233A7A}" presName="sibTrans" presStyleCnt="0"/>
      <dgm:spPr/>
    </dgm:pt>
    <dgm:pt modelId="{655228F0-28CC-45CF-907C-2141E6B50FA1}" type="pres">
      <dgm:prSet presAssocID="{3D112B4E-4FCE-42DD-B57B-BE8A9EFD8A8E}" presName="node" presStyleLbl="node1" presStyleIdx="3" presStyleCnt="9">
        <dgm:presLayoutVars>
          <dgm:bulletEnabled val="1"/>
        </dgm:presLayoutVars>
      </dgm:prSet>
      <dgm:spPr/>
    </dgm:pt>
    <dgm:pt modelId="{EC0CE1AD-A41D-46D7-A280-B863080BB116}" type="pres">
      <dgm:prSet presAssocID="{81140A3A-3FFF-4849-9935-DF25A4F8C1FF}" presName="sibTrans" presStyleCnt="0"/>
      <dgm:spPr/>
    </dgm:pt>
    <dgm:pt modelId="{375A2BC4-6F4C-4A7E-B742-155A5460D652}" type="pres">
      <dgm:prSet presAssocID="{CCB4BB86-EBB1-4506-B66B-3ECF34FA517D}" presName="node" presStyleLbl="node1" presStyleIdx="4" presStyleCnt="9">
        <dgm:presLayoutVars>
          <dgm:bulletEnabled val="1"/>
        </dgm:presLayoutVars>
      </dgm:prSet>
      <dgm:spPr/>
    </dgm:pt>
    <dgm:pt modelId="{4EB1D31D-43EA-41FD-930C-A6F5A7AA1C56}" type="pres">
      <dgm:prSet presAssocID="{AD88DB6F-549E-4163-AA54-F42E22D59CD5}" presName="sibTrans" presStyleCnt="0"/>
      <dgm:spPr/>
    </dgm:pt>
    <dgm:pt modelId="{26D9D336-8D76-478A-AAFF-F2713496A6CF}" type="pres">
      <dgm:prSet presAssocID="{C63840B8-61EC-4B60-BFD0-15FB50E8494E}" presName="node" presStyleLbl="node1" presStyleIdx="5" presStyleCnt="9">
        <dgm:presLayoutVars>
          <dgm:bulletEnabled val="1"/>
        </dgm:presLayoutVars>
      </dgm:prSet>
      <dgm:spPr/>
    </dgm:pt>
    <dgm:pt modelId="{2171C8EE-7EC6-48AB-AAC1-C1A7A2591363}" type="pres">
      <dgm:prSet presAssocID="{12058755-92D1-4D77-817C-B34E918F562B}" presName="sibTrans" presStyleCnt="0"/>
      <dgm:spPr/>
    </dgm:pt>
    <dgm:pt modelId="{C5680A1E-3987-4B87-B5B2-E9767EE07817}" type="pres">
      <dgm:prSet presAssocID="{B7F1E10D-F081-4367-9899-1BFF3B9A75BB}" presName="node" presStyleLbl="node1" presStyleIdx="6" presStyleCnt="9">
        <dgm:presLayoutVars>
          <dgm:bulletEnabled val="1"/>
        </dgm:presLayoutVars>
      </dgm:prSet>
      <dgm:spPr/>
    </dgm:pt>
    <dgm:pt modelId="{23D93F9E-B0F7-4266-899A-90E627A977C6}" type="pres">
      <dgm:prSet presAssocID="{CBD78CB0-78EA-4570-8E37-CD729D9338DE}" presName="sibTrans" presStyleCnt="0"/>
      <dgm:spPr/>
    </dgm:pt>
    <dgm:pt modelId="{94E4221F-47C7-40A2-9932-88A4AC8F862B}" type="pres">
      <dgm:prSet presAssocID="{A8C0905D-294E-4105-95CF-47AE1F168788}" presName="node" presStyleLbl="node1" presStyleIdx="7" presStyleCnt="9">
        <dgm:presLayoutVars>
          <dgm:bulletEnabled val="1"/>
        </dgm:presLayoutVars>
      </dgm:prSet>
      <dgm:spPr/>
    </dgm:pt>
    <dgm:pt modelId="{73AB4C2A-BD94-4D51-9B08-BC2D135681E1}" type="pres">
      <dgm:prSet presAssocID="{8F9FB9AB-D63B-43BB-9CEE-A7B348130B38}" presName="sibTrans" presStyleCnt="0"/>
      <dgm:spPr/>
    </dgm:pt>
    <dgm:pt modelId="{E850C338-0EF2-41E5-8A24-9492E36E4981}" type="pres">
      <dgm:prSet presAssocID="{FB97C64C-1EA4-4286-A3D7-EDFD54520634}" presName="node" presStyleLbl="node1" presStyleIdx="8" presStyleCnt="9">
        <dgm:presLayoutVars>
          <dgm:bulletEnabled val="1"/>
        </dgm:presLayoutVars>
      </dgm:prSet>
      <dgm:spPr/>
    </dgm:pt>
  </dgm:ptLst>
  <dgm:cxnLst>
    <dgm:cxn modelId="{70306C02-48EB-4754-B683-39E3DB42A16A}" type="presOf" srcId="{3D112B4E-4FCE-42DD-B57B-BE8A9EFD8A8E}" destId="{655228F0-28CC-45CF-907C-2141E6B50FA1}" srcOrd="0" destOrd="0" presId="urn:microsoft.com/office/officeart/2005/8/layout/default"/>
    <dgm:cxn modelId="{99819704-0181-4C4C-A5CC-737DBFC6EAB7}" type="presOf" srcId="{75466924-4275-41E6-974B-1F9287DA3235}" destId="{BF18511C-43DA-47FE-8641-BAEE31E2F14F}" srcOrd="0" destOrd="0" presId="urn:microsoft.com/office/officeart/2005/8/layout/default"/>
    <dgm:cxn modelId="{AB26EC13-587A-4B0B-BAF7-EE87C950F807}" type="presOf" srcId="{3DBFF516-54D9-4E95-BFC3-89B92093DA3B}" destId="{CA6DA0CD-A9ED-48F8-B6E9-7E3BE5D23BDE}" srcOrd="0" destOrd="0" presId="urn:microsoft.com/office/officeart/2005/8/layout/default"/>
    <dgm:cxn modelId="{10496918-7DEB-4147-B6DF-134DB3E2FF51}" srcId="{3DBFF516-54D9-4E95-BFC3-89B92093DA3B}" destId="{C63840B8-61EC-4B60-BFD0-15FB50E8494E}" srcOrd="5" destOrd="0" parTransId="{3D36BF8D-454C-4C2A-BD09-D58C6674BAF8}" sibTransId="{12058755-92D1-4D77-817C-B34E918F562B}"/>
    <dgm:cxn modelId="{292CDE38-AC5B-4584-BFE8-705A0DE6A5FE}" srcId="{3DBFF516-54D9-4E95-BFC3-89B92093DA3B}" destId="{150CA63B-5B1F-43BC-B74C-DB989AD95CA4}" srcOrd="1" destOrd="0" parTransId="{9E35B791-EC95-46C0-AE14-FA0D553799F9}" sibTransId="{734E6CEC-CC04-4200-8554-AC8912C37CFB}"/>
    <dgm:cxn modelId="{2882CA5D-B391-41C3-BF4F-09689AEBF10C}" srcId="{3DBFF516-54D9-4E95-BFC3-89B92093DA3B}" destId="{3D112B4E-4FCE-42DD-B57B-BE8A9EFD8A8E}" srcOrd="3" destOrd="0" parTransId="{9B5A0F8C-A1F4-4E93-96CE-9E1C9B0ACDBB}" sibTransId="{81140A3A-3FFF-4849-9935-DF25A4F8C1FF}"/>
    <dgm:cxn modelId="{F9470241-86F8-45FB-ACC8-643A12F3969D}" srcId="{3DBFF516-54D9-4E95-BFC3-89B92093DA3B}" destId="{CCB4BB86-EBB1-4506-B66B-3ECF34FA517D}" srcOrd="4" destOrd="0" parTransId="{A0EBA2F3-3573-4E1D-A351-12AFC04AF6CC}" sibTransId="{AD88DB6F-549E-4163-AA54-F42E22D59CD5}"/>
    <dgm:cxn modelId="{9F700A41-3247-480E-8177-00543831C545}" srcId="{3DBFF516-54D9-4E95-BFC3-89B92093DA3B}" destId="{B7F1E10D-F081-4367-9899-1BFF3B9A75BB}" srcOrd="6" destOrd="0" parTransId="{680D919A-7A2F-45C5-B5B7-031124E86AD9}" sibTransId="{CBD78CB0-78EA-4570-8E37-CD729D9338DE}"/>
    <dgm:cxn modelId="{B86E5D62-172C-46A6-AD00-86EBDCD23B80}" srcId="{3DBFF516-54D9-4E95-BFC3-89B92093DA3B}" destId="{75466924-4275-41E6-974B-1F9287DA3235}" srcOrd="2" destOrd="0" parTransId="{51B16248-C90A-4E95-8D1B-B2C1E29B5939}" sibTransId="{1F481BF0-6C91-4403-BA82-309E5C233A7A}"/>
    <dgm:cxn modelId="{E6EC5372-6D9F-4305-B793-3E2702044AEE}" srcId="{3DBFF516-54D9-4E95-BFC3-89B92093DA3B}" destId="{A8C0905D-294E-4105-95CF-47AE1F168788}" srcOrd="7" destOrd="0" parTransId="{EF9D2325-AD3F-4533-B92C-54A38CC589F1}" sibTransId="{8F9FB9AB-D63B-43BB-9CEE-A7B348130B38}"/>
    <dgm:cxn modelId="{A6A68752-23B0-4A24-98AA-116259421F14}" type="presOf" srcId="{B7F1E10D-F081-4367-9899-1BFF3B9A75BB}" destId="{C5680A1E-3987-4B87-B5B2-E9767EE07817}" srcOrd="0" destOrd="0" presId="urn:microsoft.com/office/officeart/2005/8/layout/default"/>
    <dgm:cxn modelId="{A74D4675-DED5-4619-923A-07A8E7ED70FF}" type="presOf" srcId="{150CA63B-5B1F-43BC-B74C-DB989AD95CA4}" destId="{CBACBFF1-0462-425F-83C1-D3146BE70C7B}" srcOrd="0" destOrd="0" presId="urn:microsoft.com/office/officeart/2005/8/layout/default"/>
    <dgm:cxn modelId="{48356158-86C7-4CE0-A948-C4DACC961979}" type="presOf" srcId="{C63840B8-61EC-4B60-BFD0-15FB50E8494E}" destId="{26D9D336-8D76-478A-AAFF-F2713496A6CF}" srcOrd="0" destOrd="0" presId="urn:microsoft.com/office/officeart/2005/8/layout/default"/>
    <dgm:cxn modelId="{12AB5859-6C86-4F60-845B-10C3AB0D4419}" type="presOf" srcId="{E199AA1B-B21D-4321-9AED-B2548D5817C5}" destId="{E7C5C323-B51C-4A46-A5D0-D1F89FD43755}" srcOrd="0" destOrd="0" presId="urn:microsoft.com/office/officeart/2005/8/layout/default"/>
    <dgm:cxn modelId="{81700994-5D3C-4BD2-9369-F735FCE0AF8E}" type="presOf" srcId="{CCB4BB86-EBB1-4506-B66B-3ECF34FA517D}" destId="{375A2BC4-6F4C-4A7E-B742-155A5460D652}" srcOrd="0" destOrd="0" presId="urn:microsoft.com/office/officeart/2005/8/layout/default"/>
    <dgm:cxn modelId="{F76600A2-D302-4775-BDFD-42CF2EAFA608}" type="presOf" srcId="{FB97C64C-1EA4-4286-A3D7-EDFD54520634}" destId="{E850C338-0EF2-41E5-8A24-9492E36E4981}" srcOrd="0" destOrd="0" presId="urn:microsoft.com/office/officeart/2005/8/layout/default"/>
    <dgm:cxn modelId="{FC7114B7-999E-4A1C-A22A-8636CCAD26D5}" srcId="{3DBFF516-54D9-4E95-BFC3-89B92093DA3B}" destId="{FB97C64C-1EA4-4286-A3D7-EDFD54520634}" srcOrd="8" destOrd="0" parTransId="{2FE4AD15-F629-44F2-BA7A-7348D364222F}" sibTransId="{8BF617F5-7810-452C-8AF0-01296B561AFA}"/>
    <dgm:cxn modelId="{1149D9BF-801C-4280-821F-6569EF3046D6}" srcId="{3DBFF516-54D9-4E95-BFC3-89B92093DA3B}" destId="{E199AA1B-B21D-4321-9AED-B2548D5817C5}" srcOrd="0" destOrd="0" parTransId="{F7A16589-99BC-48A4-9B1D-1AB13838AB70}" sibTransId="{F20F637B-FE87-48BB-B0A5-FB8E1A130662}"/>
    <dgm:cxn modelId="{A10117CE-7C70-4DEA-BBF9-702662A62459}" type="presOf" srcId="{A8C0905D-294E-4105-95CF-47AE1F168788}" destId="{94E4221F-47C7-40A2-9932-88A4AC8F862B}" srcOrd="0" destOrd="0" presId="urn:microsoft.com/office/officeart/2005/8/layout/default"/>
    <dgm:cxn modelId="{F444C962-74B2-438D-A092-C2146E8BF839}" type="presParOf" srcId="{CA6DA0CD-A9ED-48F8-B6E9-7E3BE5D23BDE}" destId="{E7C5C323-B51C-4A46-A5D0-D1F89FD43755}" srcOrd="0" destOrd="0" presId="urn:microsoft.com/office/officeart/2005/8/layout/default"/>
    <dgm:cxn modelId="{62F87FA0-A204-4576-8012-5E498788E1DA}" type="presParOf" srcId="{CA6DA0CD-A9ED-48F8-B6E9-7E3BE5D23BDE}" destId="{A570CD29-9B79-4591-AE31-92A0FFC047B0}" srcOrd="1" destOrd="0" presId="urn:microsoft.com/office/officeart/2005/8/layout/default"/>
    <dgm:cxn modelId="{5292481E-5E38-45B4-88C8-CBAD67F4293C}" type="presParOf" srcId="{CA6DA0CD-A9ED-48F8-B6E9-7E3BE5D23BDE}" destId="{CBACBFF1-0462-425F-83C1-D3146BE70C7B}" srcOrd="2" destOrd="0" presId="urn:microsoft.com/office/officeart/2005/8/layout/default"/>
    <dgm:cxn modelId="{8888C94F-FE68-4BCA-BD7C-109E07D6F5DB}" type="presParOf" srcId="{CA6DA0CD-A9ED-48F8-B6E9-7E3BE5D23BDE}" destId="{30B134CC-A44B-4C5F-A65A-11B991F7D4EB}" srcOrd="3" destOrd="0" presId="urn:microsoft.com/office/officeart/2005/8/layout/default"/>
    <dgm:cxn modelId="{34AC49EC-BF34-4945-AA94-38948335D3AB}" type="presParOf" srcId="{CA6DA0CD-A9ED-48F8-B6E9-7E3BE5D23BDE}" destId="{BF18511C-43DA-47FE-8641-BAEE31E2F14F}" srcOrd="4" destOrd="0" presId="urn:microsoft.com/office/officeart/2005/8/layout/default"/>
    <dgm:cxn modelId="{01006BC5-2200-443A-9A67-F590D802457D}" type="presParOf" srcId="{CA6DA0CD-A9ED-48F8-B6E9-7E3BE5D23BDE}" destId="{3BEE2C7B-6C46-4265-B31C-20A17FFCB6F9}" srcOrd="5" destOrd="0" presId="urn:microsoft.com/office/officeart/2005/8/layout/default"/>
    <dgm:cxn modelId="{7F7507E4-FB01-4411-9F06-2568E5B9650B}" type="presParOf" srcId="{CA6DA0CD-A9ED-48F8-B6E9-7E3BE5D23BDE}" destId="{655228F0-28CC-45CF-907C-2141E6B50FA1}" srcOrd="6" destOrd="0" presId="urn:microsoft.com/office/officeart/2005/8/layout/default"/>
    <dgm:cxn modelId="{3053FB9D-4580-47F1-BF62-297C89E688EB}" type="presParOf" srcId="{CA6DA0CD-A9ED-48F8-B6E9-7E3BE5D23BDE}" destId="{EC0CE1AD-A41D-46D7-A280-B863080BB116}" srcOrd="7" destOrd="0" presId="urn:microsoft.com/office/officeart/2005/8/layout/default"/>
    <dgm:cxn modelId="{CE67B3C5-CBB5-4347-A0E5-E12FECAE27F2}" type="presParOf" srcId="{CA6DA0CD-A9ED-48F8-B6E9-7E3BE5D23BDE}" destId="{375A2BC4-6F4C-4A7E-B742-155A5460D652}" srcOrd="8" destOrd="0" presId="urn:microsoft.com/office/officeart/2005/8/layout/default"/>
    <dgm:cxn modelId="{561AEE35-9194-4DA7-A98D-CFFCD91F0F1B}" type="presParOf" srcId="{CA6DA0CD-A9ED-48F8-B6E9-7E3BE5D23BDE}" destId="{4EB1D31D-43EA-41FD-930C-A6F5A7AA1C56}" srcOrd="9" destOrd="0" presId="urn:microsoft.com/office/officeart/2005/8/layout/default"/>
    <dgm:cxn modelId="{F9D4A209-244B-496E-8DCB-6F4538DE6980}" type="presParOf" srcId="{CA6DA0CD-A9ED-48F8-B6E9-7E3BE5D23BDE}" destId="{26D9D336-8D76-478A-AAFF-F2713496A6CF}" srcOrd="10" destOrd="0" presId="urn:microsoft.com/office/officeart/2005/8/layout/default"/>
    <dgm:cxn modelId="{6A46BC16-37C0-46B6-A8F4-43500990B7F6}" type="presParOf" srcId="{CA6DA0CD-A9ED-48F8-B6E9-7E3BE5D23BDE}" destId="{2171C8EE-7EC6-48AB-AAC1-C1A7A2591363}" srcOrd="11" destOrd="0" presId="urn:microsoft.com/office/officeart/2005/8/layout/default"/>
    <dgm:cxn modelId="{1CAFBDD5-D57A-472C-B4F8-8B2F61919A4D}" type="presParOf" srcId="{CA6DA0CD-A9ED-48F8-B6E9-7E3BE5D23BDE}" destId="{C5680A1E-3987-4B87-B5B2-E9767EE07817}" srcOrd="12" destOrd="0" presId="urn:microsoft.com/office/officeart/2005/8/layout/default"/>
    <dgm:cxn modelId="{5AEF5652-9DBF-458D-B9E2-BC3E67DDDE01}" type="presParOf" srcId="{CA6DA0CD-A9ED-48F8-B6E9-7E3BE5D23BDE}" destId="{23D93F9E-B0F7-4266-899A-90E627A977C6}" srcOrd="13" destOrd="0" presId="urn:microsoft.com/office/officeart/2005/8/layout/default"/>
    <dgm:cxn modelId="{70890C2B-6399-4B4B-91D5-E3D5D0BA7E3B}" type="presParOf" srcId="{CA6DA0CD-A9ED-48F8-B6E9-7E3BE5D23BDE}" destId="{94E4221F-47C7-40A2-9932-88A4AC8F862B}" srcOrd="14" destOrd="0" presId="urn:microsoft.com/office/officeart/2005/8/layout/default"/>
    <dgm:cxn modelId="{21EF4AD2-FA86-4BDD-9AF0-556891BD28DB}" type="presParOf" srcId="{CA6DA0CD-A9ED-48F8-B6E9-7E3BE5D23BDE}" destId="{73AB4C2A-BD94-4D51-9B08-BC2D135681E1}" srcOrd="15" destOrd="0" presId="urn:microsoft.com/office/officeart/2005/8/layout/default"/>
    <dgm:cxn modelId="{10CF6C4F-E6E7-44A2-BC2D-2C85300AF93B}" type="presParOf" srcId="{CA6DA0CD-A9ED-48F8-B6E9-7E3BE5D23BDE}" destId="{E850C338-0EF2-41E5-8A24-9492E36E498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2D193-D804-4EEE-945F-6917156CF3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193C16F-4982-431D-B68B-CACF1737B8F0}">
      <dgm:prSet phldrT="[Text]"/>
      <dgm:spPr/>
      <dgm:t>
        <a:bodyPr/>
        <a:lstStyle/>
        <a:p>
          <a:r>
            <a:rPr lang="en-US" dirty="0"/>
            <a:t>Subject Matter Expert</a:t>
          </a:r>
        </a:p>
      </dgm:t>
    </dgm:pt>
    <dgm:pt modelId="{DA11D918-0018-42F2-8F23-5B12F50668CA}" type="parTrans" cxnId="{3A4F85B7-5B0C-4412-B953-61452E2184C1}">
      <dgm:prSet/>
      <dgm:spPr/>
      <dgm:t>
        <a:bodyPr/>
        <a:lstStyle/>
        <a:p>
          <a:endParaRPr lang="en-US"/>
        </a:p>
      </dgm:t>
    </dgm:pt>
    <dgm:pt modelId="{A4AEAA1D-728C-400F-A3C0-713E1D272A95}" type="sibTrans" cxnId="{3A4F85B7-5B0C-4412-B953-61452E2184C1}">
      <dgm:prSet/>
      <dgm:spPr/>
      <dgm:t>
        <a:bodyPr/>
        <a:lstStyle/>
        <a:p>
          <a:endParaRPr lang="en-US"/>
        </a:p>
      </dgm:t>
    </dgm:pt>
    <dgm:pt modelId="{3AB6479D-D613-4F20-9962-77E2E9E52025}">
      <dgm:prSet phldrT="[Text]"/>
      <dgm:spPr/>
      <dgm:t>
        <a:bodyPr/>
        <a:lstStyle/>
        <a:p>
          <a:r>
            <a:rPr lang="en-US" dirty="0"/>
            <a:t>Learning Design</a:t>
          </a:r>
        </a:p>
      </dgm:t>
    </dgm:pt>
    <dgm:pt modelId="{393BC2DB-3684-4399-97A6-923B90ED301F}" type="parTrans" cxnId="{4752CFDC-D03B-4AAC-A22C-ABE334FDE498}">
      <dgm:prSet/>
      <dgm:spPr/>
      <dgm:t>
        <a:bodyPr/>
        <a:lstStyle/>
        <a:p>
          <a:endParaRPr lang="en-US"/>
        </a:p>
      </dgm:t>
    </dgm:pt>
    <dgm:pt modelId="{1E69AFD7-A4D8-436E-9EA5-48748D1F00B0}" type="sibTrans" cxnId="{4752CFDC-D03B-4AAC-A22C-ABE334FDE498}">
      <dgm:prSet/>
      <dgm:spPr/>
      <dgm:t>
        <a:bodyPr/>
        <a:lstStyle/>
        <a:p>
          <a:endParaRPr lang="en-US"/>
        </a:p>
      </dgm:t>
    </dgm:pt>
    <dgm:pt modelId="{97A1FA3E-7DAD-4F32-81BC-4C780107595C}">
      <dgm:prSet phldrT="[Text]"/>
      <dgm:spPr/>
      <dgm:t>
        <a:bodyPr/>
        <a:lstStyle/>
        <a:p>
          <a:r>
            <a:rPr lang="en-US" dirty="0"/>
            <a:t>Adaptive Technology</a:t>
          </a:r>
        </a:p>
      </dgm:t>
    </dgm:pt>
    <dgm:pt modelId="{72B693CA-AFFB-44E6-869B-FF2DE2A2DC00}" type="parTrans" cxnId="{BF0B6A0E-8C08-457F-95F6-BF134C18C80C}">
      <dgm:prSet/>
      <dgm:spPr/>
      <dgm:t>
        <a:bodyPr/>
        <a:lstStyle/>
        <a:p>
          <a:endParaRPr lang="en-US"/>
        </a:p>
      </dgm:t>
    </dgm:pt>
    <dgm:pt modelId="{80314211-73FF-4E8B-A8B0-632AFD1F802C}" type="sibTrans" cxnId="{BF0B6A0E-8C08-457F-95F6-BF134C18C80C}">
      <dgm:prSet/>
      <dgm:spPr/>
      <dgm:t>
        <a:bodyPr/>
        <a:lstStyle/>
        <a:p>
          <a:endParaRPr lang="en-US"/>
        </a:p>
      </dgm:t>
    </dgm:pt>
    <dgm:pt modelId="{14F88D9C-55E4-4997-8479-6380975AF778}" type="pres">
      <dgm:prSet presAssocID="{CCC2D193-D804-4EEE-945F-6917156CF3FF}" presName="compositeShape" presStyleCnt="0">
        <dgm:presLayoutVars>
          <dgm:chMax val="7"/>
          <dgm:dir/>
          <dgm:resizeHandles val="exact"/>
        </dgm:presLayoutVars>
      </dgm:prSet>
      <dgm:spPr/>
    </dgm:pt>
    <dgm:pt modelId="{56C327A4-199C-498C-8351-2390B325865A}" type="pres">
      <dgm:prSet presAssocID="{6193C16F-4982-431D-B68B-CACF1737B8F0}" presName="circ1" presStyleLbl="vennNode1" presStyleIdx="0" presStyleCnt="3"/>
      <dgm:spPr/>
    </dgm:pt>
    <dgm:pt modelId="{C11CDDFA-3D04-4FED-B5F6-B37E61A580D1}" type="pres">
      <dgm:prSet presAssocID="{6193C16F-4982-431D-B68B-CACF1737B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B01F88-B9C3-475F-9C6D-AC3A49EF2D5B}" type="pres">
      <dgm:prSet presAssocID="{3AB6479D-D613-4F20-9962-77E2E9E52025}" presName="circ2" presStyleLbl="vennNode1" presStyleIdx="1" presStyleCnt="3"/>
      <dgm:spPr/>
    </dgm:pt>
    <dgm:pt modelId="{0C1CB837-82F6-4ED3-8EA1-B4324E5E368A}" type="pres">
      <dgm:prSet presAssocID="{3AB6479D-D613-4F20-9962-77E2E9E520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A9BD90-7593-483F-B13B-3FEDEB78265F}" type="pres">
      <dgm:prSet presAssocID="{97A1FA3E-7DAD-4F32-81BC-4C780107595C}" presName="circ3" presStyleLbl="vennNode1" presStyleIdx="2" presStyleCnt="3"/>
      <dgm:spPr/>
    </dgm:pt>
    <dgm:pt modelId="{075335A1-386F-41FE-9F55-9DB54E2F7A47}" type="pres">
      <dgm:prSet presAssocID="{97A1FA3E-7DAD-4F32-81BC-4C780107595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0B6A0E-8C08-457F-95F6-BF134C18C80C}" srcId="{CCC2D193-D804-4EEE-945F-6917156CF3FF}" destId="{97A1FA3E-7DAD-4F32-81BC-4C780107595C}" srcOrd="2" destOrd="0" parTransId="{72B693CA-AFFB-44E6-869B-FF2DE2A2DC00}" sibTransId="{80314211-73FF-4E8B-A8B0-632AFD1F802C}"/>
    <dgm:cxn modelId="{42ADA61E-A36E-4DF2-903C-E9E219B56F23}" type="presOf" srcId="{3AB6479D-D613-4F20-9962-77E2E9E52025}" destId="{B7B01F88-B9C3-475F-9C6D-AC3A49EF2D5B}" srcOrd="0" destOrd="0" presId="urn:microsoft.com/office/officeart/2005/8/layout/venn1"/>
    <dgm:cxn modelId="{E1CC6E31-95A2-48F2-9773-C39EB54D0C6F}" type="presOf" srcId="{CCC2D193-D804-4EEE-945F-6917156CF3FF}" destId="{14F88D9C-55E4-4997-8479-6380975AF778}" srcOrd="0" destOrd="0" presId="urn:microsoft.com/office/officeart/2005/8/layout/venn1"/>
    <dgm:cxn modelId="{654A1F7B-B419-4D4A-881A-5208BBADEC40}" type="presOf" srcId="{3AB6479D-D613-4F20-9962-77E2E9E52025}" destId="{0C1CB837-82F6-4ED3-8EA1-B4324E5E368A}" srcOrd="1" destOrd="0" presId="urn:microsoft.com/office/officeart/2005/8/layout/venn1"/>
    <dgm:cxn modelId="{7E91C396-4C3F-4CEE-B427-378D0ACC3934}" type="presOf" srcId="{6193C16F-4982-431D-B68B-CACF1737B8F0}" destId="{C11CDDFA-3D04-4FED-B5F6-B37E61A580D1}" srcOrd="1" destOrd="0" presId="urn:microsoft.com/office/officeart/2005/8/layout/venn1"/>
    <dgm:cxn modelId="{0E8B89AC-1437-488D-B05C-9896379C8BCD}" type="presOf" srcId="{97A1FA3E-7DAD-4F32-81BC-4C780107595C}" destId="{075335A1-386F-41FE-9F55-9DB54E2F7A47}" srcOrd="1" destOrd="0" presId="urn:microsoft.com/office/officeart/2005/8/layout/venn1"/>
    <dgm:cxn modelId="{3A4F85B7-5B0C-4412-B953-61452E2184C1}" srcId="{CCC2D193-D804-4EEE-945F-6917156CF3FF}" destId="{6193C16F-4982-431D-B68B-CACF1737B8F0}" srcOrd="0" destOrd="0" parTransId="{DA11D918-0018-42F2-8F23-5B12F50668CA}" sibTransId="{A4AEAA1D-728C-400F-A3C0-713E1D272A95}"/>
    <dgm:cxn modelId="{689FE6C9-354D-47C8-9347-B687BE1AE6DF}" type="presOf" srcId="{6193C16F-4982-431D-B68B-CACF1737B8F0}" destId="{56C327A4-199C-498C-8351-2390B325865A}" srcOrd="0" destOrd="0" presId="urn:microsoft.com/office/officeart/2005/8/layout/venn1"/>
    <dgm:cxn modelId="{4752CFDC-D03B-4AAC-A22C-ABE334FDE498}" srcId="{CCC2D193-D804-4EEE-945F-6917156CF3FF}" destId="{3AB6479D-D613-4F20-9962-77E2E9E52025}" srcOrd="1" destOrd="0" parTransId="{393BC2DB-3684-4399-97A6-923B90ED301F}" sibTransId="{1E69AFD7-A4D8-436E-9EA5-48748D1F00B0}"/>
    <dgm:cxn modelId="{532711E0-9DE4-4295-BF54-36B039E9CB99}" type="presOf" srcId="{97A1FA3E-7DAD-4F32-81BC-4C780107595C}" destId="{4CA9BD90-7593-483F-B13B-3FEDEB78265F}" srcOrd="0" destOrd="0" presId="urn:microsoft.com/office/officeart/2005/8/layout/venn1"/>
    <dgm:cxn modelId="{798CD715-989C-4033-BCF0-1A55CA45D439}" type="presParOf" srcId="{14F88D9C-55E4-4997-8479-6380975AF778}" destId="{56C327A4-199C-498C-8351-2390B325865A}" srcOrd="0" destOrd="0" presId="urn:microsoft.com/office/officeart/2005/8/layout/venn1"/>
    <dgm:cxn modelId="{22A21738-7A5E-40CF-AE94-DC07E6D12D84}" type="presParOf" srcId="{14F88D9C-55E4-4997-8479-6380975AF778}" destId="{C11CDDFA-3D04-4FED-B5F6-B37E61A580D1}" srcOrd="1" destOrd="0" presId="urn:microsoft.com/office/officeart/2005/8/layout/venn1"/>
    <dgm:cxn modelId="{76AA39C0-8EE1-495B-802A-C5EC3EA6F334}" type="presParOf" srcId="{14F88D9C-55E4-4997-8479-6380975AF778}" destId="{B7B01F88-B9C3-475F-9C6D-AC3A49EF2D5B}" srcOrd="2" destOrd="0" presId="urn:microsoft.com/office/officeart/2005/8/layout/venn1"/>
    <dgm:cxn modelId="{D13C789A-B1D9-42D4-9671-5AA82777C056}" type="presParOf" srcId="{14F88D9C-55E4-4997-8479-6380975AF778}" destId="{0C1CB837-82F6-4ED3-8EA1-B4324E5E368A}" srcOrd="3" destOrd="0" presId="urn:microsoft.com/office/officeart/2005/8/layout/venn1"/>
    <dgm:cxn modelId="{C81FB200-36C6-4635-8411-C2F7135C823A}" type="presParOf" srcId="{14F88D9C-55E4-4997-8479-6380975AF778}" destId="{4CA9BD90-7593-483F-B13B-3FEDEB78265F}" srcOrd="4" destOrd="0" presId="urn:microsoft.com/office/officeart/2005/8/layout/venn1"/>
    <dgm:cxn modelId="{2766EB4D-1EAA-486E-B2FE-D9C58ACCDC43}" type="presParOf" srcId="{14F88D9C-55E4-4997-8479-6380975AF778}" destId="{075335A1-386F-41FE-9F55-9DB54E2F7A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2D193-D804-4EEE-945F-6917156CF3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193C16F-4982-431D-B68B-CACF1737B8F0}">
      <dgm:prSet phldrT="[Text]"/>
      <dgm:spPr/>
      <dgm:t>
        <a:bodyPr/>
        <a:lstStyle/>
        <a:p>
          <a:r>
            <a:rPr lang="en-US" dirty="0"/>
            <a:t>Subject Matter Expert</a:t>
          </a:r>
        </a:p>
      </dgm:t>
    </dgm:pt>
    <dgm:pt modelId="{DA11D918-0018-42F2-8F23-5B12F50668CA}" type="parTrans" cxnId="{3A4F85B7-5B0C-4412-B953-61452E2184C1}">
      <dgm:prSet/>
      <dgm:spPr/>
      <dgm:t>
        <a:bodyPr/>
        <a:lstStyle/>
        <a:p>
          <a:endParaRPr lang="en-US"/>
        </a:p>
      </dgm:t>
    </dgm:pt>
    <dgm:pt modelId="{A4AEAA1D-728C-400F-A3C0-713E1D272A95}" type="sibTrans" cxnId="{3A4F85B7-5B0C-4412-B953-61452E2184C1}">
      <dgm:prSet/>
      <dgm:spPr/>
      <dgm:t>
        <a:bodyPr/>
        <a:lstStyle/>
        <a:p>
          <a:endParaRPr lang="en-US"/>
        </a:p>
      </dgm:t>
    </dgm:pt>
    <dgm:pt modelId="{3AB6479D-D613-4F20-9962-77E2E9E52025}">
      <dgm:prSet phldrT="[Text]"/>
      <dgm:spPr/>
      <dgm:t>
        <a:bodyPr/>
        <a:lstStyle/>
        <a:p>
          <a:r>
            <a:rPr lang="en-US" dirty="0"/>
            <a:t>Learning Design</a:t>
          </a:r>
        </a:p>
      </dgm:t>
    </dgm:pt>
    <dgm:pt modelId="{393BC2DB-3684-4399-97A6-923B90ED301F}" type="parTrans" cxnId="{4752CFDC-D03B-4AAC-A22C-ABE334FDE498}">
      <dgm:prSet/>
      <dgm:spPr/>
      <dgm:t>
        <a:bodyPr/>
        <a:lstStyle/>
        <a:p>
          <a:endParaRPr lang="en-US"/>
        </a:p>
      </dgm:t>
    </dgm:pt>
    <dgm:pt modelId="{1E69AFD7-A4D8-436E-9EA5-48748D1F00B0}" type="sibTrans" cxnId="{4752CFDC-D03B-4AAC-A22C-ABE334FDE498}">
      <dgm:prSet/>
      <dgm:spPr/>
      <dgm:t>
        <a:bodyPr/>
        <a:lstStyle/>
        <a:p>
          <a:endParaRPr lang="en-US"/>
        </a:p>
      </dgm:t>
    </dgm:pt>
    <dgm:pt modelId="{97A1FA3E-7DAD-4F32-81BC-4C780107595C}">
      <dgm:prSet phldrT="[Text]"/>
      <dgm:spPr/>
      <dgm:t>
        <a:bodyPr/>
        <a:lstStyle/>
        <a:p>
          <a:r>
            <a:rPr lang="en-US" dirty="0"/>
            <a:t>Adaptive Technology</a:t>
          </a:r>
        </a:p>
      </dgm:t>
    </dgm:pt>
    <dgm:pt modelId="{72B693CA-AFFB-44E6-869B-FF2DE2A2DC00}" type="parTrans" cxnId="{BF0B6A0E-8C08-457F-95F6-BF134C18C80C}">
      <dgm:prSet/>
      <dgm:spPr/>
      <dgm:t>
        <a:bodyPr/>
        <a:lstStyle/>
        <a:p>
          <a:endParaRPr lang="en-US"/>
        </a:p>
      </dgm:t>
    </dgm:pt>
    <dgm:pt modelId="{80314211-73FF-4E8B-A8B0-632AFD1F802C}" type="sibTrans" cxnId="{BF0B6A0E-8C08-457F-95F6-BF134C18C80C}">
      <dgm:prSet/>
      <dgm:spPr/>
      <dgm:t>
        <a:bodyPr/>
        <a:lstStyle/>
        <a:p>
          <a:endParaRPr lang="en-US"/>
        </a:p>
      </dgm:t>
    </dgm:pt>
    <dgm:pt modelId="{14F88D9C-55E4-4997-8479-6380975AF778}" type="pres">
      <dgm:prSet presAssocID="{CCC2D193-D804-4EEE-945F-6917156CF3FF}" presName="compositeShape" presStyleCnt="0">
        <dgm:presLayoutVars>
          <dgm:chMax val="7"/>
          <dgm:dir/>
          <dgm:resizeHandles val="exact"/>
        </dgm:presLayoutVars>
      </dgm:prSet>
      <dgm:spPr/>
    </dgm:pt>
    <dgm:pt modelId="{56C327A4-199C-498C-8351-2390B325865A}" type="pres">
      <dgm:prSet presAssocID="{6193C16F-4982-431D-B68B-CACF1737B8F0}" presName="circ1" presStyleLbl="vennNode1" presStyleIdx="0" presStyleCnt="3"/>
      <dgm:spPr/>
    </dgm:pt>
    <dgm:pt modelId="{C11CDDFA-3D04-4FED-B5F6-B37E61A580D1}" type="pres">
      <dgm:prSet presAssocID="{6193C16F-4982-431D-B68B-CACF1737B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B01F88-B9C3-475F-9C6D-AC3A49EF2D5B}" type="pres">
      <dgm:prSet presAssocID="{3AB6479D-D613-4F20-9962-77E2E9E52025}" presName="circ2" presStyleLbl="vennNode1" presStyleIdx="1" presStyleCnt="3"/>
      <dgm:spPr/>
    </dgm:pt>
    <dgm:pt modelId="{0C1CB837-82F6-4ED3-8EA1-B4324E5E368A}" type="pres">
      <dgm:prSet presAssocID="{3AB6479D-D613-4F20-9962-77E2E9E520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A9BD90-7593-483F-B13B-3FEDEB78265F}" type="pres">
      <dgm:prSet presAssocID="{97A1FA3E-7DAD-4F32-81BC-4C780107595C}" presName="circ3" presStyleLbl="vennNode1" presStyleIdx="2" presStyleCnt="3"/>
      <dgm:spPr/>
    </dgm:pt>
    <dgm:pt modelId="{075335A1-386F-41FE-9F55-9DB54E2F7A47}" type="pres">
      <dgm:prSet presAssocID="{97A1FA3E-7DAD-4F32-81BC-4C780107595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0B6A0E-8C08-457F-95F6-BF134C18C80C}" srcId="{CCC2D193-D804-4EEE-945F-6917156CF3FF}" destId="{97A1FA3E-7DAD-4F32-81BC-4C780107595C}" srcOrd="2" destOrd="0" parTransId="{72B693CA-AFFB-44E6-869B-FF2DE2A2DC00}" sibTransId="{80314211-73FF-4E8B-A8B0-632AFD1F802C}"/>
    <dgm:cxn modelId="{42ADA61E-A36E-4DF2-903C-E9E219B56F23}" type="presOf" srcId="{3AB6479D-D613-4F20-9962-77E2E9E52025}" destId="{B7B01F88-B9C3-475F-9C6D-AC3A49EF2D5B}" srcOrd="0" destOrd="0" presId="urn:microsoft.com/office/officeart/2005/8/layout/venn1"/>
    <dgm:cxn modelId="{E1CC6E31-95A2-48F2-9773-C39EB54D0C6F}" type="presOf" srcId="{CCC2D193-D804-4EEE-945F-6917156CF3FF}" destId="{14F88D9C-55E4-4997-8479-6380975AF778}" srcOrd="0" destOrd="0" presId="urn:microsoft.com/office/officeart/2005/8/layout/venn1"/>
    <dgm:cxn modelId="{654A1F7B-B419-4D4A-881A-5208BBADEC40}" type="presOf" srcId="{3AB6479D-D613-4F20-9962-77E2E9E52025}" destId="{0C1CB837-82F6-4ED3-8EA1-B4324E5E368A}" srcOrd="1" destOrd="0" presId="urn:microsoft.com/office/officeart/2005/8/layout/venn1"/>
    <dgm:cxn modelId="{7E91C396-4C3F-4CEE-B427-378D0ACC3934}" type="presOf" srcId="{6193C16F-4982-431D-B68B-CACF1737B8F0}" destId="{C11CDDFA-3D04-4FED-B5F6-B37E61A580D1}" srcOrd="1" destOrd="0" presId="urn:microsoft.com/office/officeart/2005/8/layout/venn1"/>
    <dgm:cxn modelId="{0E8B89AC-1437-488D-B05C-9896379C8BCD}" type="presOf" srcId="{97A1FA3E-7DAD-4F32-81BC-4C780107595C}" destId="{075335A1-386F-41FE-9F55-9DB54E2F7A47}" srcOrd="1" destOrd="0" presId="urn:microsoft.com/office/officeart/2005/8/layout/venn1"/>
    <dgm:cxn modelId="{3A4F85B7-5B0C-4412-B953-61452E2184C1}" srcId="{CCC2D193-D804-4EEE-945F-6917156CF3FF}" destId="{6193C16F-4982-431D-B68B-CACF1737B8F0}" srcOrd="0" destOrd="0" parTransId="{DA11D918-0018-42F2-8F23-5B12F50668CA}" sibTransId="{A4AEAA1D-728C-400F-A3C0-713E1D272A95}"/>
    <dgm:cxn modelId="{689FE6C9-354D-47C8-9347-B687BE1AE6DF}" type="presOf" srcId="{6193C16F-4982-431D-B68B-CACF1737B8F0}" destId="{56C327A4-199C-498C-8351-2390B325865A}" srcOrd="0" destOrd="0" presId="urn:microsoft.com/office/officeart/2005/8/layout/venn1"/>
    <dgm:cxn modelId="{4752CFDC-D03B-4AAC-A22C-ABE334FDE498}" srcId="{CCC2D193-D804-4EEE-945F-6917156CF3FF}" destId="{3AB6479D-D613-4F20-9962-77E2E9E52025}" srcOrd="1" destOrd="0" parTransId="{393BC2DB-3684-4399-97A6-923B90ED301F}" sibTransId="{1E69AFD7-A4D8-436E-9EA5-48748D1F00B0}"/>
    <dgm:cxn modelId="{532711E0-9DE4-4295-BF54-36B039E9CB99}" type="presOf" srcId="{97A1FA3E-7DAD-4F32-81BC-4C780107595C}" destId="{4CA9BD90-7593-483F-B13B-3FEDEB78265F}" srcOrd="0" destOrd="0" presId="urn:microsoft.com/office/officeart/2005/8/layout/venn1"/>
    <dgm:cxn modelId="{798CD715-989C-4033-BCF0-1A55CA45D439}" type="presParOf" srcId="{14F88D9C-55E4-4997-8479-6380975AF778}" destId="{56C327A4-199C-498C-8351-2390B325865A}" srcOrd="0" destOrd="0" presId="urn:microsoft.com/office/officeart/2005/8/layout/venn1"/>
    <dgm:cxn modelId="{22A21738-7A5E-40CF-AE94-DC07E6D12D84}" type="presParOf" srcId="{14F88D9C-55E4-4997-8479-6380975AF778}" destId="{C11CDDFA-3D04-4FED-B5F6-B37E61A580D1}" srcOrd="1" destOrd="0" presId="urn:microsoft.com/office/officeart/2005/8/layout/venn1"/>
    <dgm:cxn modelId="{76AA39C0-8EE1-495B-802A-C5EC3EA6F334}" type="presParOf" srcId="{14F88D9C-55E4-4997-8479-6380975AF778}" destId="{B7B01F88-B9C3-475F-9C6D-AC3A49EF2D5B}" srcOrd="2" destOrd="0" presId="urn:microsoft.com/office/officeart/2005/8/layout/venn1"/>
    <dgm:cxn modelId="{D13C789A-B1D9-42D4-9671-5AA82777C056}" type="presParOf" srcId="{14F88D9C-55E4-4997-8479-6380975AF778}" destId="{0C1CB837-82F6-4ED3-8EA1-B4324E5E368A}" srcOrd="3" destOrd="0" presId="urn:microsoft.com/office/officeart/2005/8/layout/venn1"/>
    <dgm:cxn modelId="{C81FB200-36C6-4635-8411-C2F7135C823A}" type="presParOf" srcId="{14F88D9C-55E4-4997-8479-6380975AF778}" destId="{4CA9BD90-7593-483F-B13B-3FEDEB78265F}" srcOrd="4" destOrd="0" presId="urn:microsoft.com/office/officeart/2005/8/layout/venn1"/>
    <dgm:cxn modelId="{2766EB4D-1EAA-486E-B2FE-D9C58ACCDC43}" type="presParOf" srcId="{14F88D9C-55E4-4997-8479-6380975AF778}" destId="{075335A1-386F-41FE-9F55-9DB54E2F7A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1030BB-0EE2-4284-A591-D3F23965280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4B5EC03-6C57-4171-949A-A7FC4624FC5D}">
      <dgm:prSet phldrT="[Text]"/>
      <dgm:spPr/>
      <dgm:t>
        <a:bodyPr/>
        <a:lstStyle/>
        <a:p>
          <a:r>
            <a:rPr lang="en-US" dirty="0"/>
            <a:t>Invention</a:t>
          </a:r>
        </a:p>
      </dgm:t>
    </dgm:pt>
    <dgm:pt modelId="{973092A5-C293-4630-98CD-22EE418BF35E}" type="parTrans" cxnId="{BC842400-24F3-4A97-A9A7-0D789900E83C}">
      <dgm:prSet/>
      <dgm:spPr/>
      <dgm:t>
        <a:bodyPr/>
        <a:lstStyle/>
        <a:p>
          <a:endParaRPr lang="en-US"/>
        </a:p>
      </dgm:t>
    </dgm:pt>
    <dgm:pt modelId="{928904E6-AFFE-43A2-83FE-FFF50D33FF8D}" type="sibTrans" cxnId="{BC842400-24F3-4A97-A9A7-0D789900E83C}">
      <dgm:prSet/>
      <dgm:spPr/>
      <dgm:t>
        <a:bodyPr/>
        <a:lstStyle/>
        <a:p>
          <a:endParaRPr lang="en-US"/>
        </a:p>
      </dgm:t>
    </dgm:pt>
    <dgm:pt modelId="{A18EC65A-6B3E-4D05-8786-2491D50080C7}">
      <dgm:prSet phldrT="[Text]"/>
      <dgm:spPr/>
      <dgm:t>
        <a:bodyPr/>
        <a:lstStyle/>
        <a:p>
          <a:r>
            <a:rPr lang="en-US" dirty="0"/>
            <a:t>Innovation</a:t>
          </a:r>
        </a:p>
      </dgm:t>
    </dgm:pt>
    <dgm:pt modelId="{03D624AB-26B2-4E81-B1C6-5EA7AF269737}" type="parTrans" cxnId="{EC348D97-8632-4393-892A-51CCACB85A34}">
      <dgm:prSet/>
      <dgm:spPr/>
      <dgm:t>
        <a:bodyPr/>
        <a:lstStyle/>
        <a:p>
          <a:endParaRPr lang="en-US"/>
        </a:p>
      </dgm:t>
    </dgm:pt>
    <dgm:pt modelId="{ED8318A3-33B4-489B-B28B-DCC948E801EE}" type="sibTrans" cxnId="{EC348D97-8632-4393-892A-51CCACB85A34}">
      <dgm:prSet/>
      <dgm:spPr/>
      <dgm:t>
        <a:bodyPr/>
        <a:lstStyle/>
        <a:p>
          <a:endParaRPr lang="en-US"/>
        </a:p>
      </dgm:t>
    </dgm:pt>
    <dgm:pt modelId="{254E4E01-12D8-42C2-91CA-7FC6C7ABC0A9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88F1A200-A954-4C8E-8285-51D184DF9C82}" type="parTrans" cxnId="{FF8A4039-F048-43EF-B9EF-FF8E684F01D7}">
      <dgm:prSet/>
      <dgm:spPr/>
      <dgm:t>
        <a:bodyPr/>
        <a:lstStyle/>
        <a:p>
          <a:endParaRPr lang="en-US"/>
        </a:p>
      </dgm:t>
    </dgm:pt>
    <dgm:pt modelId="{87559381-BBBB-4E3C-AE92-9BCB2CDD2624}" type="sibTrans" cxnId="{FF8A4039-F048-43EF-B9EF-FF8E684F01D7}">
      <dgm:prSet/>
      <dgm:spPr/>
      <dgm:t>
        <a:bodyPr/>
        <a:lstStyle/>
        <a:p>
          <a:endParaRPr lang="en-US"/>
        </a:p>
      </dgm:t>
    </dgm:pt>
    <dgm:pt modelId="{ADFBA574-16D5-489A-AD79-ED15518E72F5}" type="pres">
      <dgm:prSet presAssocID="{551030BB-0EE2-4284-A591-D3F239652807}" presName="arrowDiagram" presStyleCnt="0">
        <dgm:presLayoutVars>
          <dgm:chMax val="5"/>
          <dgm:dir/>
          <dgm:resizeHandles val="exact"/>
        </dgm:presLayoutVars>
      </dgm:prSet>
      <dgm:spPr/>
    </dgm:pt>
    <dgm:pt modelId="{B70A172A-7BD7-4CBF-9549-52779B65B17B}" type="pres">
      <dgm:prSet presAssocID="{551030BB-0EE2-4284-A591-D3F239652807}" presName="arrow" presStyleLbl="bgShp" presStyleIdx="0" presStyleCnt="1"/>
      <dgm:spPr/>
    </dgm:pt>
    <dgm:pt modelId="{BA834C50-0DA6-48AB-8579-00C21E139879}" type="pres">
      <dgm:prSet presAssocID="{551030BB-0EE2-4284-A591-D3F239652807}" presName="arrowDiagram3" presStyleCnt="0"/>
      <dgm:spPr/>
    </dgm:pt>
    <dgm:pt modelId="{533E4621-306B-44E4-9E4A-3536211C3DA7}" type="pres">
      <dgm:prSet presAssocID="{D4B5EC03-6C57-4171-949A-A7FC4624FC5D}" presName="bullet3a" presStyleLbl="node1" presStyleIdx="0" presStyleCnt="3"/>
      <dgm:spPr/>
    </dgm:pt>
    <dgm:pt modelId="{7E99FDF9-85B1-4DE6-B9B4-95813D8EA887}" type="pres">
      <dgm:prSet presAssocID="{D4B5EC03-6C57-4171-949A-A7FC4624FC5D}" presName="textBox3a" presStyleLbl="revTx" presStyleIdx="0" presStyleCnt="3">
        <dgm:presLayoutVars>
          <dgm:bulletEnabled val="1"/>
        </dgm:presLayoutVars>
      </dgm:prSet>
      <dgm:spPr/>
    </dgm:pt>
    <dgm:pt modelId="{4F878D72-F62B-48E0-80A1-7F6D6E3099FE}" type="pres">
      <dgm:prSet presAssocID="{A18EC65A-6B3E-4D05-8786-2491D50080C7}" presName="bullet3b" presStyleLbl="node1" presStyleIdx="1" presStyleCnt="3"/>
      <dgm:spPr/>
    </dgm:pt>
    <dgm:pt modelId="{9899076F-981B-4B78-B8F0-343F1F5C6928}" type="pres">
      <dgm:prSet presAssocID="{A18EC65A-6B3E-4D05-8786-2491D50080C7}" presName="textBox3b" presStyleLbl="revTx" presStyleIdx="1" presStyleCnt="3">
        <dgm:presLayoutVars>
          <dgm:bulletEnabled val="1"/>
        </dgm:presLayoutVars>
      </dgm:prSet>
      <dgm:spPr/>
    </dgm:pt>
    <dgm:pt modelId="{D7E36B56-6CE5-43D2-B4BC-5EDFB9AD0FD3}" type="pres">
      <dgm:prSet presAssocID="{254E4E01-12D8-42C2-91CA-7FC6C7ABC0A9}" presName="bullet3c" presStyleLbl="node1" presStyleIdx="2" presStyleCnt="3" custScaleX="222755" custScaleY="192971"/>
      <dgm:spPr/>
    </dgm:pt>
    <dgm:pt modelId="{354A2EA9-0FCB-45BC-9B3C-60B6165D5086}" type="pres">
      <dgm:prSet presAssocID="{254E4E01-12D8-42C2-91CA-7FC6C7ABC0A9}" presName="textBox3c" presStyleLbl="revTx" presStyleIdx="2" presStyleCnt="3" custLinFactNeighborX="11394" custLinFactNeighborY="9729">
        <dgm:presLayoutVars>
          <dgm:bulletEnabled val="1"/>
        </dgm:presLayoutVars>
      </dgm:prSet>
      <dgm:spPr/>
    </dgm:pt>
  </dgm:ptLst>
  <dgm:cxnLst>
    <dgm:cxn modelId="{BC842400-24F3-4A97-A9A7-0D789900E83C}" srcId="{551030BB-0EE2-4284-A591-D3F239652807}" destId="{D4B5EC03-6C57-4171-949A-A7FC4624FC5D}" srcOrd="0" destOrd="0" parTransId="{973092A5-C293-4630-98CD-22EE418BF35E}" sibTransId="{928904E6-AFFE-43A2-83FE-FFF50D33FF8D}"/>
    <dgm:cxn modelId="{FF8A4039-F048-43EF-B9EF-FF8E684F01D7}" srcId="{551030BB-0EE2-4284-A591-D3F239652807}" destId="{254E4E01-12D8-42C2-91CA-7FC6C7ABC0A9}" srcOrd="2" destOrd="0" parTransId="{88F1A200-A954-4C8E-8285-51D184DF9C82}" sibTransId="{87559381-BBBB-4E3C-AE92-9BCB2CDD2624}"/>
    <dgm:cxn modelId="{FD45C285-DBFA-48F6-8582-C4DC6D34C96A}" type="presOf" srcId="{A18EC65A-6B3E-4D05-8786-2491D50080C7}" destId="{9899076F-981B-4B78-B8F0-343F1F5C6928}" srcOrd="0" destOrd="0" presId="urn:microsoft.com/office/officeart/2005/8/layout/arrow2"/>
    <dgm:cxn modelId="{EC348D97-8632-4393-892A-51CCACB85A34}" srcId="{551030BB-0EE2-4284-A591-D3F239652807}" destId="{A18EC65A-6B3E-4D05-8786-2491D50080C7}" srcOrd="1" destOrd="0" parTransId="{03D624AB-26B2-4E81-B1C6-5EA7AF269737}" sibTransId="{ED8318A3-33B4-489B-B28B-DCC948E801EE}"/>
    <dgm:cxn modelId="{A18235CE-A4D2-4BAF-8004-B30200AF7DB2}" type="presOf" srcId="{254E4E01-12D8-42C2-91CA-7FC6C7ABC0A9}" destId="{354A2EA9-0FCB-45BC-9B3C-60B6165D5086}" srcOrd="0" destOrd="0" presId="urn:microsoft.com/office/officeart/2005/8/layout/arrow2"/>
    <dgm:cxn modelId="{40E5D8F3-89B0-4720-BF6D-27CA0894360A}" type="presOf" srcId="{D4B5EC03-6C57-4171-949A-A7FC4624FC5D}" destId="{7E99FDF9-85B1-4DE6-B9B4-95813D8EA887}" srcOrd="0" destOrd="0" presId="urn:microsoft.com/office/officeart/2005/8/layout/arrow2"/>
    <dgm:cxn modelId="{7ECCA0FA-C9A1-4E3D-B90B-01E7543EC352}" type="presOf" srcId="{551030BB-0EE2-4284-A591-D3F239652807}" destId="{ADFBA574-16D5-489A-AD79-ED15518E72F5}" srcOrd="0" destOrd="0" presId="urn:microsoft.com/office/officeart/2005/8/layout/arrow2"/>
    <dgm:cxn modelId="{CAAE5B0F-B333-4B15-AB18-A57DD298B5F3}" type="presParOf" srcId="{ADFBA574-16D5-489A-AD79-ED15518E72F5}" destId="{B70A172A-7BD7-4CBF-9549-52779B65B17B}" srcOrd="0" destOrd="0" presId="urn:microsoft.com/office/officeart/2005/8/layout/arrow2"/>
    <dgm:cxn modelId="{B249F007-B8A7-48D9-B6F8-A17E078F1A3E}" type="presParOf" srcId="{ADFBA574-16D5-489A-AD79-ED15518E72F5}" destId="{BA834C50-0DA6-48AB-8579-00C21E139879}" srcOrd="1" destOrd="0" presId="urn:microsoft.com/office/officeart/2005/8/layout/arrow2"/>
    <dgm:cxn modelId="{C1373580-82D8-4B97-8463-94F1BEB376D7}" type="presParOf" srcId="{BA834C50-0DA6-48AB-8579-00C21E139879}" destId="{533E4621-306B-44E4-9E4A-3536211C3DA7}" srcOrd="0" destOrd="0" presId="urn:microsoft.com/office/officeart/2005/8/layout/arrow2"/>
    <dgm:cxn modelId="{36CE92CE-5527-41B8-9012-5FF31CCC4663}" type="presParOf" srcId="{BA834C50-0DA6-48AB-8579-00C21E139879}" destId="{7E99FDF9-85B1-4DE6-B9B4-95813D8EA887}" srcOrd="1" destOrd="0" presId="urn:microsoft.com/office/officeart/2005/8/layout/arrow2"/>
    <dgm:cxn modelId="{AE8F2056-CC01-4196-81D0-4E75D07F5646}" type="presParOf" srcId="{BA834C50-0DA6-48AB-8579-00C21E139879}" destId="{4F878D72-F62B-48E0-80A1-7F6D6E3099FE}" srcOrd="2" destOrd="0" presId="urn:microsoft.com/office/officeart/2005/8/layout/arrow2"/>
    <dgm:cxn modelId="{97BB7B93-0D25-4A33-AE04-D8C856D4A90A}" type="presParOf" srcId="{BA834C50-0DA6-48AB-8579-00C21E139879}" destId="{9899076F-981B-4B78-B8F0-343F1F5C6928}" srcOrd="3" destOrd="0" presId="urn:microsoft.com/office/officeart/2005/8/layout/arrow2"/>
    <dgm:cxn modelId="{35959134-C87C-4386-B5E8-067DB1C3E528}" type="presParOf" srcId="{BA834C50-0DA6-48AB-8579-00C21E139879}" destId="{D7E36B56-6CE5-43D2-B4BC-5EDFB9AD0FD3}" srcOrd="4" destOrd="0" presId="urn:microsoft.com/office/officeart/2005/8/layout/arrow2"/>
    <dgm:cxn modelId="{0C4729F2-9875-4B83-989C-19F13443373D}" type="presParOf" srcId="{BA834C50-0DA6-48AB-8579-00C21E139879}" destId="{354A2EA9-0FCB-45BC-9B3C-60B6165D508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D5B96-1CFB-4A58-AF3D-CF18105F4892}">
      <dsp:nvSpPr>
        <dsp:cNvPr id="0" name=""/>
        <dsp:cNvSpPr/>
      </dsp:nvSpPr>
      <dsp:spPr>
        <a:xfrm>
          <a:off x="1663138" y="1362566"/>
          <a:ext cx="1731881" cy="1498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Student</a:t>
          </a:r>
          <a:br>
            <a:rPr lang="en-US" sz="1800" b="1" kern="1200" dirty="0"/>
          </a:br>
          <a:r>
            <a:rPr lang="en-US" sz="1800" b="1" kern="1200" dirty="0"/>
            <a:t>Success</a:t>
          </a:r>
        </a:p>
      </dsp:txBody>
      <dsp:txXfrm>
        <a:off x="1950135" y="1610830"/>
        <a:ext cx="1157887" cy="1001619"/>
      </dsp:txXfrm>
    </dsp:sp>
    <dsp:sp modelId="{2DF06BE0-8AF5-4670-A96D-4371BB4B5C56}">
      <dsp:nvSpPr>
        <dsp:cNvPr id="0" name=""/>
        <dsp:cNvSpPr/>
      </dsp:nvSpPr>
      <dsp:spPr>
        <a:xfrm>
          <a:off x="2747629" y="645804"/>
          <a:ext cx="653433" cy="5630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9761E2-BE3F-4C7F-9C14-65F1C66EBD97}">
      <dsp:nvSpPr>
        <dsp:cNvPr id="0" name=""/>
        <dsp:cNvSpPr/>
      </dsp:nvSpPr>
      <dsp:spPr>
        <a:xfrm>
          <a:off x="1822670" y="0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Personalized Learning</a:t>
          </a:r>
        </a:p>
      </dsp:txBody>
      <dsp:txXfrm>
        <a:off x="2057872" y="203478"/>
        <a:ext cx="948860" cy="820874"/>
      </dsp:txXfrm>
    </dsp:sp>
    <dsp:sp modelId="{EC3F79FB-0CDB-45D0-8C05-07C3DFF8460A}">
      <dsp:nvSpPr>
        <dsp:cNvPr id="0" name=""/>
        <dsp:cNvSpPr/>
      </dsp:nvSpPr>
      <dsp:spPr>
        <a:xfrm>
          <a:off x="3510237" y="1698350"/>
          <a:ext cx="653433" cy="5630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FF6C7C-3EAE-4C15-963F-ACB215486EDF}">
      <dsp:nvSpPr>
        <dsp:cNvPr id="0" name=""/>
        <dsp:cNvSpPr/>
      </dsp:nvSpPr>
      <dsp:spPr>
        <a:xfrm>
          <a:off x="3124300" y="755198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5153"/>
                <a:satOff val="7200"/>
                <a:lumOff val="1765"/>
                <a:alphaOff val="0"/>
              </a:schemeClr>
            </a:gs>
            <a:gs pos="90000">
              <a:schemeClr val="accent5">
                <a:hueOff val="75153"/>
                <a:satOff val="7200"/>
                <a:lumOff val="1765"/>
                <a:alphaOff val="0"/>
                <a:shade val="100000"/>
              </a:schemeClr>
            </a:gs>
            <a:gs pos="100000">
              <a:schemeClr val="accent5">
                <a:hueOff val="75153"/>
                <a:satOff val="7200"/>
                <a:lumOff val="1765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75153"/>
              <a:satOff val="7200"/>
              <a:lumOff val="1765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Financial Aid</a:t>
          </a:r>
        </a:p>
      </dsp:txBody>
      <dsp:txXfrm>
        <a:off x="3359502" y="958676"/>
        <a:ext cx="948860" cy="820874"/>
      </dsp:txXfrm>
    </dsp:sp>
    <dsp:sp modelId="{5F9D9C79-CFFA-4729-8412-ADAE82EFDFB9}">
      <dsp:nvSpPr>
        <dsp:cNvPr id="0" name=""/>
        <dsp:cNvSpPr/>
      </dsp:nvSpPr>
      <dsp:spPr>
        <a:xfrm>
          <a:off x="2980480" y="2886478"/>
          <a:ext cx="653433" cy="5630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3CEDD9-4C1F-4AC7-A11F-4AD1E81D28CE}">
      <dsp:nvSpPr>
        <dsp:cNvPr id="0" name=""/>
        <dsp:cNvSpPr/>
      </dsp:nvSpPr>
      <dsp:spPr>
        <a:xfrm>
          <a:off x="3124300" y="2239829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50307"/>
                <a:satOff val="14400"/>
                <a:lumOff val="3529"/>
                <a:alphaOff val="0"/>
              </a:schemeClr>
            </a:gs>
            <a:gs pos="90000">
              <a:schemeClr val="accent5">
                <a:hueOff val="150307"/>
                <a:satOff val="14400"/>
                <a:lumOff val="3529"/>
                <a:alphaOff val="0"/>
                <a:shade val="100000"/>
              </a:schemeClr>
            </a:gs>
            <a:gs pos="100000">
              <a:schemeClr val="accent5">
                <a:hueOff val="150307"/>
                <a:satOff val="14400"/>
                <a:lumOff val="352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50307"/>
              <a:satOff val="14400"/>
              <a:lumOff val="352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Co-Curricular Activities</a:t>
          </a:r>
        </a:p>
      </dsp:txBody>
      <dsp:txXfrm>
        <a:off x="3359502" y="2443307"/>
        <a:ext cx="948860" cy="820874"/>
      </dsp:txXfrm>
    </dsp:sp>
    <dsp:sp modelId="{7B49C1DB-6CFB-4174-9143-839475925601}">
      <dsp:nvSpPr>
        <dsp:cNvPr id="0" name=""/>
        <dsp:cNvSpPr/>
      </dsp:nvSpPr>
      <dsp:spPr>
        <a:xfrm>
          <a:off x="1666361" y="3009810"/>
          <a:ext cx="653433" cy="5630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3616AC-3D01-4867-A0DE-D059C5EE8D7C}">
      <dsp:nvSpPr>
        <dsp:cNvPr id="0" name=""/>
        <dsp:cNvSpPr/>
      </dsp:nvSpPr>
      <dsp:spPr>
        <a:xfrm>
          <a:off x="1822670" y="2995872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225460"/>
                <a:satOff val="21601"/>
                <a:lumOff val="5294"/>
                <a:alphaOff val="0"/>
              </a:schemeClr>
            </a:gs>
            <a:gs pos="90000">
              <a:schemeClr val="accent5">
                <a:hueOff val="225460"/>
                <a:satOff val="21601"/>
                <a:lumOff val="5294"/>
                <a:alphaOff val="0"/>
                <a:shade val="100000"/>
              </a:schemeClr>
            </a:gs>
            <a:gs pos="100000">
              <a:schemeClr val="accent5">
                <a:hueOff val="225460"/>
                <a:satOff val="21601"/>
                <a:lumOff val="5294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225460"/>
              <a:satOff val="21601"/>
              <a:lumOff val="529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Degree Planning and Tracking Tools</a:t>
          </a:r>
        </a:p>
      </dsp:txBody>
      <dsp:txXfrm>
        <a:off x="2057872" y="3199350"/>
        <a:ext cx="948860" cy="820874"/>
      </dsp:txXfrm>
    </dsp:sp>
    <dsp:sp modelId="{02E25BD0-2183-4884-B411-803124BE3910}">
      <dsp:nvSpPr>
        <dsp:cNvPr id="0" name=""/>
        <dsp:cNvSpPr/>
      </dsp:nvSpPr>
      <dsp:spPr>
        <a:xfrm>
          <a:off x="891265" y="1957686"/>
          <a:ext cx="653433" cy="56301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2CB9F-490F-4B16-8468-E2686EF25789}">
      <dsp:nvSpPr>
        <dsp:cNvPr id="0" name=""/>
        <dsp:cNvSpPr/>
      </dsp:nvSpPr>
      <dsp:spPr>
        <a:xfrm>
          <a:off x="514997" y="2240674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00614"/>
                <a:satOff val="28801"/>
                <a:lumOff val="7058"/>
                <a:alphaOff val="0"/>
              </a:schemeClr>
            </a:gs>
            <a:gs pos="90000">
              <a:schemeClr val="accent5">
                <a:hueOff val="300614"/>
                <a:satOff val="28801"/>
                <a:lumOff val="7058"/>
                <a:alphaOff val="0"/>
                <a:shade val="100000"/>
              </a:schemeClr>
            </a:gs>
            <a:gs pos="100000">
              <a:schemeClr val="accent5">
                <a:hueOff val="300614"/>
                <a:satOff val="28801"/>
                <a:lumOff val="7058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00614"/>
              <a:satOff val="28801"/>
              <a:lumOff val="705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Academic Advising and Coaching</a:t>
          </a:r>
        </a:p>
      </dsp:txBody>
      <dsp:txXfrm>
        <a:off x="750199" y="2444152"/>
        <a:ext cx="948860" cy="820874"/>
      </dsp:txXfrm>
    </dsp:sp>
    <dsp:sp modelId="{AA6D8ED4-36A5-47F4-8841-973684AD3C07}">
      <dsp:nvSpPr>
        <dsp:cNvPr id="0" name=""/>
        <dsp:cNvSpPr/>
      </dsp:nvSpPr>
      <dsp:spPr>
        <a:xfrm>
          <a:off x="514997" y="753508"/>
          <a:ext cx="1419264" cy="1227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</a:schemeClr>
            </a:gs>
            <a:gs pos="90000">
              <a:schemeClr val="accent5">
                <a:hueOff val="375767"/>
                <a:satOff val="36001"/>
                <a:lumOff val="8823"/>
                <a:alphaOff val="0"/>
                <a:shade val="10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75767"/>
              <a:satOff val="36001"/>
              <a:lumOff val="882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Learning Analytics</a:t>
          </a:r>
        </a:p>
      </dsp:txBody>
      <dsp:txXfrm>
        <a:off x="750199" y="956986"/>
        <a:ext cx="948860" cy="82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DF604-C1D2-4466-80A4-64EE781A5F31}">
      <dsp:nvSpPr>
        <dsp:cNvPr id="0" name=""/>
        <dsp:cNvSpPr/>
      </dsp:nvSpPr>
      <dsp:spPr>
        <a:xfrm>
          <a:off x="1983778" y="0"/>
          <a:ext cx="3080876" cy="30813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4F50ED-D8A2-45EF-82CF-865653874581}">
      <dsp:nvSpPr>
        <dsp:cNvPr id="0" name=""/>
        <dsp:cNvSpPr/>
      </dsp:nvSpPr>
      <dsp:spPr>
        <a:xfrm>
          <a:off x="5027079" y="600373"/>
          <a:ext cx="1996925" cy="15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baseline="0" dirty="0">
              <a:latin typeface="+mn-lt"/>
            </a:rPr>
            <a:t>What students should </a:t>
          </a:r>
          <a:r>
            <a:rPr lang="en-US" sz="1600" i="1" kern="1200" cap="none" baseline="0" dirty="0">
              <a:latin typeface="+mn-lt"/>
            </a:rPr>
            <a:t>know</a:t>
          </a:r>
          <a:r>
            <a:rPr lang="en-US" sz="1600" kern="1200" cap="none" baseline="0" dirty="0">
              <a:latin typeface="+mn-lt"/>
            </a:rPr>
            <a:t> and be able to </a:t>
          </a:r>
          <a:r>
            <a:rPr lang="en-US" sz="1600" i="1" kern="1200" cap="none" baseline="0" dirty="0">
              <a:latin typeface="+mn-lt"/>
            </a:rPr>
            <a:t>do</a:t>
          </a:r>
          <a:r>
            <a:rPr lang="en-US" sz="1600" kern="1200" cap="none" baseline="0" dirty="0">
              <a:latin typeface="+mn-lt"/>
            </a:rPr>
            <a:t> at the end of the learning experience (lesson, unit, course)</a:t>
          </a:r>
        </a:p>
      </dsp:txBody>
      <dsp:txXfrm>
        <a:off x="5027079" y="600373"/>
        <a:ext cx="1996925" cy="1508656"/>
      </dsp:txXfrm>
    </dsp:sp>
    <dsp:sp modelId="{EC5DC010-4767-4AA7-A765-C59C50AB693F}">
      <dsp:nvSpPr>
        <dsp:cNvPr id="0" name=""/>
        <dsp:cNvSpPr/>
      </dsp:nvSpPr>
      <dsp:spPr>
        <a:xfrm>
          <a:off x="2664753" y="1112459"/>
          <a:ext cx="1711983" cy="85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 baseline="0" dirty="0">
              <a:latin typeface="+mj-lt"/>
            </a:rPr>
            <a:t>Learning Outcomes</a:t>
          </a:r>
        </a:p>
      </dsp:txBody>
      <dsp:txXfrm>
        <a:off x="2664753" y="1112459"/>
        <a:ext cx="1711983" cy="855786"/>
      </dsp:txXfrm>
    </dsp:sp>
    <dsp:sp modelId="{C08B804B-E28D-4E25-B8D7-1D250DA41981}">
      <dsp:nvSpPr>
        <dsp:cNvPr id="0" name=""/>
        <dsp:cNvSpPr/>
      </dsp:nvSpPr>
      <dsp:spPr>
        <a:xfrm>
          <a:off x="1128075" y="1770461"/>
          <a:ext cx="3080876" cy="30813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</a:schemeClr>
            </a:gs>
            <a:gs pos="90000">
              <a:schemeClr val="accent5">
                <a:hueOff val="187884"/>
                <a:satOff val="18001"/>
                <a:lumOff val="4411"/>
                <a:alphaOff val="0"/>
                <a:shade val="10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87884"/>
              <a:satOff val="18001"/>
              <a:lumOff val="441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083BE3-271B-4631-AF98-8A401EE00535}">
      <dsp:nvSpPr>
        <dsp:cNvPr id="0" name=""/>
        <dsp:cNvSpPr/>
      </dsp:nvSpPr>
      <dsp:spPr>
        <a:xfrm>
          <a:off x="4506703" y="2699217"/>
          <a:ext cx="2789628" cy="123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baseline="0" dirty="0">
              <a:latin typeface="+mn-lt"/>
            </a:rPr>
            <a:t>Exposition and multimedia activities that foster </a:t>
          </a:r>
          <a:r>
            <a:rPr lang="en-US" sz="1600" i="1" kern="1200" cap="none" baseline="0" dirty="0">
              <a:latin typeface="+mn-lt"/>
            </a:rPr>
            <a:t>active student engagement </a:t>
          </a:r>
          <a:r>
            <a:rPr lang="en-US" sz="1600" kern="1200" cap="none" baseline="0" dirty="0">
              <a:latin typeface="+mn-lt"/>
            </a:rPr>
            <a:t>and lay foundations for future study</a:t>
          </a:r>
        </a:p>
      </dsp:txBody>
      <dsp:txXfrm>
        <a:off x="4506703" y="2699217"/>
        <a:ext cx="2789628" cy="1232794"/>
      </dsp:txXfrm>
    </dsp:sp>
    <dsp:sp modelId="{C58423C9-FEA0-4B53-ACB6-BC1BE05812C1}">
      <dsp:nvSpPr>
        <dsp:cNvPr id="0" name=""/>
        <dsp:cNvSpPr/>
      </dsp:nvSpPr>
      <dsp:spPr>
        <a:xfrm>
          <a:off x="1812521" y="2893161"/>
          <a:ext cx="1711983" cy="85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 baseline="0" dirty="0">
              <a:latin typeface="+mj-lt"/>
            </a:rPr>
            <a:t>Instructional Content</a:t>
          </a:r>
        </a:p>
      </dsp:txBody>
      <dsp:txXfrm>
        <a:off x="1812521" y="2893161"/>
        <a:ext cx="1711983" cy="855786"/>
      </dsp:txXfrm>
    </dsp:sp>
    <dsp:sp modelId="{9B2EBD76-AC54-44E3-B55C-1919620DB455}">
      <dsp:nvSpPr>
        <dsp:cNvPr id="0" name=""/>
        <dsp:cNvSpPr/>
      </dsp:nvSpPr>
      <dsp:spPr>
        <a:xfrm>
          <a:off x="2203055" y="3752789"/>
          <a:ext cx="2646950" cy="26480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</a:schemeClr>
            </a:gs>
            <a:gs pos="90000">
              <a:schemeClr val="accent5">
                <a:hueOff val="375767"/>
                <a:satOff val="36001"/>
                <a:lumOff val="8823"/>
                <a:alphaOff val="0"/>
                <a:shade val="10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75767"/>
              <a:satOff val="36001"/>
              <a:lumOff val="882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23B7F-5D25-42BF-A216-AC60777CD8BB}">
      <dsp:nvSpPr>
        <dsp:cNvPr id="0" name=""/>
        <dsp:cNvSpPr/>
      </dsp:nvSpPr>
      <dsp:spPr>
        <a:xfrm>
          <a:off x="5200147" y="4467340"/>
          <a:ext cx="2227233" cy="1448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baseline="0" dirty="0" err="1">
              <a:latin typeface="+mn-lt"/>
            </a:rPr>
            <a:t>Scaffolded</a:t>
          </a:r>
          <a:r>
            <a:rPr lang="en-US" sz="1600" kern="1200" cap="none" baseline="0" dirty="0">
              <a:latin typeface="+mn-lt"/>
            </a:rPr>
            <a:t> practice that promotes </a:t>
          </a:r>
          <a:r>
            <a:rPr lang="en-US" sz="1600" i="1" kern="1200" cap="none" baseline="0" dirty="0">
              <a:latin typeface="+mn-lt"/>
            </a:rPr>
            <a:t>learning-by-doing</a:t>
          </a:r>
          <a:r>
            <a:rPr lang="en-US" sz="1600" kern="1200" cap="none" baseline="0" dirty="0">
              <a:latin typeface="+mn-lt"/>
            </a:rPr>
            <a:t> and assesses simultaneously (followed by summative assessment</a:t>
          </a:r>
          <a:r>
            <a:rPr lang="en-US" sz="1600" kern="1200" cap="none" dirty="0">
              <a:latin typeface="+mn-lt"/>
            </a:rPr>
            <a:t>)</a:t>
          </a:r>
        </a:p>
      </dsp:txBody>
      <dsp:txXfrm>
        <a:off x="5200147" y="4467340"/>
        <a:ext cx="2227233" cy="1448791"/>
      </dsp:txXfrm>
    </dsp:sp>
    <dsp:sp modelId="{358864E0-FE73-41CC-88E3-822C63311102}">
      <dsp:nvSpPr>
        <dsp:cNvPr id="0" name=""/>
        <dsp:cNvSpPr/>
      </dsp:nvSpPr>
      <dsp:spPr>
        <a:xfrm>
          <a:off x="2668802" y="4676424"/>
          <a:ext cx="1711983" cy="85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 baseline="0" dirty="0">
              <a:latin typeface="+mj-lt"/>
            </a:rPr>
            <a:t>Activities &amp; Assessments</a:t>
          </a:r>
        </a:p>
      </dsp:txBody>
      <dsp:txXfrm>
        <a:off x="2668802" y="4676424"/>
        <a:ext cx="1711983" cy="855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C323-B51C-4A46-A5D0-D1F89FD43755}">
      <dsp:nvSpPr>
        <dsp:cNvPr id="0" name=""/>
        <dsp:cNvSpPr/>
      </dsp:nvSpPr>
      <dsp:spPr>
        <a:xfrm>
          <a:off x="0" y="762184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Cognitive Scaffolding</a:t>
          </a:r>
        </a:p>
      </dsp:txBody>
      <dsp:txXfrm>
        <a:off x="0" y="762184"/>
        <a:ext cx="2403230" cy="1441938"/>
      </dsp:txXfrm>
    </dsp:sp>
    <dsp:sp modelId="{CBACBFF1-0462-425F-83C1-D3146BE70C7B}">
      <dsp:nvSpPr>
        <dsp:cNvPr id="0" name=""/>
        <dsp:cNvSpPr/>
      </dsp:nvSpPr>
      <dsp:spPr>
        <a:xfrm>
          <a:off x="2643553" y="762184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46971"/>
                <a:satOff val="4500"/>
                <a:lumOff val="1103"/>
                <a:alphaOff val="0"/>
              </a:schemeClr>
            </a:gs>
            <a:gs pos="90000">
              <a:schemeClr val="accent5">
                <a:hueOff val="46971"/>
                <a:satOff val="4500"/>
                <a:lumOff val="1103"/>
                <a:alphaOff val="0"/>
                <a:shade val="100000"/>
              </a:schemeClr>
            </a:gs>
            <a:gs pos="100000">
              <a:schemeClr val="accent5">
                <a:hueOff val="46971"/>
                <a:satOff val="4500"/>
                <a:lumOff val="110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46971"/>
              <a:satOff val="4500"/>
              <a:lumOff val="110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Visual Cues</a:t>
          </a:r>
        </a:p>
      </dsp:txBody>
      <dsp:txXfrm>
        <a:off x="2643553" y="762184"/>
        <a:ext cx="2403230" cy="1441938"/>
      </dsp:txXfrm>
    </dsp:sp>
    <dsp:sp modelId="{BF18511C-43DA-47FE-8641-BAEE31E2F14F}">
      <dsp:nvSpPr>
        <dsp:cNvPr id="0" name=""/>
        <dsp:cNvSpPr/>
      </dsp:nvSpPr>
      <dsp:spPr>
        <a:xfrm>
          <a:off x="5287107" y="762184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</a:schemeClr>
            </a:gs>
            <a:gs pos="90000">
              <a:schemeClr val="accent5">
                <a:hueOff val="93942"/>
                <a:satOff val="9000"/>
                <a:lumOff val="2206"/>
                <a:alphaOff val="0"/>
                <a:shade val="100000"/>
              </a:schemeClr>
            </a:gs>
            <a:gs pos="100000">
              <a:schemeClr val="accent5">
                <a:hueOff val="93942"/>
                <a:satOff val="9000"/>
                <a:lumOff val="220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93942"/>
              <a:satOff val="9000"/>
              <a:lumOff val="220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Priming</a:t>
          </a:r>
        </a:p>
      </dsp:txBody>
      <dsp:txXfrm>
        <a:off x="5287107" y="762184"/>
        <a:ext cx="2403230" cy="1441938"/>
      </dsp:txXfrm>
    </dsp:sp>
    <dsp:sp modelId="{655228F0-28CC-45CF-907C-2141E6B50FA1}">
      <dsp:nvSpPr>
        <dsp:cNvPr id="0" name=""/>
        <dsp:cNvSpPr/>
      </dsp:nvSpPr>
      <dsp:spPr>
        <a:xfrm>
          <a:off x="0" y="2444446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140913"/>
                <a:satOff val="13500"/>
                <a:lumOff val="3309"/>
                <a:alphaOff val="0"/>
              </a:schemeClr>
            </a:gs>
            <a:gs pos="90000">
              <a:schemeClr val="accent5">
                <a:hueOff val="140913"/>
                <a:satOff val="13500"/>
                <a:lumOff val="3309"/>
                <a:alphaOff val="0"/>
                <a:shade val="100000"/>
              </a:schemeClr>
            </a:gs>
            <a:gs pos="100000">
              <a:schemeClr val="accent5">
                <a:hueOff val="140913"/>
                <a:satOff val="13500"/>
                <a:lumOff val="330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40913"/>
              <a:satOff val="13500"/>
              <a:lumOff val="330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Zone of Proximal Development</a:t>
          </a:r>
        </a:p>
      </dsp:txBody>
      <dsp:txXfrm>
        <a:off x="0" y="2444446"/>
        <a:ext cx="2403230" cy="1441938"/>
      </dsp:txXfrm>
    </dsp:sp>
    <dsp:sp modelId="{375A2BC4-6F4C-4A7E-B742-155A5460D652}">
      <dsp:nvSpPr>
        <dsp:cNvPr id="0" name=""/>
        <dsp:cNvSpPr/>
      </dsp:nvSpPr>
      <dsp:spPr>
        <a:xfrm>
          <a:off x="2643553" y="2444446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</a:schemeClr>
            </a:gs>
            <a:gs pos="90000">
              <a:schemeClr val="accent5">
                <a:hueOff val="187884"/>
                <a:satOff val="18001"/>
                <a:lumOff val="4411"/>
                <a:alphaOff val="0"/>
                <a:shade val="10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87884"/>
              <a:satOff val="18001"/>
              <a:lumOff val="4411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Knowledge Space Theory</a:t>
          </a:r>
        </a:p>
      </dsp:txBody>
      <dsp:txXfrm>
        <a:off x="2643553" y="2444446"/>
        <a:ext cx="2403230" cy="1441938"/>
      </dsp:txXfrm>
    </dsp:sp>
    <dsp:sp modelId="{26D9D336-8D76-478A-AAFF-F2713496A6CF}">
      <dsp:nvSpPr>
        <dsp:cNvPr id="0" name=""/>
        <dsp:cNvSpPr/>
      </dsp:nvSpPr>
      <dsp:spPr>
        <a:xfrm>
          <a:off x="5287107" y="2444446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234855"/>
                <a:satOff val="22501"/>
                <a:lumOff val="5514"/>
                <a:alphaOff val="0"/>
              </a:schemeClr>
            </a:gs>
            <a:gs pos="90000">
              <a:schemeClr val="accent5">
                <a:hueOff val="234855"/>
                <a:satOff val="22501"/>
                <a:lumOff val="5514"/>
                <a:alphaOff val="0"/>
                <a:shade val="100000"/>
              </a:schemeClr>
            </a:gs>
            <a:gs pos="100000">
              <a:schemeClr val="accent5">
                <a:hueOff val="234855"/>
                <a:satOff val="22501"/>
                <a:lumOff val="5514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234855"/>
              <a:satOff val="22501"/>
              <a:lumOff val="5514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Inductive Logic Programming</a:t>
          </a:r>
        </a:p>
      </dsp:txBody>
      <dsp:txXfrm>
        <a:off x="5287107" y="2444446"/>
        <a:ext cx="2403230" cy="1441938"/>
      </dsp:txXfrm>
    </dsp:sp>
    <dsp:sp modelId="{C5680A1E-3987-4B87-B5B2-E9767EE07817}">
      <dsp:nvSpPr>
        <dsp:cNvPr id="0" name=""/>
        <dsp:cNvSpPr/>
      </dsp:nvSpPr>
      <dsp:spPr>
        <a:xfrm>
          <a:off x="0" y="4126707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</a:schemeClr>
            </a:gs>
            <a:gs pos="90000">
              <a:schemeClr val="accent5">
                <a:hueOff val="281825"/>
                <a:satOff val="27001"/>
                <a:lumOff val="6617"/>
                <a:alphaOff val="0"/>
                <a:shade val="100000"/>
              </a:schemeClr>
            </a:gs>
            <a:gs pos="100000">
              <a:schemeClr val="accent5">
                <a:hueOff val="281825"/>
                <a:satOff val="27001"/>
                <a:lumOff val="6617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281825"/>
              <a:satOff val="27001"/>
              <a:lumOff val="661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Active Recall</a:t>
          </a:r>
        </a:p>
      </dsp:txBody>
      <dsp:txXfrm>
        <a:off x="0" y="4126707"/>
        <a:ext cx="2403230" cy="1441938"/>
      </dsp:txXfrm>
    </dsp:sp>
    <dsp:sp modelId="{94E4221F-47C7-40A2-9932-88A4AC8F862B}">
      <dsp:nvSpPr>
        <dsp:cNvPr id="0" name=""/>
        <dsp:cNvSpPr/>
      </dsp:nvSpPr>
      <dsp:spPr>
        <a:xfrm>
          <a:off x="2643553" y="4126707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328796"/>
                <a:satOff val="31501"/>
                <a:lumOff val="7720"/>
                <a:alphaOff val="0"/>
              </a:schemeClr>
            </a:gs>
            <a:gs pos="90000">
              <a:schemeClr val="accent5">
                <a:hueOff val="328796"/>
                <a:satOff val="31501"/>
                <a:lumOff val="7720"/>
                <a:alphaOff val="0"/>
                <a:shade val="100000"/>
              </a:schemeClr>
            </a:gs>
            <a:gs pos="100000">
              <a:schemeClr val="accent5">
                <a:hueOff val="328796"/>
                <a:satOff val="31501"/>
                <a:lumOff val="772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28796"/>
              <a:satOff val="31501"/>
              <a:lumOff val="772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Spaced Repetition</a:t>
          </a:r>
        </a:p>
      </dsp:txBody>
      <dsp:txXfrm>
        <a:off x="2643553" y="4126707"/>
        <a:ext cx="2403230" cy="1441938"/>
      </dsp:txXfrm>
    </dsp:sp>
    <dsp:sp modelId="{E850C338-0EF2-41E5-8A24-9492E36E4981}">
      <dsp:nvSpPr>
        <dsp:cNvPr id="0" name=""/>
        <dsp:cNvSpPr/>
      </dsp:nvSpPr>
      <dsp:spPr>
        <a:xfrm>
          <a:off x="5287107" y="4126707"/>
          <a:ext cx="2403230" cy="1441938"/>
        </a:xfrm>
        <a:prstGeom prst="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</a:schemeClr>
            </a:gs>
            <a:gs pos="90000">
              <a:schemeClr val="accent5">
                <a:hueOff val="375767"/>
                <a:satOff val="36001"/>
                <a:lumOff val="8823"/>
                <a:alphaOff val="0"/>
                <a:shade val="10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375767"/>
              <a:satOff val="36001"/>
              <a:lumOff val="882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cap="all" baseline="0" dirty="0">
              <a:latin typeface="+mj-lt"/>
            </a:rPr>
            <a:t>Spatial-Temporal Reasoning</a:t>
          </a:r>
        </a:p>
      </dsp:txBody>
      <dsp:txXfrm>
        <a:off x="5287107" y="4126707"/>
        <a:ext cx="2403230" cy="1441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327A4-199C-498C-8351-2390B325865A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Subject Matter Expert</a:t>
          </a:r>
        </a:p>
      </dsp:txBody>
      <dsp:txXfrm>
        <a:off x="2871893" y="636693"/>
        <a:ext cx="2384213" cy="1463040"/>
      </dsp:txXfrm>
    </dsp:sp>
    <dsp:sp modelId="{B7B01F88-B9C3-475F-9C6D-AC3A49EF2D5B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Learning Design</a:t>
          </a:r>
        </a:p>
      </dsp:txBody>
      <dsp:txXfrm>
        <a:off x="4605866" y="2939626"/>
        <a:ext cx="1950720" cy="1788160"/>
      </dsp:txXfrm>
    </dsp:sp>
    <dsp:sp modelId="{4CA9BD90-7593-483F-B13B-3FEDEB78265F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Adaptive Technology</a:t>
          </a:r>
        </a:p>
      </dsp:txBody>
      <dsp:txXfrm>
        <a:off x="1571413" y="2939626"/>
        <a:ext cx="1950720" cy="178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327A4-199C-498C-8351-2390B325865A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Subject Matter Expert</a:t>
          </a:r>
        </a:p>
      </dsp:txBody>
      <dsp:txXfrm>
        <a:off x="2871893" y="636693"/>
        <a:ext cx="2384213" cy="1463040"/>
      </dsp:txXfrm>
    </dsp:sp>
    <dsp:sp modelId="{B7B01F88-B9C3-475F-9C6D-AC3A49EF2D5B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Learning Design</a:t>
          </a:r>
        </a:p>
      </dsp:txBody>
      <dsp:txXfrm>
        <a:off x="4605866" y="2939626"/>
        <a:ext cx="1950720" cy="1788160"/>
      </dsp:txXfrm>
    </dsp:sp>
    <dsp:sp modelId="{4CA9BD90-7593-483F-B13B-3FEDEB78265F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Adaptive Technology</a:t>
          </a:r>
        </a:p>
      </dsp:txBody>
      <dsp:txXfrm>
        <a:off x="1571413" y="2939626"/>
        <a:ext cx="1950720" cy="1788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172A-7BD7-4CBF-9549-52779B65B17B}">
      <dsp:nvSpPr>
        <dsp:cNvPr id="0" name=""/>
        <dsp:cNvSpPr/>
      </dsp:nvSpPr>
      <dsp:spPr>
        <a:xfrm>
          <a:off x="0" y="468510"/>
          <a:ext cx="4937125" cy="30857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E4621-306B-44E4-9E4A-3536211C3DA7}">
      <dsp:nvSpPr>
        <dsp:cNvPr id="0" name=""/>
        <dsp:cNvSpPr/>
      </dsp:nvSpPr>
      <dsp:spPr>
        <a:xfrm>
          <a:off x="627014" y="2598263"/>
          <a:ext cx="128365" cy="12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9FDF9-85B1-4DE6-B9B4-95813D8EA887}">
      <dsp:nvSpPr>
        <dsp:cNvPr id="0" name=""/>
        <dsp:cNvSpPr/>
      </dsp:nvSpPr>
      <dsp:spPr>
        <a:xfrm>
          <a:off x="691197" y="2662445"/>
          <a:ext cx="1150350" cy="891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Invention</a:t>
          </a:r>
        </a:p>
      </dsp:txBody>
      <dsp:txXfrm>
        <a:off x="691197" y="2662445"/>
        <a:ext cx="1150350" cy="891768"/>
      </dsp:txXfrm>
    </dsp:sp>
    <dsp:sp modelId="{4F878D72-F62B-48E0-80A1-7F6D6E3099FE}">
      <dsp:nvSpPr>
        <dsp:cNvPr id="0" name=""/>
        <dsp:cNvSpPr/>
      </dsp:nvSpPr>
      <dsp:spPr>
        <a:xfrm>
          <a:off x="1760085" y="1759569"/>
          <a:ext cx="232044" cy="232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9076F-981B-4B78-B8F0-343F1F5C6928}">
      <dsp:nvSpPr>
        <dsp:cNvPr id="0" name=""/>
        <dsp:cNvSpPr/>
      </dsp:nvSpPr>
      <dsp:spPr>
        <a:xfrm>
          <a:off x="1876107" y="1875591"/>
          <a:ext cx="1184910" cy="167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5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Innovation</a:t>
          </a:r>
        </a:p>
      </dsp:txBody>
      <dsp:txXfrm>
        <a:off x="1876107" y="1875591"/>
        <a:ext cx="1184910" cy="1678622"/>
      </dsp:txXfrm>
    </dsp:sp>
    <dsp:sp modelId="{D7E36B56-6CE5-43D2-B4BC-5EDFB9AD0FD3}">
      <dsp:nvSpPr>
        <dsp:cNvPr id="0" name=""/>
        <dsp:cNvSpPr/>
      </dsp:nvSpPr>
      <dsp:spPr>
        <a:xfrm>
          <a:off x="2925763" y="1100015"/>
          <a:ext cx="714850" cy="619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A2EA9-0FCB-45BC-9B3C-60B6165D5086}">
      <dsp:nvSpPr>
        <dsp:cNvPr id="0" name=""/>
        <dsp:cNvSpPr/>
      </dsp:nvSpPr>
      <dsp:spPr>
        <a:xfrm>
          <a:off x="3418196" y="1618294"/>
          <a:ext cx="1184910" cy="214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4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Implementation</a:t>
          </a:r>
        </a:p>
      </dsp:txBody>
      <dsp:txXfrm>
        <a:off x="3418196" y="1618294"/>
        <a:ext cx="1184910" cy="214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3E10DE-C217-4FF0-9D38-073E4A6D81C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FBFC3E-47D0-48DC-8E9D-B08EADFED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three</a:t>
            </a:r>
            <a:r>
              <a:rPr lang="en-US" baseline="0" dirty="0"/>
              <a:t>fold increase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FDE2-B417-4413-A3CC-23E0FE13CF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with Caption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7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QM’s work by and large is at the implementation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Face</a:t>
            </a:r>
            <a:r>
              <a:rPr lang="en-US" baseline="0" dirty="0"/>
              <a:t> to face enrollment is 74.2 % of all enrollment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Undergrad Exclusively online: 6.2%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Undergrad some online: 9.7%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and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with Caption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7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Width Head + Copy + Visual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4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adaptive learning? I very much like this definition from </a:t>
            </a:r>
            <a:r>
              <a:rPr lang="en-US" dirty="0" err="1"/>
              <a:t>Tyton</a:t>
            </a:r>
            <a:r>
              <a:rPr lang="en-US" dirty="0"/>
              <a:t> Partners’ 2013 analysis of the adaptive learning supplier landscape.</a:t>
            </a:r>
          </a:p>
          <a:p>
            <a:endParaRPr lang="en-US" dirty="0"/>
          </a:p>
          <a:p>
            <a:r>
              <a:rPr lang="en-US" dirty="0"/>
              <a:t>“As an approach to creating a personalized learning experience for students, adaptive learning takes a sophisticated, data-driven, and in some cases, non-linear approach to instruction and remediation, adjusting to a learner’s interactions and demonstrated performance level and subsequently anticipating what types of content and resources learners’ need at a specific point in time to make progress.”</a:t>
            </a:r>
          </a:p>
          <a:p>
            <a:endParaRPr lang="en-US" dirty="0"/>
          </a:p>
          <a:p>
            <a:r>
              <a:rPr lang="en-US" dirty="0"/>
              <a:t>Faculty</a:t>
            </a:r>
            <a:r>
              <a:rPr lang="en-US" baseline="0" dirty="0"/>
              <a:t> and other institutional stakeholders “</a:t>
            </a:r>
            <a:r>
              <a:rPr lang="en-US" dirty="0"/>
              <a:t>generally want to understand ‘how’ solutions work, including a set of descriptive solution attributes that address issues such as openness of the content model, scope of course coverage, interoperability with existing institutional resources, and support services, among others.” </a:t>
            </a:r>
            <a:r>
              <a:rPr lang="en-US" dirty="0" err="1"/>
              <a:t>Tyton</a:t>
            </a:r>
            <a:r>
              <a:rPr lang="en-US" baseline="0" dirty="0"/>
              <a:t> Partners, the Online Learning Consortium and SRI have developed a framework to help administrators, instructional designers, and faculty </a:t>
            </a:r>
            <a:r>
              <a:rPr lang="en-US" dirty="0"/>
              <a:t>better understand adaptive and other digital learning solutions. (Mention </a:t>
            </a:r>
            <a:r>
              <a:rPr lang="en-US" dirty="0" err="1"/>
              <a:t>CWiC</a:t>
            </a:r>
            <a:r>
              <a:rPr lang="en-US" dirty="0"/>
              <a:t> Framework.)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general, postsecondary education institutions with large adult learner populations have implemented adaptive technologies more aggressively and more comprehensively than traditional universities. That said, a growing</a:t>
            </a:r>
            <a:r>
              <a:rPr lang="en-US" baseline="0" dirty="0"/>
              <a:t> number of </a:t>
            </a:r>
            <a:r>
              <a:rPr lang="en-US" dirty="0"/>
              <a:t>large and highly innovative institutions, mostly public institutions, are making significant progress</a:t>
            </a:r>
            <a:r>
              <a:rPr lang="en-US" baseline="0" dirty="0"/>
              <a:t> toward scale,</a:t>
            </a:r>
            <a:r>
              <a:rPr lang="en-US" dirty="0"/>
              <a:t> and a number of large adult-serving online education providers.” More</a:t>
            </a:r>
            <a:r>
              <a:rPr lang="en-US" baseline="0" dirty="0"/>
              <a:t> on the APLU adaptive courseware grant program in a few minutes.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designed adaptive learning experiences (and products) have common attributes and approaches:</a:t>
            </a:r>
          </a:p>
          <a:p>
            <a:endParaRPr lang="en-US" dirty="0"/>
          </a:p>
          <a:p>
            <a:r>
              <a:rPr lang="en-US" b="0" u="sng" dirty="0"/>
              <a:t>Learning Outcomes</a:t>
            </a:r>
            <a:r>
              <a:rPr lang="en-US" b="0" dirty="0"/>
              <a:t>: What students should know and be able to do at the end of the learning experience (lesson, unit, course)</a:t>
            </a:r>
          </a:p>
          <a:p>
            <a:endParaRPr lang="en-US" b="0" dirty="0"/>
          </a:p>
          <a:p>
            <a:r>
              <a:rPr lang="en-US" b="0" u="sng" dirty="0"/>
              <a:t>Instructional Content</a:t>
            </a:r>
            <a:r>
              <a:rPr lang="en-US" b="0" dirty="0"/>
              <a:t>: Exposition and multimedia activities that foster active student engagement and lay foundations for future study</a:t>
            </a:r>
          </a:p>
          <a:p>
            <a:endParaRPr lang="en-US" b="0" dirty="0"/>
          </a:p>
          <a:p>
            <a:r>
              <a:rPr lang="en-US" b="0" u="sng" dirty="0"/>
              <a:t>Activities &amp; Assessments</a:t>
            </a:r>
            <a:r>
              <a:rPr lang="en-US" b="0" dirty="0"/>
              <a:t>: </a:t>
            </a:r>
            <a:r>
              <a:rPr lang="en-US" b="0" dirty="0" err="1"/>
              <a:t>Scaffolded</a:t>
            </a:r>
            <a:r>
              <a:rPr lang="en-US" b="0" dirty="0"/>
              <a:t> practice that promotes learning-by-doing and assesses simultaneously (followed by summative assessment)</a:t>
            </a:r>
          </a:p>
          <a:p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these experiences look like in a product can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learning technologies typically use one or more learning science methods to inform product design. How they leverage these methods</a:t>
            </a:r>
            <a:r>
              <a:rPr lang="en-US" baseline="0" dirty="0"/>
              <a:t> depends on may factors including a company’s market orientation and business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FC3E-47D0-48DC-8E9D-B08EADFED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Updated: July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29FF-E9EE-48D9-85ED-BF63DF1A2F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7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0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6834" y="584166"/>
            <a:ext cx="11120967" cy="465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2017 The Personalized Learning Consortium at APLU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75753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/>
              <a:t>Insert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</a:t>
            </a:r>
          </a:p>
        </p:txBody>
      </p:sp>
    </p:spTree>
    <p:extLst>
      <p:ext uri="{BB962C8B-B14F-4D97-AF65-F5344CB8AC3E}">
        <p14:creationId xmlns:p14="http://schemas.microsoft.com/office/powerpoint/2010/main" val="15144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400" y="533400"/>
            <a:ext cx="3556000" cy="228600"/>
          </a:xfrm>
        </p:spPr>
        <p:txBody>
          <a:bodyPr>
            <a:normAutofit/>
          </a:bodyPr>
          <a:lstStyle>
            <a:lvl1pPr algn="r">
              <a:defRPr sz="850" baseline="0">
                <a:solidFill>
                  <a:srgbClr val="C7C7C7"/>
                </a:solidFill>
                <a:latin typeface="Droid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5257801"/>
            <a:ext cx="2032000" cy="1463675"/>
          </a:xfrm>
        </p:spPr>
        <p:txBody>
          <a:bodyPr/>
          <a:lstStyle>
            <a:lvl1pPr>
              <a:defRPr sz="600">
                <a:solidFill>
                  <a:srgbClr val="C7C7C7"/>
                </a:solidFill>
              </a:defRPr>
            </a:lvl1pPr>
          </a:lstStyle>
          <a:p>
            <a:r>
              <a:rPr lang="en-US"/>
              <a:t>09/25/2017</a:t>
            </a:r>
            <a:endParaRPr lang="en-GB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1422400" y="4876800"/>
            <a:ext cx="2032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600">
                <a:solidFill>
                  <a:srgbClr val="C7C7C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69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Footer Heading 1</a:t>
            </a:r>
          </a:p>
        </p:txBody>
      </p:sp>
    </p:spTree>
    <p:extLst>
      <p:ext uri="{BB962C8B-B14F-4D97-AF65-F5344CB8AC3E}">
        <p14:creationId xmlns:p14="http://schemas.microsoft.com/office/powerpoint/2010/main" val="225391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457202"/>
            <a:ext cx="11480800" cy="2209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B125-5B0D-43FC-A0B5-2840AD756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02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428604"/>
            <a:ext cx="10972800" cy="6429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B125-5B0D-43FC-A0B5-2840AD756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8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5786454"/>
            <a:ext cx="10972800" cy="42862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lang="en-US"/>
              <a:t>09/25/2017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lang="en-US"/>
              <a:t>2017 The Personalized Learning Consortium at APLU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fld id="{BDD9B125-5B0D-43FC-A0B5-2840AD756A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2017 The Personalized Learning Consortium at APLU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29A-A7D2-4B2E-9D44-DE916543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241358" y="6519922"/>
            <a:ext cx="739668" cy="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8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9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8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8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68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86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0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2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§"/>
              <a:defRPr/>
            </a:lvl2pPr>
            <a:lvl3pPr marL="566928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Wingdings" panose="05000000000000000000" pitchFamily="2" charset="2"/>
              <a:buChar char="§"/>
              <a:defRPr/>
            </a:lvl4pPr>
            <a:lvl5pPr marL="932688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991168-8DCE-4D86-BAED-A0C3AEF1E7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4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lang="en-US"/>
              <a:t>09/25/2017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r>
              <a:rPr lang="en-US"/>
              <a:t>2017 The Personalized Learning Consortium at APLU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</a:lstStyle>
          <a:p>
            <a:fld id="{BDD9B125-5B0D-43FC-A0B5-2840AD756A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F501-F347-4917-B2E7-35AEF26239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box.com/white-papers/intelligent-adaptive-learning-an-essential-element-of-21st-century-teaching-and-learn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2VstYwLEpT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xUW_z9iA2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7EBYMqSlyZ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/>
              <a:t>Pushing Boundaries: Are You Flexible enough to Personalize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Karen Vignare, </a:t>
            </a:r>
            <a:r>
              <a:rPr lang="en-US" cap="none" dirty="0"/>
              <a:t>PhD</a:t>
            </a:r>
          </a:p>
          <a:p>
            <a:r>
              <a:rPr lang="en-US" dirty="0"/>
              <a:t>September 25,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44" y="4588778"/>
            <a:ext cx="3234819" cy="1512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03" y="6518246"/>
            <a:ext cx="970726" cy="3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740159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12860"/>
            <a:ext cx="8229600" cy="642942"/>
          </a:xfrm>
        </p:spPr>
        <p:txBody>
          <a:bodyPr>
            <a:normAutofit/>
          </a:bodyPr>
          <a:lstStyle/>
          <a:p>
            <a:r>
              <a:rPr lang="en-GB" sz="2800" dirty="0"/>
              <a:t>Current online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6625" y="1988840"/>
            <a:ext cx="3437406" cy="163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C7C7C7">
                    <a:lumMod val="20000"/>
                    <a:lumOff val="80000"/>
                  </a:srgbClr>
                </a:solidFill>
                <a:latin typeface="Arial"/>
              </a:rPr>
              <a:t>Course Delivery System</a:t>
            </a:r>
          </a:p>
        </p:txBody>
      </p:sp>
      <p:cxnSp>
        <p:nvCxnSpPr>
          <p:cNvPr id="15" name="Straight Arrow Connector 14"/>
          <p:cNvCxnSpPr>
            <a:stCxn id="3" idx="3"/>
          </p:cNvCxnSpPr>
          <p:nvPr/>
        </p:nvCxnSpPr>
        <p:spPr>
          <a:xfrm>
            <a:off x="6384031" y="2807271"/>
            <a:ext cx="2413830" cy="223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8832304" y="1268760"/>
            <a:ext cx="1080120" cy="367240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9595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1727757"/>
            <a:ext cx="509915" cy="559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122080"/>
            <a:ext cx="509915" cy="559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540913"/>
            <a:ext cx="509915" cy="559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938681"/>
            <a:ext cx="509915" cy="559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3336449"/>
            <a:ext cx="509915" cy="559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3852008"/>
            <a:ext cx="509915" cy="559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51912" y="2145940"/>
            <a:ext cx="156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One size fits 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40576" y="943007"/>
            <a:ext cx="159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Students / Learners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3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8879576" y="1316165"/>
            <a:ext cx="960840" cy="3656158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9595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112860"/>
            <a:ext cx="8229600" cy="642942"/>
          </a:xfrm>
        </p:spPr>
        <p:txBody>
          <a:bodyPr>
            <a:normAutofit/>
          </a:bodyPr>
          <a:lstStyle/>
          <a:p>
            <a:r>
              <a:rPr lang="en-GB" sz="2800" dirty="0"/>
              <a:t>Personalized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0576" y="943007"/>
            <a:ext cx="159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Students / Learners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84033" y="1910423"/>
            <a:ext cx="2207513" cy="92319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84033" y="2826973"/>
            <a:ext cx="2207513" cy="664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84033" y="2833614"/>
            <a:ext cx="2207513" cy="45163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84033" y="2833613"/>
            <a:ext cx="2207513" cy="90991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84033" y="2833613"/>
            <a:ext cx="2207513" cy="1368184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384033" y="2368699"/>
            <a:ext cx="2207513" cy="46491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6" idx="2"/>
            <a:endCxn id="40" idx="3"/>
          </p:cNvCxnSpPr>
          <p:nvPr/>
        </p:nvCxnSpPr>
        <p:spPr>
          <a:xfrm rot="5400000">
            <a:off x="8121543" y="4458948"/>
            <a:ext cx="725078" cy="1751828"/>
          </a:xfrm>
          <a:prstGeom prst="bentConnector2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871864" y="4972324"/>
            <a:ext cx="2736304" cy="145015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C7C7C7">
                    <a:lumMod val="20000"/>
                    <a:lumOff val="80000"/>
                  </a:srgbClr>
                </a:solidFill>
                <a:latin typeface="Arial"/>
              </a:rPr>
              <a:t>Cloud-based Adaptive Engine</a:t>
            </a:r>
          </a:p>
        </p:txBody>
      </p:sp>
      <p:cxnSp>
        <p:nvCxnSpPr>
          <p:cNvPr id="42" name="Elbow Connector 41"/>
          <p:cNvCxnSpPr>
            <a:stCxn id="40" idx="1"/>
          </p:cNvCxnSpPr>
          <p:nvPr/>
        </p:nvCxnSpPr>
        <p:spPr>
          <a:xfrm rot="10800000">
            <a:off x="4539571" y="3625714"/>
            <a:ext cx="332295" cy="2071689"/>
          </a:xfrm>
          <a:prstGeom prst="bentConnector2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3625701"/>
            <a:ext cx="0" cy="1346623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46625" y="1988840"/>
            <a:ext cx="3437406" cy="163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C7C7C7">
                    <a:lumMod val="20000"/>
                    <a:lumOff val="80000"/>
                  </a:srgbClr>
                </a:solidFill>
                <a:latin typeface="Arial"/>
              </a:rPr>
              <a:t>Course Delivery System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1727757"/>
            <a:ext cx="509915" cy="5599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122080"/>
            <a:ext cx="509915" cy="559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540913"/>
            <a:ext cx="509915" cy="5599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2938681"/>
            <a:ext cx="509915" cy="5599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3336449"/>
            <a:ext cx="509915" cy="5599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3852008"/>
            <a:ext cx="509915" cy="55995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656345" y="1396032"/>
            <a:ext cx="15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Tailored for each learner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85064" y="5225527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Data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1665" y="439707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7C7C7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Individual Recommendations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pic>
        <p:nvPicPr>
          <p:cNvPr id="1026" name="Picture 2" descr="Intelligent Adaptive Learning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15" y="315457"/>
            <a:ext cx="6940593" cy="51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6816" y="5547053"/>
            <a:ext cx="666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http://www.dreambox.com/white-papers/intelligent-adaptive-learning-an-essential-element-of-21st-century-teaching-and-learning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106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b="7605"/>
          <a:stretch/>
        </p:blipFill>
        <p:spPr>
          <a:xfrm>
            <a:off x="637563" y="632102"/>
            <a:ext cx="10722287" cy="51059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9"/>
    </mc:Choice>
    <mc:Fallback xmlns="">
      <p:transition spd="slow" advTm="325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82" y="-1"/>
            <a:ext cx="9249592" cy="6325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330" y="596347"/>
            <a:ext cx="2203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Content Map for Types of statistical studies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98005" y="6455578"/>
            <a:ext cx="569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https://www.khanacademy.org/exercisedashboard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72133" y="6455578"/>
            <a:ext cx="4822804" cy="365125"/>
          </a:xfrm>
        </p:spPr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</p:spTree>
    <p:extLst>
      <p:ext uri="{BB962C8B-B14F-4D97-AF65-F5344CB8AC3E}">
        <p14:creationId xmlns:p14="http://schemas.microsoft.com/office/powerpoint/2010/main" val="6427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0"/>
    </mc:Choice>
    <mc:Fallback xmlns="">
      <p:transition spd="slow" advTm="375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Reactions to Adaptive</a:t>
            </a:r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31470"/>
            <a:ext cx="8841341" cy="21475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1203" y="4873162"/>
            <a:ext cx="489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https://www.youtube.com/watch?v=2VstYwLEpT0</a:t>
            </a:r>
          </a:p>
        </p:txBody>
      </p:sp>
    </p:spTree>
    <p:extLst>
      <p:ext uri="{BB962C8B-B14F-4D97-AF65-F5344CB8AC3E}">
        <p14:creationId xmlns:p14="http://schemas.microsoft.com/office/powerpoint/2010/main" val="394788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APLU Accelerating the Adoption of Adaptive Courseware Grant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Cross-Institution Collaboration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990600" y="2604052"/>
            <a:ext cx="4922520" cy="3425527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Targeting similar programs and courses</a:t>
            </a:r>
          </a:p>
          <a:p>
            <a:pPr lvl="1"/>
            <a:r>
              <a:rPr lang="en-US" sz="2000" dirty="0"/>
              <a:t>Adopting from a list of approved adaptive courseware suppliers and products</a:t>
            </a:r>
          </a:p>
          <a:p>
            <a:pPr lvl="1"/>
            <a:r>
              <a:rPr lang="en-US" sz="2000" dirty="0"/>
              <a:t>Sharing information within the cohort by campus-based program managers</a:t>
            </a:r>
          </a:p>
          <a:p>
            <a:pPr lvl="1"/>
            <a:r>
              <a:rPr lang="en-US" sz="2000" dirty="0"/>
              <a:t>Common reporting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Faculty Engagement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263356" y="2604052"/>
            <a:ext cx="4938044" cy="34255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Incentives (money, time, teaching support)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Training and instructional design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Department-level adoption decisions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Peer learning communities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Senior leadership investment and recognition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28" y="5025875"/>
            <a:ext cx="11090424" cy="12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Adaptive Courseware Suppliers &amp; Products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36786" y="1981200"/>
            <a:ext cx="5029200" cy="4454769"/>
          </a:xfrm>
        </p:spPr>
        <p:txBody>
          <a:bodyPr>
            <a:no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1600" dirty="0" err="1"/>
              <a:t>Acrobatiq</a:t>
            </a:r>
            <a:endParaRPr lang="en-US" sz="1600" dirty="0"/>
          </a:p>
          <a:p>
            <a:pPr marL="457189" indent="-457189">
              <a:buFont typeface="+mj-lt"/>
              <a:buAutoNum type="arabicPeriod"/>
            </a:pPr>
            <a:r>
              <a:rPr lang="en-US" sz="1600" dirty="0" err="1"/>
              <a:t>Cerego</a:t>
            </a:r>
            <a:r>
              <a:rPr lang="en-US" sz="1600" dirty="0"/>
              <a:t> (Macroeconomics, Introduction to Statistics)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/>
              <a:t>Cengage Learning </a:t>
            </a:r>
            <a:r>
              <a:rPr lang="en-US" sz="1600" dirty="0" err="1"/>
              <a:t>Mindtap</a:t>
            </a:r>
            <a:r>
              <a:rPr lang="en-US" sz="1600" dirty="0"/>
              <a:t> (</a:t>
            </a:r>
            <a:r>
              <a:rPr lang="en-US" sz="1600" dirty="0" err="1"/>
              <a:t>Cerego</a:t>
            </a:r>
            <a:r>
              <a:rPr lang="en-US" sz="1600" dirty="0"/>
              <a:t>)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 err="1"/>
              <a:t>CogBooks</a:t>
            </a:r>
            <a:endParaRPr lang="en-US" sz="1600" dirty="0"/>
          </a:p>
          <a:p>
            <a:pPr marL="457189" indent="-457189">
              <a:buFont typeface="+mj-lt"/>
              <a:buAutoNum type="arabicPeriod"/>
            </a:pPr>
            <a:r>
              <a:rPr lang="en-US" sz="1600" dirty="0"/>
              <a:t>Fishtree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/>
              <a:t>Fulcrum Labs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 err="1"/>
              <a:t>Knewton</a:t>
            </a:r>
            <a:endParaRPr lang="en-US" sz="1600" dirty="0"/>
          </a:p>
          <a:p>
            <a:pPr marL="457189" indent="-457189">
              <a:buFont typeface="+mj-lt"/>
              <a:buAutoNum type="arabicPeriod"/>
            </a:pPr>
            <a:r>
              <a:rPr lang="en-US" sz="1600" dirty="0" err="1"/>
              <a:t>LeAP</a:t>
            </a:r>
            <a:r>
              <a:rPr lang="en-US" sz="1600" dirty="0"/>
              <a:t> by D2L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/>
              <a:t>Learning Objects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/>
              <a:t>LoudCloud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38545" y="1981200"/>
            <a:ext cx="5253109" cy="4419599"/>
          </a:xfrm>
        </p:spPr>
        <p:txBody>
          <a:bodyPr>
            <a:noAutofit/>
          </a:bodyPr>
          <a:lstStyle/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Lumen </a:t>
            </a:r>
            <a:r>
              <a:rPr lang="en-US" sz="1600" dirty="0" err="1"/>
              <a:t>Waymaker</a:t>
            </a:r>
            <a:endParaRPr lang="en-US" sz="1600" dirty="0"/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McGraw-Hill Education ALEKS and </a:t>
            </a:r>
            <a:r>
              <a:rPr lang="en-US" sz="1600" dirty="0" err="1"/>
              <a:t>Smartbook</a:t>
            </a:r>
            <a:endParaRPr lang="en-US" sz="1600" dirty="0"/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Macmillan Learning Curves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Open Learning Initiative at Carnegie Mellon University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Open Learning Initiative at Stanford University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 err="1"/>
              <a:t>OpenStax</a:t>
            </a:r>
            <a:r>
              <a:rPr lang="en-US" sz="1600" dirty="0"/>
              <a:t> Tutor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Pearson </a:t>
            </a:r>
            <a:r>
              <a:rPr lang="en-US" sz="1600" dirty="0" err="1"/>
              <a:t>MyLab</a:t>
            </a:r>
            <a:r>
              <a:rPr lang="en-US" sz="1600" dirty="0"/>
              <a:t> and Mastering with Adaptive Practice 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 err="1"/>
              <a:t>Realizeit</a:t>
            </a:r>
            <a:endParaRPr lang="en-US" sz="1600" dirty="0"/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/>
              <a:t>Smart Sparrow</a:t>
            </a:r>
          </a:p>
          <a:p>
            <a:pPr marL="457189" indent="-457189">
              <a:buFont typeface="+mj-lt"/>
              <a:buAutoNum type="arabicPeriod" startAt="11"/>
            </a:pPr>
            <a:r>
              <a:rPr lang="en-US" sz="1600" dirty="0" err="1"/>
              <a:t>WileyPlus</a:t>
            </a:r>
            <a:r>
              <a:rPr lang="en-US" sz="1600" dirty="0"/>
              <a:t> with ORION (</a:t>
            </a:r>
            <a:r>
              <a:rPr lang="en-US" sz="1600" dirty="0" err="1"/>
              <a:t>Snapwiz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264165" y="2081047"/>
            <a:ext cx="5546835" cy="4025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Clr>
                <a:srgbClr val="A9C399"/>
              </a:buClr>
              <a:buFont typeface="+mj-lt"/>
              <a:buAutoNum type="arabicPeriod" startAt="12"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Adaptive Learning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Courseware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Includes most popular courses</a:t>
            </a:r>
          </a:p>
          <a:p>
            <a:r>
              <a:rPr lang="en-US" dirty="0"/>
              <a:t>Limited flexibility to customize</a:t>
            </a:r>
          </a:p>
          <a:p>
            <a:r>
              <a:rPr lang="en-US" dirty="0"/>
              <a:t>Not all dashboards are the same</a:t>
            </a:r>
          </a:p>
          <a:p>
            <a:r>
              <a:rPr lang="en-US" dirty="0"/>
              <a:t>Faculty Roles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Adaptive Platforms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Content Customization</a:t>
            </a:r>
          </a:p>
          <a:p>
            <a:r>
              <a:rPr lang="en-US" dirty="0"/>
              <a:t>Authoring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Assessment</a:t>
            </a:r>
          </a:p>
          <a:p>
            <a:r>
              <a:rPr lang="en-US" dirty="0"/>
              <a:t>Redesign Process</a:t>
            </a:r>
          </a:p>
          <a:p>
            <a:r>
              <a:rPr lang="en-US" dirty="0"/>
              <a:t>Can Be More Time Intensive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</p:spTree>
    <p:extLst>
      <p:ext uri="{BB962C8B-B14F-4D97-AF65-F5344CB8AC3E}">
        <p14:creationId xmlns:p14="http://schemas.microsoft.com/office/powerpoint/2010/main" val="265498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Learning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6531392"/>
            <a:ext cx="838622" cy="29351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3746580"/>
            <a:ext cx="2857500" cy="21431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05556" y="594359"/>
            <a:ext cx="69544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</a:rPr>
              <a:t>Personalized learning seeks to accelerate the student learning process by </a:t>
            </a:r>
            <a:r>
              <a:rPr lang="en-US" sz="2800" b="1" i="1" dirty="0">
                <a:solidFill>
                  <a:srgbClr val="333333"/>
                </a:solidFill>
              </a:rPr>
              <a:t>tailoring the instructional environment</a:t>
            </a:r>
            <a:r>
              <a:rPr lang="en-US" sz="2800" i="1" dirty="0">
                <a:solidFill>
                  <a:srgbClr val="333333"/>
                </a:solidFill>
              </a:rPr>
              <a:t> to address the needs and skills of </a:t>
            </a:r>
            <a:r>
              <a:rPr lang="en-US" sz="2800" b="1" i="1" dirty="0">
                <a:solidFill>
                  <a:srgbClr val="333333"/>
                </a:solidFill>
              </a:rPr>
              <a:t>individual learners</a:t>
            </a:r>
            <a:r>
              <a:rPr lang="en-US" sz="2800" i="1" dirty="0">
                <a:solidFill>
                  <a:srgbClr val="333333"/>
                </a:solidFill>
              </a:rPr>
              <a:t>. There are </a:t>
            </a:r>
            <a:r>
              <a:rPr lang="en-US" sz="2800" b="1" i="1" dirty="0">
                <a:solidFill>
                  <a:srgbClr val="333333"/>
                </a:solidFill>
              </a:rPr>
              <a:t>many approaches </a:t>
            </a:r>
            <a:r>
              <a:rPr lang="en-US" sz="2800" i="1" dirty="0">
                <a:solidFill>
                  <a:srgbClr val="333333"/>
                </a:solidFill>
              </a:rPr>
              <a:t>to the personalization of learning, and </a:t>
            </a:r>
            <a:r>
              <a:rPr lang="en-US" sz="2800" b="1" i="1" dirty="0">
                <a:solidFill>
                  <a:srgbClr val="333333"/>
                </a:solidFill>
              </a:rPr>
              <a:t>information technology is a powerful enabler </a:t>
            </a:r>
            <a:r>
              <a:rPr lang="en-US" sz="2800" i="1" dirty="0">
                <a:solidFill>
                  <a:srgbClr val="333333"/>
                </a:solidFill>
              </a:rPr>
              <a:t>for postsecondary institutions committed to delivering student-centered instructional models and improving retention and graduation rates…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6096000" y="56588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http://www.aplu.org/projects-and-initiatives/personalized-learning-consortium/about-the-consortium/index.html</a:t>
            </a:r>
          </a:p>
        </p:txBody>
      </p:sp>
    </p:spTree>
    <p:extLst>
      <p:ext uri="{BB962C8B-B14F-4D97-AF65-F5344CB8AC3E}">
        <p14:creationId xmlns:p14="http://schemas.microsoft.com/office/powerpoint/2010/main" val="388871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 Course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After Six Months: 22,000 enrollments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B9A91C-2A96-407A-B6C2-644B061B3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85046"/>
              </p:ext>
            </p:extLst>
          </p:nvPr>
        </p:nvGraphicFramePr>
        <p:xfrm>
          <a:off x="4429388" y="318782"/>
          <a:ext cx="6864088" cy="567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6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2631441"/>
          </a:xfrm>
        </p:spPr>
        <p:txBody>
          <a:bodyPr>
            <a:noAutofit/>
          </a:bodyPr>
          <a:lstStyle/>
          <a:p>
            <a:r>
              <a:rPr lang="en-US" sz="4000" dirty="0"/>
              <a:t>Comparison of Courseware Adoption from Fall 2016 to Spring 2017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3530601"/>
            <a:ext cx="3200400" cy="2774604"/>
          </a:xfrm>
        </p:spPr>
        <p:txBody>
          <a:bodyPr/>
          <a:lstStyle/>
          <a:p>
            <a:pPr lvl="1"/>
            <a:endParaRPr lang="en-US" sz="1867" dirty="0">
              <a:solidFill>
                <a:schemeClr val="bg1"/>
              </a:solidFill>
            </a:endParaRPr>
          </a:p>
          <a:p>
            <a:pPr lvl="1"/>
            <a:endParaRPr lang="en-US" sz="1867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2016: 6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2017: 12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2017 The Personalized Learning Consortium at APLU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9008" y="1498601"/>
            <a:ext cx="711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  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4267200" y="177800"/>
          <a:ext cx="7721600" cy="619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39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Matters Mission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6531392"/>
            <a:ext cx="838622" cy="29351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2246"/>
            <a:ext cx="3116335" cy="22936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79053" y="302004"/>
            <a:ext cx="66215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Promote and </a:t>
            </a:r>
            <a:r>
              <a:rPr lang="en-US" sz="2400" b="1" i="1" dirty="0"/>
              <a:t>improve the quality </a:t>
            </a:r>
            <a:r>
              <a:rPr lang="en-US" sz="2400" i="1" dirty="0"/>
              <a:t>of online education and student learning nationally and internationally through: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Development of current, research-supported, and practice-based quality standards and </a:t>
            </a:r>
            <a:r>
              <a:rPr lang="en-US" sz="2200" b="1" i="1" dirty="0"/>
              <a:t>appropriate evaluation tools and procedures</a:t>
            </a:r>
            <a:r>
              <a:rPr lang="en-US" sz="22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Recognition of expertise in online education quality assurance and evaluation.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Fostering a culture of </a:t>
            </a:r>
            <a:r>
              <a:rPr lang="en-US" sz="2200" b="1" i="1" dirty="0"/>
              <a:t>continuous improvement </a:t>
            </a:r>
            <a:r>
              <a:rPr lang="en-US" sz="2200" i="1" dirty="0"/>
              <a:t>by integrating QM standards and processes into organizational plans to improve the quality of online education.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Providing </a:t>
            </a:r>
            <a:r>
              <a:rPr lang="en-US" sz="2200" b="1" i="1" dirty="0"/>
              <a:t>professional development</a:t>
            </a:r>
            <a:r>
              <a:rPr lang="en-US" sz="2200" i="1" dirty="0"/>
              <a:t> in the use of rubrics, tools and practices to improve the quality of online education.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dirty="0"/>
              <a:t>Peer review </a:t>
            </a:r>
            <a:r>
              <a:rPr lang="en-US" sz="2200" i="1" dirty="0"/>
              <a:t>and certification of quality in online education.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1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Left-Right 10"/>
          <p:cNvSpPr/>
          <p:nvPr/>
        </p:nvSpPr>
        <p:spPr>
          <a:xfrm rot="3666509">
            <a:off x="6856359" y="2189163"/>
            <a:ext cx="4653337" cy="11073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027" y="1011659"/>
            <a:ext cx="2857500" cy="24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Challenges for QM?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 Pipeline</a:t>
            </a:r>
          </a:p>
          <a:p>
            <a:r>
              <a:rPr lang="en-US" dirty="0"/>
              <a:t>Technology knowledge</a:t>
            </a:r>
          </a:p>
          <a:p>
            <a:r>
              <a:rPr lang="en-US" dirty="0"/>
              <a:t>Used across modalities—Online, Blended &amp; Face to Face</a:t>
            </a:r>
          </a:p>
          <a:p>
            <a:r>
              <a:rPr lang="en-US" dirty="0"/>
              <a:t>Publishing versus Process</a:t>
            </a:r>
          </a:p>
          <a:p>
            <a:pPr lvl="1"/>
            <a:r>
              <a:rPr lang="en-US" dirty="0"/>
              <a:t>Content increases dramatically</a:t>
            </a:r>
          </a:p>
          <a:p>
            <a:pPr lvl="1"/>
            <a:r>
              <a:rPr lang="en-US" dirty="0"/>
              <a:t>Assessments increase in variety, customization, complexity</a:t>
            </a:r>
          </a:p>
          <a:p>
            <a:pPr lvl="1"/>
            <a:r>
              <a:rPr lang="en-US" dirty="0"/>
              <a:t>In-Process Course quality</a:t>
            </a:r>
          </a:p>
          <a:p>
            <a:r>
              <a:rPr lang="en-US" dirty="0"/>
              <a:t>Course versus Individual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8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Invention, Innovation and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Adaptive Learning Example:</a:t>
            </a:r>
          </a:p>
          <a:p>
            <a:r>
              <a:rPr lang="en-US" dirty="0"/>
              <a:t>Invention: 1970s</a:t>
            </a:r>
          </a:p>
          <a:p>
            <a:r>
              <a:rPr lang="en-US" dirty="0"/>
              <a:t>Innovation: 2012</a:t>
            </a:r>
          </a:p>
          <a:p>
            <a:r>
              <a:rPr lang="en-US" dirty="0"/>
              <a:t>Implementation: ? (2025)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5788802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07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Tools that Play a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Framework: Courseware in Context Framework</a:t>
            </a:r>
          </a:p>
          <a:p>
            <a:r>
              <a:rPr lang="en-US" dirty="0" err="1"/>
              <a:t>EdTech</a:t>
            </a:r>
            <a:r>
              <a:rPr lang="en-US" dirty="0"/>
              <a:t> Management &amp; Efficacy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</p:spTree>
    <p:extLst>
      <p:ext uri="{BB962C8B-B14F-4D97-AF65-F5344CB8AC3E}">
        <p14:creationId xmlns:p14="http://schemas.microsoft.com/office/powerpoint/2010/main" val="176821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880219"/>
            <a:ext cx="9956800" cy="5940189"/>
          </a:xfrm>
          <a:prstGeom prst="rect">
            <a:avLst/>
          </a:prstGeom>
        </p:spPr>
      </p:pic>
      <p:sp>
        <p:nvSpPr>
          <p:cNvPr id="22" name="Title 18"/>
          <p:cNvSpPr txBox="1">
            <a:spLocks/>
          </p:cNvSpPr>
          <p:nvPr/>
        </p:nvSpPr>
        <p:spPr>
          <a:xfrm>
            <a:off x="812800" y="74623"/>
            <a:ext cx="10058400" cy="805596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8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Courseware in Context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2017 The Personalized Learning Consortium at APLU</a:t>
            </a:r>
          </a:p>
        </p:txBody>
      </p:sp>
    </p:spTree>
    <p:extLst>
      <p:ext uri="{BB962C8B-B14F-4D97-AF65-F5344CB8AC3E}">
        <p14:creationId xmlns:p14="http://schemas.microsoft.com/office/powerpoint/2010/main" val="11216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0356" y="5821838"/>
            <a:ext cx="3128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http://cwic.learnplatform.com/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55" y="0"/>
            <a:ext cx="11823785" cy="62813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1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9" y="484816"/>
            <a:ext cx="9911658" cy="55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8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Personalized Learning as a Student Success Initiative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9195613"/>
              </p:ext>
            </p:extLst>
          </p:nvPr>
        </p:nvGraphicFramePr>
        <p:xfrm>
          <a:off x="872455" y="1737359"/>
          <a:ext cx="5058562" cy="422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217920" y="1862355"/>
            <a:ext cx="4937760" cy="4446165"/>
          </a:xfrm>
        </p:spPr>
        <p:txBody>
          <a:bodyPr>
            <a:noAutofit/>
          </a:bodyPr>
          <a:lstStyle/>
          <a:p>
            <a:r>
              <a:rPr lang="en-US" sz="1800" dirty="0"/>
              <a:t>Personalized Learning in postsecondary education is best understood as a set of </a:t>
            </a:r>
            <a:r>
              <a:rPr lang="en-US" sz="1800" i="1" dirty="0"/>
              <a:t>practices</a:t>
            </a:r>
            <a:r>
              <a:rPr lang="en-US" sz="1800" dirty="0"/>
              <a:t> that emphasize effective design, use effective technologies to improve learner engagement and empower academic personnel with the information and tools needed to intervene where needed.</a:t>
            </a:r>
          </a:p>
          <a:p>
            <a:r>
              <a:rPr lang="en-US" sz="1800" dirty="0"/>
              <a:t>It must be mission driven.</a:t>
            </a:r>
          </a:p>
          <a:p>
            <a:r>
              <a:rPr lang="en-US" sz="1800" dirty="0"/>
              <a:t>Examples:</a:t>
            </a:r>
          </a:p>
          <a:p>
            <a:pPr lvl="1"/>
            <a:r>
              <a:rPr lang="en-US" sz="1600" dirty="0"/>
              <a:t>Student-centered advising (IPASS)</a:t>
            </a:r>
          </a:p>
          <a:p>
            <a:pPr lvl="1"/>
            <a:r>
              <a:rPr lang="en-US" sz="1600" dirty="0"/>
              <a:t>Instructional content delivery through digital and adaptive learning</a:t>
            </a:r>
          </a:p>
          <a:p>
            <a:pPr lvl="1"/>
            <a:r>
              <a:rPr lang="en-US" sz="1600" dirty="0"/>
              <a:t>Coaching and tutoring assistance powered by student data</a:t>
            </a:r>
          </a:p>
          <a:p>
            <a:pPr lvl="1"/>
            <a:r>
              <a:rPr lang="en-US" sz="1600" dirty="0"/>
              <a:t>Competency-based education</a:t>
            </a:r>
          </a:p>
          <a:p>
            <a:pPr lvl="1"/>
            <a:r>
              <a:rPr lang="en-US" sz="1600" dirty="0"/>
              <a:t>Online Learning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Learning: Blended &amp; F2F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What we know: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From the most recent NCES Distance Education report:  Exclusively online, </a:t>
            </a:r>
            <a:r>
              <a:rPr lang="en-US" sz="2200" b="1" dirty="0"/>
              <a:t>12.5</a:t>
            </a:r>
            <a:r>
              <a:rPr lang="en-US" sz="2200" dirty="0"/>
              <a:t>%; Some online, </a:t>
            </a:r>
            <a:r>
              <a:rPr lang="en-US" sz="2200" b="1" dirty="0"/>
              <a:t>13.3</a:t>
            </a:r>
            <a:r>
              <a:rPr lang="en-US" sz="2200" dirty="0"/>
              <a:t>%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Students choose to blend between OL and F2F within their programs—convenience, flexibility, and content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Reduced Seat time format reports highest student outcomes</a:t>
            </a:r>
          </a:p>
          <a:p>
            <a:pPr marL="342900" lvl="1" indent="-342900">
              <a:spcAft>
                <a:spcPts val="338"/>
              </a:spcAft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2"/>
              </a:solidFill>
              <a:ea typeface="Open Sans" charset="0"/>
              <a:cs typeface="Open Sans" charset="0"/>
            </a:endParaRPr>
          </a:p>
          <a:p>
            <a:pPr marL="342900" lvl="1" indent="-342900">
              <a:spcAft>
                <a:spcPts val="338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ea typeface="Open Sans" charset="0"/>
                <a:cs typeface="Open Sans" charset="0"/>
              </a:rPr>
              <a:t>Students taking </a:t>
            </a:r>
            <a:r>
              <a:rPr lang="en-US" sz="2200" i="1" dirty="0">
                <a:solidFill>
                  <a:schemeClr val="tx1"/>
                </a:solidFill>
                <a:ea typeface="Open Sans" charset="0"/>
                <a:cs typeface="Open Sans" charset="0"/>
              </a:rPr>
              <a:t>some courses online </a:t>
            </a:r>
            <a:r>
              <a:rPr lang="en-US" sz="2200" dirty="0">
                <a:solidFill>
                  <a:schemeClr val="tx1"/>
                </a:solidFill>
                <a:ea typeface="Open Sans" charset="0"/>
                <a:cs typeface="Open Sans" charset="0"/>
              </a:rPr>
              <a:t>did at least as well or better than those taking only face-to-face courses</a:t>
            </a:r>
          </a:p>
          <a:p>
            <a:pPr marL="342900" lvl="1" indent="-342900">
              <a:spcAft>
                <a:spcPts val="338"/>
              </a:spcAft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  <a:ea typeface="Open Sans" charset="0"/>
              <a:cs typeface="Open Sans" charset="0"/>
            </a:endParaRPr>
          </a:p>
          <a:p>
            <a:pPr marL="342900" lvl="1" indent="-342900">
              <a:spcAft>
                <a:spcPts val="338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ea typeface="Open Sans" charset="0"/>
                <a:cs typeface="Open Sans" charset="0"/>
              </a:rPr>
              <a:t>Students taking </a:t>
            </a:r>
            <a:r>
              <a:rPr lang="en-US" sz="2200" i="1" dirty="0">
                <a:solidFill>
                  <a:schemeClr val="tx1"/>
                </a:solidFill>
                <a:ea typeface="Open Sans" charset="0"/>
                <a:cs typeface="Open Sans" charset="0"/>
              </a:rPr>
              <a:t>only online courses </a:t>
            </a:r>
            <a:r>
              <a:rPr lang="en-US" sz="2200" dirty="0">
                <a:solidFill>
                  <a:schemeClr val="tx1"/>
                </a:solidFill>
                <a:ea typeface="Open Sans" charset="0"/>
                <a:cs typeface="Open Sans" charset="0"/>
              </a:rPr>
              <a:t>at community colleges were the only group retained at lower rates, and the effects were weak to moderate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3833" y="6504039"/>
            <a:ext cx="1673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09/25/2017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9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Learning: Blended &amp; F2F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What we don’t know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How big is blending or reduced seat time—no agreed upon methods for tracking but assumption that it is growing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Are students looking for blended pedagogy or convenience in scheduling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Quality in the Classroom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478" y="6496665"/>
            <a:ext cx="1762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09/25/2017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In-course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guidance on what to do with learning analytics</a:t>
            </a:r>
          </a:p>
          <a:p>
            <a:r>
              <a:rPr lang="en-US" dirty="0"/>
              <a:t>Faculty analysis and communication</a:t>
            </a:r>
          </a:p>
          <a:p>
            <a:r>
              <a:rPr lang="en-US" dirty="0"/>
              <a:t>Faculty redesigning in-class time around Active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34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Individualized			Course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Tailored instruction</a:t>
            </a:r>
          </a:p>
          <a:p>
            <a:r>
              <a:rPr lang="en-US" dirty="0"/>
              <a:t>Integrated into advanced technology</a:t>
            </a:r>
          </a:p>
          <a:p>
            <a:r>
              <a:rPr lang="en-US" dirty="0"/>
              <a:t>Adaptive—content &amp; assessments</a:t>
            </a:r>
          </a:p>
          <a:p>
            <a:r>
              <a:rPr lang="en-US" dirty="0"/>
              <a:t>Data rich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Human Peer Reviewed</a:t>
            </a:r>
          </a:p>
          <a:p>
            <a:r>
              <a:rPr lang="en-US" dirty="0"/>
              <a:t>Thorough QA through rubrics</a:t>
            </a:r>
          </a:p>
          <a:p>
            <a:r>
              <a:rPr lang="en-US" dirty="0"/>
              <a:t>Static certification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3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Outcomes, Objectives and Goals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Derived From Content, Assessments and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Organized by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Required for ALL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4" y="6501598"/>
            <a:ext cx="804277" cy="281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5315"/>
          <a:stretch/>
        </p:blipFill>
        <p:spPr>
          <a:xfrm>
            <a:off x="1516730" y="1831416"/>
            <a:ext cx="3934436" cy="41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6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Standards Are Needed</a:t>
            </a:r>
          </a:p>
          <a:p>
            <a:r>
              <a:rPr lang="en-US" dirty="0"/>
              <a:t>Changes in Demand from Online to Digital Integration</a:t>
            </a:r>
          </a:p>
          <a:p>
            <a:r>
              <a:rPr lang="en-US" dirty="0"/>
              <a:t>Adaptive Technologies Make Peer Review more Complex and Time-Consuming</a:t>
            </a:r>
          </a:p>
          <a:p>
            <a:r>
              <a:rPr lang="en-US" dirty="0"/>
              <a:t>Numerous Technology Choices</a:t>
            </a:r>
          </a:p>
          <a:p>
            <a:r>
              <a:rPr lang="en-US" dirty="0"/>
              <a:t>Instruction will become more personalized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28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23" y="1628778"/>
            <a:ext cx="4019116" cy="187924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097280" y="4633784"/>
            <a:ext cx="10115203" cy="151988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www.aplu.org/plc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Kvignare@APLU.org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The Personalized Learning Consortium at APLU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1257" y="814074"/>
            <a:ext cx="3721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Questions &amp;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672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90537" cy="1450757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latin typeface="+mn-lt"/>
              </a:rPr>
              <a:t>Strategic Management of Advising Reform &amp; Technology (SMART)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2" y="2328051"/>
            <a:ext cx="4934078" cy="292369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Project One:</a:t>
            </a:r>
          </a:p>
          <a:p>
            <a:r>
              <a:rPr lang="en-US" dirty="0"/>
              <a:t>Creation of English Composition Courseware</a:t>
            </a:r>
          </a:p>
          <a:p>
            <a:endParaRPr lang="en-US" dirty="0"/>
          </a:p>
          <a:p>
            <a:r>
              <a:rPr lang="en-US" dirty="0"/>
              <a:t>Project Two:</a:t>
            </a:r>
          </a:p>
          <a:p>
            <a:r>
              <a:rPr lang="en-US" dirty="0"/>
              <a:t>Eight universities agreeing to scale adaptive courseware to 15% of their total general education credits.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477763"/>
            <a:ext cx="506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Adaptive Courseware</a:t>
            </a:r>
          </a:p>
        </p:txBody>
      </p:sp>
    </p:spTree>
    <p:extLst>
      <p:ext uri="{BB962C8B-B14F-4D97-AF65-F5344CB8AC3E}">
        <p14:creationId xmlns:p14="http://schemas.microsoft.com/office/powerpoint/2010/main" val="323756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is Adaptive Learning?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2800" dirty="0"/>
              <a:t>“As an approach to creating a personalized learning experience for students, adaptive learning takes a sophisticated, data-driven, and in some cases, non-linear approach to instruction and remediation, adjusting to a learner’s interactions and demonstrated performance level and subsequently anticipating what types of content and resources learners’ need at a specific point in time to make progress.”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7357145" y="5427677"/>
            <a:ext cx="4513976" cy="5497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400" dirty="0"/>
              <a:t>Source: </a:t>
            </a:r>
            <a:r>
              <a:rPr lang="en-US" sz="1400" dirty="0" err="1"/>
              <a:t>Tyton</a:t>
            </a:r>
            <a:r>
              <a:rPr lang="en-US" sz="1400" dirty="0"/>
              <a:t> Partners, "Learning to Adapt: Understanding the Adaptive Learning Supplier Landscape," April 2013.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-shirt-1135367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548680"/>
            <a:ext cx="6515100" cy="4581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3388" y="1961457"/>
            <a:ext cx="3065225" cy="175432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Size </a:t>
            </a:r>
          </a:p>
          <a:p>
            <a:pPr algn="ctr"/>
            <a:r>
              <a:rPr lang="en-US" altLang="ko-K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Fits All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847529" y="1673425"/>
            <a:ext cx="8438529" cy="4500591"/>
            <a:chOff x="323528" y="1673424"/>
            <a:chExt cx="8438529" cy="4500591"/>
          </a:xfrm>
        </p:grpSpPr>
        <p:sp>
          <p:nvSpPr>
            <p:cNvPr id="7" name="&quot;No&quot; Symbol 6"/>
            <p:cNvSpPr/>
            <p:nvPr/>
          </p:nvSpPr>
          <p:spPr>
            <a:xfrm flipH="1">
              <a:off x="3275856" y="1673424"/>
              <a:ext cx="2520280" cy="2448272"/>
            </a:xfrm>
            <a:prstGeom prst="noSmoking">
              <a:avLst>
                <a:gd name="adj" fmla="val 785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5589240"/>
              <a:ext cx="84385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i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“Anyone who has ever been in a classroom – where as a student or instructor – </a:t>
              </a:r>
            </a:p>
            <a:p>
              <a:r>
                <a:rPr lang="en-US" altLang="ko-KR" sz="1600" b="1" i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knows that not all students procced at the same pace.”</a:t>
              </a:r>
              <a:r>
                <a:rPr lang="en-US" altLang="ko-KR" sz="16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</a:t>
              </a:r>
              <a:r>
                <a:rPr lang="en-US" altLang="ko-KR" sz="14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&lt;</a:t>
              </a:r>
              <a:r>
                <a:rPr lang="en-US" altLang="ko-KR" sz="1400" dirty="0" err="1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Tyton</a:t>
              </a:r>
              <a:r>
                <a:rPr lang="en-US" altLang="ko-KR" sz="14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Partners&gt;</a:t>
              </a:r>
              <a:endParaRPr lang="ko-KR" altLang="en-US" sz="1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2004" y="1879134"/>
            <a:ext cx="3535960" cy="3133288"/>
          </a:xfrm>
        </p:spPr>
        <p:txBody>
          <a:bodyPr>
            <a:noAutofit/>
          </a:bodyPr>
          <a:lstStyle/>
          <a:p>
            <a:r>
              <a:rPr lang="en-US" sz="4000" dirty="0"/>
              <a:t>Well designed adaptive learning experiences (and products) have common attributes and approaches.</a:t>
            </a: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3960812" y="0"/>
          <a:ext cx="8231188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</a:t>
            </a:r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3" y="3815597"/>
            <a:ext cx="6394324" cy="20315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13" y="1847909"/>
            <a:ext cx="8620467" cy="19685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3704" y="5784123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https://www.youtube.com/watch?v=zxUW_z9iA2Q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460" y="3603391"/>
            <a:ext cx="4907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https://www.youtube.com/watch?v=7EBYMqSlyZc</a:t>
            </a:r>
          </a:p>
        </p:txBody>
      </p:sp>
    </p:spTree>
    <p:extLst>
      <p:ext uri="{BB962C8B-B14F-4D97-AF65-F5344CB8AC3E}">
        <p14:creationId xmlns:p14="http://schemas.microsoft.com/office/powerpoint/2010/main" val="329925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4356"/>
            <a:ext cx="3581400" cy="5349244"/>
          </a:xfrm>
        </p:spPr>
        <p:txBody>
          <a:bodyPr>
            <a:noAutofit/>
          </a:bodyPr>
          <a:lstStyle/>
          <a:p>
            <a:r>
              <a:rPr lang="en-US" sz="4000" dirty="0"/>
              <a:t>Adaptive learning technologies typically use one or more learning science methods to inform product design.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314092" y="128953"/>
          <a:ext cx="7690338" cy="633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09/25/2017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The Personalized Learning Consortium at APLU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PLC APLU Gree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A9C399"/>
      </a:accent1>
      <a:accent2>
        <a:srgbClr val="005432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Newdesign 2">
  <a:themeElements>
    <a:clrScheme name="Custom 3">
      <a:dk1>
        <a:srgbClr val="C7C7C7"/>
      </a:dk1>
      <a:lt1>
        <a:srgbClr val="969595"/>
      </a:lt1>
      <a:dk2>
        <a:srgbClr val="C7C7C7"/>
      </a:dk2>
      <a:lt2>
        <a:srgbClr val="E0E0E0"/>
      </a:lt2>
      <a:accent1>
        <a:srgbClr val="B4C828"/>
      </a:accent1>
      <a:accent2>
        <a:srgbClr val="E1E1E1"/>
      </a:accent2>
      <a:accent3>
        <a:srgbClr val="4BA0D2"/>
      </a:accent3>
      <a:accent4>
        <a:srgbClr val="FFFFFF"/>
      </a:accent4>
      <a:accent5>
        <a:srgbClr val="FFFFFF"/>
      </a:accent5>
      <a:accent6>
        <a:srgbClr val="FFFFFF"/>
      </a:accent6>
      <a:hlink>
        <a:srgbClr val="4BA0D2"/>
      </a:hlink>
      <a:folHlink>
        <a:srgbClr val="4BA0D2"/>
      </a:folHlink>
    </a:clrScheme>
    <a:fontScheme name="CogBooks Foo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Droid Sans" pitchFamily="34" charset="0"/>
            <a:ea typeface="Droid Sans" pitchFamily="34" charset="0"/>
            <a:cs typeface="Droid San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rmAutofit/>
      </a:bodyPr>
      <a:lstStyle>
        <a:defPPr marL="0" marR="0" indent="0" algn="l" defTabSz="685800" rtl="0" eaLnBrk="1" fontAlgn="auto" latinLnBrk="0" hangingPunct="1">
          <a:lnSpc>
            <a:spcPct val="85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-38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 Light" panose="020F0302020204030204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3904</TotalTime>
  <Words>1910</Words>
  <Application>Microsoft Office PowerPoint</Application>
  <PresentationFormat>Widescreen</PresentationFormat>
  <Paragraphs>338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맑은 고딕</vt:lpstr>
      <vt:lpstr>Arial</vt:lpstr>
      <vt:lpstr>Calibri</vt:lpstr>
      <vt:lpstr>Calibri Light</vt:lpstr>
      <vt:lpstr>Corbel</vt:lpstr>
      <vt:lpstr>Droid Sans</vt:lpstr>
      <vt:lpstr>Open Sans</vt:lpstr>
      <vt:lpstr>Tahoma</vt:lpstr>
      <vt:lpstr>Wingdings</vt:lpstr>
      <vt:lpstr>Retrospect</vt:lpstr>
      <vt:lpstr>Newdesign 2</vt:lpstr>
      <vt:lpstr>Office Theme</vt:lpstr>
      <vt:lpstr>Pushing Boundaries: Are You Flexible enough to Personalize </vt:lpstr>
      <vt:lpstr>Personalized Learning</vt:lpstr>
      <vt:lpstr>Personalized Learning as a Student Success Initiative</vt:lpstr>
      <vt:lpstr>Strategic Management of Advising Reform &amp; Technology (SMART)</vt:lpstr>
      <vt:lpstr> What is Adaptive Learning?</vt:lpstr>
      <vt:lpstr>PowerPoint Presentation</vt:lpstr>
      <vt:lpstr>Well designed adaptive learning experiences (and products) have common attributes and approaches.</vt:lpstr>
      <vt:lpstr>Adaptive Learning</vt:lpstr>
      <vt:lpstr>Adaptive learning technologies typically use one or more learning science methods to inform product design.</vt:lpstr>
      <vt:lpstr>PowerPoint Presentation</vt:lpstr>
      <vt:lpstr>Current online learning</vt:lpstr>
      <vt:lpstr>Personalized</vt:lpstr>
      <vt:lpstr>PowerPoint Presentation</vt:lpstr>
      <vt:lpstr>PowerPoint Presentation</vt:lpstr>
      <vt:lpstr>PowerPoint Presentation</vt:lpstr>
      <vt:lpstr>Faculty Reactions to Adaptive</vt:lpstr>
      <vt:lpstr>APLU Accelerating the Adoption of Adaptive Courseware Grant</vt:lpstr>
      <vt:lpstr>Adaptive Courseware Suppliers &amp; Products</vt:lpstr>
      <vt:lpstr>Types of Adaptive Learning</vt:lpstr>
      <vt:lpstr>RESULTS:  Course Content</vt:lpstr>
      <vt:lpstr>Comparison of Courseware Adoption from Fall 2016 to Spring 2017</vt:lpstr>
      <vt:lpstr>Quality Matters Mission</vt:lpstr>
      <vt:lpstr>PowerPoint Presentation</vt:lpstr>
      <vt:lpstr>What are the Challenges for QM?</vt:lpstr>
      <vt:lpstr>Invention, Innovation and Implementation</vt:lpstr>
      <vt:lpstr>Current Tools that Play a Role</vt:lpstr>
      <vt:lpstr>PowerPoint Presentation</vt:lpstr>
      <vt:lpstr>PowerPoint Presentation</vt:lpstr>
      <vt:lpstr>PowerPoint Presentation</vt:lpstr>
      <vt:lpstr>Digital Learning: Blended &amp; F2F </vt:lpstr>
      <vt:lpstr>Digital Learning: Blended &amp; F2F </vt:lpstr>
      <vt:lpstr>In-course process</vt:lpstr>
      <vt:lpstr>Individualized   Course</vt:lpstr>
      <vt:lpstr>Course Organization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Path to Personalized Learning, Can Adaptive Technologies Light the Way?</dc:title>
  <dc:creator>Meaghan Duff</dc:creator>
  <cp:lastModifiedBy>Karen Vignare</cp:lastModifiedBy>
  <cp:revision>206</cp:revision>
  <cp:lastPrinted>2015-12-01T15:34:20Z</cp:lastPrinted>
  <dcterms:created xsi:type="dcterms:W3CDTF">2015-11-29T12:08:19Z</dcterms:created>
  <dcterms:modified xsi:type="dcterms:W3CDTF">2017-09-25T00:54:20Z</dcterms:modified>
</cp:coreProperties>
</file>