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2AF7-3584-4C2F-A40D-4BE8C0386D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194C6-8203-4A89-AD02-6A4B3ABF5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194C6-8203-4A89-AD02-6A4B3ABF5E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3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3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0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8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246">
              <a:srgbClr val="DCDBEA"/>
            </a:gs>
            <a:gs pos="60000">
              <a:srgbClr val="D4D7E8"/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40260-F79C-4636-9850-31787EF6AF2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D42C-9652-4417-A021-1DC6F1BD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5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246">
              <a:srgbClr val="DCDBEA"/>
            </a:gs>
            <a:gs pos="45000">
              <a:srgbClr val="D4D7E8"/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31575"/>
                </a:solidFill>
              </a:rPr>
              <a:t/>
            </a:r>
            <a:br>
              <a:rPr lang="en-US" b="1" dirty="0" smtClean="0">
                <a:solidFill>
                  <a:srgbClr val="531575"/>
                </a:solidFill>
              </a:rPr>
            </a:br>
            <a:endParaRPr lang="en-US" b="1" dirty="0">
              <a:solidFill>
                <a:srgbClr val="53157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3872754"/>
            <a:ext cx="2522463" cy="145996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Mitchell Strauss, Ed. D</a:t>
            </a:r>
          </a:p>
          <a:p>
            <a:r>
              <a:rPr lang="en-US" dirty="0">
                <a:solidFill>
                  <a:schemeClr val="tx1"/>
                </a:solidFill>
              </a:rPr>
              <a:t>&amp;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Madalina Tincu, Ed. 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TT" sz="2800" dirty="0" smtClean="0"/>
          </a:p>
          <a:p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3154072" y="2852688"/>
            <a:ext cx="2583536" cy="1685280"/>
          </a:xfrm>
          <a:prstGeom prst="rect">
            <a:avLst/>
          </a:prstGeom>
          <a:effectLst>
            <a:outerShdw blurRad="88900" dist="50800" dir="5400000" algn="ctr" rotWithShape="0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360676"/>
            <a:ext cx="8488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Journey </a:t>
            </a:r>
            <a:r>
              <a:rPr lang="en-US" sz="2800" dirty="0" smtClean="0"/>
              <a:t>Through </a:t>
            </a:r>
            <a:r>
              <a:rPr lang="en-US" sz="2800" dirty="0"/>
              <a:t>QM Course Design and </a:t>
            </a:r>
            <a:r>
              <a:rPr lang="en-US" sz="2800" dirty="0" smtClean="0"/>
              <a:t>Development: The </a:t>
            </a:r>
            <a:r>
              <a:rPr lang="en-US" sz="2800" dirty="0"/>
              <a:t>Intertwined Stories of </a:t>
            </a:r>
            <a:endParaRPr lang="en-US" sz="2800" dirty="0" smtClean="0"/>
          </a:p>
          <a:p>
            <a:pPr algn="ctr"/>
            <a:r>
              <a:rPr lang="en-US" sz="2800" dirty="0" smtClean="0"/>
              <a:t>a </a:t>
            </a:r>
            <a:r>
              <a:rPr lang="en-US" sz="2800" dirty="0"/>
              <a:t>Faculty </a:t>
            </a:r>
            <a:r>
              <a:rPr lang="en-US" sz="2800" dirty="0" smtClean="0"/>
              <a:t>and </a:t>
            </a:r>
            <a:r>
              <a:rPr lang="en-US" sz="2800" dirty="0"/>
              <a:t>an Instructional Developer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5936140" y="4722144"/>
            <a:ext cx="2495587" cy="176575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2883491" y="4775872"/>
            <a:ext cx="2672412" cy="165830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6148818" y="2799757"/>
            <a:ext cx="2533416" cy="174147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>
              <a:rot lat="6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238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5324" y="1380410"/>
            <a:ext cx="616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531575"/>
                </a:solidFill>
              </a:rPr>
              <a:t>Thank you!</a:t>
            </a:r>
            <a:endParaRPr lang="en-US" sz="4800" dirty="0">
              <a:solidFill>
                <a:srgbClr val="53157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609850"/>
            <a:ext cx="344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Additional Email:</a:t>
            </a:r>
          </a:p>
          <a:p>
            <a:pPr algn="ctr"/>
            <a:r>
              <a:rPr lang="en-US" sz="2400" dirty="0" smtClean="0"/>
              <a:t>ContinuingEd@uni.edu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Phone</a:t>
            </a:r>
            <a:r>
              <a:rPr lang="en-US" sz="2400" b="1" dirty="0"/>
              <a:t>:</a:t>
            </a:r>
          </a:p>
          <a:p>
            <a:pPr algn="ctr"/>
            <a:r>
              <a:rPr lang="en-US" sz="2400" dirty="0"/>
              <a:t>1-800-772-1746</a:t>
            </a:r>
          </a:p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2709386"/>
            <a:ext cx="373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Mitchell Strauss, Ed. D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mitchell.strauss@uni.edu</a:t>
            </a:r>
          </a:p>
          <a:p>
            <a:endParaRPr lang="en-US" sz="2400" dirty="0" smtClean="0"/>
          </a:p>
          <a:p>
            <a:r>
              <a:rPr lang="en-US" sz="2400" b="1" dirty="0"/>
              <a:t>Madalina Tincu, Ed. </a:t>
            </a:r>
            <a:r>
              <a:rPr lang="en-US" sz="2400" b="1" dirty="0" smtClean="0"/>
              <a:t>D.</a:t>
            </a:r>
          </a:p>
          <a:p>
            <a:r>
              <a:rPr lang="en-US" sz="2400" dirty="0" smtClean="0"/>
              <a:t>madalina.tincu@uni.edu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98726" y="56388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https://www.uni.edu/continuinged/distance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09849"/>
            <a:ext cx="2438400" cy="26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/>
        </p:nvSpPr>
        <p:spPr>
          <a:xfrm>
            <a:off x="355359" y="1135021"/>
            <a:ext cx="8568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Overview</a:t>
            </a:r>
          </a:p>
        </p:txBody>
      </p:sp>
      <p:grpSp>
        <p:nvGrpSpPr>
          <p:cNvPr id="21" name="Shape 21"/>
          <p:cNvGrpSpPr/>
          <p:nvPr/>
        </p:nvGrpSpPr>
        <p:grpSpPr>
          <a:xfrm>
            <a:off x="329720" y="116326"/>
            <a:ext cx="8568878" cy="950474"/>
            <a:chOff x="329720" y="116326"/>
            <a:chExt cx="8568878" cy="950474"/>
          </a:xfrm>
        </p:grpSpPr>
        <p:sp>
          <p:nvSpPr>
            <p:cNvPr id="22" name="Shape 22"/>
            <p:cNvSpPr/>
            <p:nvPr/>
          </p:nvSpPr>
          <p:spPr>
            <a:xfrm>
              <a:off x="381000" y="914400"/>
              <a:ext cx="8517600" cy="152400"/>
            </a:xfrm>
            <a:prstGeom prst="rect">
              <a:avLst/>
            </a:prstGeom>
            <a:solidFill>
              <a:srgbClr val="61188A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Shape 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9720" y="116326"/>
              <a:ext cx="2067000" cy="800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Shape 24"/>
            <p:cNvSpPr txBox="1"/>
            <p:nvPr/>
          </p:nvSpPr>
          <p:spPr>
            <a:xfrm>
              <a:off x="3307394" y="468124"/>
              <a:ext cx="5562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300">
                  <a:solidFill>
                    <a:srgbClr val="531575"/>
                  </a:solidFill>
                  <a:latin typeface="Impact"/>
                  <a:ea typeface="Impact"/>
                  <a:cs typeface="Impact"/>
                  <a:sym typeface="Impact"/>
                </a:rPr>
                <a:t>Office of Continuing and Distance Education</a:t>
              </a:r>
            </a:p>
          </p:txBody>
        </p:sp>
      </p:grpSp>
      <p:sp>
        <p:nvSpPr>
          <p:cNvPr id="25" name="Shape 25"/>
          <p:cNvSpPr txBox="1"/>
          <p:nvPr/>
        </p:nvSpPr>
        <p:spPr>
          <a:xfrm>
            <a:off x="4807489" y="2667000"/>
            <a:ext cx="4116600" cy="317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Course Development Award and Implementation of Quality Matters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Stories of Instructional Design and Development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Scenarios</a:t>
            </a:r>
          </a:p>
          <a:p>
            <a:pPr marR="0" lvl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065" y="1829247"/>
            <a:ext cx="4116600" cy="41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/>
        </p:nvSpPr>
        <p:spPr>
          <a:xfrm>
            <a:off x="381000" y="1066800"/>
            <a:ext cx="8489100" cy="9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Course Development Award Process of Implementing the QM Online Course Award</a:t>
            </a:r>
          </a:p>
        </p:txBody>
      </p:sp>
      <p:sp>
        <p:nvSpPr>
          <p:cNvPr id="29" name="Shape 29"/>
          <p:cNvSpPr/>
          <p:nvPr/>
        </p:nvSpPr>
        <p:spPr>
          <a:xfrm>
            <a:off x="381000" y="914400"/>
            <a:ext cx="8517600" cy="152400"/>
          </a:xfrm>
          <a:prstGeom prst="rect">
            <a:avLst/>
          </a:prstGeom>
          <a:solidFill>
            <a:srgbClr val="61188A"/>
          </a:solidFill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720" y="116326"/>
            <a:ext cx="20670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3307394" y="468124"/>
            <a:ext cx="5562600" cy="44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300">
                <a:solidFill>
                  <a:srgbClr val="531575"/>
                </a:solidFill>
                <a:latin typeface="Impact"/>
                <a:ea typeface="Impact"/>
                <a:cs typeface="Impact"/>
                <a:sym typeface="Impact"/>
              </a:rPr>
              <a:t>Office of Continuing and Distance Education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533400" y="2743200"/>
            <a:ext cx="3200400" cy="344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Course Award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Pre-Course Development Instructor Preparation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Design and Course Development 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Review: QM Rubric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Implementation: Ongoing Support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Post-Course Development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647" y="3160550"/>
            <a:ext cx="3878100" cy="26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721" y="1066800"/>
            <a:ext cx="854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Online Course Award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890" y="1977116"/>
            <a:ext cx="17924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Notice </a:t>
            </a:r>
            <a:r>
              <a:rPr lang="en-US" sz="2000" dirty="0"/>
              <a:t>of award availability provided on the website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000" dirty="0"/>
              <a:t>Guidelines clearly </a:t>
            </a:r>
            <a:r>
              <a:rPr lang="en-US" sz="2000" dirty="0" smtClean="0"/>
              <a:t>stated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Stipend-based </a:t>
            </a:r>
            <a:r>
              <a:rPr lang="en-US" sz="2000" dirty="0" smtClean="0"/>
              <a:t>awards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3092" y="6410351"/>
            <a:ext cx="537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https://continuinged.uni.edu/faculty/courseproposals/online/spring18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05" y="1639724"/>
            <a:ext cx="6847220" cy="44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83" r="3682"/>
          <a:stretch/>
        </p:blipFill>
        <p:spPr>
          <a:xfrm>
            <a:off x="5355880" y="1701157"/>
            <a:ext cx="3461438" cy="1359890"/>
          </a:xfrm>
          <a:prstGeom prst="rect">
            <a:avLst/>
          </a:prstGeom>
        </p:spPr>
      </p:pic>
      <p:pic>
        <p:nvPicPr>
          <p:cNvPr id="6" name="Picture 2" descr="jw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51" y="4394852"/>
            <a:ext cx="4374896" cy="21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3400" y="4382477"/>
            <a:ext cx="8064312" cy="2117765"/>
            <a:chOff x="685801" y="4380957"/>
            <a:chExt cx="8064312" cy="2117765"/>
          </a:xfrm>
        </p:grpSpPr>
        <p:pic>
          <p:nvPicPr>
            <p:cNvPr id="7" name="Picture 4" descr="cw McQue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4394255"/>
              <a:ext cx="1511113" cy="208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cw amarilli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" y="4380957"/>
              <a:ext cx="1523999" cy="211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09600" y="1429586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did I enter this milieu?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was happening all around me in my unit…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 thought this might be a great way to extend the impact of my fashion program…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UNI incentive program was hard to ignore…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54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47" r="2250" b="14243"/>
          <a:stretch/>
        </p:blipFill>
        <p:spPr>
          <a:xfrm>
            <a:off x="4870385" y="1376416"/>
            <a:ext cx="3999609" cy="2303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3944"/>
          <a:stretch/>
        </p:blipFill>
        <p:spPr>
          <a:xfrm>
            <a:off x="414951" y="4327555"/>
            <a:ext cx="5357118" cy="21168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201625" y="4038600"/>
            <a:ext cx="2569157" cy="2358784"/>
            <a:chOff x="6768910" y="4096115"/>
            <a:chExt cx="2569157" cy="2358784"/>
          </a:xfrm>
        </p:grpSpPr>
        <p:pic>
          <p:nvPicPr>
            <p:cNvPr id="8" name="Picture 8" descr="Image result for the business of fashion boo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2804">
              <a:off x="7011132" y="4096115"/>
              <a:ext cx="1095443" cy="1373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Image result for 100 ideas that changed fashi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1575">
              <a:off x="7811827" y="4789157"/>
              <a:ext cx="1526240" cy="152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172210">
              <a:off x="6768910" y="5270437"/>
              <a:ext cx="831492" cy="11844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77346" y="1296794"/>
            <a:ext cx="403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Half way through the QM training, I realized I had to rebuild from scratch!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That is, of course, if I wanted to build a first class educational experience…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Honestly, the financial incentive was a big motivator too…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So… I went to work rebuilding using QM as my guide…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19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3097">
            <a:off x="3769897" y="2810889"/>
            <a:ext cx="4026134" cy="3548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13076"/>
            <a:ext cx="1396111" cy="1515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712474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scale up from concept to actual course is a big deal!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That where the UNI program</a:t>
            </a:r>
            <a:br>
              <a:rPr lang="en-US" dirty="0" smtClean="0"/>
            </a:br>
            <a:r>
              <a:rPr lang="en-US" dirty="0" smtClean="0"/>
              <a:t>was really great!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 step of the way I had </a:t>
            </a:r>
            <a:br>
              <a:rPr lang="en-US" dirty="0" smtClean="0"/>
            </a:br>
            <a:r>
              <a:rPr lang="en-US" dirty="0" smtClean="0"/>
              <a:t>the help and guidance of</a:t>
            </a:r>
            <a:br>
              <a:rPr lang="en-US" dirty="0" smtClean="0"/>
            </a:br>
            <a:r>
              <a:rPr lang="en-US" dirty="0" smtClean="0"/>
              <a:t>a Madalina as the course</a:t>
            </a:r>
            <a:br>
              <a:rPr lang="en-US" dirty="0" smtClean="0"/>
            </a:br>
            <a:r>
              <a:rPr lang="en-US" dirty="0" smtClean="0"/>
              <a:t>took form…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the nuances of our eLearning</a:t>
            </a:r>
            <a:br>
              <a:rPr lang="en-US" dirty="0" smtClean="0"/>
            </a:br>
            <a:r>
              <a:rPr lang="en-US" dirty="0" smtClean="0"/>
              <a:t>platform were brought to play</a:t>
            </a:r>
            <a:br>
              <a:rPr lang="en-US" dirty="0" smtClean="0"/>
            </a:br>
            <a:r>
              <a:rPr lang="en-US" dirty="0" smtClean="0"/>
              <a:t>with Madalina’s expertise…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QM goals were always in the </a:t>
            </a:r>
            <a:br>
              <a:rPr lang="en-US" dirty="0" smtClean="0"/>
            </a:br>
            <a:r>
              <a:rPr lang="en-US" dirty="0" smtClean="0"/>
              <a:t>framework of development…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981200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preponderance of the effort is front-loaded…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was freed from personal content delivery and could focus on student learning!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learned a well constructed online course was an organized, self-directed program of knowledge acquisition…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free-floating virtual community can be developed if the course is executed properly…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seemed less constrained in sharing their thoughts…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use what I learned in hybrid instruction too…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Still… I do miss face to face interactions…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06" y="2286000"/>
            <a:ext cx="1903464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4165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So… what do I think?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6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914400"/>
            <a:ext cx="8517569" cy="152400"/>
          </a:xfrm>
          <a:prstGeom prst="rect">
            <a:avLst/>
          </a:prstGeom>
          <a:solidFill>
            <a:srgbClr val="61188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1" y="116326"/>
            <a:ext cx="2066925" cy="80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7395" y="468124"/>
            <a:ext cx="55625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53157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Office of Continuing and Distance Education</a:t>
            </a:r>
            <a:endParaRPr lang="en-US" sz="2300" dirty="0">
              <a:solidFill>
                <a:srgbClr val="531575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851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Case </a:t>
            </a:r>
            <a:r>
              <a:rPr lang="en-US" sz="2800" b="1" smtClean="0"/>
              <a:t>Scenarios, Discussion, </a:t>
            </a:r>
            <a:r>
              <a:rPr lang="en-US" sz="2800" b="1" dirty="0" smtClean="0"/>
              <a:t>and Questions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12474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Design - Review - Develop - Self-study - Peer Evaluation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Continuous improvement – IYOC and PRC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QM Rubric: Standards and Examples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</a:t>
            </a:r>
            <a:r>
              <a:rPr lang="en-US" dirty="0" smtClean="0"/>
              <a:t>ow does the </a:t>
            </a:r>
            <a:r>
              <a:rPr lang="en-US" dirty="0"/>
              <a:t>development process </a:t>
            </a:r>
            <a:r>
              <a:rPr lang="en-US" dirty="0" smtClean="0"/>
              <a:t>support </a:t>
            </a:r>
            <a:r>
              <a:rPr lang="en-US" dirty="0"/>
              <a:t>the QM alignment and quality of online teaching and </a:t>
            </a:r>
            <a:r>
              <a:rPr lang="en-US" dirty="0" smtClean="0"/>
              <a:t>learning considering the instructional workmanship shared by faculty and IDs?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84" y="3429000"/>
            <a:ext cx="5257799" cy="3081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2376" y="6477000"/>
            <a:ext cx="4588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http://www.canstockphoto.com/illustration/pillars.html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2376" y="3647601"/>
            <a:ext cx="4359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“Materiam superabat </a:t>
            </a:r>
            <a:r>
              <a:rPr lang="en-US" sz="2400" dirty="0" smtClean="0"/>
              <a:t>opus.”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(Ovid)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8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422</Words>
  <Application>Microsoft Office PowerPoint</Application>
  <PresentationFormat>On-screen Show (4:3)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Impact</vt:lpstr>
      <vt:lpstr>Noto Sans Symbols</vt:lpstr>
      <vt:lpstr>Wingdings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Madalina F Tincu</dc:creator>
  <cp:lastModifiedBy>Madalina F Tincu</cp:lastModifiedBy>
  <cp:revision>10</cp:revision>
  <dcterms:modified xsi:type="dcterms:W3CDTF">2017-09-20T16:42:45Z</dcterms:modified>
</cp:coreProperties>
</file>