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7"/>
  </p:notesMasterIdLst>
  <p:sldIdLst>
    <p:sldId id="272" r:id="rId2"/>
    <p:sldId id="256" r:id="rId3"/>
    <p:sldId id="266" r:id="rId4"/>
    <p:sldId id="267" r:id="rId5"/>
    <p:sldId id="257" r:id="rId6"/>
    <p:sldId id="258" r:id="rId7"/>
    <p:sldId id="263" r:id="rId8"/>
    <p:sldId id="264" r:id="rId9"/>
    <p:sldId id="259" r:id="rId10"/>
    <p:sldId id="260" r:id="rId11"/>
    <p:sldId id="268" r:id="rId12"/>
    <p:sldId id="261" r:id="rId13"/>
    <p:sldId id="26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47120" autoAdjust="0"/>
  </p:normalViewPr>
  <p:slideViewPr>
    <p:cSldViewPr snapToGrid="0" snapToObjects="1">
      <p:cViewPr varScale="1">
        <p:scale>
          <a:sx n="23" d="100"/>
          <a:sy n="23" d="100"/>
        </p:scale>
        <p:origin x="1216" y="20"/>
      </p:cViewPr>
      <p:guideLst/>
    </p:cSldViewPr>
  </p:slideViewPr>
  <p:outlineViewPr>
    <p:cViewPr>
      <p:scale>
        <a:sx n="33" d="100"/>
        <a:sy n="33" d="100"/>
      </p:scale>
      <p:origin x="0" y="-7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BC69-AE60-7D42-9F2E-8AACA882E7A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2F91-C655-BF48-B2FF-CBC7F098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Group</a:t>
            </a:r>
            <a:r>
              <a:rPr lang="en-US" baseline="0" dirty="0" err="1" smtClean="0"/>
              <a:t>Map</a:t>
            </a:r>
            <a:r>
              <a:rPr lang="en-US" baseline="0" dirty="0" smtClean="0"/>
              <a:t> Brainstorm with sticky notes.</a:t>
            </a:r>
          </a:p>
          <a:p>
            <a:endParaRPr lang="en-US" baseline="0" dirty="0" smtClean="0"/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share your thoughts. You can 'like' another post if you agree.</a:t>
            </a:r>
            <a:endParaRPr lang="en-US" i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https://</a:t>
            </a:r>
            <a:r>
              <a:rPr lang="en-US" baseline="0" dirty="0" err="1" smtClean="0"/>
              <a:t>curtin-join.groupmap.com</a:t>
            </a:r>
            <a:r>
              <a:rPr lang="en-US" baseline="0" dirty="0" smtClean="0"/>
              <a:t>/358-833-664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“Keep these</a:t>
            </a:r>
            <a:r>
              <a:rPr lang="en-US" baseline="0" dirty="0" smtClean="0"/>
              <a:t> questions/answers in mind</a:t>
            </a:r>
            <a:r>
              <a:rPr lang="mr-IN" baseline="0" dirty="0" smtClean="0"/>
              <a:t>…</a:t>
            </a:r>
            <a:r>
              <a:rPr lang="en-CA" baseline="0" dirty="0" smtClean="0"/>
              <a:t>”</a:t>
            </a:r>
          </a:p>
          <a:p>
            <a:endParaRPr lang="en-CA" baseline="0" dirty="0" smtClean="0"/>
          </a:p>
          <a:p>
            <a:r>
              <a:rPr lang="en-CA" baseline="0" dirty="0" smtClean="0"/>
              <a:t>Will answer at end with </a:t>
            </a:r>
            <a:r>
              <a:rPr lang="en-CA" baseline="0" dirty="0" err="1" smtClean="0"/>
              <a:t>GroupMap</a:t>
            </a:r>
            <a:r>
              <a:rPr lang="en-CA" baseline="0" dirty="0" smtClean="0"/>
              <a:t> 4 boxes.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1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GroupMap</a:t>
            </a:r>
            <a:r>
              <a:rPr lang="en-US" baseline="0" dirty="0" smtClean="0"/>
              <a:t> share link for participants: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curtin-join.groupmap.com</a:t>
            </a:r>
            <a:r>
              <a:rPr lang="en-US" dirty="0" smtClean="0"/>
              <a:t>/645-323-599</a:t>
            </a:r>
          </a:p>
          <a:p>
            <a:endParaRPr lang="en-US" dirty="0" smtClean="0"/>
          </a:p>
          <a:p>
            <a:r>
              <a:rPr lang="en-US" dirty="0" smtClean="0"/>
              <a:t>Can like and vote in next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02F91-C655-BF48-B2FF-CBC7F09836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8969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5203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E49F11-AD09-DE41-A3B0-727F1BF27EF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4DE74D-E8FE-6D4B-A7D6-B04FDC050D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indy.smith1@curtin.edu.a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894"/>
            <a:ext cx="12188826" cy="6856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C6293D-9316-F547-9003-10286C09AA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4CF6B-22AB-F84D-B2A6-0664F6B83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/>
        </p:blipFill>
        <p:spPr>
          <a:xfrm>
            <a:off x="-1586" y="-715"/>
            <a:ext cx="12214226" cy="68569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4" y="894"/>
            <a:ext cx="12188826" cy="6856214"/>
          </a:xfrm>
          <a:prstGeom prst="rect">
            <a:avLst/>
          </a:prstGeom>
          <a:solidFill>
            <a:srgbClr val="D60C8C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</a:rPr>
              <a:t>					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52984" y="2455661"/>
            <a:ext cx="8117391" cy="128938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06" tIns="89976" rIns="359906" bIns="89976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defTabSz="1219017" fontAlgn="ctr"/>
            <a:r>
              <a:rPr lang="en-US" sz="7198" dirty="0">
                <a:solidFill>
                  <a:prstClr val="white"/>
                </a:solidFill>
                <a:latin typeface="+mj-lt"/>
                <a:cs typeface="Calibri Regular" charset="0"/>
              </a:rPr>
              <a:t>School of Education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7653" y="-10432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576" y="391532"/>
            <a:ext cx="2990865" cy="52739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20578" y="388963"/>
            <a:ext cx="3580468" cy="82840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028" y="804353"/>
            <a:ext cx="3193984" cy="0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0578" y="5965150"/>
            <a:ext cx="11456040" cy="469323"/>
          </a:xfrm>
          <a:prstGeom prst="rect">
            <a:avLst/>
          </a:prstGeom>
          <a:solidFill>
            <a:srgbClr val="D60C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4" rtlCol="0" anchor="ctr"/>
          <a:lstStyle/>
          <a:p>
            <a:pPr algn="ctr" defTabSz="914217"/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 Regular" charset="0"/>
              </a:rPr>
              <a:t>A global university 				</a:t>
            </a:r>
            <a:r>
              <a:rPr lang="en-US" dirty="0">
                <a:solidFill>
                  <a:prstClr val="white"/>
                </a:solidFill>
                <a:cs typeface="Calibri Regular" charset="0"/>
              </a:rPr>
              <a:t> Dubai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 Regular" charset="0"/>
              </a:rPr>
              <a:t>| 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Kalgoorlie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 Regular" charset="0"/>
              </a:rPr>
              <a:t>  | </a:t>
            </a:r>
            <a:r>
              <a:rPr lang="en-US" dirty="0">
                <a:solidFill>
                  <a:prstClr val="white"/>
                </a:solidFill>
                <a:cs typeface="Calibri Regular" charset="0"/>
              </a:rPr>
              <a:t>Malaysia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 Regular" charset="0"/>
              </a:rPr>
              <a:t>| </a:t>
            </a:r>
            <a:r>
              <a:rPr lang="en-US" dirty="0">
                <a:solidFill>
                  <a:prstClr val="white"/>
                </a:solidFill>
                <a:cs typeface="Calibri Regular" charset="0"/>
              </a:rPr>
              <a:t>Mauritius  | Perth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 Regular" charset="0"/>
              </a:rPr>
              <a:t>|  Singapore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1029" y="381794"/>
            <a:ext cx="5012220" cy="693607"/>
            <a:chOff x="1220787" y="953869"/>
            <a:chExt cx="10027052" cy="1387574"/>
          </a:xfrm>
        </p:grpSpPr>
        <p:sp>
          <p:nvSpPr>
            <p:cNvPr id="4" name="TextBox 3"/>
            <p:cNvSpPr txBox="1"/>
            <p:nvPr/>
          </p:nvSpPr>
          <p:spPr>
            <a:xfrm>
              <a:off x="1220787" y="1602587"/>
              <a:ext cx="6591299" cy="738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FACULTY OF HUMANITIES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787" y="953869"/>
              <a:ext cx="10027052" cy="738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School of Education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20787" y="1602587"/>
              <a:ext cx="4876800" cy="475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Qualitative study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collection: pre and post focus groups, ongoing journals of students and faculty.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Expansion to include greater focus on students studying online from remote areas. Will include pre and post comparison of academic achievement with comparison group.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6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attract and keep mentors and mentees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Instrumental mentoring: academic writing is the “instrument”.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Students come because they want to learn, if they can see the benefit to their studies.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Strength based: focus on what each mentor brings.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Commitment to grow, rather than current skills (or lack of).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Sustainability: allow students to develop the group according to their needs.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 to Quality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on quality interactions.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On-line platforms allows greater level of involvement.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Combine video and text communication.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multiple modes, find what works for your students.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scaffold and support each other in learning.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campus and regional students develop deeper academic relationships.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4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you</a:t>
            </a:r>
            <a:r>
              <a:rPr lang="mr-IN" dirty="0" smtClean="0"/>
              <a:t>…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could you </a:t>
            </a:r>
            <a:r>
              <a:rPr lang="en-US" dirty="0"/>
              <a:t>implement a similar online program at </a:t>
            </a:r>
            <a:r>
              <a:rPr lang="en-US" dirty="0" smtClean="0"/>
              <a:t>your institution?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students </a:t>
            </a:r>
            <a:r>
              <a:rPr lang="en-US" dirty="0" smtClean="0"/>
              <a:t>would you wish </a:t>
            </a:r>
            <a:r>
              <a:rPr lang="en-US" dirty="0"/>
              <a:t>to </a:t>
            </a:r>
            <a:r>
              <a:rPr lang="en-US" dirty="0" smtClean="0"/>
              <a:t>support?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might be the advantages in developing your targeted outcomes?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might be the </a:t>
            </a:r>
            <a:r>
              <a:rPr lang="en-US" dirty="0" smtClean="0"/>
              <a:t>barriers </a:t>
            </a:r>
            <a:r>
              <a:rPr lang="en-US" dirty="0"/>
              <a:t>in developing your targeted outcomes?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Thank you for your participation in today’s workshop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Can’t wait to hear how you implement an online instrumental mentoring program to support your students! </a:t>
            </a:r>
          </a:p>
          <a:p>
            <a:r>
              <a:rPr lang="en-US" dirty="0" smtClean="0">
                <a:hlinkClick r:id="rId2"/>
              </a:rPr>
              <a:t>Cindy.smith1@curtin.edu.au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Bandura, A. (1977). Social Learning Theory. New York: General Learning </a:t>
            </a:r>
            <a:r>
              <a:rPr lang="en-AU" dirty="0" smtClean="0"/>
              <a:t>Press. </a:t>
            </a:r>
          </a:p>
          <a:p>
            <a:r>
              <a:rPr lang="en-AU" dirty="0"/>
              <a:t>Bowles, T.V., &amp; Brindle, K. A. (2017). Identifying facilitating factors and barriers to improving student retention rates in tertiary teaching courses: A systematic review. </a:t>
            </a:r>
            <a:r>
              <a:rPr lang="en-AU" i="1" dirty="0"/>
              <a:t>Higher Education Research &amp; Development, 36</a:t>
            </a:r>
            <a:r>
              <a:rPr lang="en-AU" dirty="0"/>
              <a:t>(5), 903-919. </a:t>
            </a:r>
            <a:r>
              <a:rPr lang="en-AU" dirty="0" err="1"/>
              <a:t>doi</a:t>
            </a:r>
            <a:r>
              <a:rPr lang="en-AU" dirty="0"/>
              <a:t>: </a:t>
            </a:r>
            <a:r>
              <a:rPr lang="en-AU" dirty="0" smtClean="0"/>
              <a:t>10.1080/07294360.2016.1264927</a:t>
            </a:r>
          </a:p>
          <a:p>
            <a:r>
              <a:rPr lang="en-AU" dirty="0"/>
              <a:t>Karcher, M. J., &amp; </a:t>
            </a:r>
            <a:r>
              <a:rPr lang="en-AU" dirty="0" err="1"/>
              <a:t>Nakkula</a:t>
            </a:r>
            <a:r>
              <a:rPr lang="en-AU" dirty="0"/>
              <a:t>, M. J. (2010). Youth mentoring with a balanced focus, shared purpose, and collaborative interactions. New Directions for Youth Development, 126, 13-32. </a:t>
            </a:r>
            <a:r>
              <a:rPr lang="en-AU" dirty="0" err="1"/>
              <a:t>doi</a:t>
            </a:r>
            <a:r>
              <a:rPr lang="en-AU" dirty="0"/>
              <a:t>: 10.1002/yd.347.</a:t>
            </a:r>
          </a:p>
          <a:p>
            <a:r>
              <a:rPr lang="en-AU" dirty="0"/>
              <a:t> </a:t>
            </a:r>
            <a:r>
              <a:rPr lang="en-AU" dirty="0" smtClean="0"/>
              <a:t>Ryan</a:t>
            </a:r>
            <a:r>
              <a:rPr lang="en-AU" dirty="0"/>
              <a:t>, R.M., </a:t>
            </a:r>
            <a:r>
              <a:rPr lang="en-AU" dirty="0" err="1"/>
              <a:t>Deci</a:t>
            </a:r>
            <a:r>
              <a:rPr lang="en-AU" dirty="0"/>
              <a:t>, E.L. (2000). Self-Determination Theory and the Facilitation of Intrinsic Motivation, Social Development, and Well-Being. </a:t>
            </a:r>
            <a:r>
              <a:rPr lang="en-AU" i="1" dirty="0"/>
              <a:t>American Psychologist, 55</a:t>
            </a:r>
            <a:r>
              <a:rPr lang="en-AU" dirty="0"/>
              <a:t> (1)</a:t>
            </a:r>
            <a:r>
              <a:rPr lang="en-AU" i="1" dirty="0"/>
              <a:t> </a:t>
            </a:r>
            <a:r>
              <a:rPr lang="en-AU" dirty="0"/>
              <a:t>68-78.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73" y="758952"/>
            <a:ext cx="10848109" cy="35661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Together Just Like We are All in the Same Room... </a:t>
            </a:r>
            <a:r>
              <a:rPr lang="en-US" b="1" dirty="0" smtClean="0"/>
              <a:t>Mentoring </a:t>
            </a:r>
            <a:r>
              <a:rPr lang="en-US" b="1" dirty="0" smtClean="0"/>
              <a:t>University Students </a:t>
            </a:r>
            <a:r>
              <a:rPr lang="en-US" b="1" dirty="0" smtClean="0"/>
              <a:t>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418" y="4455620"/>
            <a:ext cx="10341033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Dr</a:t>
            </a:r>
            <a:r>
              <a:rPr lang="en-US" sz="3600" dirty="0" smtClean="0"/>
              <a:t> Cindy Smith</a:t>
            </a:r>
          </a:p>
          <a:p>
            <a:r>
              <a:rPr lang="en-US" sz="3600" dirty="0" smtClean="0"/>
              <a:t>Curtin University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1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to mind when you think about mentoring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it be done?  </a:t>
            </a:r>
          </a:p>
          <a:p>
            <a:pPr marL="0" indent="0">
              <a:buNone/>
            </a:pPr>
            <a:r>
              <a:rPr lang="en-US" dirty="0" smtClean="0"/>
              <a:t>Is it just social?  </a:t>
            </a:r>
          </a:p>
          <a:p>
            <a:pPr marL="0" indent="0">
              <a:buNone/>
            </a:pPr>
            <a:r>
              <a:rPr lang="en-US" dirty="0" smtClean="0"/>
              <a:t>Is it safe? </a:t>
            </a:r>
          </a:p>
          <a:p>
            <a:pPr marL="0" indent="0">
              <a:buNone/>
            </a:pPr>
            <a:r>
              <a:rPr lang="en-US" dirty="0" smtClean="0"/>
              <a:t>What is your experience? Expectations?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31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to mind when you think about mentoring online?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Questions to </a:t>
            </a:r>
            <a:r>
              <a:rPr lang="en-US" sz="3200" b="1" dirty="0" smtClean="0"/>
              <a:t>consider: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could you implement a similar online program at your institution?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students would you wish to support?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might be the advantages in developing your targeted outcomes?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might be the barriers in developing your targeted outcomes?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</a:t>
            </a:r>
            <a:r>
              <a:rPr lang="en-US" dirty="0"/>
              <a:t>effective characteristics of an online mentoring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 an effective online mentoring program in order to support university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dirty="0" smtClean="0"/>
              <a:t>needs of </a:t>
            </a:r>
            <a:r>
              <a:rPr lang="en-US" dirty="0"/>
              <a:t>students in order to recognize which students would most benefit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8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participation in an online instrumental mentoring program increase the sense of belongingness of first year university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 from Emily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 master’s student</a:t>
            </a:r>
          </a:p>
          <a:p>
            <a:r>
              <a:rPr lang="en-US" dirty="0" smtClean="0"/>
              <a:t>Mentor</a:t>
            </a:r>
          </a:p>
          <a:p>
            <a:r>
              <a:rPr lang="en-US" dirty="0" smtClean="0"/>
              <a:t>Senior </a:t>
            </a:r>
            <a:r>
              <a:rPr lang="en-US" dirty="0" smtClean="0"/>
              <a:t>Intern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7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 from </a:t>
            </a:r>
            <a:r>
              <a:rPr lang="en-US" dirty="0" err="1" smtClean="0"/>
              <a:t>Ishaya</a:t>
            </a:r>
            <a:r>
              <a:rPr lang="en-US" dirty="0" smtClean="0"/>
              <a:t> and Micaela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as first year students</a:t>
            </a:r>
          </a:p>
          <a:p>
            <a:r>
              <a:rPr lang="en-US" dirty="0" smtClean="0"/>
              <a:t>Became peer mentors- compliment of strengths and areas for growth</a:t>
            </a:r>
          </a:p>
          <a:p>
            <a:r>
              <a:rPr lang="en-US" dirty="0" smtClean="0"/>
              <a:t>Both now senior interns</a:t>
            </a:r>
          </a:p>
          <a:p>
            <a:r>
              <a:rPr lang="en-US" dirty="0" smtClean="0"/>
              <a:t>Goals: post 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14196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Social cognitive theory: Learning through social modeling (Bandura, 1977).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</a:t>
            </a:r>
            <a:r>
              <a:rPr lang="en-US" dirty="0" smtClean="0"/>
              <a:t>tudent belongingness: feeling a part of the university, positively effects psychological functioning, academic outcomes, motivation (</a:t>
            </a:r>
            <a:r>
              <a:rPr lang="en-AU" dirty="0" smtClean="0"/>
              <a:t>Bowles </a:t>
            </a:r>
            <a:r>
              <a:rPr lang="en-AU" dirty="0"/>
              <a:t>&amp; </a:t>
            </a:r>
            <a:r>
              <a:rPr lang="en-AU" dirty="0" smtClean="0"/>
              <a:t>Brindle, 2017).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Self-Determination Theory: </a:t>
            </a:r>
            <a:r>
              <a:rPr lang="en-AU" dirty="0"/>
              <a:t>intrinsic </a:t>
            </a:r>
            <a:r>
              <a:rPr lang="en-AU" dirty="0" smtClean="0"/>
              <a:t>motivation </a:t>
            </a:r>
            <a:r>
              <a:rPr lang="en-AU" dirty="0"/>
              <a:t>(Ryan &amp; </a:t>
            </a:r>
            <a:r>
              <a:rPr lang="en-AU" dirty="0" err="1"/>
              <a:t>Deci</a:t>
            </a:r>
            <a:r>
              <a:rPr lang="en-AU" dirty="0"/>
              <a:t>, 2000</a:t>
            </a:r>
            <a:r>
              <a:rPr lang="en-AU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Instrumental mentoring can foster a sense of belongingness and connection </a:t>
            </a:r>
            <a:r>
              <a:rPr lang="en-AU" dirty="0"/>
              <a:t>to university </a:t>
            </a:r>
            <a:r>
              <a:rPr lang="en-AU" dirty="0" smtClean="0"/>
              <a:t>(</a:t>
            </a:r>
            <a:r>
              <a:rPr lang="en-AU" dirty="0"/>
              <a:t>Karcher &amp; </a:t>
            </a:r>
            <a:r>
              <a:rPr lang="en-AU" dirty="0" err="1"/>
              <a:t>Nakkula</a:t>
            </a:r>
            <a:r>
              <a:rPr lang="en-AU" dirty="0"/>
              <a:t>, 2010).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782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</TotalTime>
  <Words>770</Words>
  <Application>Microsoft Office PowerPoint</Application>
  <PresentationFormat>Widescreen</PresentationFormat>
  <Paragraphs>92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Calibri Regular</vt:lpstr>
      <vt:lpstr>Mangal</vt:lpstr>
      <vt:lpstr>Wingdings</vt:lpstr>
      <vt:lpstr>Retrospect</vt:lpstr>
      <vt:lpstr>PowerPoint Presentation</vt:lpstr>
      <vt:lpstr>Working Together Just Like We are All in the Same Room... Mentoring University Students Online</vt:lpstr>
      <vt:lpstr>What comes to mind when you think about mentoring online?</vt:lpstr>
      <vt:lpstr>What comes to mind when you think about mentoring online? </vt:lpstr>
      <vt:lpstr>Learning Objectives</vt:lpstr>
      <vt:lpstr>Research Question</vt:lpstr>
      <vt:lpstr>Hear from Emily</vt:lpstr>
      <vt:lpstr>Hear from Ishaya and Micaela </vt:lpstr>
      <vt:lpstr>Theoretical Framework</vt:lpstr>
      <vt:lpstr>Research Methodology</vt:lpstr>
      <vt:lpstr>How to attract and keep mentors and mentees</vt:lpstr>
      <vt:lpstr>Relevancy to Quality Matters</vt:lpstr>
      <vt:lpstr>How could you…?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Just Like We are All in the Same Room... Mentoring College Students Online</dc:title>
  <dc:creator>Microsoft Office User</dc:creator>
  <cp:lastModifiedBy>Cindy Smith</cp:lastModifiedBy>
  <cp:revision>20</cp:revision>
  <dcterms:created xsi:type="dcterms:W3CDTF">2020-10-22T07:33:32Z</dcterms:created>
  <dcterms:modified xsi:type="dcterms:W3CDTF">2020-10-27T13:44:31Z</dcterms:modified>
</cp:coreProperties>
</file>