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1"/>
    <p:sldMasterId id="2147483687" r:id="rId2"/>
    <p:sldMasterId id="2147483662" r:id="rId3"/>
    <p:sldMasterId id="2147483676" r:id="rId4"/>
  </p:sldMasterIdLst>
  <p:notesMasterIdLst>
    <p:notesMasterId r:id="rId21"/>
  </p:notesMasterIdLst>
  <p:sldIdLst>
    <p:sldId id="258" r:id="rId5"/>
    <p:sldId id="261" r:id="rId6"/>
    <p:sldId id="260" r:id="rId7"/>
    <p:sldId id="264" r:id="rId8"/>
    <p:sldId id="262" r:id="rId9"/>
    <p:sldId id="263" r:id="rId10"/>
    <p:sldId id="265" r:id="rId11"/>
    <p:sldId id="272" r:id="rId12"/>
    <p:sldId id="267" r:id="rId13"/>
    <p:sldId id="266" r:id="rId14"/>
    <p:sldId id="268" r:id="rId15"/>
    <p:sldId id="269" r:id="rId16"/>
    <p:sldId id="273" r:id="rId17"/>
    <p:sldId id="270" r:id="rId18"/>
    <p:sldId id="274" r:id="rId19"/>
    <p:sldId id="259" r:id="rId20"/>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Trebuchet MS"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Trebuchet MS"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Trebuchet MS"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Trebuchet MS"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Trebuchet MS" charset="0"/>
        <a:ea typeface="ＭＳ Ｐゴシック" charset="0"/>
        <a:cs typeface="ＭＳ Ｐゴシック" charset="0"/>
      </a:defRPr>
    </a:lvl5pPr>
    <a:lvl6pPr marL="2286000" algn="l" defTabSz="457200" rtl="0" eaLnBrk="1" latinLnBrk="0" hangingPunct="1">
      <a:defRPr kern="1200">
        <a:solidFill>
          <a:schemeClr val="tx1"/>
        </a:solidFill>
        <a:latin typeface="Trebuchet MS" charset="0"/>
        <a:ea typeface="ＭＳ Ｐゴシック" charset="0"/>
        <a:cs typeface="ＭＳ Ｐゴシック" charset="0"/>
      </a:defRPr>
    </a:lvl6pPr>
    <a:lvl7pPr marL="2743200" algn="l" defTabSz="457200" rtl="0" eaLnBrk="1" latinLnBrk="0" hangingPunct="1">
      <a:defRPr kern="1200">
        <a:solidFill>
          <a:schemeClr val="tx1"/>
        </a:solidFill>
        <a:latin typeface="Trebuchet MS" charset="0"/>
        <a:ea typeface="ＭＳ Ｐゴシック" charset="0"/>
        <a:cs typeface="ＭＳ Ｐゴシック" charset="0"/>
      </a:defRPr>
    </a:lvl7pPr>
    <a:lvl8pPr marL="3200400" algn="l" defTabSz="457200" rtl="0" eaLnBrk="1" latinLnBrk="0" hangingPunct="1">
      <a:defRPr kern="1200">
        <a:solidFill>
          <a:schemeClr val="tx1"/>
        </a:solidFill>
        <a:latin typeface="Trebuchet MS" charset="0"/>
        <a:ea typeface="ＭＳ Ｐゴシック" charset="0"/>
        <a:cs typeface="ＭＳ Ｐゴシック" charset="0"/>
      </a:defRPr>
    </a:lvl8pPr>
    <a:lvl9pPr marL="3657600" algn="l" defTabSz="457200" rtl="0" eaLnBrk="1" latinLnBrk="0" hangingPunct="1">
      <a:defRPr kern="1200">
        <a:solidFill>
          <a:schemeClr val="tx1"/>
        </a:solidFill>
        <a:latin typeface="Trebuchet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4861" autoAdjust="0"/>
  </p:normalViewPr>
  <p:slideViewPr>
    <p:cSldViewPr snapToGrid="0" snapToObjects="1">
      <p:cViewPr varScale="1">
        <p:scale>
          <a:sx n="60" d="100"/>
          <a:sy n="60" d="100"/>
        </p:scale>
        <p:origin x="998" y="53"/>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EAD93D-75CE-4A53-8B6C-B85F1F4D1349}" type="datetimeFigureOut">
              <a:rPr lang="en-US" smtClean="0"/>
              <a:t>3/14/2018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40302-7402-4517-931D-8C5B07D597C8}" type="slidenum">
              <a:rPr lang="en-US" smtClean="0"/>
              <a:t>‹#›</a:t>
            </a:fld>
            <a:endParaRPr lang="en-US"/>
          </a:p>
        </p:txBody>
      </p:sp>
    </p:spTree>
    <p:extLst>
      <p:ext uri="{BB962C8B-B14F-4D97-AF65-F5344CB8AC3E}">
        <p14:creationId xmlns:p14="http://schemas.microsoft.com/office/powerpoint/2010/main" val="2547534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Thanks for joining me today! I want to start by warning</a:t>
            </a:r>
            <a:r>
              <a:rPr lang="en-US" baseline="0" dirty="0" smtClean="0"/>
              <a:t> you that there are some text-heavy slides I’m going to share. But, after all, this is research – which is sometimes pretty tough to boil down to few words. And, I’m hoping you’ll appreciate having all the wording available to you within this PPT, as I’m going to share it with you via email.</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1</a:t>
            </a:fld>
            <a:endParaRPr lang="en-US"/>
          </a:p>
        </p:txBody>
      </p:sp>
    </p:spTree>
    <p:extLst>
      <p:ext uri="{BB962C8B-B14F-4D97-AF65-F5344CB8AC3E}">
        <p14:creationId xmlns:p14="http://schemas.microsoft.com/office/powerpoint/2010/main" val="2589538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Every day it seems there are articles critiquing post-secondary</a:t>
            </a:r>
            <a:r>
              <a:rPr lang="en-US" sz="1200" b="0" i="0" u="none" strike="noStrike" kern="1200" baseline="0" dirty="0" smtClean="0">
                <a:solidFill>
                  <a:schemeClr val="tx1"/>
                </a:solidFill>
                <a:effectLst/>
                <a:latin typeface="+mn-lt"/>
                <a:ea typeface="+mn-ea"/>
                <a:cs typeface="+mn-cs"/>
              </a:rPr>
              <a:t> education and how it is currently delivered as not working well and not working for a lot of current and potential students. Alternative learning is definitely a hot topic. I like how this </a:t>
            </a:r>
            <a:r>
              <a:rPr lang="en-US" sz="1200" b="0" i="0" u="none" strike="noStrike" kern="1200" baseline="0" dirty="0" err="1" smtClean="0">
                <a:solidFill>
                  <a:schemeClr val="tx1"/>
                </a:solidFill>
                <a:effectLst/>
                <a:latin typeface="+mn-lt"/>
                <a:ea typeface="+mn-ea"/>
                <a:cs typeface="+mn-cs"/>
              </a:rPr>
              <a:t>artcicle</a:t>
            </a:r>
            <a:r>
              <a:rPr lang="en-US" sz="1200" b="0" i="0" u="none" strike="noStrike" kern="1200" baseline="0" dirty="0" smtClean="0">
                <a:solidFill>
                  <a:schemeClr val="tx1"/>
                </a:solidFill>
                <a:effectLst/>
                <a:latin typeface="+mn-lt"/>
                <a:ea typeface="+mn-ea"/>
                <a:cs typeface="+mn-cs"/>
              </a:rPr>
              <a:t>, </a:t>
            </a:r>
            <a:r>
              <a:rPr lang="en-US" sz="1200" b="0" i="1" u="none" strike="noStrike" kern="1200" dirty="0" smtClean="0">
                <a:solidFill>
                  <a:schemeClr val="tx1"/>
                </a:solidFill>
                <a:effectLst/>
                <a:latin typeface="+mn-lt"/>
                <a:ea typeface="+mn-ea"/>
                <a:cs typeface="+mn-cs"/>
              </a:rPr>
              <a:t>Alternative Pathways in Higher Education</a:t>
            </a:r>
            <a:r>
              <a:rPr lang="en-US" sz="1200" b="0" i="0" u="none" strike="noStrike" kern="1200" dirty="0" smtClean="0">
                <a:solidFill>
                  <a:schemeClr val="tx1"/>
                </a:solidFill>
                <a:effectLst/>
                <a:latin typeface="+mn-lt"/>
                <a:ea typeface="+mn-ea"/>
                <a:cs typeface="+mn-cs"/>
              </a:rPr>
              <a:t> (2015) put</a:t>
            </a:r>
            <a:r>
              <a:rPr lang="en-US" sz="1200" b="0" i="0" u="none" strike="noStrike" kern="1200" baseline="0" dirty="0" smtClean="0">
                <a:solidFill>
                  <a:schemeClr val="tx1"/>
                </a:solidFill>
                <a:effectLst/>
                <a:latin typeface="+mn-lt"/>
                <a:ea typeface="+mn-ea"/>
                <a:cs typeface="+mn-cs"/>
              </a:rPr>
              <a:t> it</a:t>
            </a:r>
            <a:r>
              <a:rPr lang="en-US" sz="1200" b="0" i="0" u="none" strike="noStrike" kern="1200" dirty="0" smtClean="0">
                <a:solidFill>
                  <a:schemeClr val="tx1"/>
                </a:solidFill>
                <a:effectLst/>
                <a:latin typeface="+mn-lt"/>
                <a:ea typeface="+mn-ea"/>
                <a:cs typeface="+mn-cs"/>
              </a:rPr>
              <a:t>, </a:t>
            </a:r>
            <a:r>
              <a:rPr lang="en-US" sz="1200" b="1" i="0" u="none" strike="noStrike" kern="1200" dirty="0" smtClean="0">
                <a:solidFill>
                  <a:schemeClr val="tx1"/>
                </a:solidFill>
                <a:effectLst/>
                <a:latin typeface="+mn-lt"/>
                <a:ea typeface="+mn-ea"/>
                <a:cs typeface="+mn-cs"/>
              </a:rPr>
              <a:t>“</a:t>
            </a:r>
            <a:r>
              <a:rPr lang="en-US" sz="1200" b="0" i="0" u="none" strike="noStrike" kern="1200" dirty="0" smtClean="0">
                <a:solidFill>
                  <a:schemeClr val="tx1"/>
                </a:solidFill>
                <a:effectLst/>
                <a:latin typeface="+mn-lt"/>
                <a:ea typeface="+mn-ea"/>
                <a:cs typeface="+mn-cs"/>
              </a:rPr>
              <a:t>The exorbitant cost of college combined with a rapidly changing job market and the growth of online education and skill-based learning begs the question: Is college worth it?” </a:t>
            </a:r>
            <a:br>
              <a:rPr lang="en-US" sz="1200" b="0" i="0" u="none" strike="noStrike" kern="1200" dirty="0" smtClean="0">
                <a:solidFill>
                  <a:schemeClr val="tx1"/>
                </a:solidFill>
                <a:effectLst/>
                <a:latin typeface="+mn-lt"/>
                <a:ea typeface="+mn-ea"/>
                <a:cs typeface="+mn-cs"/>
              </a:rPr>
            </a:br>
            <a:r>
              <a:rPr lang="en-US" sz="1200" b="0" i="0" u="none" strike="noStrike" kern="1200" dirty="0" smtClean="0">
                <a:solidFill>
                  <a:schemeClr val="tx1"/>
                </a:solidFill>
                <a:effectLst/>
                <a:latin typeface="+mn-lt"/>
                <a:ea typeface="+mn-ea"/>
                <a:cs typeface="+mn-cs"/>
              </a:rPr>
              <a:t/>
            </a:r>
            <a:br>
              <a:rPr lang="en-US" sz="1200" b="0" i="0" u="none" strike="noStrike" kern="1200" dirty="0" smtClean="0">
                <a:solidFill>
                  <a:schemeClr val="tx1"/>
                </a:solidFill>
                <a:effectLst/>
                <a:latin typeface="+mn-lt"/>
                <a:ea typeface="+mn-ea"/>
                <a:cs typeface="+mn-cs"/>
              </a:rPr>
            </a:br>
            <a:r>
              <a:rPr lang="en-US" sz="1200" b="0" i="0" u="none" strike="noStrike" kern="1200" dirty="0" smtClean="0">
                <a:solidFill>
                  <a:schemeClr val="tx1"/>
                </a:solidFill>
                <a:effectLst/>
                <a:latin typeface="+mn-lt"/>
                <a:ea typeface="+mn-ea"/>
                <a:cs typeface="+mn-cs"/>
              </a:rPr>
              <a:t>What does the</a:t>
            </a:r>
            <a:r>
              <a:rPr lang="en-US" sz="1200" b="0" i="0" u="none" strike="noStrike" kern="1200" baseline="0" dirty="0" smtClean="0">
                <a:solidFill>
                  <a:schemeClr val="tx1"/>
                </a:solidFill>
                <a:effectLst/>
                <a:latin typeface="+mn-lt"/>
                <a:ea typeface="+mn-ea"/>
                <a:cs typeface="+mn-cs"/>
              </a:rPr>
              <a:t> research we have up till now show about the impact on student learning? </a:t>
            </a:r>
            <a:endParaRPr lang="en-US" sz="1200" b="0" i="0" u="none" strike="noStrike" kern="1200" dirty="0" smtClean="0">
              <a:solidFill>
                <a:schemeClr val="tx1"/>
              </a:solidFill>
              <a:effectLst/>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0FD40302-7402-4517-931D-8C5B07D597C8}" type="slidenum">
              <a:rPr lang="en-US" smtClean="0"/>
              <a:t>10</a:t>
            </a:fld>
            <a:endParaRPr lang="en-US"/>
          </a:p>
        </p:txBody>
      </p:sp>
    </p:spTree>
    <p:extLst>
      <p:ext uri="{BB962C8B-B14F-4D97-AF65-F5344CB8AC3E}">
        <p14:creationId xmlns:p14="http://schemas.microsoft.com/office/powerpoint/2010/main" val="1409447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Something</a:t>
            </a:r>
            <a:r>
              <a:rPr lang="en-US" baseline="0" dirty="0" smtClean="0"/>
              <a:t> to remember is that alternative learning has come about not because of hoped-for positive impact on learning but as a way for students to be able to get their education and bypass the time and expense related to pursuing a four-year degree. Also, this type of alternative learning is pretty new. So, there’s not much in the way of “real” research on the impact on student learning. Also, there are so many different forms of alternative learning, that it is tough to study, replicate, and generalize.</a:t>
            </a:r>
          </a:p>
          <a:p>
            <a:endParaRPr lang="en-US" baseline="0" dirty="0" smtClean="0"/>
          </a:p>
          <a:p>
            <a:r>
              <a:rPr lang="en-US" dirty="0" smtClean="0"/>
              <a:t>But what information</a:t>
            </a:r>
            <a:r>
              <a:rPr lang="en-US" baseline="0" dirty="0" smtClean="0"/>
              <a:t> do we have? Online, Cheap – and Elite: https://www.insidehighered.com/digital-learning/article/2018/03/20/analysis-shows-georgia-tech%E2%80%99s-online-masters-computer-science?mc_cid=fd0c322960&amp;mc_eid=d210273efa – MOOC-inspired master’s of computer science at Georgia Tech – population that would not have come to campus. (You always have to keep in mind the context: in this case AT&amp;T is spending millions to subsidize the program; that’s what makes it “cheap” for students.)</a:t>
            </a:r>
          </a:p>
          <a:p>
            <a:endParaRPr lang="en-US" baseline="0" dirty="0" smtClean="0"/>
          </a:p>
          <a:p>
            <a:r>
              <a:rPr lang="en-US" baseline="0" dirty="0" smtClean="0"/>
              <a:t>For adaptive learning (the techniques used to personalize learning), there was a study in 2016 by SRI. An article by Michael Feldstein for The Chronicle of Higher Education succinctly describes that research showed adaptive learning did not have a “discernable” impact on grades, had no impact on course completion, that students and instructors in community colleges had high levels of satisfaction with it but that only one-third at 4-year institutions did. Feldstein also gets into the difficulties of educational research – how it is difficult to have comparable groups of students in a study, the ethical problem of withholding a treatment suspected of being helpful from certain groups, etc. In the end, adaptive learning is an enabler but cannot on its own be relied on to have major positive impact on student outcomes: https://www.chronicle.com/items/biz/pdf/ChronFocus_Analyticsv5_i.pdf</a:t>
            </a:r>
          </a:p>
          <a:p>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11</a:t>
            </a:fld>
            <a:endParaRPr lang="en-US"/>
          </a:p>
        </p:txBody>
      </p:sp>
    </p:spTree>
    <p:extLst>
      <p:ext uri="{BB962C8B-B14F-4D97-AF65-F5344CB8AC3E}">
        <p14:creationId xmlns:p14="http://schemas.microsoft.com/office/powerpoint/2010/main" val="41808421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Something</a:t>
            </a:r>
            <a:r>
              <a:rPr lang="en-US" baseline="0" dirty="0" smtClean="0"/>
              <a:t> to remember is that alternative learning has come about not because of hoped-for positive impact on learning but as a way for students to be able to get their education and bypass the time and expense related to pursuing a four-year degree. Also, this type of alternative learning is pretty new. So, there’s not much in the way of “real” research on the impact on student learning. Also, there are so many different forms of alternative learning, that it is tough to study, replicate, and generalize.</a:t>
            </a:r>
          </a:p>
          <a:p>
            <a:endParaRPr lang="en-US" baseline="0" dirty="0" smtClean="0"/>
          </a:p>
          <a:p>
            <a:r>
              <a:rPr lang="en-US" dirty="0" smtClean="0"/>
              <a:t>But what information</a:t>
            </a:r>
            <a:r>
              <a:rPr lang="en-US" baseline="0" dirty="0" smtClean="0"/>
              <a:t> do we have? Online, Cheap – and Elite: https://www.insidehighered.com/digital-learning/article/2018/03/20/analysis-shows-georgia-tech%E2%80%99s-online-masters-computer-science?mc_cid=fd0c322960&amp;mc_eid=d210273efa – MOOC-inspired master’s of computer science at Georgia Tech – population that would not have come to campus. (You always have to keep in mind the context: in this case AT&amp;T is spending millions to subsidize the program; that’s what makes it “cheap” for students.)</a:t>
            </a:r>
          </a:p>
          <a:p>
            <a:endParaRPr lang="en-US" baseline="0" dirty="0" smtClean="0"/>
          </a:p>
          <a:p>
            <a:r>
              <a:rPr lang="en-US" baseline="0" dirty="0" smtClean="0"/>
              <a:t>For adaptive learning (the techniques used to personalize learning), there was a study in 2016 by SRI. An article by Michael Feldstein for The Chronicle of Higher Education succinctly describes that research showed adaptive learning did not have a “discernable” impact on grades, had no impact on course completion, that students and instructors in community colleges had high levels of satisfaction with it but that only one-third at 4-year institutions did. Feldstein also gets into the difficulties of educational research – how it is difficult to have comparable groups of students in a study, the ethical problem of withholding a treatment suspected of being helpful from certain groups, etc. In the end, adaptive learning is an enabler but cannot on its own be relied on to have major positive impact on student outcomes: https://www.chronicle.com/items/biz/pdf/ChronFocus_Analyticsv5_i.pdf</a:t>
            </a:r>
          </a:p>
          <a:p>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12</a:t>
            </a:fld>
            <a:endParaRPr lang="en-US"/>
          </a:p>
        </p:txBody>
      </p:sp>
    </p:spTree>
    <p:extLst>
      <p:ext uri="{BB962C8B-B14F-4D97-AF65-F5344CB8AC3E}">
        <p14:creationId xmlns:p14="http://schemas.microsoft.com/office/powerpoint/2010/main" val="1691822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QM is one of the founding members of CQAL.</a:t>
            </a:r>
          </a:p>
          <a:p>
            <a:endParaRPr lang="en-US" baseline="0" dirty="0" smtClean="0"/>
          </a:p>
          <a:p>
            <a:r>
              <a:rPr lang="en-US" baseline="0" dirty="0" smtClean="0"/>
              <a:t>QM is involved in one of the innovative partnerships – the innovation is in how the learning experience is structured between a university and a 3</a:t>
            </a:r>
            <a:r>
              <a:rPr lang="en-US" baseline="30000" dirty="0" smtClean="0"/>
              <a:t>rd</a:t>
            </a:r>
            <a:r>
              <a:rPr lang="en-US" baseline="0" dirty="0" smtClean="0"/>
              <a:t>-party provider and that Title IV funding will be available for it even though potentially more than 50% of the coursework towards the degree will be from the 3</a:t>
            </a:r>
            <a:r>
              <a:rPr lang="en-US" baseline="30000" dirty="0" smtClean="0"/>
              <a:t>rd</a:t>
            </a:r>
            <a:r>
              <a:rPr lang="en-US" baseline="0" dirty="0" smtClean="0"/>
              <a:t>-party provider. Part of the experiment is using an alternative to accreditation for QA of the program.</a:t>
            </a:r>
          </a:p>
          <a:p>
            <a:endParaRPr lang="en-US" baseline="0" dirty="0" smtClean="0"/>
          </a:p>
          <a:p>
            <a:r>
              <a:rPr lang="en-US" baseline="0" dirty="0" smtClean="0"/>
              <a:t>For CBE, there so many types, it is important that the QA used be flexible.</a:t>
            </a:r>
          </a:p>
          <a:p>
            <a:endParaRPr lang="en-US" baseline="0" dirty="0" smtClean="0"/>
          </a:p>
        </p:txBody>
      </p:sp>
      <p:sp>
        <p:nvSpPr>
          <p:cNvPr id="4" name="Slide Number Placeholder 3"/>
          <p:cNvSpPr>
            <a:spLocks noGrp="1"/>
          </p:cNvSpPr>
          <p:nvPr>
            <p:ph type="sldNum" sz="quarter" idx="10"/>
          </p:nvPr>
        </p:nvSpPr>
        <p:spPr/>
        <p:txBody>
          <a:bodyPr/>
          <a:lstStyle/>
          <a:p>
            <a:fld id="{0FD40302-7402-4517-931D-8C5B07D597C8}" type="slidenum">
              <a:rPr lang="en-US" smtClean="0"/>
              <a:t>13</a:t>
            </a:fld>
            <a:endParaRPr lang="en-US"/>
          </a:p>
        </p:txBody>
      </p:sp>
    </p:spTree>
    <p:extLst>
      <p:ext uri="{BB962C8B-B14F-4D97-AF65-F5344CB8AC3E}">
        <p14:creationId xmlns:p14="http://schemas.microsoft.com/office/powerpoint/2010/main" val="2757657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Ultimately, we want to find whatever research can</a:t>
            </a:r>
            <a:r>
              <a:rPr lang="en-US" baseline="0" dirty="0" smtClean="0"/>
              <a:t> show us about works in online &amp; blended education and, really, education overall.</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14</a:t>
            </a:fld>
            <a:endParaRPr lang="en-US"/>
          </a:p>
        </p:txBody>
      </p:sp>
    </p:spTree>
    <p:extLst>
      <p:ext uri="{BB962C8B-B14F-4D97-AF65-F5344CB8AC3E}">
        <p14:creationId xmlns:p14="http://schemas.microsoft.com/office/powerpoint/2010/main" val="1067931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Ultimately, we want to find whatever research can</a:t>
            </a:r>
            <a:r>
              <a:rPr lang="en-US" baseline="0" dirty="0" smtClean="0"/>
              <a:t> show us about works in online &amp; blended education and, really, education overall.</a:t>
            </a:r>
          </a:p>
          <a:p>
            <a:endParaRPr lang="en-US" baseline="0" dirty="0" smtClean="0"/>
          </a:p>
          <a:p>
            <a:r>
              <a:rPr lang="en-US" baseline="0" dirty="0" smtClean="0"/>
              <a:t>Siemens book includes the findings of 37 studies (339 were reviewed to end up with the best). </a:t>
            </a:r>
            <a:r>
              <a:rPr lang="en-US" dirty="0" smtClean="0"/>
              <a:t>“Our results indicate that distance education, when properly planned, designed, and supported by the appropriate mix of technology and pedagogy, is equivalent to, or in certain scenarios more effective than, traditional face-to-face classroom instruction. This highlights the importance of instructional design and the active role institutions play in providing support structures for instructors and learners” (p. 11). “Support – either institutional support, peer support, or instructional support – is identified as one of the pre-requisites for a successful educational experience” (p. 33).</a:t>
            </a:r>
          </a:p>
          <a:p>
            <a:endParaRPr lang="en-US" dirty="0" smtClean="0"/>
          </a:p>
          <a:p>
            <a:r>
              <a:rPr lang="en-US" dirty="0" smtClean="0"/>
              <a:t>For the asynchronous mode of distance education, the use of problem-based learning shows positive effects in both achievement and attitude outcomes according to Bernard, </a:t>
            </a:r>
            <a:r>
              <a:rPr lang="en-US" dirty="0" err="1" smtClean="0"/>
              <a:t>Abrami</a:t>
            </a:r>
            <a:r>
              <a:rPr lang="en-US" dirty="0" smtClean="0"/>
              <a:t>, Wade, et al. (2004).</a:t>
            </a:r>
          </a:p>
          <a:p>
            <a:endParaRPr lang="en-US" dirty="0" smtClean="0"/>
          </a:p>
          <a:p>
            <a:r>
              <a:rPr lang="en-US" dirty="0" smtClean="0"/>
              <a:t>“To foster quality interactions between students, an analysis of the role of instructional design and instructional interventions planning is essential in this regard, the study by Williams (2006) showed that courses that incorporate three or more components of interaction design (e.g., interaction, integration, innovation, introspection) were associated with larger positive effects (Cohen’s d= 0.25 over 22 studies). In contrast, courses with fewer than three components had negative effects (Cohen’s d= -0.09 over 12 studies), which is indicative of the importance of proper instructional design on the effectiveness of distance education courses. Similarly, a meta-analysis by </a:t>
            </a:r>
            <a:r>
              <a:rPr lang="en-US" dirty="0" err="1" smtClean="0"/>
              <a:t>Borokhovski</a:t>
            </a:r>
            <a:r>
              <a:rPr lang="en-US" dirty="0" smtClean="0"/>
              <a:t>, </a:t>
            </a:r>
            <a:r>
              <a:rPr lang="en-US" dirty="0" err="1" smtClean="0"/>
              <a:t>Tamim</a:t>
            </a:r>
            <a:r>
              <a:rPr lang="en-US" dirty="0" smtClean="0"/>
              <a:t>, Bernard, </a:t>
            </a:r>
            <a:r>
              <a:rPr lang="en-US" dirty="0" err="1" smtClean="0"/>
              <a:t>Abrami</a:t>
            </a:r>
            <a:r>
              <a:rPr lang="en-US" dirty="0" smtClean="0"/>
              <a:t>, and </a:t>
            </a:r>
            <a:r>
              <a:rPr lang="en-US" dirty="0" err="1" smtClean="0"/>
              <a:t>Sokolovskaya</a:t>
            </a:r>
            <a:r>
              <a:rPr lang="en-US" dirty="0" smtClean="0"/>
              <a:t> (2012) of 32 studies showed that the planning of interactions is equally important, with designed and planned interactions leading to higher academic performance (Hedges’ g= 0.50 across 14 studies) than contextual interactions (Hedges’ g= 0.22 across 22 studies)” (p. 40).</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15</a:t>
            </a:fld>
            <a:endParaRPr lang="en-US"/>
          </a:p>
        </p:txBody>
      </p:sp>
    </p:spTree>
    <p:extLst>
      <p:ext uri="{BB962C8B-B14F-4D97-AF65-F5344CB8AC3E}">
        <p14:creationId xmlns:p14="http://schemas.microsoft.com/office/powerpoint/2010/main" val="34389176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have</a:t>
            </a:r>
            <a:r>
              <a:rPr lang="en-US" baseline="0" dirty="0" smtClean="0"/>
              <a:t> done a lot of the talking today. Are there any questions your have or thoughts on research related to online learning and quality assurance? Let’s keep the conversation going! You can contact me at bburch@qualitymatters.org or research@qualitymatters.org. Be sure to check out the Research portion of the QM website for new information and upcoming webinars), as well as the QM Research Library to explore the research that exists.</a:t>
            </a:r>
          </a:p>
          <a:p>
            <a:endParaRPr lang="en-US" baseline="0" dirty="0" smtClean="0"/>
          </a:p>
          <a:p>
            <a:r>
              <a:rPr lang="en-US" baseline="0" dirty="0" smtClean="0"/>
              <a:t>Thank you!</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16</a:t>
            </a:fld>
            <a:endParaRPr lang="en-US"/>
          </a:p>
        </p:txBody>
      </p:sp>
    </p:spTree>
    <p:extLst>
      <p:ext uri="{BB962C8B-B14F-4D97-AF65-F5344CB8AC3E}">
        <p14:creationId xmlns:p14="http://schemas.microsoft.com/office/powerpoint/2010/main" val="3120222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Barbra Burch, QM Manager of R&amp;D. I’ve been with QM since 2011 and have had the</a:t>
            </a:r>
            <a:r>
              <a:rPr lang="en-US" baseline="0" dirty="0" smtClean="0"/>
              <a:t> privilege of working closely with Kay Shattuck, Ron </a:t>
            </a:r>
            <a:r>
              <a:rPr lang="en-US" baseline="0" dirty="0" err="1" smtClean="0"/>
              <a:t>Legon</a:t>
            </a:r>
            <a:r>
              <a:rPr lang="en-US" baseline="0" dirty="0" smtClean="0"/>
              <a:t>, and Deb Adair – keeping track of research that is related to the QM Rubric and process and following up with research done on the implementation of the QM Rubric and process, as well as doing some environmental scanning and work to further QM products and services in a way that makes sense for our community of educators.</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2</a:t>
            </a:fld>
            <a:endParaRPr lang="en-US"/>
          </a:p>
        </p:txBody>
      </p:sp>
    </p:spTree>
    <p:extLst>
      <p:ext uri="{BB962C8B-B14F-4D97-AF65-F5344CB8AC3E}">
        <p14:creationId xmlns:p14="http://schemas.microsoft.com/office/powerpoint/2010/main" val="3223363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so many topics being discussed in online education and quality assurance and many people with different types of expertise that have knowledge and opinions about them. Still, something that many would say is an important part of the conversation is the evidence/the research.</a:t>
            </a:r>
            <a:r>
              <a:rPr lang="en-US" baseline="0" dirty="0" smtClean="0"/>
              <a:t> A good example of a theory that some have used to assist in their teaching is that of learning styles: https://www.washingtonpost.com/news/answer-sheet/wp/2017/09/05/most-teachers-believe-that-kids-have-different-learning-styles-heres-why-they-are-wrong/?utm_term=.7587f428689d – Everyone wants to know about what has been proven to help students learn more and better. And lots of theories are appealing. But, it is helpful to see just what the research has said. </a:t>
            </a:r>
            <a:br>
              <a:rPr lang="en-US" baseline="0" dirty="0" smtClean="0"/>
            </a:br>
            <a:r>
              <a:rPr lang="en-US" baseline="0" dirty="0" smtClean="0"/>
              <a:t/>
            </a:r>
            <a:br>
              <a:rPr lang="en-US" baseline="0" dirty="0" smtClean="0"/>
            </a:br>
            <a:r>
              <a:rPr lang="en-US" baseline="0" dirty="0" smtClean="0"/>
              <a:t>With that, today I’m going to focus on OERs, alternative learning, and a pretty big umbrella topic – what works online. Before I get started, are there any topics that are particularly on your mind? Research you have read about those? I’d like to take note, so that I can follow up with you – and maybe all of us can keep the conversation going and share resources.</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3</a:t>
            </a:fld>
            <a:endParaRPr lang="en-US"/>
          </a:p>
        </p:txBody>
      </p:sp>
    </p:spTree>
    <p:extLst>
      <p:ext uri="{BB962C8B-B14F-4D97-AF65-F5344CB8AC3E}">
        <p14:creationId xmlns:p14="http://schemas.microsoft.com/office/powerpoint/2010/main" val="787963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Starting</a:t>
            </a:r>
            <a:r>
              <a:rPr lang="en-US" baseline="0" dirty="0" smtClean="0"/>
              <a:t> with Open Educational Resources – have you been reading a bit about them lately? Here’s a definition of just what we’re talking about when we say OERs. In my mind, I have always thought of OERs as instructional materials that can be used in courses, but they can also include full courses.</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4</a:t>
            </a:fld>
            <a:endParaRPr lang="en-US"/>
          </a:p>
        </p:txBody>
      </p:sp>
    </p:spTree>
    <p:extLst>
      <p:ext uri="{BB962C8B-B14F-4D97-AF65-F5344CB8AC3E}">
        <p14:creationId xmlns:p14="http://schemas.microsoft.com/office/powerpoint/2010/main" val="412968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So,</a:t>
            </a:r>
            <a:r>
              <a:rPr lang="en-US" baseline="0" dirty="0" smtClean="0"/>
              <a:t> why is this a hot topic? </a:t>
            </a:r>
            <a:r>
              <a:rPr lang="en-US" dirty="0" smtClean="0"/>
              <a:t>OERs</a:t>
            </a:r>
            <a:r>
              <a:rPr lang="en-US" baseline="0" dirty="0" smtClean="0"/>
              <a:t> aren’t </a:t>
            </a:r>
            <a:r>
              <a:rPr lang="en-US" dirty="0" smtClean="0"/>
              <a:t>really new.</a:t>
            </a:r>
            <a:r>
              <a:rPr lang="en-US" baseline="0" dirty="0" smtClean="0"/>
              <a:t> Back in 1999, the Khan Academy videos came out – and those are OERs.</a:t>
            </a:r>
            <a:endParaRPr lang="en-US" dirty="0" smtClean="0"/>
          </a:p>
          <a:p>
            <a:pPr marL="0" indent="0">
              <a:buFontTx/>
              <a:buNone/>
            </a:pPr>
            <a:endParaRPr lang="en-US" dirty="0" smtClean="0"/>
          </a:p>
          <a:p>
            <a:pPr marL="171450" indent="-171450">
              <a:buFontTx/>
              <a:buChar char="-"/>
            </a:pPr>
            <a:r>
              <a:rPr lang="en-US" dirty="0" smtClean="0"/>
              <a:t>Today with the</a:t>
            </a:r>
            <a:r>
              <a:rPr lang="en-US" baseline="0" dirty="0" smtClean="0"/>
              <a:t> focus on the high cost of college, the desire to cut those costs, and simply to ensure students have access to course content from Day 1, OER is definitely a hot topic; its use is increasing</a:t>
            </a:r>
          </a:p>
          <a:p>
            <a:pPr marL="171450" indent="-171450">
              <a:buFontTx/>
              <a:buChar char="-"/>
            </a:pPr>
            <a:r>
              <a:rPr lang="en-US" baseline="0" dirty="0" smtClean="0"/>
              <a:t>Digital Direct Access Customer Insights: </a:t>
            </a:r>
            <a:r>
              <a:rPr lang="en-US" baseline="0" dirty="0" err="1" smtClean="0"/>
              <a:t>Chemeketa</a:t>
            </a:r>
            <a:r>
              <a:rPr lang="en-US" baseline="0" dirty="0" smtClean="0"/>
              <a:t> (Pearson): https://www.youtube.com/watch?v=42Be--inaVo&amp;feature=youtu.be%3FelqTrack%3Dtrue</a:t>
            </a:r>
          </a:p>
          <a:p>
            <a:pPr marL="171450" indent="-171450">
              <a:buFontTx/>
              <a:buChar char="-"/>
            </a:pPr>
            <a:r>
              <a:rPr lang="en-US" baseline="0" dirty="0" smtClean="0"/>
              <a:t>Before diving into that online search through learning object repositories that house OER, what does the research say about the impact on student learning?</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5</a:t>
            </a:fld>
            <a:endParaRPr lang="en-US"/>
          </a:p>
        </p:txBody>
      </p:sp>
    </p:spTree>
    <p:extLst>
      <p:ext uri="{BB962C8B-B14F-4D97-AF65-F5344CB8AC3E}">
        <p14:creationId xmlns:p14="http://schemas.microsoft.com/office/powerpoint/2010/main" val="2333302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2016 article by J. Hilton synthesizes the results of 16 studies on learning outcomes achieved with OERs</a:t>
            </a:r>
            <a:r>
              <a:rPr lang="en-US" baseline="0" dirty="0" smtClean="0"/>
              <a:t> as opposed to traditional textbooks and found that students generally achieve the same results with OER as they would with textbooks – with the added bonus that they are saving money.</a:t>
            </a:r>
          </a:p>
          <a:p>
            <a:endParaRPr lang="en-US" baseline="0" dirty="0" smtClean="0"/>
          </a:p>
          <a:p>
            <a:r>
              <a:rPr lang="en-US" baseline="0" dirty="0" smtClean="0"/>
              <a:t>The Open Praxis article was based on surveys of faculty and students.</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6</a:t>
            </a:fld>
            <a:endParaRPr lang="en-US"/>
          </a:p>
        </p:txBody>
      </p:sp>
    </p:spTree>
    <p:extLst>
      <p:ext uri="{BB962C8B-B14F-4D97-AF65-F5344CB8AC3E}">
        <p14:creationId xmlns:p14="http://schemas.microsoft.com/office/powerpoint/2010/main" val="3718057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Here’s a quote from the Open Praxis article I’ll let you take a moment to read. The access helped students to immediately engage with the course material and contributed to positive attitudes on the part of both students and faculty – and that is definitely worthwhile. I also like that this quote describes the difficulty of acquiring robust pre and post data due to the presence of confounding variables (which are always a challenge in educational research).</a:t>
            </a:r>
          </a:p>
          <a:p>
            <a:endParaRPr lang="en-US" baseline="0" dirty="0" smtClean="0"/>
          </a:p>
        </p:txBody>
      </p:sp>
      <p:sp>
        <p:nvSpPr>
          <p:cNvPr id="4" name="Slide Number Placeholder 3"/>
          <p:cNvSpPr>
            <a:spLocks noGrp="1"/>
          </p:cNvSpPr>
          <p:nvPr>
            <p:ph type="sldNum" sz="quarter" idx="10"/>
          </p:nvPr>
        </p:nvSpPr>
        <p:spPr/>
        <p:txBody>
          <a:bodyPr/>
          <a:lstStyle/>
          <a:p>
            <a:fld id="{0FD40302-7402-4517-931D-8C5B07D597C8}" type="slidenum">
              <a:rPr lang="en-US" smtClean="0"/>
              <a:t>7</a:t>
            </a:fld>
            <a:endParaRPr lang="en-US"/>
          </a:p>
        </p:txBody>
      </p:sp>
    </p:spTree>
    <p:extLst>
      <p:ext uri="{BB962C8B-B14F-4D97-AF65-F5344CB8AC3E}">
        <p14:creationId xmlns:p14="http://schemas.microsoft.com/office/powerpoint/2010/main" val="38792150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Quality in OER hasn’t been a major focus of research or implementing OER. It’s acknowledged that there is good quality OER and bad quality OER, just like there are good quality copyrighted educational materials and bad quality ones. A first-level quality check for OER is its inclusion in an OER repository. However, there are ultimately more people involved in ensuring good quality OER than would be involved in the process of having educational material go through peer review and the publishing process. It is up to institutions and individuals who use OER to ensure the quality of it - and there are a variety of standards for what constitutes quality OER that can help with this process. One view is that, ultimately, the determinant of quality OER should be how well it helps students to learn the material. Because remixing and improving OER is encouraged, the quality of OER can be improved after it is initially made available. Also, because so many people can be involved in the process of improving OER, the stages of ensuring quality and the understanding of who is ensuring quality at the different stages are blurred. The comparison of Wikipedia to an encyclopedia is a good analogy for the relationship of OER to traditionally published material. However, there are not enough people involved in rating and improving OER at this point, so there probably still needs to be a reliance on experts for initial quality assurance.</a:t>
            </a:r>
            <a:endParaRPr lang="en-US" baseline="0" dirty="0" smtClean="0"/>
          </a:p>
        </p:txBody>
      </p:sp>
      <p:sp>
        <p:nvSpPr>
          <p:cNvPr id="4" name="Slide Number Placeholder 3"/>
          <p:cNvSpPr>
            <a:spLocks noGrp="1"/>
          </p:cNvSpPr>
          <p:nvPr>
            <p:ph type="sldNum" sz="quarter" idx="10"/>
          </p:nvPr>
        </p:nvSpPr>
        <p:spPr/>
        <p:txBody>
          <a:bodyPr/>
          <a:lstStyle/>
          <a:p>
            <a:fld id="{0FD40302-7402-4517-931D-8C5B07D597C8}" type="slidenum">
              <a:rPr lang="en-US" smtClean="0"/>
              <a:t>8</a:t>
            </a:fld>
            <a:endParaRPr lang="en-US"/>
          </a:p>
        </p:txBody>
      </p:sp>
    </p:spTree>
    <p:extLst>
      <p:ext uri="{BB962C8B-B14F-4D97-AF65-F5344CB8AC3E}">
        <p14:creationId xmlns:p14="http://schemas.microsoft.com/office/powerpoint/2010/main" val="3132547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Okay – our next topic is alternative</a:t>
            </a:r>
            <a:r>
              <a:rPr lang="en-US" sz="1200" b="0" i="0" u="none" strike="noStrike" kern="1200" baseline="0" dirty="0" smtClean="0">
                <a:solidFill>
                  <a:schemeClr val="tx1"/>
                </a:solidFill>
                <a:effectLst/>
                <a:latin typeface="+mn-lt"/>
                <a:ea typeface="+mn-ea"/>
                <a:cs typeface="+mn-cs"/>
              </a:rPr>
              <a:t> learning. </a:t>
            </a:r>
            <a:r>
              <a:rPr lang="en-US" sz="1200" b="0" i="0" u="none" strike="noStrike" kern="1200" dirty="0" smtClean="0">
                <a:solidFill>
                  <a:schemeClr val="tx1"/>
                </a:solidFill>
                <a:effectLst/>
                <a:latin typeface="+mn-lt"/>
                <a:ea typeface="+mn-ea"/>
                <a:cs typeface="+mn-cs"/>
              </a:rPr>
              <a:t>The term alternative learning has a history that may</a:t>
            </a:r>
            <a:r>
              <a:rPr lang="en-US" sz="1200" b="0" i="0" u="none" strike="noStrike" kern="1200" baseline="0" dirty="0" smtClean="0">
                <a:solidFill>
                  <a:schemeClr val="tx1"/>
                </a:solidFill>
                <a:effectLst/>
                <a:latin typeface="+mn-lt"/>
                <a:ea typeface="+mn-ea"/>
                <a:cs typeface="+mn-cs"/>
              </a:rPr>
              <a:t> color people’s ideas about it when they hear it: alternative learning </a:t>
            </a:r>
            <a:r>
              <a:rPr lang="en-US" sz="1200" b="0" i="0" u="none" strike="noStrike" kern="1200" dirty="0" smtClean="0">
                <a:solidFill>
                  <a:schemeClr val="tx1"/>
                </a:solidFill>
                <a:effectLst/>
                <a:latin typeface="+mn-lt"/>
                <a:ea typeface="+mn-ea"/>
                <a:cs typeface="+mn-cs"/>
              </a:rPr>
              <a:t>was first used in higher education for at-risk students who needed something other than traditional education. But</a:t>
            </a:r>
            <a:r>
              <a:rPr lang="en-US" sz="1200" b="0" i="0" u="none" strike="noStrike" kern="1200" baseline="0" dirty="0" smtClean="0">
                <a:solidFill>
                  <a:schemeClr val="tx1"/>
                </a:solidFill>
                <a:effectLst/>
                <a:latin typeface="+mn-lt"/>
                <a:ea typeface="+mn-ea"/>
                <a:cs typeface="+mn-cs"/>
              </a:rPr>
              <a:t>, the term has evolved to cover a number of approaches to education that are different from a traditional classroom or even “traditional” online education.</a:t>
            </a:r>
            <a:br>
              <a:rPr lang="en-US" sz="1200" b="0" i="0" u="none" strike="noStrike" kern="1200" baseline="0" dirty="0" smtClean="0">
                <a:solidFill>
                  <a:schemeClr val="tx1"/>
                </a:solidFill>
                <a:effectLst/>
                <a:latin typeface="+mn-lt"/>
                <a:ea typeface="+mn-ea"/>
                <a:cs typeface="+mn-cs"/>
              </a:rPr>
            </a:br>
            <a:r>
              <a:rPr lang="en-US" sz="1200" b="0" i="0" u="none" strike="noStrike" kern="1200" baseline="0" dirty="0" smtClean="0">
                <a:solidFill>
                  <a:schemeClr val="tx1"/>
                </a:solidFill>
                <a:effectLst/>
                <a:latin typeface="+mn-lt"/>
                <a:ea typeface="+mn-ea"/>
                <a:cs typeface="+mn-cs"/>
              </a:rPr>
              <a:t>Adaptive learning refers to interactive techniques </a:t>
            </a:r>
            <a:r>
              <a:rPr lang="en-US" sz="1200" b="0" i="1" u="none" strike="noStrike" kern="1200" baseline="0" dirty="0" smtClean="0">
                <a:solidFill>
                  <a:schemeClr val="tx1"/>
                </a:solidFill>
                <a:effectLst/>
                <a:latin typeface="+mn-lt"/>
                <a:ea typeface="+mn-ea"/>
                <a:cs typeface="+mn-cs"/>
              </a:rPr>
              <a:t>used</a:t>
            </a:r>
            <a:r>
              <a:rPr lang="en-US" sz="1200" b="0" i="0" u="none" strike="noStrike" kern="1200" baseline="0" dirty="0" smtClean="0">
                <a:solidFill>
                  <a:schemeClr val="tx1"/>
                </a:solidFill>
                <a:effectLst/>
                <a:latin typeface="+mn-lt"/>
                <a:ea typeface="+mn-ea"/>
                <a:cs typeface="+mn-cs"/>
              </a:rPr>
              <a:t> to personalize learning. </a:t>
            </a:r>
          </a:p>
          <a:p>
            <a:r>
              <a:rPr lang="en-US" sz="1200" b="0" i="0" u="none" strike="noStrike" kern="1200" baseline="0" dirty="0" smtClean="0">
                <a:solidFill>
                  <a:schemeClr val="tx1"/>
                </a:solidFill>
                <a:effectLst/>
                <a:latin typeface="+mn-lt"/>
                <a:ea typeface="+mn-ea"/>
                <a:cs typeface="+mn-cs"/>
              </a:rPr>
              <a:t>What other types of alternative learning am I missing here?</a:t>
            </a:r>
          </a:p>
          <a:p>
            <a:r>
              <a:rPr lang="en-US" sz="1200" b="0" i="0" u="none" strike="noStrike" kern="1200" baseline="0" dirty="0" smtClean="0">
                <a:solidFill>
                  <a:schemeClr val="tx1"/>
                </a:solidFill>
                <a:effectLst/>
                <a:latin typeface="+mn-lt"/>
                <a:ea typeface="+mn-ea"/>
                <a:cs typeface="+mn-cs"/>
              </a:rPr>
              <a:t>Many of these ways to offer education are new enough that there is not much actual research about them – instead, there is a lively discussion of perceived pros and cons.</a:t>
            </a:r>
            <a:endParaRPr lang="en-US" dirty="0"/>
          </a:p>
        </p:txBody>
      </p:sp>
      <p:sp>
        <p:nvSpPr>
          <p:cNvPr id="4" name="Slide Number Placeholder 3"/>
          <p:cNvSpPr>
            <a:spLocks noGrp="1"/>
          </p:cNvSpPr>
          <p:nvPr>
            <p:ph type="sldNum" sz="quarter" idx="10"/>
          </p:nvPr>
        </p:nvSpPr>
        <p:spPr/>
        <p:txBody>
          <a:bodyPr/>
          <a:lstStyle/>
          <a:p>
            <a:fld id="{0FD40302-7402-4517-931D-8C5B07D597C8}" type="slidenum">
              <a:rPr lang="en-US" smtClean="0"/>
              <a:t>9</a:t>
            </a:fld>
            <a:endParaRPr lang="en-US"/>
          </a:p>
        </p:txBody>
      </p:sp>
    </p:spTree>
    <p:extLst>
      <p:ext uri="{BB962C8B-B14F-4D97-AF65-F5344CB8AC3E}">
        <p14:creationId xmlns:p14="http://schemas.microsoft.com/office/powerpoint/2010/main" val="4096962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73846"/>
            <a:ext cx="7772400" cy="910807"/>
          </a:xfrm>
          <a:prstGeom prst="rect">
            <a:avLst/>
          </a:prstGeom>
        </p:spPr>
        <p:txBody>
          <a:bodyPr/>
          <a:lstStyle>
            <a:lvl1pPr>
              <a:defRPr>
                <a:solidFill>
                  <a:schemeClr val="bg1"/>
                </a:solidFill>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131855"/>
            <a:ext cx="6400800" cy="631104"/>
          </a:xfrm>
          <a:prstGeom prst="rect">
            <a:avLst/>
          </a:prstGeom>
        </p:spPr>
        <p:txBody>
          <a:bodyPr/>
          <a:lstStyle>
            <a:lvl1pPr marL="0" indent="0" algn="ctr">
              <a:buNone/>
              <a:defRPr sz="3000">
                <a:solidFill>
                  <a:schemeClr val="accent3"/>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7918620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randed closing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75"/>
            <a:ext cx="8229600" cy="857250"/>
          </a:xfrm>
          <a:prstGeom prst="rect">
            <a:avLst/>
          </a:prstGeom>
        </p:spPr>
        <p:txBody>
          <a:bodyPr vert="horz"/>
          <a:lstStyle>
            <a:lvl1pPr>
              <a:defRPr>
                <a:solidFill>
                  <a:schemeClr val="bg1"/>
                </a:solidFill>
                <a:latin typeface="+mj-lt"/>
                <a:cs typeface="Lato Semibold"/>
              </a:defRPr>
            </a:lvl1pPr>
          </a:lstStyle>
          <a:p>
            <a:r>
              <a:rPr lang="en-US" dirty="0" smtClean="0"/>
              <a:t>Click to edit Master title style</a:t>
            </a:r>
            <a:endParaRPr lang="en-US" dirty="0"/>
          </a:p>
        </p:txBody>
      </p:sp>
      <p:sp>
        <p:nvSpPr>
          <p:cNvPr id="3" name="TextBox 1"/>
          <p:cNvSpPr txBox="1">
            <a:spLocks noChangeArrowheads="1"/>
          </p:cNvSpPr>
          <p:nvPr userDrawn="1"/>
        </p:nvSpPr>
        <p:spPr bwMode="auto">
          <a:xfrm>
            <a:off x="991394" y="4425950"/>
            <a:ext cx="716121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algn="ctr"/>
            <a:r>
              <a:rPr lang="en-US" sz="2400" dirty="0">
                <a:solidFill>
                  <a:schemeClr val="tx2"/>
                </a:solidFill>
                <a:latin typeface="+mn-lt"/>
              </a:rPr>
              <a:t>Helping you deliver on your online promise </a:t>
            </a:r>
          </a:p>
        </p:txBody>
      </p:sp>
    </p:spTree>
    <p:extLst>
      <p:ext uri="{BB962C8B-B14F-4D97-AF65-F5344CB8AC3E}">
        <p14:creationId xmlns:p14="http://schemas.microsoft.com/office/powerpoint/2010/main" val="163905491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bout QM Content">
    <p:spTree>
      <p:nvGrpSpPr>
        <p:cNvPr id="1" name=""/>
        <p:cNvGrpSpPr/>
        <p:nvPr/>
      </p:nvGrpSpPr>
      <p:grpSpPr>
        <a:xfrm>
          <a:off x="0" y="0"/>
          <a:ext cx="0" cy="0"/>
          <a:chOff x="0" y="0"/>
          <a:chExt cx="0" cy="0"/>
        </a:xfrm>
      </p:grpSpPr>
      <p:sp>
        <p:nvSpPr>
          <p:cNvPr id="2" name="TextBox 4"/>
          <p:cNvSpPr txBox="1">
            <a:spLocks noChangeArrowheads="1"/>
          </p:cNvSpPr>
          <p:nvPr/>
        </p:nvSpPr>
        <p:spPr bwMode="auto">
          <a:xfrm>
            <a:off x="855134" y="2027238"/>
            <a:ext cx="7433732" cy="9632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algn="ctr"/>
            <a:r>
              <a:rPr lang="en-US" sz="1400" dirty="0">
                <a:solidFill>
                  <a:schemeClr val="bg1"/>
                </a:solidFill>
                <a:latin typeface="Calibri" charset="0"/>
                <a:ea typeface="Calibri" charset="0"/>
                <a:cs typeface="Calibri" charset="0"/>
              </a:rPr>
              <a:t>Quality Matters (QM) is an international non-profit organization that provides tools and professional development for quality assurance in online and blended learning. When you see the QM Certification Mark, it means that courses have successfully met QM Rubric Standards for Course Design in an official course review.</a:t>
            </a:r>
          </a:p>
        </p:txBody>
      </p:sp>
      <p:sp>
        <p:nvSpPr>
          <p:cNvPr id="3" name="TextBox 5"/>
          <p:cNvSpPr txBox="1">
            <a:spLocks noChangeArrowheads="1"/>
          </p:cNvSpPr>
          <p:nvPr/>
        </p:nvSpPr>
        <p:spPr bwMode="auto">
          <a:xfrm>
            <a:off x="2410619" y="3336925"/>
            <a:ext cx="4322762"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algn="ctr"/>
            <a:r>
              <a:rPr lang="en-US" sz="1200" dirty="0" err="1">
                <a:solidFill>
                  <a:schemeClr val="bg1"/>
                </a:solidFill>
                <a:latin typeface="Calibri" charset="0"/>
                <a:cs typeface="Calibri" charset="0"/>
              </a:rPr>
              <a:t>qualitymatters.org</a:t>
            </a:r>
            <a:endParaRPr lang="en-US" sz="1200" dirty="0">
              <a:solidFill>
                <a:schemeClr val="bg1"/>
              </a:solidFill>
              <a:latin typeface="Calibri" charset="0"/>
              <a:cs typeface="Calibri" charset="0"/>
            </a:endParaRPr>
          </a:p>
          <a:p>
            <a:pPr algn="ctr"/>
            <a:r>
              <a:rPr lang="en-US" sz="1200" dirty="0">
                <a:solidFill>
                  <a:schemeClr val="bg1"/>
                </a:solidFill>
                <a:latin typeface="Calibri" charset="0"/>
                <a:cs typeface="Calibri" charset="0"/>
              </a:rPr>
              <a:t>1997 Annapolis Exchange </a:t>
            </a:r>
            <a:r>
              <a:rPr lang="en-US" sz="1200" dirty="0" err="1">
                <a:solidFill>
                  <a:schemeClr val="bg1"/>
                </a:solidFill>
                <a:latin typeface="Calibri" charset="0"/>
                <a:cs typeface="Calibri" charset="0"/>
              </a:rPr>
              <a:t>Pkway</a:t>
            </a:r>
            <a:r>
              <a:rPr lang="en-US" sz="1200" dirty="0">
                <a:solidFill>
                  <a:schemeClr val="bg1"/>
                </a:solidFill>
                <a:latin typeface="Calibri" charset="0"/>
                <a:cs typeface="Calibri" charset="0"/>
              </a:rPr>
              <a:t>, Suite 300</a:t>
            </a:r>
          </a:p>
          <a:p>
            <a:pPr algn="ctr"/>
            <a:r>
              <a:rPr lang="en-US" sz="1200" dirty="0">
                <a:solidFill>
                  <a:schemeClr val="bg1"/>
                </a:solidFill>
                <a:latin typeface="Calibri" charset="0"/>
                <a:cs typeface="Calibri" charset="0"/>
              </a:rPr>
              <a:t>Annapolis, MD 21401</a:t>
            </a:r>
          </a:p>
        </p:txBody>
      </p:sp>
      <p:sp>
        <p:nvSpPr>
          <p:cNvPr id="4" name="TextBox 1"/>
          <p:cNvSpPr txBox="1">
            <a:spLocks noChangeArrowheads="1"/>
          </p:cNvSpPr>
          <p:nvPr userDrawn="1"/>
        </p:nvSpPr>
        <p:spPr bwMode="auto">
          <a:xfrm>
            <a:off x="991394" y="4425950"/>
            <a:ext cx="716121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algn="ctr"/>
            <a:r>
              <a:rPr lang="en-US" sz="2400" dirty="0">
                <a:solidFill>
                  <a:schemeClr val="tx2"/>
                </a:solidFill>
                <a:latin typeface="+mn-lt"/>
              </a:rPr>
              <a:t>Helping you deliver on your online promise </a:t>
            </a:r>
          </a:p>
        </p:txBody>
      </p:sp>
    </p:spTree>
    <p:extLst>
      <p:ext uri="{BB962C8B-B14F-4D97-AF65-F5344CB8AC3E}">
        <p14:creationId xmlns:p14="http://schemas.microsoft.com/office/powerpoint/2010/main" val="74455837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with staff contacts">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745332" y="4386263"/>
            <a:ext cx="7653337" cy="584200"/>
          </a:xfrm>
          <a:prstGeom prst="rect">
            <a:avLst/>
          </a:prstGeom>
        </p:spPr>
        <p:txBody>
          <a:bodyPr vert="horz"/>
          <a:lstStyle>
            <a:lvl1pPr marL="0" indent="0" algn="ctr">
              <a:buNone/>
              <a:defRPr sz="2400">
                <a:solidFill>
                  <a:schemeClr val="accent2"/>
                </a:solidFill>
                <a:latin typeface="+mn-lt"/>
                <a:cs typeface="Lato Regular"/>
              </a:defRPr>
            </a:lvl1pPr>
          </a:lstStyle>
          <a:p>
            <a:pPr lvl="0"/>
            <a:r>
              <a:rPr lang="en-US" dirty="0" smtClean="0"/>
              <a:t>Click to edit Master text</a:t>
            </a:r>
          </a:p>
        </p:txBody>
      </p:sp>
      <p:sp>
        <p:nvSpPr>
          <p:cNvPr id="6" name="Picture Placeholder 5"/>
          <p:cNvSpPr>
            <a:spLocks noGrp="1"/>
          </p:cNvSpPr>
          <p:nvPr>
            <p:ph type="pic" sz="quarter" idx="11"/>
          </p:nvPr>
        </p:nvSpPr>
        <p:spPr>
          <a:xfrm>
            <a:off x="1201738" y="1973263"/>
            <a:ext cx="1109662" cy="1108075"/>
          </a:xfrm>
          <a:prstGeom prst="rect">
            <a:avLst/>
          </a:prstGeom>
          <a:ln>
            <a:solidFill>
              <a:schemeClr val="tx1"/>
            </a:solidFill>
          </a:ln>
        </p:spPr>
        <p:txBody>
          <a:bodyPr vert="horz"/>
          <a:lstStyle>
            <a:lvl1pPr marL="0" indent="0">
              <a:buNone/>
              <a:defRPr sz="1200">
                <a:solidFill>
                  <a:schemeClr val="bg1"/>
                </a:solidFill>
                <a:latin typeface="Calibri"/>
              </a:defRPr>
            </a:lvl1pPr>
          </a:lstStyle>
          <a:p>
            <a:endParaRPr lang="en-US" dirty="0"/>
          </a:p>
        </p:txBody>
      </p:sp>
      <p:sp>
        <p:nvSpPr>
          <p:cNvPr id="7" name="Picture Placeholder 5"/>
          <p:cNvSpPr>
            <a:spLocks noGrp="1"/>
          </p:cNvSpPr>
          <p:nvPr>
            <p:ph type="pic" sz="quarter" idx="12"/>
          </p:nvPr>
        </p:nvSpPr>
        <p:spPr>
          <a:xfrm>
            <a:off x="3132138" y="1973263"/>
            <a:ext cx="1109662" cy="1108075"/>
          </a:xfrm>
          <a:prstGeom prst="rect">
            <a:avLst/>
          </a:prstGeom>
          <a:ln>
            <a:solidFill>
              <a:schemeClr val="tx1"/>
            </a:solidFill>
          </a:ln>
        </p:spPr>
        <p:txBody>
          <a:bodyPr vert="horz"/>
          <a:lstStyle>
            <a:lvl1pPr marL="0" indent="0">
              <a:buNone/>
              <a:defRPr sz="1200">
                <a:solidFill>
                  <a:schemeClr val="bg1"/>
                </a:solidFill>
                <a:latin typeface="Calibri"/>
              </a:defRPr>
            </a:lvl1pPr>
          </a:lstStyle>
          <a:p>
            <a:endParaRPr lang="en-US" dirty="0"/>
          </a:p>
        </p:txBody>
      </p:sp>
      <p:sp>
        <p:nvSpPr>
          <p:cNvPr id="8" name="Picture Placeholder 5"/>
          <p:cNvSpPr>
            <a:spLocks noGrp="1"/>
          </p:cNvSpPr>
          <p:nvPr>
            <p:ph type="pic" sz="quarter" idx="13"/>
          </p:nvPr>
        </p:nvSpPr>
        <p:spPr>
          <a:xfrm>
            <a:off x="5062538" y="1973263"/>
            <a:ext cx="1109662" cy="1108075"/>
          </a:xfrm>
          <a:prstGeom prst="rect">
            <a:avLst/>
          </a:prstGeom>
          <a:ln>
            <a:solidFill>
              <a:schemeClr val="tx1"/>
            </a:solidFill>
          </a:ln>
        </p:spPr>
        <p:txBody>
          <a:bodyPr vert="horz"/>
          <a:lstStyle>
            <a:lvl1pPr marL="0" indent="0">
              <a:buNone/>
              <a:defRPr sz="1200">
                <a:solidFill>
                  <a:schemeClr val="bg1"/>
                </a:solidFill>
                <a:latin typeface="Calibri"/>
              </a:defRPr>
            </a:lvl1pPr>
          </a:lstStyle>
          <a:p>
            <a:endParaRPr lang="en-US" dirty="0"/>
          </a:p>
        </p:txBody>
      </p:sp>
      <p:sp>
        <p:nvSpPr>
          <p:cNvPr id="9" name="Picture Placeholder 5"/>
          <p:cNvSpPr>
            <a:spLocks noGrp="1"/>
          </p:cNvSpPr>
          <p:nvPr>
            <p:ph type="pic" sz="quarter" idx="14"/>
          </p:nvPr>
        </p:nvSpPr>
        <p:spPr>
          <a:xfrm>
            <a:off x="6992938" y="1973263"/>
            <a:ext cx="1109662" cy="1108075"/>
          </a:xfrm>
          <a:prstGeom prst="rect">
            <a:avLst/>
          </a:prstGeom>
          <a:ln>
            <a:solidFill>
              <a:schemeClr val="tx1"/>
            </a:solidFill>
          </a:ln>
        </p:spPr>
        <p:txBody>
          <a:bodyPr vert="horz"/>
          <a:lstStyle>
            <a:lvl1pPr marL="0" indent="0">
              <a:buNone/>
              <a:defRPr sz="1200">
                <a:solidFill>
                  <a:schemeClr val="bg1"/>
                </a:solidFill>
                <a:latin typeface="Calibri"/>
              </a:defRPr>
            </a:lvl1pPr>
          </a:lstStyle>
          <a:p>
            <a:endParaRPr lang="en-US" dirty="0"/>
          </a:p>
        </p:txBody>
      </p:sp>
      <p:sp>
        <p:nvSpPr>
          <p:cNvPr id="13" name="Text Placeholder 12"/>
          <p:cNvSpPr>
            <a:spLocks noGrp="1"/>
          </p:cNvSpPr>
          <p:nvPr>
            <p:ph type="body" sz="quarter" idx="15"/>
          </p:nvPr>
        </p:nvSpPr>
        <p:spPr>
          <a:xfrm>
            <a:off x="1201738" y="3192463"/>
            <a:ext cx="1109662" cy="904875"/>
          </a:xfrm>
          <a:prstGeom prst="rect">
            <a:avLst/>
          </a:prstGeom>
        </p:spPr>
        <p:txBody>
          <a:bodyPr vert="horz"/>
          <a:lstStyle>
            <a:lvl1pPr marL="0" indent="0">
              <a:buFontTx/>
              <a:buNone/>
              <a:defRPr sz="1200">
                <a:solidFill>
                  <a:schemeClr val="bg1"/>
                </a:solidFill>
                <a:latin typeface="Calibri"/>
              </a:defRPr>
            </a:lvl1pPr>
            <a:lvl2pPr marL="457200" indent="0">
              <a:buFontTx/>
              <a:buNone/>
              <a:defRPr sz="1200">
                <a:solidFill>
                  <a:schemeClr val="bg1"/>
                </a:solidFill>
                <a:latin typeface="Calibri"/>
              </a:defRPr>
            </a:lvl2pPr>
            <a:lvl3pPr marL="914400" indent="0">
              <a:buFontTx/>
              <a:buNone/>
              <a:defRPr sz="1200">
                <a:solidFill>
                  <a:schemeClr val="bg1"/>
                </a:solidFill>
                <a:latin typeface="Calibri"/>
              </a:defRPr>
            </a:lvl3pPr>
            <a:lvl4pPr marL="1371600" indent="0">
              <a:buFontTx/>
              <a:buNone/>
              <a:defRPr sz="1200">
                <a:solidFill>
                  <a:schemeClr val="bg1"/>
                </a:solidFill>
                <a:latin typeface="Calibri"/>
              </a:defRPr>
            </a:lvl4pPr>
            <a:lvl5pPr marL="1828800" indent="0">
              <a:buFontTx/>
              <a:buNone/>
              <a:defRPr sz="1200">
                <a:solidFill>
                  <a:schemeClr val="bg1"/>
                </a:solidFill>
                <a:latin typeface="Calibri"/>
              </a:defRPr>
            </a:lvl5pPr>
          </a:lstStyle>
          <a:p>
            <a:pPr lvl="0"/>
            <a:r>
              <a:rPr lang="en-US" dirty="0" smtClean="0"/>
              <a:t>Click to edit Master text </a:t>
            </a:r>
          </a:p>
        </p:txBody>
      </p:sp>
      <p:sp>
        <p:nvSpPr>
          <p:cNvPr id="14" name="Text Placeholder 12"/>
          <p:cNvSpPr>
            <a:spLocks noGrp="1"/>
          </p:cNvSpPr>
          <p:nvPr>
            <p:ph type="body" sz="quarter" idx="16"/>
          </p:nvPr>
        </p:nvSpPr>
        <p:spPr>
          <a:xfrm>
            <a:off x="3132138" y="3192463"/>
            <a:ext cx="1109662" cy="904875"/>
          </a:xfrm>
          <a:prstGeom prst="rect">
            <a:avLst/>
          </a:prstGeom>
        </p:spPr>
        <p:txBody>
          <a:bodyPr vert="horz"/>
          <a:lstStyle>
            <a:lvl1pPr marL="0" indent="0">
              <a:buFontTx/>
              <a:buNone/>
              <a:defRPr sz="1200">
                <a:solidFill>
                  <a:schemeClr val="bg1"/>
                </a:solidFill>
                <a:latin typeface="Calibri"/>
              </a:defRPr>
            </a:lvl1pPr>
            <a:lvl2pPr marL="457200" indent="0">
              <a:buFontTx/>
              <a:buNone/>
              <a:defRPr sz="1200">
                <a:solidFill>
                  <a:schemeClr val="bg1"/>
                </a:solidFill>
                <a:latin typeface="Calibri"/>
              </a:defRPr>
            </a:lvl2pPr>
            <a:lvl3pPr marL="914400" indent="0">
              <a:buFontTx/>
              <a:buNone/>
              <a:defRPr sz="1200">
                <a:solidFill>
                  <a:schemeClr val="bg1"/>
                </a:solidFill>
                <a:latin typeface="Calibri"/>
              </a:defRPr>
            </a:lvl3pPr>
            <a:lvl4pPr marL="1371600" indent="0">
              <a:buFontTx/>
              <a:buNone/>
              <a:defRPr sz="1200">
                <a:solidFill>
                  <a:schemeClr val="bg1"/>
                </a:solidFill>
                <a:latin typeface="Calibri"/>
              </a:defRPr>
            </a:lvl4pPr>
            <a:lvl5pPr marL="1828800" indent="0">
              <a:buFontTx/>
              <a:buNone/>
              <a:defRPr sz="1200">
                <a:solidFill>
                  <a:schemeClr val="bg1"/>
                </a:solidFill>
                <a:latin typeface="Calibri"/>
              </a:defRPr>
            </a:lvl5pPr>
          </a:lstStyle>
          <a:p>
            <a:pPr lvl="0"/>
            <a:r>
              <a:rPr lang="en-US" dirty="0" smtClean="0"/>
              <a:t>Click to edit Master text </a:t>
            </a:r>
          </a:p>
        </p:txBody>
      </p:sp>
      <p:sp>
        <p:nvSpPr>
          <p:cNvPr id="15" name="Text Placeholder 12"/>
          <p:cNvSpPr>
            <a:spLocks noGrp="1"/>
          </p:cNvSpPr>
          <p:nvPr>
            <p:ph type="body" sz="quarter" idx="17"/>
          </p:nvPr>
        </p:nvSpPr>
        <p:spPr>
          <a:xfrm>
            <a:off x="5062538" y="3192463"/>
            <a:ext cx="1109662" cy="904875"/>
          </a:xfrm>
          <a:prstGeom prst="rect">
            <a:avLst/>
          </a:prstGeom>
        </p:spPr>
        <p:txBody>
          <a:bodyPr vert="horz"/>
          <a:lstStyle>
            <a:lvl1pPr marL="0" indent="0">
              <a:buFontTx/>
              <a:buNone/>
              <a:defRPr sz="1200">
                <a:solidFill>
                  <a:schemeClr val="bg1"/>
                </a:solidFill>
                <a:latin typeface="Calibri"/>
              </a:defRPr>
            </a:lvl1pPr>
            <a:lvl2pPr marL="457200" indent="0">
              <a:buFontTx/>
              <a:buNone/>
              <a:defRPr sz="1200">
                <a:solidFill>
                  <a:schemeClr val="bg1"/>
                </a:solidFill>
                <a:latin typeface="Calibri"/>
              </a:defRPr>
            </a:lvl2pPr>
            <a:lvl3pPr marL="914400" indent="0">
              <a:buFontTx/>
              <a:buNone/>
              <a:defRPr sz="1200">
                <a:solidFill>
                  <a:schemeClr val="bg1"/>
                </a:solidFill>
                <a:latin typeface="Calibri"/>
              </a:defRPr>
            </a:lvl3pPr>
            <a:lvl4pPr marL="1371600" indent="0">
              <a:buFontTx/>
              <a:buNone/>
              <a:defRPr sz="1200">
                <a:solidFill>
                  <a:schemeClr val="bg1"/>
                </a:solidFill>
                <a:latin typeface="Calibri"/>
              </a:defRPr>
            </a:lvl4pPr>
            <a:lvl5pPr marL="1828800" indent="0">
              <a:buFontTx/>
              <a:buNone/>
              <a:defRPr sz="1200">
                <a:solidFill>
                  <a:schemeClr val="bg1"/>
                </a:solidFill>
                <a:latin typeface="Calibri"/>
              </a:defRPr>
            </a:lvl5pPr>
          </a:lstStyle>
          <a:p>
            <a:pPr lvl="0"/>
            <a:r>
              <a:rPr lang="en-US" dirty="0" smtClean="0"/>
              <a:t>Click to edit Master text </a:t>
            </a:r>
          </a:p>
        </p:txBody>
      </p:sp>
      <p:sp>
        <p:nvSpPr>
          <p:cNvPr id="16" name="Text Placeholder 12"/>
          <p:cNvSpPr>
            <a:spLocks noGrp="1"/>
          </p:cNvSpPr>
          <p:nvPr>
            <p:ph type="body" sz="quarter" idx="18"/>
          </p:nvPr>
        </p:nvSpPr>
        <p:spPr>
          <a:xfrm>
            <a:off x="6992938" y="3192463"/>
            <a:ext cx="1109662" cy="904875"/>
          </a:xfrm>
          <a:prstGeom prst="rect">
            <a:avLst/>
          </a:prstGeom>
        </p:spPr>
        <p:txBody>
          <a:bodyPr vert="horz"/>
          <a:lstStyle>
            <a:lvl1pPr marL="0" indent="0">
              <a:buFontTx/>
              <a:buNone/>
              <a:defRPr sz="1200">
                <a:solidFill>
                  <a:schemeClr val="bg1"/>
                </a:solidFill>
                <a:latin typeface="Calibri"/>
              </a:defRPr>
            </a:lvl1pPr>
            <a:lvl2pPr marL="457200" indent="0">
              <a:buFontTx/>
              <a:buNone/>
              <a:defRPr sz="1200">
                <a:solidFill>
                  <a:schemeClr val="bg1"/>
                </a:solidFill>
                <a:latin typeface="Calibri"/>
              </a:defRPr>
            </a:lvl2pPr>
            <a:lvl3pPr marL="914400" indent="0">
              <a:buFontTx/>
              <a:buNone/>
              <a:defRPr sz="1200">
                <a:solidFill>
                  <a:schemeClr val="bg1"/>
                </a:solidFill>
                <a:latin typeface="Calibri"/>
              </a:defRPr>
            </a:lvl3pPr>
            <a:lvl4pPr marL="1371600" indent="0">
              <a:buFontTx/>
              <a:buNone/>
              <a:defRPr sz="1200">
                <a:solidFill>
                  <a:schemeClr val="bg1"/>
                </a:solidFill>
                <a:latin typeface="Calibri"/>
              </a:defRPr>
            </a:lvl4pPr>
            <a:lvl5pPr marL="1828800" indent="0">
              <a:buFontTx/>
              <a:buNone/>
              <a:defRPr sz="1200">
                <a:solidFill>
                  <a:schemeClr val="bg1"/>
                </a:solidFill>
                <a:latin typeface="Calibri"/>
              </a:defRPr>
            </a:lvl5pPr>
          </a:lstStyle>
          <a:p>
            <a:pPr lvl="0"/>
            <a:r>
              <a:rPr lang="en-US" dirty="0" smtClean="0"/>
              <a:t>Click to edit Master text </a:t>
            </a:r>
          </a:p>
        </p:txBody>
      </p:sp>
    </p:spTree>
    <p:extLst>
      <p:ext uri="{BB962C8B-B14F-4D97-AF65-F5344CB8AC3E}">
        <p14:creationId xmlns:p14="http://schemas.microsoft.com/office/powerpoint/2010/main" val="410389385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65867"/>
            <a:ext cx="7772400" cy="1521391"/>
          </a:xfrm>
          <a:prstGeom prst="rect">
            <a:avLst/>
          </a:prstGeom>
        </p:spPr>
        <p:txBody>
          <a:bodyPr/>
          <a:lstStyle>
            <a:lvl1pPr>
              <a:defRPr>
                <a:solidFill>
                  <a:schemeClr val="accent1"/>
                </a:solidFill>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734460"/>
            <a:ext cx="6400800" cy="631104"/>
          </a:xfrm>
          <a:prstGeom prst="rect">
            <a:avLst/>
          </a:prstGeom>
        </p:spPr>
        <p:txBody>
          <a:bodyPr/>
          <a:lstStyle>
            <a:lvl1pPr marL="0" indent="0" algn="ctr">
              <a:buNone/>
              <a:defRPr sz="3000">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74225922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section Title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0575"/>
            <a:ext cx="8229600" cy="857250"/>
          </a:xfrm>
        </p:spPr>
        <p:txBody>
          <a:bodyPr/>
          <a:lstStyle/>
          <a:p>
            <a:r>
              <a:rPr lang="en-US" dirty="0" smtClean="0"/>
              <a:t>Click to edit Master title style</a:t>
            </a:r>
            <a:endParaRPr lang="en-US" dirty="0"/>
          </a:p>
        </p:txBody>
      </p:sp>
      <p:sp>
        <p:nvSpPr>
          <p:cNvPr id="5" name="Subtitle 2"/>
          <p:cNvSpPr>
            <a:spLocks noGrp="1"/>
          </p:cNvSpPr>
          <p:nvPr>
            <p:ph type="subTitle" idx="1"/>
          </p:nvPr>
        </p:nvSpPr>
        <p:spPr>
          <a:xfrm>
            <a:off x="1371600" y="1938055"/>
            <a:ext cx="6400800" cy="631104"/>
          </a:xfrm>
          <a:prstGeom prst="rect">
            <a:avLst/>
          </a:prstGeom>
        </p:spPr>
        <p:txBody>
          <a:bodyPr/>
          <a:lstStyle>
            <a:lvl1pPr marL="0" indent="0" algn="ctr">
              <a:buNone/>
              <a:defRPr sz="3000">
                <a:solidFill>
                  <a:schemeClr val="tx1"/>
                </a:solidFill>
                <a:latin typeface="Lato"/>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90403300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55110662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image, chart, smart 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0"/>
          </p:nvPr>
        </p:nvSpPr>
        <p:spPr>
          <a:xfrm>
            <a:off x="457200" y="987425"/>
            <a:ext cx="8229600" cy="3271838"/>
          </a:xfrm>
        </p:spPr>
        <p:txBody>
          <a:bodyPr/>
          <a:lstStyle>
            <a:lvl1pPr marL="0" indent="0">
              <a:buNone/>
              <a:defRPr/>
            </a:lvl1pPr>
          </a:lstStyle>
          <a:p>
            <a:pPr lvl="0"/>
            <a:endParaRPr lang="en-US" dirty="0"/>
          </a:p>
        </p:txBody>
      </p:sp>
    </p:spTree>
    <p:extLst>
      <p:ext uri="{BB962C8B-B14F-4D97-AF65-F5344CB8AC3E}">
        <p14:creationId xmlns:p14="http://schemas.microsoft.com/office/powerpoint/2010/main" val="334349376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699797"/>
          </a:xfrm>
        </p:spPr>
        <p:txBody>
          <a:bodyPr/>
          <a:lstStyle>
            <a:lvl1pPr marL="228600" indent="-228600">
              <a:defRPr sz="2000"/>
            </a:lvl1pPr>
            <a:lvl2pPr marL="603504" indent="-329184">
              <a:defRPr sz="2000"/>
            </a:lvl2pPr>
            <a:lvl3pPr marL="822960" indent="-182880">
              <a:defRPr sz="1800"/>
            </a:lvl3pPr>
            <a:lvl4pPr marL="1005840" indent="-137160">
              <a:defRPr sz="1600"/>
            </a:lvl4pPr>
            <a:lvl5pPr marL="1170432" indent="-164592">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5"/>
          <p:cNvSpPr>
            <a:spLocks noGrp="1"/>
          </p:cNvSpPr>
          <p:nvPr>
            <p:ph sz="quarter" idx="10"/>
          </p:nvPr>
        </p:nvSpPr>
        <p:spPr>
          <a:xfrm>
            <a:off x="455613" y="1631156"/>
            <a:ext cx="4041775" cy="2699797"/>
          </a:xfrm>
        </p:spPr>
        <p:txBody>
          <a:bodyPr/>
          <a:lstStyle>
            <a:lvl1pPr marL="228600" indent="-228600">
              <a:defRPr sz="2000"/>
            </a:lvl1pPr>
            <a:lvl2pPr marL="603504" indent="-329184">
              <a:defRPr sz="2000"/>
            </a:lvl2pPr>
            <a:lvl3pPr marL="822960" indent="-182880">
              <a:defRPr sz="1800"/>
            </a:lvl3pPr>
            <a:lvl4pPr marL="1005840" indent="-137160">
              <a:defRPr sz="1600"/>
            </a:lvl4pPr>
            <a:lvl5pPr marL="1170432" indent="-164592">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87337568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with bulleted lis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p:spPr>
        <p:txBody>
          <a:bodyPr/>
          <a:lstStyle>
            <a:lvl1pPr>
              <a:defRPr/>
            </a:lvl1pPr>
          </a:lstStyle>
          <a:p>
            <a:r>
              <a:rPr lang="en-US" smtClean="0"/>
              <a:t>Click to edit Master title style</a:t>
            </a:r>
            <a:endParaRPr lang="en-US"/>
          </a:p>
        </p:txBody>
      </p:sp>
      <p:sp>
        <p:nvSpPr>
          <p:cNvPr id="3" name="Content Placeholder 3"/>
          <p:cNvSpPr>
            <a:spLocks noGrp="1"/>
          </p:cNvSpPr>
          <p:nvPr>
            <p:ph sz="half" idx="2"/>
          </p:nvPr>
        </p:nvSpPr>
        <p:spPr>
          <a:xfrm>
            <a:off x="457200" y="1063626"/>
            <a:ext cx="4040188" cy="32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Picture Placeholder 4"/>
          <p:cNvSpPr>
            <a:spLocks noGrp="1"/>
          </p:cNvSpPr>
          <p:nvPr>
            <p:ph type="pic" sz="quarter" idx="10"/>
          </p:nvPr>
        </p:nvSpPr>
        <p:spPr>
          <a:xfrm>
            <a:off x="4605338" y="1063625"/>
            <a:ext cx="4081462" cy="3267075"/>
          </a:xfrm>
        </p:spPr>
        <p:txBody>
          <a:bodyPr/>
          <a:lstStyle/>
          <a:p>
            <a:endParaRPr lang="en-US"/>
          </a:p>
        </p:txBody>
      </p:sp>
    </p:spTree>
    <p:extLst>
      <p:ext uri="{BB962C8B-B14F-4D97-AF65-F5344CB8AC3E}">
        <p14:creationId xmlns:p14="http://schemas.microsoft.com/office/powerpoint/2010/main" val="9990237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ject with descri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04788"/>
            <a:ext cx="5111750" cy="4102499"/>
          </a:xfrm>
        </p:spPr>
        <p:txBody>
          <a:bodyPr/>
          <a:lstStyle>
            <a:lvl1pPr marL="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p:txBody>
      </p:sp>
      <p:sp>
        <p:nvSpPr>
          <p:cNvPr id="4" name="Text Placeholder 3"/>
          <p:cNvSpPr>
            <a:spLocks noGrp="1"/>
          </p:cNvSpPr>
          <p:nvPr>
            <p:ph type="body" sz="half" idx="2"/>
          </p:nvPr>
        </p:nvSpPr>
        <p:spPr>
          <a:xfrm>
            <a:off x="457201" y="1076326"/>
            <a:ext cx="3008313" cy="32309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20979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490004"/>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349135"/>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a:off x="1792288" y="3915057"/>
            <a:ext cx="5486400" cy="3291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752743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 Id="rId9"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1.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3841750"/>
          </a:xfrm>
          <a:prstGeom prst="rect">
            <a:avLst/>
          </a:prstGeom>
          <a:solidFill>
            <a:schemeClr val="accent1"/>
          </a:solidFill>
          <a:ln>
            <a:noFill/>
          </a:ln>
          <a:effectLst>
            <a:outerShdw blurRad="69850" dist="889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8" name="Picture 7" descr="Typographic logo that represents Quality Matters" title="QM Quality Matter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8734" y="300038"/>
            <a:ext cx="1786533" cy="1588029"/>
          </a:xfrm>
          <a:prstGeom prst="rect">
            <a:avLst/>
          </a:prstGeom>
          <a:effectLst>
            <a:outerShdw blurRad="82550" dist="88900" dir="2700000" algn="tl" rotWithShape="0">
              <a:prstClr val="black">
                <a:alpha val="30000"/>
              </a:prstClr>
            </a:outerShdw>
          </a:effectLst>
        </p:spPr>
      </p:pic>
      <p:pic>
        <p:nvPicPr>
          <p:cNvPr id="1028" name="Picture 10" descr="Magnifying glass atop a globe encircled by a yellow ring." title="Research"/>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4025" y="4137025"/>
            <a:ext cx="873125" cy="811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29" name="Picture 11" descr="Three figures framed by a circle with QM in the background" title="Community"/>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06638" y="4137025"/>
            <a:ext cx="811212" cy="811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0" name="Picture 12" descr="Checkmark atop a document with QM on it; all framed in a blue rectangle." title="Rubrics and Standards"/>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098925" y="4105275"/>
            <a:ext cx="788988" cy="873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1" name="Picture 13" descr="Three figures framed by arrows of differing colors forming a circular pattern." title="Quality Assurance &amp; Peer Review"/>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868988" y="4075113"/>
            <a:ext cx="935037" cy="935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2" name="Picture 14" descr="Female figure inside a blue frame holding a pointer positioned atop the letters QM. " title="Professional Development"/>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785100" y="4186238"/>
            <a:ext cx="935038" cy="71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Box 12"/>
          <p:cNvSpPr txBox="1">
            <a:spLocks noChangeArrowheads="1"/>
          </p:cNvSpPr>
          <p:nvPr userDrawn="1"/>
        </p:nvSpPr>
        <p:spPr bwMode="auto">
          <a:xfrm>
            <a:off x="7621589" y="4932895"/>
            <a:ext cx="145097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Ins="0">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algn="r"/>
            <a:r>
              <a:rPr lang="en-US" sz="800" dirty="0">
                <a:solidFill>
                  <a:schemeClr val="accent2"/>
                </a:solidFill>
                <a:latin typeface="Calibri" charset="0"/>
              </a:rPr>
              <a:t>©</a:t>
            </a:r>
            <a:r>
              <a:rPr lang="en-US" sz="800" dirty="0" smtClean="0">
                <a:solidFill>
                  <a:schemeClr val="accent2"/>
                </a:solidFill>
                <a:latin typeface="Calibri" charset="0"/>
              </a:rPr>
              <a:t>2018 </a:t>
            </a:r>
            <a:r>
              <a:rPr lang="en-US" sz="800" dirty="0" err="1">
                <a:solidFill>
                  <a:schemeClr val="accent2"/>
                </a:solidFill>
                <a:latin typeface="Calibri" charset="0"/>
              </a:rPr>
              <a:t>MarylandOnline</a:t>
            </a:r>
            <a:r>
              <a:rPr lang="en-US" sz="800" dirty="0">
                <a:solidFill>
                  <a:schemeClr val="accent2"/>
                </a:solidFill>
                <a:latin typeface="Calibri" charset="0"/>
              </a:rPr>
              <a:t>, Inc.</a:t>
            </a:r>
          </a:p>
        </p:txBody>
      </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1837267"/>
          </a:xfrm>
          <a:prstGeom prst="rect">
            <a:avLst/>
          </a:prstGeom>
          <a:solidFill>
            <a:schemeClr val="accent1"/>
          </a:solidFill>
          <a:ln>
            <a:noFill/>
          </a:ln>
          <a:effectLst>
            <a:outerShdw blurRad="69850" dist="889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8" name="Picture 7" descr="Typographic logo that represents Quality Matters" title="QM Quality Matter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9063" y="333905"/>
            <a:ext cx="1285875" cy="1143000"/>
          </a:xfrm>
          <a:prstGeom prst="rect">
            <a:avLst/>
          </a:prstGeom>
          <a:effectLst>
            <a:outerShdw blurRad="82550" dist="88900" dir="2700000" algn="tl" rotWithShape="0">
              <a:prstClr val="black">
                <a:alpha val="30000"/>
              </a:prstClr>
            </a:outerShdw>
          </a:effectLst>
        </p:spPr>
      </p:pic>
      <p:sp>
        <p:nvSpPr>
          <p:cNvPr id="5" name="TextBox 12"/>
          <p:cNvSpPr txBox="1">
            <a:spLocks noChangeArrowheads="1"/>
          </p:cNvSpPr>
          <p:nvPr userDrawn="1"/>
        </p:nvSpPr>
        <p:spPr bwMode="auto">
          <a:xfrm>
            <a:off x="7621589" y="4932895"/>
            <a:ext cx="145097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Ins="0">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algn="r"/>
            <a:r>
              <a:rPr lang="en-US" sz="800" dirty="0">
                <a:solidFill>
                  <a:schemeClr val="accent2"/>
                </a:solidFill>
                <a:latin typeface="Calibri" charset="0"/>
              </a:rPr>
              <a:t>©</a:t>
            </a:r>
            <a:r>
              <a:rPr lang="en-US" sz="800" dirty="0" smtClean="0">
                <a:solidFill>
                  <a:schemeClr val="accent2"/>
                </a:solidFill>
                <a:latin typeface="Calibri" charset="0"/>
              </a:rPr>
              <a:t>2018 </a:t>
            </a:r>
            <a:r>
              <a:rPr lang="en-US" sz="800" dirty="0" err="1">
                <a:solidFill>
                  <a:schemeClr val="accent2"/>
                </a:solidFill>
                <a:latin typeface="Calibri" charset="0"/>
              </a:rPr>
              <a:t>MarylandOnline</a:t>
            </a:r>
            <a:r>
              <a:rPr lang="en-US" sz="800" dirty="0">
                <a:solidFill>
                  <a:schemeClr val="accent2"/>
                </a:solidFill>
                <a:latin typeface="Calibri" charset="0"/>
              </a:rPr>
              <a:t>, Inc.</a:t>
            </a:r>
          </a:p>
        </p:txBody>
      </p:sp>
    </p:spTree>
    <p:extLst>
      <p:ext uri="{BB962C8B-B14F-4D97-AF65-F5344CB8AC3E}">
        <p14:creationId xmlns:p14="http://schemas.microsoft.com/office/powerpoint/2010/main" val="2122966317"/>
      </p:ext>
    </p:extLst>
  </p:cSld>
  <p:clrMap bg1="lt1" tx1="dk1" bg2="lt2" tx2="dk2" accent1="accent1" accent2="accent2" accent3="accent3" accent4="accent4" accent5="accent5" accent6="accent6" hlink="hlink" folHlink="folHlink"/>
  <p:sldLayoutIdLst>
    <p:sldLayoutId id="2147483688" r:id="rId1"/>
  </p:sldLayoutIdLst>
  <p:timing>
    <p:tnLst>
      <p:par>
        <p:cTn id="1" dur="indefinite" restart="never" nodeType="tmRoot"/>
      </p:par>
    </p:tnLst>
  </p:timing>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Trebuchet MS"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4425950"/>
            <a:ext cx="9144000" cy="717550"/>
          </a:xfrm>
          <a:prstGeom prst="rect">
            <a:avLst/>
          </a:prstGeom>
          <a:solidFill>
            <a:schemeClr val="bg2"/>
          </a:solidFill>
          <a:ln w="9525" cap="flat" cmpd="sng" algn="ctr">
            <a:noFill/>
            <a:prstDash val="solid"/>
          </a:ln>
          <a:effectLst>
            <a:outerShdw blurRad="50800" dist="38100" dir="16200000" rotWithShape="0">
              <a:srgbClr val="000000">
                <a:alpha val="30000"/>
              </a:srgbClr>
            </a:outerShdw>
          </a:effectLst>
        </p:spPr>
        <p:txBody>
          <a:bodyPr anchor="ctr"/>
          <a:lstStyle/>
          <a:p>
            <a:pPr algn="ctr" defTabSz="914400" fontAlgn="auto">
              <a:spcBef>
                <a:spcPts val="0"/>
              </a:spcBef>
              <a:spcAft>
                <a:spcPts val="0"/>
              </a:spcAft>
              <a:defRPr/>
            </a:pPr>
            <a:endParaRPr lang="en-US" kern="0">
              <a:solidFill>
                <a:sysClr val="window" lastClr="FFFFFF"/>
              </a:solidFill>
              <a:latin typeface="Trebuchet MS"/>
              <a:ea typeface="+mn-ea"/>
              <a:cs typeface="+mn-cs"/>
            </a:endParaRPr>
          </a:p>
        </p:txBody>
      </p:sp>
      <p:sp>
        <p:nvSpPr>
          <p:cNvPr id="2051" name="Title Placeholder 1"/>
          <p:cNvSpPr>
            <a:spLocks noGrp="1"/>
          </p:cNvSpPr>
          <p:nvPr>
            <p:ph type="title"/>
          </p:nvPr>
        </p:nvSpPr>
        <p:spPr bwMode="auto">
          <a:xfrm>
            <a:off x="457200" y="130172"/>
            <a:ext cx="8229600" cy="85725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2" name="Text Placeholder 2"/>
          <p:cNvSpPr>
            <a:spLocks noGrp="1"/>
          </p:cNvSpPr>
          <p:nvPr>
            <p:ph type="body" idx="1"/>
          </p:nvPr>
        </p:nvSpPr>
        <p:spPr bwMode="auto">
          <a:xfrm>
            <a:off x="457200" y="1090079"/>
            <a:ext cx="8229600" cy="3082925"/>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descr="Typographic logo that represents Quality Matters" title="QM Quality Matters"/>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34938" y="4481513"/>
            <a:ext cx="644525" cy="571500"/>
          </a:xfrm>
          <a:prstGeom prst="rect">
            <a:avLst/>
          </a:prstGeom>
          <a:effectLst>
            <a:outerShdw blurRad="82550" dist="88900" dir="2700000" algn="tl" rotWithShape="0">
              <a:prstClr val="black">
                <a:alpha val="30000"/>
              </a:prstClr>
            </a:outerShdw>
          </a:effectLst>
        </p:spPr>
      </p:pic>
      <p:sp>
        <p:nvSpPr>
          <p:cNvPr id="2054" name="TextBox 11"/>
          <p:cNvSpPr txBox="1">
            <a:spLocks noChangeArrowheads="1"/>
          </p:cNvSpPr>
          <p:nvPr/>
        </p:nvSpPr>
        <p:spPr bwMode="auto">
          <a:xfrm>
            <a:off x="876300" y="4594229"/>
            <a:ext cx="5040313" cy="4693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a:spcBef>
                <a:spcPts val="300"/>
              </a:spcBef>
            </a:pPr>
            <a:r>
              <a:rPr lang="en-US" sz="1200" dirty="0">
                <a:solidFill>
                  <a:schemeClr val="tx2"/>
                </a:solidFill>
                <a:latin typeface="Calibri"/>
                <a:cs typeface="Calibri"/>
              </a:rPr>
              <a:t>Helping you deliver on your online promise</a:t>
            </a:r>
          </a:p>
          <a:p>
            <a:pPr>
              <a:spcBef>
                <a:spcPts val="300"/>
              </a:spcBef>
            </a:pPr>
            <a:r>
              <a:rPr lang="en-US" sz="1000" dirty="0" err="1">
                <a:solidFill>
                  <a:schemeClr val="tx2"/>
                </a:solidFill>
                <a:latin typeface="Calibri"/>
                <a:cs typeface="Calibri"/>
              </a:rPr>
              <a:t>qualitymatters.org</a:t>
            </a:r>
            <a:endParaRPr lang="en-US" sz="1000" dirty="0">
              <a:solidFill>
                <a:schemeClr val="tx2"/>
              </a:solidFill>
              <a:latin typeface="Calibri"/>
              <a:cs typeface="Calibri"/>
            </a:endParaRPr>
          </a:p>
        </p:txBody>
      </p:sp>
      <p:sp>
        <p:nvSpPr>
          <p:cNvPr id="8" name="TextBox 12"/>
          <p:cNvSpPr txBox="1">
            <a:spLocks noChangeArrowheads="1"/>
          </p:cNvSpPr>
          <p:nvPr userDrawn="1"/>
        </p:nvSpPr>
        <p:spPr bwMode="auto">
          <a:xfrm>
            <a:off x="7621589" y="4932895"/>
            <a:ext cx="145097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Ins="0">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algn="r"/>
            <a:r>
              <a:rPr lang="en-US" sz="800" dirty="0">
                <a:solidFill>
                  <a:schemeClr val="accent2"/>
                </a:solidFill>
                <a:latin typeface="Calibri" charset="0"/>
              </a:rPr>
              <a:t>©</a:t>
            </a:r>
            <a:r>
              <a:rPr lang="en-US" sz="800" dirty="0" smtClean="0">
                <a:solidFill>
                  <a:schemeClr val="accent2"/>
                </a:solidFill>
                <a:latin typeface="Calibri" charset="0"/>
              </a:rPr>
              <a:t>2018 </a:t>
            </a:r>
            <a:r>
              <a:rPr lang="en-US" sz="800" dirty="0">
                <a:solidFill>
                  <a:schemeClr val="accent2"/>
                </a:solidFill>
                <a:latin typeface="Calibri" charset="0"/>
              </a:rPr>
              <a:t>MarylandOnline, Inc.</a:t>
            </a:r>
          </a:p>
        </p:txBody>
      </p:sp>
    </p:spTree>
  </p:cSld>
  <p:clrMap bg1="lt1" tx1="dk1" bg2="lt2" tx2="dk2" accent1="accent1" accent2="accent2" accent3="accent3" accent4="accent4" accent5="accent5" accent6="accent6" hlink="hlink" folHlink="folHlink"/>
  <p:sldLayoutIdLst>
    <p:sldLayoutId id="2147483682" r:id="rId1"/>
    <p:sldLayoutId id="2147483680" r:id="rId2"/>
    <p:sldLayoutId id="2147483691" r:id="rId3"/>
    <p:sldLayoutId id="2147483681" r:id="rId4"/>
    <p:sldLayoutId id="2147483683" r:id="rId5"/>
    <p:sldLayoutId id="2147483684" r:id="rId6"/>
    <p:sldLayoutId id="2147483685" r:id="rId7"/>
  </p:sldLayoutIdLst>
  <p:timing>
    <p:tnLst>
      <p:par>
        <p:cTn id="1" dur="indefinite" restart="never" nodeType="tmRoot"/>
      </p:par>
    </p:tnLst>
  </p:timing>
  <p:txStyles>
    <p:titleStyle>
      <a:lvl1pPr algn="ctr" defTabSz="457200" rtl="0" fontAlgn="base">
        <a:spcBef>
          <a:spcPct val="0"/>
        </a:spcBef>
        <a:spcAft>
          <a:spcPct val="0"/>
        </a:spcAft>
        <a:defRPr sz="4400" kern="1200">
          <a:solidFill>
            <a:schemeClr val="accent2"/>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accent2"/>
          </a:solidFill>
          <a:latin typeface="Calibri" charset="0"/>
          <a:ea typeface="ＭＳ Ｐゴシック" charset="0"/>
          <a:cs typeface="ＭＳ Ｐゴシック" charset="0"/>
        </a:defRPr>
      </a:lvl2pPr>
      <a:lvl3pPr algn="ctr" defTabSz="457200" rtl="0" fontAlgn="base">
        <a:spcBef>
          <a:spcPct val="0"/>
        </a:spcBef>
        <a:spcAft>
          <a:spcPct val="0"/>
        </a:spcAft>
        <a:defRPr sz="4400">
          <a:solidFill>
            <a:schemeClr val="accent2"/>
          </a:solidFill>
          <a:latin typeface="Calibri" charset="0"/>
          <a:ea typeface="ＭＳ Ｐゴシック" charset="0"/>
          <a:cs typeface="ＭＳ Ｐゴシック" charset="0"/>
        </a:defRPr>
      </a:lvl3pPr>
      <a:lvl4pPr algn="ctr" defTabSz="457200" rtl="0" fontAlgn="base">
        <a:spcBef>
          <a:spcPct val="0"/>
        </a:spcBef>
        <a:spcAft>
          <a:spcPct val="0"/>
        </a:spcAft>
        <a:defRPr sz="4400">
          <a:solidFill>
            <a:schemeClr val="accent2"/>
          </a:solidFill>
          <a:latin typeface="Calibri" charset="0"/>
          <a:ea typeface="ＭＳ Ｐゴシック" charset="0"/>
          <a:cs typeface="ＭＳ Ｐゴシック" charset="0"/>
        </a:defRPr>
      </a:lvl4pPr>
      <a:lvl5pPr algn="ctr" defTabSz="457200" rtl="0" fontAlgn="base">
        <a:spcBef>
          <a:spcPct val="0"/>
        </a:spcBef>
        <a:spcAft>
          <a:spcPct val="0"/>
        </a:spcAft>
        <a:defRPr sz="4400">
          <a:solidFill>
            <a:schemeClr val="accent2"/>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accent2"/>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accent2"/>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accent2"/>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accent2"/>
          </a:solidFill>
          <a:latin typeface="Calibri" charset="0"/>
          <a:ea typeface="ＭＳ Ｐゴシック" charset="0"/>
          <a:cs typeface="ＭＳ Ｐゴシック" charset="0"/>
        </a:defRPr>
      </a:lvl9pPr>
    </p:titleStyle>
    <p:bodyStyle>
      <a:lvl1pPr marL="457200" indent="-457200" algn="l" defTabSz="457200" rtl="0" fontAlgn="base">
        <a:spcBef>
          <a:spcPct val="20000"/>
        </a:spcBef>
        <a:spcAft>
          <a:spcPct val="0"/>
        </a:spcAft>
        <a:buSzPct val="115000"/>
        <a:buFont typeface="Arial" charset="0"/>
        <a:buChar char="•"/>
        <a:defRPr sz="3200" kern="1200">
          <a:solidFill>
            <a:schemeClr val="tx1"/>
          </a:solidFill>
          <a:latin typeface="+mn-lt"/>
          <a:ea typeface="ＭＳ Ｐゴシック" charset="0"/>
          <a:cs typeface="ＭＳ Ｐゴシック" charset="0"/>
        </a:defRPr>
      </a:lvl1pPr>
      <a:lvl2pPr marL="731520" indent="-457200" algn="l" defTabSz="457200" rtl="0" fontAlgn="base">
        <a:spcBef>
          <a:spcPct val="20000"/>
        </a:spcBef>
        <a:spcAft>
          <a:spcPct val="0"/>
        </a:spcAft>
        <a:buSzPct val="75000"/>
        <a:buFont typeface="Courier New" charset="0"/>
        <a:buChar char="o"/>
        <a:defRPr sz="2800" kern="1200">
          <a:solidFill>
            <a:schemeClr val="tx1"/>
          </a:solidFill>
          <a:latin typeface="+mn-lt"/>
          <a:ea typeface="ＭＳ Ｐゴシック" charset="0"/>
          <a:cs typeface="+mn-cs"/>
        </a:defRPr>
      </a:lvl2pPr>
      <a:lvl3pPr marL="822960" indent="-182880" algn="l" defTabSz="457200" rtl="0" fontAlgn="base">
        <a:spcBef>
          <a:spcPct val="20000"/>
        </a:spcBef>
        <a:spcAft>
          <a:spcPct val="0"/>
        </a:spcAft>
        <a:buSzPct val="120000"/>
        <a:buFont typeface="Arial" charset="0"/>
        <a:buChar char="•"/>
        <a:defRPr sz="2400" kern="1200">
          <a:solidFill>
            <a:schemeClr val="tx1"/>
          </a:solidFill>
          <a:latin typeface="+mn-lt"/>
          <a:ea typeface="ＭＳ Ｐゴシック" charset="0"/>
          <a:cs typeface="+mn-cs"/>
        </a:defRPr>
      </a:lvl3pPr>
      <a:lvl4pPr marL="1097280" indent="-228600" algn="l" defTabSz="457200" rtl="0" fontAlgn="base">
        <a:spcBef>
          <a:spcPct val="20000"/>
        </a:spcBef>
        <a:spcAft>
          <a:spcPct val="0"/>
        </a:spcAft>
        <a:buSzPct val="90000"/>
        <a:buFont typeface="Lucida Grande"/>
        <a:buChar char="»"/>
        <a:defRPr sz="2000" kern="1200">
          <a:solidFill>
            <a:schemeClr val="tx1"/>
          </a:solidFill>
          <a:latin typeface="+mn-lt"/>
          <a:ea typeface="ＭＳ Ｐゴシック" charset="0"/>
          <a:cs typeface="+mn-cs"/>
        </a:defRPr>
      </a:lvl4pPr>
      <a:lvl5pPr marL="1261872" indent="-182880" algn="l" defTabSz="457200" rtl="0" fontAlgn="base">
        <a:spcBef>
          <a:spcPct val="20000"/>
        </a:spcBef>
        <a:spcAft>
          <a:spcPct val="0"/>
        </a:spcAft>
        <a:buSzPct val="80000"/>
        <a:buFont typeface="Courier New"/>
        <a:buChar char="o"/>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4197350"/>
          </a:xfrm>
          <a:prstGeom prst="rect">
            <a:avLst/>
          </a:prstGeom>
          <a:solidFill>
            <a:schemeClr val="accent1"/>
          </a:solidFill>
          <a:ln>
            <a:noFill/>
          </a:ln>
          <a:effectLst>
            <a:outerShdw blurRad="69850" dist="889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8" name="Picture 7" descr="Typographic logo that represents Quality Matters" title="QM Quality Matter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50469" y="300038"/>
            <a:ext cx="1643063" cy="1458912"/>
          </a:xfrm>
          <a:prstGeom prst="rect">
            <a:avLst/>
          </a:prstGeom>
          <a:effectLst>
            <a:outerShdw blurRad="82550" dist="88900" dir="2700000" algn="tl" rotWithShape="0">
              <a:prstClr val="black">
                <a:alpha val="30000"/>
              </a:prstClr>
            </a:outerShdw>
          </a:effectLst>
        </p:spPr>
      </p:pic>
      <p:sp>
        <p:nvSpPr>
          <p:cNvPr id="5" name="TextBox 12"/>
          <p:cNvSpPr txBox="1">
            <a:spLocks noChangeArrowheads="1"/>
          </p:cNvSpPr>
          <p:nvPr userDrawn="1"/>
        </p:nvSpPr>
        <p:spPr bwMode="auto">
          <a:xfrm>
            <a:off x="7621589" y="4932895"/>
            <a:ext cx="145097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Ins="0">
            <a:spAutoFit/>
          </a:bodyPr>
          <a:lstStyle>
            <a:lvl1pPr>
              <a:defRPr>
                <a:solidFill>
                  <a:schemeClr val="tx1"/>
                </a:solidFill>
                <a:latin typeface="Trebuchet MS" charset="0"/>
                <a:ea typeface="ＭＳ Ｐゴシック" charset="0"/>
                <a:cs typeface="ＭＳ Ｐゴシック" charset="0"/>
              </a:defRPr>
            </a:lvl1pPr>
            <a:lvl2pPr marL="742950" indent="-285750">
              <a:defRPr>
                <a:solidFill>
                  <a:schemeClr val="tx1"/>
                </a:solidFill>
                <a:latin typeface="Trebuchet MS" charset="0"/>
                <a:ea typeface="ＭＳ Ｐゴシック" charset="0"/>
              </a:defRPr>
            </a:lvl2pPr>
            <a:lvl3pPr marL="1143000" indent="-228600">
              <a:defRPr>
                <a:solidFill>
                  <a:schemeClr val="tx1"/>
                </a:solidFill>
                <a:latin typeface="Trebuchet MS" charset="0"/>
                <a:ea typeface="ＭＳ Ｐゴシック" charset="0"/>
              </a:defRPr>
            </a:lvl3pPr>
            <a:lvl4pPr marL="1600200" indent="-228600">
              <a:defRPr>
                <a:solidFill>
                  <a:schemeClr val="tx1"/>
                </a:solidFill>
                <a:latin typeface="Trebuchet MS" charset="0"/>
                <a:ea typeface="ＭＳ Ｐゴシック" charset="0"/>
              </a:defRPr>
            </a:lvl4pPr>
            <a:lvl5pPr marL="2057400" indent="-228600">
              <a:defRPr>
                <a:solidFill>
                  <a:schemeClr val="tx1"/>
                </a:solidFill>
                <a:latin typeface="Trebuchet MS" charset="0"/>
                <a:ea typeface="ＭＳ Ｐゴシック" charset="0"/>
              </a:defRPr>
            </a:lvl5pPr>
            <a:lvl6pPr marL="2514600" indent="-228600" fontAlgn="base">
              <a:spcBef>
                <a:spcPct val="0"/>
              </a:spcBef>
              <a:spcAft>
                <a:spcPct val="0"/>
              </a:spcAft>
              <a:defRPr>
                <a:solidFill>
                  <a:schemeClr val="tx1"/>
                </a:solidFill>
                <a:latin typeface="Trebuchet MS" charset="0"/>
                <a:ea typeface="ＭＳ Ｐゴシック" charset="0"/>
              </a:defRPr>
            </a:lvl6pPr>
            <a:lvl7pPr marL="2971800" indent="-228600" fontAlgn="base">
              <a:spcBef>
                <a:spcPct val="0"/>
              </a:spcBef>
              <a:spcAft>
                <a:spcPct val="0"/>
              </a:spcAft>
              <a:defRPr>
                <a:solidFill>
                  <a:schemeClr val="tx1"/>
                </a:solidFill>
                <a:latin typeface="Trebuchet MS" charset="0"/>
                <a:ea typeface="ＭＳ Ｐゴシック" charset="0"/>
              </a:defRPr>
            </a:lvl7pPr>
            <a:lvl8pPr marL="3429000" indent="-228600" fontAlgn="base">
              <a:spcBef>
                <a:spcPct val="0"/>
              </a:spcBef>
              <a:spcAft>
                <a:spcPct val="0"/>
              </a:spcAft>
              <a:defRPr>
                <a:solidFill>
                  <a:schemeClr val="tx1"/>
                </a:solidFill>
                <a:latin typeface="Trebuchet MS" charset="0"/>
                <a:ea typeface="ＭＳ Ｐゴシック" charset="0"/>
              </a:defRPr>
            </a:lvl8pPr>
            <a:lvl9pPr marL="3886200" indent="-228600" fontAlgn="base">
              <a:spcBef>
                <a:spcPct val="0"/>
              </a:spcBef>
              <a:spcAft>
                <a:spcPct val="0"/>
              </a:spcAft>
              <a:defRPr>
                <a:solidFill>
                  <a:schemeClr val="tx1"/>
                </a:solidFill>
                <a:latin typeface="Trebuchet MS" charset="0"/>
                <a:ea typeface="ＭＳ Ｐゴシック" charset="0"/>
              </a:defRPr>
            </a:lvl9p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a:ln>
                  <a:noFill/>
                </a:ln>
                <a:solidFill>
                  <a:srgbClr val="526C7C"/>
                </a:solidFill>
                <a:effectLst/>
                <a:uLnTx/>
                <a:uFillTx/>
                <a:latin typeface="Calibri" charset="0"/>
                <a:ea typeface="ＭＳ Ｐゴシック" charset="0"/>
                <a:cs typeface="ＭＳ Ｐゴシック" charset="0"/>
              </a:rPr>
              <a:t>©</a:t>
            </a:r>
            <a:r>
              <a:rPr kumimoji="0" lang="en-US" sz="800" b="0" i="0" u="none" strike="noStrike" kern="0" cap="none" spc="0" normalizeH="0" baseline="0" noProof="0" smtClean="0">
                <a:ln>
                  <a:noFill/>
                </a:ln>
                <a:solidFill>
                  <a:srgbClr val="526C7C"/>
                </a:solidFill>
                <a:effectLst/>
                <a:uLnTx/>
                <a:uFillTx/>
                <a:latin typeface="Calibri" charset="0"/>
                <a:ea typeface="ＭＳ Ｐゴシック" charset="0"/>
                <a:cs typeface="ＭＳ Ｐゴシック" charset="0"/>
              </a:rPr>
              <a:t>2018 </a:t>
            </a:r>
            <a:r>
              <a:rPr kumimoji="0" lang="en-US" sz="800" b="0" i="0" u="none" strike="noStrike" kern="0" cap="none" spc="0" normalizeH="0" baseline="0" noProof="0" dirty="0" err="1">
                <a:ln>
                  <a:noFill/>
                </a:ln>
                <a:solidFill>
                  <a:srgbClr val="526C7C"/>
                </a:solidFill>
                <a:effectLst/>
                <a:uLnTx/>
                <a:uFillTx/>
                <a:latin typeface="Calibri" charset="0"/>
                <a:ea typeface="ＭＳ Ｐゴシック" charset="0"/>
                <a:cs typeface="ＭＳ Ｐゴシック" charset="0"/>
              </a:rPr>
              <a:t>MarylandOnline</a:t>
            </a:r>
            <a:r>
              <a:rPr kumimoji="0" lang="en-US" sz="800" b="0" i="0" u="none" strike="noStrike" kern="0" cap="none" spc="0" normalizeH="0" baseline="0" noProof="0" dirty="0">
                <a:ln>
                  <a:noFill/>
                </a:ln>
                <a:solidFill>
                  <a:srgbClr val="526C7C"/>
                </a:solidFill>
                <a:effectLst/>
                <a:uLnTx/>
                <a:uFillTx/>
                <a:latin typeface="Calibri" charset="0"/>
                <a:ea typeface="ＭＳ Ｐゴシック" charset="0"/>
                <a:cs typeface="ＭＳ Ｐゴシック" charset="0"/>
              </a:rPr>
              <a:t>, Inc.</a:t>
            </a:r>
          </a:p>
        </p:txBody>
      </p:sp>
    </p:spTree>
  </p:cSld>
  <p:clrMap bg1="lt1" tx1="dk1" bg2="lt2" tx2="dk2" accent1="accent1" accent2="accent2" accent3="accent3" accent4="accent4" accent5="accent5" accent6="accent6" hlink="hlink" folHlink="folHlink"/>
  <p:sldLayoutIdLst>
    <p:sldLayoutId id="2147483689" r:id="rId1"/>
    <p:sldLayoutId id="2147483686" r:id="rId2"/>
    <p:sldLayoutId id="2147483690" r:id="rId3"/>
  </p:sldLayoutIdLst>
  <p:timing>
    <p:tnLst>
      <p:par>
        <p:cTn id="1" dur="indefinite" restart="never" nodeType="tmRoot"/>
      </p:par>
    </p:tnLst>
  </p:timing>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Trebuchet MS"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Trebuchet MS"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Trebuchet MS"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Trebuchet MS"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Trebuchet MS"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Trebuchet MS"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Trebuchet MS"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Trebuchet MS"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insidehighered.com/digital-learning/article/2018/03/20/analysis-shows-georgia-tech%E2%80%99s-online-masters-computer-science?mc_cid=fd0c322960&amp;mc_eid=d210273efa"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hyperlink" Target="https://www.chronicle.com/items/biz/pdf/ChronFocus_Analyticsv5_i.pdf" TargetMode="External"/><Relationship Id="rId4" Type="http://schemas.openxmlformats.org/officeDocument/2006/relationships/hyperlink" Target="https://www.sri.com/sites/default/files/brochures/almap_final_report.pdf"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insidehighered.com/digital-learning/article/2018/03/20/analysis-shows-georgia-tech%E2%80%99s-online-masters-computer-science?mc_cid=fd0c322960&amp;mc_eid=d210273efa"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hyperlink" Target="https://www.chronicle.com/items/biz/pdf/ChronFocus_Analyticsv5_i.pdf" TargetMode="External"/><Relationship Id="rId4" Type="http://schemas.openxmlformats.org/officeDocument/2006/relationships/hyperlink" Target="https://www.sri.com/sites/default/files/brochures/almap_final_report.pdf"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presidentsforum.org/collaborative-for-quality-in-alternative-learning-cqal/"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hyperlink" Target="http://www.cbenetwork.org/" TargetMode="External"/><Relationship Id="rId4" Type="http://schemas.openxmlformats.org/officeDocument/2006/relationships/hyperlink" Target="https://www.ed.gov/news/press-releases/fact-sheet-ed-launches-initiative-low-income-students-access-new-generation-higher-education-provider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qmprogram.org/qmresources/research/"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linkresearchlab.org/PreparingDigitalUniversity.pdf"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link.springer.com/article/10.1007/s11423-016-9434-9"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www.openpraxis.org/index.php/OpenPraxis/article/view/227/179"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merlot.org/merlot/index.htm"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3"/>
          <p:cNvSpPr>
            <a:spLocks noGrp="1"/>
          </p:cNvSpPr>
          <p:nvPr>
            <p:ph type="ctrTitle"/>
          </p:nvPr>
        </p:nvSpPr>
        <p:spPr bwMode="auto">
          <a:xfrm>
            <a:off x="685800" y="2149475"/>
            <a:ext cx="7772400" cy="911225"/>
          </a:xfrm>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latin typeface="Lato Semibold" charset="0"/>
              </a:rPr>
              <a:t>Beyond the Buzz</a:t>
            </a:r>
            <a:endParaRPr lang="en-US" dirty="0">
              <a:latin typeface="Lato Semibold" charset="0"/>
            </a:endParaRPr>
          </a:p>
        </p:txBody>
      </p:sp>
      <p:sp>
        <p:nvSpPr>
          <p:cNvPr id="5" name="Subtitle 4"/>
          <p:cNvSpPr>
            <a:spLocks noGrp="1"/>
          </p:cNvSpPr>
          <p:nvPr>
            <p:ph type="subTitle" idx="1"/>
          </p:nvPr>
        </p:nvSpPr>
        <p:spPr>
          <a:xfrm>
            <a:off x="1371600" y="3132138"/>
            <a:ext cx="6400800" cy="630237"/>
          </a:xfrm>
        </p:spPr>
        <p:txBody>
          <a:bodyPr/>
          <a:lstStyle/>
          <a:p>
            <a:pPr fontAlgn="auto">
              <a:spcAft>
                <a:spcPts val="0"/>
              </a:spcAft>
              <a:defRPr/>
            </a:pPr>
            <a:r>
              <a:rPr lang="en-US" sz="2000" dirty="0"/>
              <a:t>Recent Research on Hot Topics in Online Learning and Quality Assurance</a:t>
            </a:r>
          </a:p>
          <a:p>
            <a:pPr fontAlgn="auto">
              <a:spcAft>
                <a:spcPts val="0"/>
              </a:spcAft>
              <a:buFont typeface="Arial"/>
              <a:buNone/>
              <a:defRPr/>
            </a:pPr>
            <a:endParaRPr lang="en-US" dirty="0">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Learning</a:t>
            </a:r>
            <a:endParaRPr lang="en-US" dirty="0"/>
          </a:p>
        </p:txBody>
      </p:sp>
      <p:sp>
        <p:nvSpPr>
          <p:cNvPr id="3" name="Content Placeholder 2"/>
          <p:cNvSpPr>
            <a:spLocks noGrp="1"/>
          </p:cNvSpPr>
          <p:nvPr>
            <p:ph idx="1"/>
          </p:nvPr>
        </p:nvSpPr>
        <p:spPr/>
        <p:txBody>
          <a:bodyPr/>
          <a:lstStyle/>
          <a:p>
            <a:r>
              <a:rPr lang="en-US" sz="2800" dirty="0" smtClean="0"/>
              <a:t>Hot topic because it provides more options for students to pursue their education than have been available up till now</a:t>
            </a:r>
            <a:br>
              <a:rPr lang="en-US" sz="2800" dirty="0" smtClean="0"/>
            </a:br>
            <a:endParaRPr lang="en-US" sz="2800" dirty="0" smtClean="0"/>
          </a:p>
          <a:p>
            <a:r>
              <a:rPr lang="en-US" sz="2800" dirty="0"/>
              <a:t>What is the impact on student learning?</a:t>
            </a:r>
            <a:br>
              <a:rPr lang="en-US" sz="2800" dirty="0"/>
            </a:br>
            <a:endParaRPr lang="en-US" sz="2800" dirty="0"/>
          </a:p>
          <a:p>
            <a:r>
              <a:rPr lang="en-US" sz="2800" dirty="0"/>
              <a:t>How can </a:t>
            </a:r>
            <a:r>
              <a:rPr lang="en-US" sz="2800" dirty="0" smtClean="0"/>
              <a:t>quality </a:t>
            </a:r>
            <a:r>
              <a:rPr lang="en-US" sz="2800" dirty="0"/>
              <a:t>be assured?</a:t>
            </a:r>
          </a:p>
          <a:p>
            <a:endParaRPr lang="en-US" dirty="0"/>
          </a:p>
        </p:txBody>
      </p:sp>
    </p:spTree>
    <p:extLst>
      <p:ext uri="{BB962C8B-B14F-4D97-AF65-F5344CB8AC3E}">
        <p14:creationId xmlns:p14="http://schemas.microsoft.com/office/powerpoint/2010/main" val="240543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Learning</a:t>
            </a:r>
            <a:endParaRPr lang="en-US" dirty="0"/>
          </a:p>
        </p:txBody>
      </p:sp>
      <p:sp>
        <p:nvSpPr>
          <p:cNvPr id="3" name="Content Placeholder 2"/>
          <p:cNvSpPr>
            <a:spLocks noGrp="1"/>
          </p:cNvSpPr>
          <p:nvPr>
            <p:ph idx="1"/>
          </p:nvPr>
        </p:nvSpPr>
        <p:spPr/>
        <p:txBody>
          <a:bodyPr/>
          <a:lstStyle/>
          <a:p>
            <a:r>
              <a:rPr lang="en-US" sz="2000" dirty="0" smtClean="0">
                <a:hlinkClick r:id="rId3"/>
              </a:rPr>
              <a:t>Online, Cheap – and Elite</a:t>
            </a:r>
            <a:r>
              <a:rPr lang="en-US" sz="2000" dirty="0" smtClean="0"/>
              <a:t> (Inside Higher Ed, Lindsay McKenzie, </a:t>
            </a:r>
            <a:r>
              <a:rPr lang="en-US" sz="2000" dirty="0"/>
              <a:t>3/20/18) – “Students admitted to the online program typically had slightly lower academic credentials than those admitted to the in-person program, but they performed slightly better in their identical and blind-marked final </a:t>
            </a:r>
            <a:r>
              <a:rPr lang="en-US" sz="2000" dirty="0" smtClean="0"/>
              <a:t>assessments”</a:t>
            </a:r>
          </a:p>
          <a:p>
            <a:r>
              <a:rPr lang="en-US" sz="2000" dirty="0" smtClean="0">
                <a:hlinkClick r:id="rId4"/>
              </a:rPr>
              <a:t>Lessons Learned from Early Implementations of Adaptive Courseware</a:t>
            </a:r>
            <a:r>
              <a:rPr lang="en-US" sz="2000" dirty="0" smtClean="0"/>
              <a:t> (April 2016, SRI International). See pp. 20-21 in </a:t>
            </a:r>
            <a:r>
              <a:rPr lang="en-US" sz="2000" dirty="0" smtClean="0">
                <a:hlinkClick r:id="rId5"/>
              </a:rPr>
              <a:t>The Chronicle Focus</a:t>
            </a:r>
            <a:r>
              <a:rPr lang="en-US" sz="2000" dirty="0" smtClean="0"/>
              <a:t> by Michael Feldstein – basically no discernable impact on grades and course completion found due to adaptive learning; students &amp; instructors in community colleges like it</a:t>
            </a:r>
            <a:endParaRPr lang="en-US" sz="2000" dirty="0"/>
          </a:p>
        </p:txBody>
      </p:sp>
    </p:spTree>
    <p:extLst>
      <p:ext uri="{BB962C8B-B14F-4D97-AF65-F5344CB8AC3E}">
        <p14:creationId xmlns:p14="http://schemas.microsoft.com/office/powerpoint/2010/main" val="26011606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Learning</a:t>
            </a:r>
            <a:endParaRPr lang="en-US" dirty="0"/>
          </a:p>
        </p:txBody>
      </p:sp>
      <p:sp>
        <p:nvSpPr>
          <p:cNvPr id="3" name="Content Placeholder 2"/>
          <p:cNvSpPr>
            <a:spLocks noGrp="1"/>
          </p:cNvSpPr>
          <p:nvPr>
            <p:ph idx="1"/>
          </p:nvPr>
        </p:nvSpPr>
        <p:spPr/>
        <p:txBody>
          <a:bodyPr/>
          <a:lstStyle/>
          <a:p>
            <a:r>
              <a:rPr lang="en-US" sz="2000" dirty="0" smtClean="0">
                <a:hlinkClick r:id="rId3"/>
              </a:rPr>
              <a:t>Online, Cheap – and Elite</a:t>
            </a:r>
            <a:r>
              <a:rPr lang="en-US" sz="2000" dirty="0" smtClean="0"/>
              <a:t> (Inside Higher Ed, Lindsay McKenzie, </a:t>
            </a:r>
            <a:r>
              <a:rPr lang="en-US" sz="2000" dirty="0"/>
              <a:t>3/20/18) – “Students admitted to the online program typically had slightly lower academic credentials than those admitted to the in-person program, but they performed slightly better in their identical and blind-marked final </a:t>
            </a:r>
            <a:r>
              <a:rPr lang="en-US" sz="2000" dirty="0" smtClean="0"/>
              <a:t>assessments”</a:t>
            </a:r>
          </a:p>
          <a:p>
            <a:r>
              <a:rPr lang="en-US" sz="2000" dirty="0" smtClean="0">
                <a:hlinkClick r:id="rId4"/>
              </a:rPr>
              <a:t>Lessons Learned from Early Implementations of Adaptive Courseware</a:t>
            </a:r>
            <a:r>
              <a:rPr lang="en-US" sz="2000" dirty="0" smtClean="0"/>
              <a:t> (April 2016, SRI International). See pp. 20-21 in </a:t>
            </a:r>
            <a:r>
              <a:rPr lang="en-US" sz="2000" dirty="0" smtClean="0">
                <a:hlinkClick r:id="rId5"/>
              </a:rPr>
              <a:t>The Chronicle Focus</a:t>
            </a:r>
            <a:r>
              <a:rPr lang="en-US" sz="2000" dirty="0" smtClean="0"/>
              <a:t> by Michael Feldstein – basically no discernable impact on grades and course completion found due to adaptive learning; students &amp; instructors in community colleges like it</a:t>
            </a:r>
            <a:endParaRPr lang="en-US" sz="2000" dirty="0"/>
          </a:p>
        </p:txBody>
      </p:sp>
    </p:spTree>
    <p:extLst>
      <p:ext uri="{BB962C8B-B14F-4D97-AF65-F5344CB8AC3E}">
        <p14:creationId xmlns:p14="http://schemas.microsoft.com/office/powerpoint/2010/main" val="3582272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Learning</a:t>
            </a:r>
            <a:endParaRPr lang="en-US" dirty="0"/>
          </a:p>
        </p:txBody>
      </p:sp>
      <p:sp>
        <p:nvSpPr>
          <p:cNvPr id="3" name="Content Placeholder 2"/>
          <p:cNvSpPr>
            <a:spLocks noGrp="1"/>
          </p:cNvSpPr>
          <p:nvPr>
            <p:ph idx="1"/>
          </p:nvPr>
        </p:nvSpPr>
        <p:spPr/>
        <p:txBody>
          <a:bodyPr/>
          <a:lstStyle/>
          <a:p>
            <a:pPr marL="0" indent="0">
              <a:buNone/>
            </a:pPr>
            <a:r>
              <a:rPr lang="en-US" sz="2000" dirty="0" smtClean="0"/>
              <a:t>The question of assuring quality</a:t>
            </a:r>
            <a:br>
              <a:rPr lang="en-US" sz="2000" dirty="0" smtClean="0"/>
            </a:br>
            <a:endParaRPr lang="en-US" sz="2000" dirty="0" smtClean="0"/>
          </a:p>
          <a:p>
            <a:r>
              <a:rPr lang="en-US" sz="2000" dirty="0" smtClean="0"/>
              <a:t>One </a:t>
            </a:r>
            <a:r>
              <a:rPr lang="en-US" sz="2000" dirty="0"/>
              <a:t>organization formed expressly to deal with quality in alternative learning is the </a:t>
            </a:r>
            <a:r>
              <a:rPr lang="en-US" sz="2000" b="1" dirty="0">
                <a:hlinkClick r:id="rId3"/>
              </a:rPr>
              <a:t>Collaborative for Quality in Alternative Learning (CQAL</a:t>
            </a:r>
            <a:r>
              <a:rPr lang="en-US" sz="2000" b="1" dirty="0" smtClean="0">
                <a:hlinkClick r:id="rId3"/>
              </a:rPr>
              <a:t>)</a:t>
            </a:r>
            <a:r>
              <a:rPr lang="en-US" sz="2000" b="1" dirty="0" smtClean="0"/>
              <a:t/>
            </a:r>
            <a:br>
              <a:rPr lang="en-US" sz="2000" b="1" dirty="0" smtClean="0"/>
            </a:br>
            <a:endParaRPr lang="en-US" sz="2000" dirty="0" smtClean="0"/>
          </a:p>
          <a:p>
            <a:r>
              <a:rPr lang="en-US" sz="2000" dirty="0" smtClean="0"/>
              <a:t>U.S. Education Department’s </a:t>
            </a:r>
            <a:r>
              <a:rPr lang="en-US" sz="2000" dirty="0" smtClean="0">
                <a:hlinkClick r:id="rId4"/>
              </a:rPr>
              <a:t>EQUIP</a:t>
            </a:r>
            <a:r>
              <a:rPr lang="en-US" sz="2000" dirty="0" smtClean="0"/>
              <a:t> Program</a:t>
            </a:r>
            <a:br>
              <a:rPr lang="en-US" sz="2000" dirty="0" smtClean="0"/>
            </a:br>
            <a:endParaRPr lang="en-US" sz="2000" dirty="0" smtClean="0"/>
          </a:p>
          <a:p>
            <a:r>
              <a:rPr lang="en-US" sz="2000" dirty="0" smtClean="0"/>
              <a:t>The </a:t>
            </a:r>
            <a:r>
              <a:rPr lang="en-US" sz="2000" dirty="0" smtClean="0">
                <a:hlinkClick r:id="rId5"/>
              </a:rPr>
              <a:t>Competency Based Education Network (C-BEN)</a:t>
            </a:r>
            <a:r>
              <a:rPr lang="en-US" sz="2000" dirty="0" smtClean="0"/>
              <a:t> has drafted standards for quality CBE</a:t>
            </a:r>
            <a:br>
              <a:rPr lang="en-US" sz="2000" dirty="0" smtClean="0"/>
            </a:br>
            <a:endParaRPr lang="en-US" sz="2000" dirty="0" smtClean="0"/>
          </a:p>
          <a:p>
            <a:endParaRPr lang="en-US" sz="1600" dirty="0" smtClean="0"/>
          </a:p>
          <a:p>
            <a:endParaRPr lang="en-US" sz="1600" dirty="0"/>
          </a:p>
        </p:txBody>
      </p:sp>
    </p:spTree>
    <p:extLst>
      <p:ext uri="{BB962C8B-B14F-4D97-AF65-F5344CB8AC3E}">
        <p14:creationId xmlns:p14="http://schemas.microsoft.com/office/powerpoint/2010/main" val="14572071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What Works in Online Education?</a:t>
            </a:r>
            <a:endParaRPr lang="en-US" sz="4000" dirty="0"/>
          </a:p>
        </p:txBody>
      </p:sp>
      <p:sp>
        <p:nvSpPr>
          <p:cNvPr id="3" name="Content Placeholder 2"/>
          <p:cNvSpPr>
            <a:spLocks noGrp="1"/>
          </p:cNvSpPr>
          <p:nvPr>
            <p:ph idx="1"/>
          </p:nvPr>
        </p:nvSpPr>
        <p:spPr/>
        <p:txBody>
          <a:bodyPr/>
          <a:lstStyle/>
          <a:p>
            <a:r>
              <a:rPr lang="en-US" sz="2000" dirty="0" smtClean="0"/>
              <a:t>The big question that is broken down into relatively small questions</a:t>
            </a:r>
          </a:p>
          <a:p>
            <a:r>
              <a:rPr lang="en-US" sz="2000" dirty="0" smtClean="0"/>
              <a:t>An even bigger question is, What works in education?</a:t>
            </a:r>
          </a:p>
          <a:p>
            <a:r>
              <a:rPr lang="en-US" sz="2000" dirty="0" smtClean="0"/>
              <a:t>The research that supports the QM Rubric relates to course design of online &amp; blended courses (e.g., GS 5 Course Activities and Learner Interaction)</a:t>
            </a:r>
          </a:p>
          <a:p>
            <a:r>
              <a:rPr lang="en-US" sz="2000" dirty="0" smtClean="0"/>
              <a:t>The </a:t>
            </a:r>
            <a:r>
              <a:rPr lang="en-US" sz="2000" dirty="0" smtClean="0">
                <a:hlinkClick r:id="rId3"/>
              </a:rPr>
              <a:t>QM Research Library</a:t>
            </a:r>
            <a:r>
              <a:rPr lang="en-US" sz="2000" dirty="0" smtClean="0"/>
              <a:t> has approximately 1,000 references relating to important elements of online course design</a:t>
            </a:r>
            <a:endParaRPr lang="en-US" sz="2000" dirty="0"/>
          </a:p>
        </p:txBody>
      </p:sp>
    </p:spTree>
    <p:extLst>
      <p:ext uri="{BB962C8B-B14F-4D97-AF65-F5344CB8AC3E}">
        <p14:creationId xmlns:p14="http://schemas.microsoft.com/office/powerpoint/2010/main" val="27081814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What Works in Online Education?</a:t>
            </a:r>
            <a:endParaRPr lang="en-US" sz="4000" dirty="0"/>
          </a:p>
        </p:txBody>
      </p:sp>
      <p:sp>
        <p:nvSpPr>
          <p:cNvPr id="3" name="Content Placeholder 2"/>
          <p:cNvSpPr>
            <a:spLocks noGrp="1"/>
          </p:cNvSpPr>
          <p:nvPr>
            <p:ph idx="1"/>
          </p:nvPr>
        </p:nvSpPr>
        <p:spPr/>
        <p:txBody>
          <a:bodyPr/>
          <a:lstStyle/>
          <a:p>
            <a:r>
              <a:rPr lang="en-US" sz="2000" dirty="0">
                <a:hlinkClick r:id="rId3"/>
              </a:rPr>
              <a:t>Preparing for the Digital University: a review of the history and current state of distance, blended, and online learning</a:t>
            </a:r>
            <a:r>
              <a:rPr lang="en-US" sz="2000" dirty="0"/>
              <a:t>. </a:t>
            </a:r>
            <a:r>
              <a:rPr lang="en-US" sz="2000" dirty="0" smtClean="0"/>
              <a:t>(2015). George </a:t>
            </a:r>
            <a:r>
              <a:rPr lang="en-US" sz="2000" dirty="0"/>
              <a:t>Siemens, Dragan </a:t>
            </a:r>
            <a:r>
              <a:rPr lang="en-US" sz="2000" dirty="0" err="1"/>
              <a:t>Gasevic</a:t>
            </a:r>
            <a:r>
              <a:rPr lang="en-US" sz="2000" dirty="0"/>
              <a:t>, and Shane Dawson Athabasca University, University of Edinburgh, University of Texas Arlington, University of South </a:t>
            </a:r>
            <a:r>
              <a:rPr lang="en-US" sz="2000" dirty="0" smtClean="0"/>
              <a:t>Australia</a:t>
            </a:r>
          </a:p>
          <a:p>
            <a:pPr lvl="1"/>
            <a:r>
              <a:rPr lang="en-US" sz="1600" dirty="0" smtClean="0"/>
              <a:t>Institutional support for instructors and students</a:t>
            </a:r>
          </a:p>
          <a:p>
            <a:pPr lvl="1"/>
            <a:r>
              <a:rPr lang="en-US" sz="1600" dirty="0" smtClean="0"/>
              <a:t>Academic support for students</a:t>
            </a:r>
            <a:endParaRPr lang="en-US" sz="1600" dirty="0"/>
          </a:p>
          <a:p>
            <a:pPr lvl="1"/>
            <a:r>
              <a:rPr lang="en-US" sz="1600" dirty="0" smtClean="0"/>
              <a:t>Problem-based learning (open-ended problems presented to students to solve)</a:t>
            </a:r>
          </a:p>
          <a:p>
            <a:pPr lvl="1"/>
            <a:r>
              <a:rPr lang="en-US" sz="1600" dirty="0" smtClean="0"/>
              <a:t>Planned interaction (designed into the course)</a:t>
            </a:r>
          </a:p>
          <a:p>
            <a:pPr lvl="1"/>
            <a:r>
              <a:rPr lang="en-US" sz="1600" dirty="0" smtClean="0"/>
              <a:t>Use of 2 or 3 types of interaction (student-student, student-instructor, student-content) rather than just 1</a:t>
            </a:r>
          </a:p>
        </p:txBody>
      </p:sp>
    </p:spTree>
    <p:extLst>
      <p:ext uri="{BB962C8B-B14F-4D97-AF65-F5344CB8AC3E}">
        <p14:creationId xmlns:p14="http://schemas.microsoft.com/office/powerpoint/2010/main" val="33745939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0"/>
          </p:nvPr>
        </p:nvSpPr>
        <p:spPr/>
        <p:txBody>
          <a:bodyPr/>
          <a:lstStyle/>
          <a:p>
            <a:r>
              <a:rPr lang="en-US" dirty="0" smtClean="0"/>
              <a:t>https://www.qualitymatters.org/research</a:t>
            </a:r>
            <a:endParaRPr lang="en-US" dirty="0"/>
          </a:p>
        </p:txBody>
      </p:sp>
      <p:pic>
        <p:nvPicPr>
          <p:cNvPr id="3" name="Picture Placeholder 2"/>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t="12554" b="12554"/>
          <a:stretch>
            <a:fillRect/>
          </a:stretch>
        </p:blipFill>
        <p:spPr/>
      </p:pic>
      <p:pic>
        <p:nvPicPr>
          <p:cNvPr id="4" name="Picture Placeholder 3"/>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16674" b="16674"/>
          <a:stretch>
            <a:fillRect/>
          </a:stretch>
        </p:blipFill>
        <p:spPr>
          <a:xfrm>
            <a:off x="5062538" y="1973263"/>
            <a:ext cx="1109662" cy="1108075"/>
          </a:xfrm>
        </p:spPr>
      </p:pic>
      <p:sp>
        <p:nvSpPr>
          <p:cNvPr id="17" name="Text Placeholder 16"/>
          <p:cNvSpPr>
            <a:spLocks noGrp="1"/>
          </p:cNvSpPr>
          <p:nvPr>
            <p:ph type="body" sz="quarter" idx="16"/>
          </p:nvPr>
        </p:nvSpPr>
        <p:spPr>
          <a:xfrm>
            <a:off x="2641600" y="3192463"/>
            <a:ext cx="1930400" cy="403353"/>
          </a:xfrm>
        </p:spPr>
        <p:txBody>
          <a:bodyPr/>
          <a:lstStyle/>
          <a:p>
            <a:r>
              <a:rPr lang="en-US" dirty="0" smtClean="0"/>
              <a:t>bburch@qualitymatters.org</a:t>
            </a:r>
            <a:endParaRPr lang="en-US" dirty="0"/>
          </a:p>
        </p:txBody>
      </p:sp>
      <p:sp>
        <p:nvSpPr>
          <p:cNvPr id="18" name="Text Placeholder 17"/>
          <p:cNvSpPr>
            <a:spLocks noGrp="1"/>
          </p:cNvSpPr>
          <p:nvPr>
            <p:ph type="body" sz="quarter" idx="17"/>
          </p:nvPr>
        </p:nvSpPr>
        <p:spPr>
          <a:xfrm>
            <a:off x="4852473" y="3233953"/>
            <a:ext cx="1930400" cy="403353"/>
          </a:xfrm>
        </p:spPr>
        <p:txBody>
          <a:bodyPr/>
          <a:lstStyle/>
          <a:p>
            <a:r>
              <a:rPr lang="en-US" dirty="0" smtClean="0"/>
              <a:t>Thanks for attending!</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US" dirty="0"/>
          </a:p>
        </p:txBody>
      </p:sp>
      <p:sp>
        <p:nvSpPr>
          <p:cNvPr id="4" name="Subtitle 3"/>
          <p:cNvSpPr>
            <a:spLocks noGrp="1"/>
          </p:cNvSpPr>
          <p:nvPr>
            <p:ph type="subTitle" idx="1"/>
          </p:nvPr>
        </p:nvSpPr>
        <p:spPr/>
        <p:txBody>
          <a:bodyPr/>
          <a:lstStyle/>
          <a:p>
            <a:r>
              <a:rPr lang="en-US" dirty="0" smtClean="0"/>
              <a:t>Barbra Burch, MPA, QM Manager of Research and Development</a:t>
            </a:r>
            <a:endParaRPr lang="en-US" dirty="0"/>
          </a:p>
        </p:txBody>
      </p:sp>
      <p:pic>
        <p:nvPicPr>
          <p:cNvPr id="5" name="Picture 3" descr="C:\Users\Kay\AppData\Local\Microsoft\Windows\INetCache\IE\CYPSKUE4\bee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9777" y="1751752"/>
            <a:ext cx="1542985" cy="19415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0266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r>
              <a:rPr lang="en-US" dirty="0" smtClean="0">
                <a:latin typeface="Calibri" charset="0"/>
              </a:rPr>
              <a:t>Some of Today’s ‘Hot’ Topics</a:t>
            </a:r>
            <a:endParaRPr lang="en-US" dirty="0">
              <a:latin typeface="Calibri" charset="0"/>
            </a:endParaRPr>
          </a:p>
        </p:txBody>
      </p:sp>
      <p:pic>
        <p:nvPicPr>
          <p:cNvPr id="2" name="Content Placeholder 1" descr="Background of red hot &lt;strong&gt;chili&lt;/strong&gt; &lt;strong&gt;peppers&lt;/strong&gt; - &lt;strong&gt;Free&lt;/strong&gt; Stock Image"/>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92500" y="1412725"/>
            <a:ext cx="2159000" cy="2159000"/>
          </a:xfrm>
        </p:spPr>
      </p:pic>
      <p:sp>
        <p:nvSpPr>
          <p:cNvPr id="4" name="TextBox 3"/>
          <p:cNvSpPr txBox="1"/>
          <p:nvPr/>
        </p:nvSpPr>
        <p:spPr>
          <a:xfrm>
            <a:off x="6126480" y="1412725"/>
            <a:ext cx="2312894" cy="646331"/>
          </a:xfrm>
          <a:prstGeom prst="rect">
            <a:avLst/>
          </a:prstGeom>
          <a:noFill/>
        </p:spPr>
        <p:txBody>
          <a:bodyPr wrap="square" rtlCol="0">
            <a:spAutoFit/>
          </a:bodyPr>
          <a:lstStyle/>
          <a:p>
            <a:r>
              <a:rPr lang="en-US" dirty="0" smtClean="0"/>
              <a:t>“Alternative” Learning</a:t>
            </a:r>
            <a:endParaRPr lang="en-US" dirty="0"/>
          </a:p>
        </p:txBody>
      </p:sp>
      <p:sp>
        <p:nvSpPr>
          <p:cNvPr id="5" name="TextBox 4"/>
          <p:cNvSpPr txBox="1"/>
          <p:nvPr/>
        </p:nvSpPr>
        <p:spPr>
          <a:xfrm>
            <a:off x="3492500" y="3840480"/>
            <a:ext cx="3155726" cy="369332"/>
          </a:xfrm>
          <a:prstGeom prst="rect">
            <a:avLst/>
          </a:prstGeom>
          <a:noFill/>
        </p:spPr>
        <p:txBody>
          <a:bodyPr wrap="square" rtlCol="0">
            <a:spAutoFit/>
          </a:bodyPr>
          <a:lstStyle/>
          <a:p>
            <a:r>
              <a:rPr lang="en-US" dirty="0" smtClean="0"/>
              <a:t>What works online?</a:t>
            </a:r>
            <a:endParaRPr lang="en-US" dirty="0"/>
          </a:p>
        </p:txBody>
      </p:sp>
      <p:sp>
        <p:nvSpPr>
          <p:cNvPr id="7" name="TextBox 6"/>
          <p:cNvSpPr txBox="1"/>
          <p:nvPr/>
        </p:nvSpPr>
        <p:spPr>
          <a:xfrm>
            <a:off x="914400" y="2298587"/>
            <a:ext cx="2312894" cy="646331"/>
          </a:xfrm>
          <a:prstGeom prst="rect">
            <a:avLst/>
          </a:prstGeom>
          <a:noFill/>
        </p:spPr>
        <p:txBody>
          <a:bodyPr wrap="square" rtlCol="0">
            <a:spAutoFit/>
          </a:bodyPr>
          <a:lstStyle/>
          <a:p>
            <a:r>
              <a:rPr lang="en-US" dirty="0" smtClean="0"/>
              <a:t>Open Educational Resources - OERs</a:t>
            </a:r>
            <a:endParaRPr lang="en-US"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Educational Resources</a:t>
            </a:r>
            <a:endParaRPr lang="en-US" dirty="0"/>
          </a:p>
        </p:txBody>
      </p:sp>
      <p:sp>
        <p:nvSpPr>
          <p:cNvPr id="3" name="Content Placeholder 2"/>
          <p:cNvSpPr>
            <a:spLocks noGrp="1"/>
          </p:cNvSpPr>
          <p:nvPr>
            <p:ph idx="1"/>
          </p:nvPr>
        </p:nvSpPr>
        <p:spPr/>
        <p:txBody>
          <a:bodyPr/>
          <a:lstStyle/>
          <a:p>
            <a:pPr marL="0" indent="0">
              <a:buNone/>
            </a:pPr>
            <a:r>
              <a:rPr lang="en-US" sz="2000" dirty="0" smtClean="0"/>
              <a:t>Definition:</a:t>
            </a:r>
            <a:br>
              <a:rPr lang="en-US" sz="2000" dirty="0" smtClean="0"/>
            </a:br>
            <a:endParaRPr lang="en-US" sz="2000" dirty="0" smtClean="0"/>
          </a:p>
          <a:p>
            <a:pPr marL="0" indent="0">
              <a:buNone/>
            </a:pPr>
            <a:r>
              <a:rPr lang="en-US" sz="2000" dirty="0"/>
              <a:t>T</a:t>
            </a:r>
            <a:r>
              <a:rPr lang="en-US" sz="2000" dirty="0" smtClean="0"/>
              <a:t>eaching</a:t>
            </a:r>
            <a:r>
              <a:rPr lang="en-US" sz="2000" dirty="0"/>
              <a:t>, learning, and research resources that reside in the public domain or have been released under an intellectual property license that permits their free use and re-purposing by others. Open educational resources include full courses, course materials, modules, textbooks, streaming videos, tests, software, and any other tools, materials, or techniques used to support access to knowledge. (Hewlett Foundation n.d.)</a:t>
            </a:r>
          </a:p>
        </p:txBody>
      </p:sp>
    </p:spTree>
    <p:extLst>
      <p:ext uri="{BB962C8B-B14F-4D97-AF65-F5344CB8AC3E}">
        <p14:creationId xmlns:p14="http://schemas.microsoft.com/office/powerpoint/2010/main" val="24308792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Educational Resources</a:t>
            </a:r>
            <a:endParaRPr lang="en-US" dirty="0"/>
          </a:p>
        </p:txBody>
      </p:sp>
      <p:sp>
        <p:nvSpPr>
          <p:cNvPr id="3" name="Content Placeholder 2"/>
          <p:cNvSpPr>
            <a:spLocks noGrp="1"/>
          </p:cNvSpPr>
          <p:nvPr>
            <p:ph idx="1"/>
          </p:nvPr>
        </p:nvSpPr>
        <p:spPr/>
        <p:txBody>
          <a:bodyPr/>
          <a:lstStyle/>
          <a:p>
            <a:r>
              <a:rPr lang="en-US" dirty="0" smtClean="0"/>
              <a:t>Hot topic because it’s a way to cut costs</a:t>
            </a:r>
            <a:br>
              <a:rPr lang="en-US" dirty="0" smtClean="0"/>
            </a:br>
            <a:endParaRPr lang="en-US" dirty="0" smtClean="0"/>
          </a:p>
          <a:p>
            <a:r>
              <a:rPr lang="en-US" dirty="0" smtClean="0"/>
              <a:t>What is the impact on student learning?</a:t>
            </a:r>
            <a:br>
              <a:rPr lang="en-US" dirty="0" smtClean="0"/>
            </a:br>
            <a:endParaRPr lang="en-US" dirty="0" smtClean="0"/>
          </a:p>
          <a:p>
            <a:r>
              <a:rPr lang="en-US" dirty="0" smtClean="0"/>
              <a:t>How can quality be assured?</a:t>
            </a:r>
            <a:endParaRPr lang="en-US" dirty="0"/>
          </a:p>
        </p:txBody>
      </p:sp>
    </p:spTree>
    <p:extLst>
      <p:ext uri="{BB962C8B-B14F-4D97-AF65-F5344CB8AC3E}">
        <p14:creationId xmlns:p14="http://schemas.microsoft.com/office/powerpoint/2010/main" val="4013414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Educational Resources</a:t>
            </a:r>
            <a:endParaRPr lang="en-US" dirty="0"/>
          </a:p>
        </p:txBody>
      </p:sp>
      <p:sp>
        <p:nvSpPr>
          <p:cNvPr id="3" name="Content Placeholder 2"/>
          <p:cNvSpPr>
            <a:spLocks noGrp="1"/>
          </p:cNvSpPr>
          <p:nvPr>
            <p:ph idx="1"/>
          </p:nvPr>
        </p:nvSpPr>
        <p:spPr/>
        <p:txBody>
          <a:bodyPr/>
          <a:lstStyle/>
          <a:p>
            <a:r>
              <a:rPr lang="en-US" sz="2000" dirty="0"/>
              <a:t>Hilton, J. III (2016). </a:t>
            </a:r>
            <a:r>
              <a:rPr lang="en-US" sz="2000" dirty="0" smtClean="0"/>
              <a:t>Open </a:t>
            </a:r>
            <a:r>
              <a:rPr lang="en-US" sz="2000" dirty="0"/>
              <a:t>educational resources and college textbook choices: a review of research on efficacy and perceptions. </a:t>
            </a:r>
            <a:r>
              <a:rPr lang="en-US" sz="2000" i="1" dirty="0" smtClean="0"/>
              <a:t>Education </a:t>
            </a:r>
            <a:r>
              <a:rPr lang="en-US" sz="2000" i="1" dirty="0"/>
              <a:t>Tech Research Development</a:t>
            </a:r>
            <a:r>
              <a:rPr lang="en-US" sz="2000" dirty="0"/>
              <a:t>. Retrieved from </a:t>
            </a:r>
            <a:r>
              <a:rPr lang="en-US" sz="2000" u="sng" dirty="0">
                <a:hlinkClick r:id="rId3"/>
              </a:rPr>
              <a:t>https://</a:t>
            </a:r>
            <a:r>
              <a:rPr lang="en-US" sz="2000" u="sng" dirty="0" smtClean="0">
                <a:hlinkClick r:id="rId3"/>
              </a:rPr>
              <a:t>link.springer.com/article/10.1007/s11423-016-9434-9</a:t>
            </a:r>
            <a:endParaRPr lang="en-US" sz="2000" u="sng" dirty="0" smtClean="0"/>
          </a:p>
          <a:p>
            <a:r>
              <a:rPr lang="en-US" sz="2000" dirty="0"/>
              <a:t>Weller, M., de </a:t>
            </a:r>
            <a:r>
              <a:rPr lang="en-US" sz="2000" dirty="0" err="1"/>
              <a:t>los</a:t>
            </a:r>
            <a:r>
              <a:rPr lang="en-US" sz="2000" dirty="0"/>
              <a:t> Arcos, B., Farrow, R., Pitt, B., &amp; McAndrew, P. (2015). The Impact of OER on Teaching and Learning Practice. </a:t>
            </a:r>
            <a:r>
              <a:rPr lang="en-US" sz="2000" i="1" dirty="0"/>
              <a:t>Open Praxis</a:t>
            </a:r>
            <a:r>
              <a:rPr lang="en-US" sz="2000" dirty="0"/>
              <a:t>, 7(4), 351-361. </a:t>
            </a:r>
            <a:r>
              <a:rPr lang="en-US" sz="2000" dirty="0">
                <a:hlinkClick r:id="rId4"/>
              </a:rPr>
              <a:t>doi:10.5944/openpraxis.7.4.227</a:t>
            </a:r>
            <a:endParaRPr lang="en-US" sz="2000" dirty="0"/>
          </a:p>
          <a:p>
            <a:endParaRPr lang="en-US" sz="2000" u="sng" dirty="0" smtClean="0"/>
          </a:p>
          <a:p>
            <a:endParaRPr lang="en-US" sz="2000" u="sng" dirty="0" smtClean="0"/>
          </a:p>
          <a:p>
            <a:endParaRPr lang="en-US" dirty="0"/>
          </a:p>
        </p:txBody>
      </p:sp>
    </p:spTree>
    <p:extLst>
      <p:ext uri="{BB962C8B-B14F-4D97-AF65-F5344CB8AC3E}">
        <p14:creationId xmlns:p14="http://schemas.microsoft.com/office/powerpoint/2010/main" val="1808496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Educational Resources</a:t>
            </a:r>
            <a:endParaRPr lang="en-US" dirty="0"/>
          </a:p>
        </p:txBody>
      </p:sp>
      <p:sp>
        <p:nvSpPr>
          <p:cNvPr id="3" name="Content Placeholder 2"/>
          <p:cNvSpPr>
            <a:spLocks noGrp="1"/>
          </p:cNvSpPr>
          <p:nvPr>
            <p:ph idx="1"/>
          </p:nvPr>
        </p:nvSpPr>
        <p:spPr/>
        <p:txBody>
          <a:bodyPr/>
          <a:lstStyle/>
          <a:p>
            <a:pPr marL="0" indent="0">
              <a:buNone/>
            </a:pPr>
            <a:r>
              <a:rPr lang="en-US" sz="2000" dirty="0" smtClean="0"/>
              <a:t>The Open Praxis article found:</a:t>
            </a:r>
          </a:p>
          <a:p>
            <a:pPr marL="0" indent="0">
              <a:buNone/>
            </a:pPr>
            <a:r>
              <a:rPr lang="en-US" sz="1600" dirty="0"/>
              <a:t>“OER has a positive impact on student’s attitudes and perceptions of learning, even if comparative data of score improvement is difficult to obtain. There was no evidence that OER use negatively influenced student’s performance, but acquiring robust pre and post implementation score data is problematic as there are usually confounding variables. In the absence of such data however, the attitudinal response that OER improves factors relating to student performance, such as enthusiasm, engagement and confidence represent a strong case for their adoption on a purely pragmatic grounds for education institutions</a:t>
            </a:r>
            <a:r>
              <a:rPr lang="en-US" sz="1600" dirty="0" smtClean="0"/>
              <a:t>. . . . Many </a:t>
            </a:r>
            <a:r>
              <a:rPr lang="en-US" sz="1600" dirty="0"/>
              <a:t>students reported that having access to the material immediately was important, as the practice was often to wait until a course had commenced to evaluate whether a costly textbook was worth buying. For educators, being able to assume that all students had access to the resource was also reported as beneficial.”</a:t>
            </a:r>
            <a:endParaRPr lang="en-US" sz="1600" dirty="0"/>
          </a:p>
        </p:txBody>
      </p:sp>
    </p:spTree>
    <p:extLst>
      <p:ext uri="{BB962C8B-B14F-4D97-AF65-F5344CB8AC3E}">
        <p14:creationId xmlns:p14="http://schemas.microsoft.com/office/powerpoint/2010/main" val="17342297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Educational Resources</a:t>
            </a:r>
            <a:endParaRPr lang="en-US" dirty="0"/>
          </a:p>
        </p:txBody>
      </p:sp>
      <p:sp>
        <p:nvSpPr>
          <p:cNvPr id="3" name="Content Placeholder 2"/>
          <p:cNvSpPr>
            <a:spLocks noGrp="1"/>
          </p:cNvSpPr>
          <p:nvPr>
            <p:ph idx="1"/>
          </p:nvPr>
        </p:nvSpPr>
        <p:spPr/>
        <p:txBody>
          <a:bodyPr/>
          <a:lstStyle/>
          <a:p>
            <a:pPr marL="0" indent="0">
              <a:buNone/>
            </a:pPr>
            <a:r>
              <a:rPr lang="en-US" sz="1600" dirty="0" smtClean="0"/>
              <a:t>The question of assuring quality</a:t>
            </a:r>
            <a:br>
              <a:rPr lang="en-US" sz="1600" dirty="0" smtClean="0"/>
            </a:br>
            <a:endParaRPr lang="en-US" sz="1600" dirty="0" smtClean="0"/>
          </a:p>
          <a:p>
            <a:r>
              <a:rPr lang="en-US" sz="1600" dirty="0" smtClean="0"/>
              <a:t>A first-level check is whether or not it is included in a repository (such as </a:t>
            </a:r>
            <a:r>
              <a:rPr lang="en-US" sz="1600" dirty="0" smtClean="0">
                <a:hlinkClick r:id="rId3"/>
              </a:rPr>
              <a:t>MERLOT</a:t>
            </a:r>
            <a:r>
              <a:rPr lang="en-US" sz="1600" dirty="0" smtClean="0"/>
              <a:t>); these repositories curate their content</a:t>
            </a:r>
            <a:br>
              <a:rPr lang="en-US" sz="1600" dirty="0" smtClean="0"/>
            </a:br>
            <a:endParaRPr lang="en-US" sz="1600" dirty="0" smtClean="0"/>
          </a:p>
          <a:p>
            <a:r>
              <a:rPr lang="en-US" sz="1600" dirty="0" smtClean="0"/>
              <a:t>There are also quality standards related to OER (e.g., General Standard 4 of the QM Rubric deals with issues such as instructional material alignment with course learning objectives)</a:t>
            </a:r>
            <a:br>
              <a:rPr lang="en-US" sz="1600" dirty="0" smtClean="0"/>
            </a:br>
            <a:endParaRPr lang="en-US" sz="1600" dirty="0" smtClean="0"/>
          </a:p>
          <a:p>
            <a:r>
              <a:rPr lang="en-US" sz="1600" dirty="0" smtClean="0"/>
              <a:t>There is room for improvement – too few people are involved in QA for OER to produce a Wikipedia-like effect. Experts need to do it</a:t>
            </a:r>
          </a:p>
          <a:p>
            <a:endParaRPr lang="en-US" sz="1600" dirty="0"/>
          </a:p>
        </p:txBody>
      </p:sp>
    </p:spTree>
    <p:extLst>
      <p:ext uri="{BB962C8B-B14F-4D97-AF65-F5344CB8AC3E}">
        <p14:creationId xmlns:p14="http://schemas.microsoft.com/office/powerpoint/2010/main" val="27389702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Learning</a:t>
            </a:r>
            <a:endParaRPr lang="en-US" dirty="0"/>
          </a:p>
        </p:txBody>
      </p:sp>
      <p:sp>
        <p:nvSpPr>
          <p:cNvPr id="3" name="Content Placeholder 2"/>
          <p:cNvSpPr>
            <a:spLocks noGrp="1"/>
          </p:cNvSpPr>
          <p:nvPr>
            <p:ph idx="1"/>
          </p:nvPr>
        </p:nvSpPr>
        <p:spPr/>
        <p:txBody>
          <a:bodyPr/>
          <a:lstStyle/>
          <a:p>
            <a:pPr marL="0" indent="0">
              <a:buNone/>
            </a:pPr>
            <a:r>
              <a:rPr lang="en-US" sz="2000" dirty="0" smtClean="0"/>
              <a:t>Definition: </a:t>
            </a:r>
            <a:br>
              <a:rPr lang="en-US" sz="2000" dirty="0" smtClean="0"/>
            </a:br>
            <a:endParaRPr lang="en-US" sz="2000" dirty="0" smtClean="0"/>
          </a:p>
          <a:p>
            <a:pPr marL="0" indent="0">
              <a:buNone/>
            </a:pPr>
            <a:r>
              <a:rPr lang="en-US" sz="2000" dirty="0"/>
              <a:t>Alternative learning is an umbrella term for a wide variety of educational approaches that differ from traditional K-20 education - both face-to-face and online - including </a:t>
            </a:r>
            <a:r>
              <a:rPr lang="en-US" sz="2000" b="1" dirty="0"/>
              <a:t>charter schools, home schooling, boot camps, MOOCs, competency-based education, prior learning, personalized learning, micro and </a:t>
            </a:r>
            <a:r>
              <a:rPr lang="en-US" sz="2000" b="1" dirty="0" err="1"/>
              <a:t>nano</a:t>
            </a:r>
            <a:r>
              <a:rPr lang="en-US" sz="2000" b="1" dirty="0"/>
              <a:t> degrees, and stackable credentials</a:t>
            </a:r>
            <a:r>
              <a:rPr lang="en-US" sz="2000" dirty="0"/>
              <a:t>, among others.</a:t>
            </a:r>
            <a:endParaRPr lang="en-US" sz="2000" dirty="0"/>
          </a:p>
        </p:txBody>
      </p:sp>
    </p:spTree>
    <p:extLst>
      <p:ext uri="{BB962C8B-B14F-4D97-AF65-F5344CB8AC3E}">
        <p14:creationId xmlns:p14="http://schemas.microsoft.com/office/powerpoint/2010/main" val="4045540143"/>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roduction">
  <a:themeElements>
    <a:clrScheme name="QM color palette">
      <a:dk1>
        <a:sysClr val="windowText" lastClr="000000"/>
      </a:dk1>
      <a:lt1>
        <a:sysClr val="window" lastClr="FFFFFF"/>
      </a:lt1>
      <a:dk2>
        <a:srgbClr val="1F497D"/>
      </a:dk2>
      <a:lt2>
        <a:srgbClr val="E7E7E7"/>
      </a:lt2>
      <a:accent1>
        <a:srgbClr val="1F419A"/>
      </a:accent1>
      <a:accent2>
        <a:srgbClr val="526C7C"/>
      </a:accent2>
      <a:accent3>
        <a:srgbClr val="CBD3D8"/>
      </a:accent3>
      <a:accent4>
        <a:srgbClr val="F9F3D7"/>
      </a:accent4>
      <a:accent5>
        <a:srgbClr val="6B80AA"/>
      </a:accent5>
      <a:accent6>
        <a:srgbClr val="A58B00"/>
      </a:accent6>
      <a:hlink>
        <a:srgbClr val="2A5DB0"/>
      </a:hlink>
      <a:folHlink>
        <a:srgbClr val="2A5DB0"/>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7-QM-PPT-Template-widescreen" id="{C02CDF99-6CCA-D24F-94DA-6D5FA2D367F8}" vid="{9C4796E7-4E71-F647-A2E6-CCA75607932E}"/>
    </a:ext>
  </a:extLst>
</a:theme>
</file>

<file path=ppt/theme/theme2.xml><?xml version="1.0" encoding="utf-8"?>
<a:theme xmlns:a="http://schemas.openxmlformats.org/drawingml/2006/main" name="New Section">
  <a:themeElements>
    <a:clrScheme name="QM color palette">
      <a:dk1>
        <a:sysClr val="windowText" lastClr="000000"/>
      </a:dk1>
      <a:lt1>
        <a:sysClr val="window" lastClr="FFFFFF"/>
      </a:lt1>
      <a:dk2>
        <a:srgbClr val="1F497D"/>
      </a:dk2>
      <a:lt2>
        <a:srgbClr val="E7E7E7"/>
      </a:lt2>
      <a:accent1>
        <a:srgbClr val="1F419A"/>
      </a:accent1>
      <a:accent2>
        <a:srgbClr val="526C7C"/>
      </a:accent2>
      <a:accent3>
        <a:srgbClr val="CBD3D8"/>
      </a:accent3>
      <a:accent4>
        <a:srgbClr val="F9F3D7"/>
      </a:accent4>
      <a:accent5>
        <a:srgbClr val="6B80AA"/>
      </a:accent5>
      <a:accent6>
        <a:srgbClr val="A58B00"/>
      </a:accent6>
      <a:hlink>
        <a:srgbClr val="2A5DB0"/>
      </a:hlink>
      <a:folHlink>
        <a:srgbClr val="2A5DB0"/>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7-QM-PPT-Template-widescreen" id="{C02CDF99-6CCA-D24F-94DA-6D5FA2D367F8}" vid="{27166AAE-D0B5-4040-8E31-DD112A8B690D}"/>
    </a:ext>
  </a:extLst>
</a:theme>
</file>

<file path=ppt/theme/theme3.xml><?xml version="1.0" encoding="utf-8"?>
<a:theme xmlns:a="http://schemas.openxmlformats.org/drawingml/2006/main" name="Content Slides">
  <a:themeElements>
    <a:clrScheme name="QM color palette">
      <a:dk1>
        <a:sysClr val="windowText" lastClr="000000"/>
      </a:dk1>
      <a:lt1>
        <a:sysClr val="window" lastClr="FFFFFF"/>
      </a:lt1>
      <a:dk2>
        <a:srgbClr val="1F497D"/>
      </a:dk2>
      <a:lt2>
        <a:srgbClr val="E7E7E7"/>
      </a:lt2>
      <a:accent1>
        <a:srgbClr val="1F419A"/>
      </a:accent1>
      <a:accent2>
        <a:srgbClr val="526C7C"/>
      </a:accent2>
      <a:accent3>
        <a:srgbClr val="CBD3D8"/>
      </a:accent3>
      <a:accent4>
        <a:srgbClr val="F9F3D7"/>
      </a:accent4>
      <a:accent5>
        <a:srgbClr val="6B80AA"/>
      </a:accent5>
      <a:accent6>
        <a:srgbClr val="A58B00"/>
      </a:accent6>
      <a:hlink>
        <a:srgbClr val="2A5DB0"/>
      </a:hlink>
      <a:folHlink>
        <a:srgbClr val="2A5DB0"/>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7-QM-PPT-Template-widescreen" id="{C02CDF99-6CCA-D24F-94DA-6D5FA2D367F8}" vid="{08507272-6119-2C4A-AFB8-7D8F22A5A7CF}"/>
    </a:ext>
  </a:extLst>
</a:theme>
</file>

<file path=ppt/theme/theme4.xml><?xml version="1.0" encoding="utf-8"?>
<a:theme xmlns:a="http://schemas.openxmlformats.org/drawingml/2006/main" name="Closing Slide">
  <a:themeElements>
    <a:clrScheme name="QM color palette">
      <a:dk1>
        <a:sysClr val="windowText" lastClr="000000"/>
      </a:dk1>
      <a:lt1>
        <a:sysClr val="window" lastClr="FFFFFF"/>
      </a:lt1>
      <a:dk2>
        <a:srgbClr val="1F497D"/>
      </a:dk2>
      <a:lt2>
        <a:srgbClr val="E7E7E7"/>
      </a:lt2>
      <a:accent1>
        <a:srgbClr val="1F419A"/>
      </a:accent1>
      <a:accent2>
        <a:srgbClr val="526C7C"/>
      </a:accent2>
      <a:accent3>
        <a:srgbClr val="CBD3D8"/>
      </a:accent3>
      <a:accent4>
        <a:srgbClr val="F9F3D7"/>
      </a:accent4>
      <a:accent5>
        <a:srgbClr val="6B80AA"/>
      </a:accent5>
      <a:accent6>
        <a:srgbClr val="A58B00"/>
      </a:accent6>
      <a:hlink>
        <a:srgbClr val="2A5DB0"/>
      </a:hlink>
      <a:folHlink>
        <a:srgbClr val="2A5DB0"/>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7-QM-PPT-Template-widescreen" id="{C02CDF99-6CCA-D24F-94DA-6D5FA2D367F8}" vid="{681D30EE-53F3-DF4D-B8D1-1A0388FC170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2018-QM-PPT-Template-widescreen</Template>
  <TotalTime>29566</TotalTime>
  <Words>2969</Words>
  <Application>Microsoft Office PowerPoint</Application>
  <PresentationFormat>On-screen Show (16:9)</PresentationFormat>
  <Paragraphs>119</Paragraphs>
  <Slides>16</Slides>
  <Notes>16</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16</vt:i4>
      </vt:variant>
    </vt:vector>
  </HeadingPairs>
  <TitlesOfParts>
    <vt:vector size="29" baseType="lpstr">
      <vt:lpstr>MS PGothic</vt:lpstr>
      <vt:lpstr>Arial</vt:lpstr>
      <vt:lpstr>Calibri</vt:lpstr>
      <vt:lpstr>Courier New</vt:lpstr>
      <vt:lpstr>Lato</vt:lpstr>
      <vt:lpstr>Lato Regular</vt:lpstr>
      <vt:lpstr>Lato Semibold</vt:lpstr>
      <vt:lpstr>Lucida Grande</vt:lpstr>
      <vt:lpstr>Trebuchet MS</vt:lpstr>
      <vt:lpstr>Introduction</vt:lpstr>
      <vt:lpstr>New Section</vt:lpstr>
      <vt:lpstr>Content Slides</vt:lpstr>
      <vt:lpstr>Closing Slide</vt:lpstr>
      <vt:lpstr>Beyond the Buzz</vt:lpstr>
      <vt:lpstr>PowerPoint Presentation</vt:lpstr>
      <vt:lpstr>Some of Today’s ‘Hot’ Topics</vt:lpstr>
      <vt:lpstr>Open Educational Resources</vt:lpstr>
      <vt:lpstr>Open Educational Resources</vt:lpstr>
      <vt:lpstr>Open Educational Resources</vt:lpstr>
      <vt:lpstr>Open Educational Resources</vt:lpstr>
      <vt:lpstr>Open Educational Resources</vt:lpstr>
      <vt:lpstr>Alternative Learning</vt:lpstr>
      <vt:lpstr>Alternative Learning</vt:lpstr>
      <vt:lpstr>Alternative Learning</vt:lpstr>
      <vt:lpstr>Alternative Learning</vt:lpstr>
      <vt:lpstr>Alternative Learning</vt:lpstr>
      <vt:lpstr>What Works in Online Education?</vt:lpstr>
      <vt:lpstr>What Works in Online Education?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Barbra Burch</dc:creator>
  <cp:keywords/>
  <dc:description/>
  <cp:lastModifiedBy>Barbra Burch</cp:lastModifiedBy>
  <cp:revision>39</cp:revision>
  <dcterms:created xsi:type="dcterms:W3CDTF">2018-03-14T20:46:54Z</dcterms:created>
  <dcterms:modified xsi:type="dcterms:W3CDTF">2018-04-04T13:53:21Z</dcterms:modified>
  <cp:category/>
</cp:coreProperties>
</file>