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75" r:id="rId5"/>
    <p:sldId id="281" r:id="rId6"/>
    <p:sldId id="263" r:id="rId7"/>
    <p:sldId id="266" r:id="rId8"/>
    <p:sldId id="264" r:id="rId9"/>
    <p:sldId id="267" r:id="rId10"/>
    <p:sldId id="288" r:id="rId11"/>
    <p:sldId id="269" r:id="rId12"/>
    <p:sldId id="279" r:id="rId13"/>
    <p:sldId id="289" r:id="rId14"/>
    <p:sldId id="290" r:id="rId15"/>
    <p:sldId id="291"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842"/>
    <a:srgbClr val="321862"/>
    <a:srgbClr val="595959"/>
    <a:srgbClr val="FFAD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33" autoAdjust="0"/>
  </p:normalViewPr>
  <p:slideViewPr>
    <p:cSldViewPr snapToGrid="0">
      <p:cViewPr varScale="1">
        <p:scale>
          <a:sx n="70" d="100"/>
          <a:sy n="70" d="100"/>
        </p:scale>
        <p:origin x="113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man, Amanda" userId="59475092-1c25-4666-9af8-4d4b5854e13a" providerId="ADAL" clId="{7C709AF5-345D-4C35-931E-6AA716F57FF2}"/>
    <pc:docChg chg="modSld">
      <pc:chgData name="Hardman, Amanda" userId="59475092-1c25-4666-9af8-4d4b5854e13a" providerId="ADAL" clId="{7C709AF5-345D-4C35-931E-6AA716F57FF2}" dt="2022-11-01T19:57:53.189" v="12" actId="20577"/>
      <pc:docMkLst>
        <pc:docMk/>
      </pc:docMkLst>
      <pc:sldChg chg="modNotesTx">
        <pc:chgData name="Hardman, Amanda" userId="59475092-1c25-4666-9af8-4d4b5854e13a" providerId="ADAL" clId="{7C709AF5-345D-4C35-931E-6AA716F57FF2}" dt="2022-11-01T19:57:32.043" v="2" actId="20577"/>
        <pc:sldMkLst>
          <pc:docMk/>
          <pc:sldMk cId="1391380129" sldId="263"/>
        </pc:sldMkLst>
      </pc:sldChg>
      <pc:sldChg chg="modNotesTx">
        <pc:chgData name="Hardman, Amanda" userId="59475092-1c25-4666-9af8-4d4b5854e13a" providerId="ADAL" clId="{7C709AF5-345D-4C35-931E-6AA716F57FF2}" dt="2022-11-01T19:57:36.795" v="4" actId="20577"/>
        <pc:sldMkLst>
          <pc:docMk/>
          <pc:sldMk cId="1716346042" sldId="264"/>
        </pc:sldMkLst>
      </pc:sldChg>
      <pc:sldChg chg="modNotesTx">
        <pc:chgData name="Hardman, Amanda" userId="59475092-1c25-4666-9af8-4d4b5854e13a" providerId="ADAL" clId="{7C709AF5-345D-4C35-931E-6AA716F57FF2}" dt="2022-11-01T19:57:34.562" v="3" actId="20577"/>
        <pc:sldMkLst>
          <pc:docMk/>
          <pc:sldMk cId="2564819880" sldId="266"/>
        </pc:sldMkLst>
      </pc:sldChg>
      <pc:sldChg chg="modNotesTx">
        <pc:chgData name="Hardman, Amanda" userId="59475092-1c25-4666-9af8-4d4b5854e13a" providerId="ADAL" clId="{7C709AF5-345D-4C35-931E-6AA716F57FF2}" dt="2022-11-01T19:57:39.344" v="5" actId="20577"/>
        <pc:sldMkLst>
          <pc:docMk/>
          <pc:sldMk cId="2254535164" sldId="267"/>
        </pc:sldMkLst>
      </pc:sldChg>
      <pc:sldChg chg="modNotesTx">
        <pc:chgData name="Hardman, Amanda" userId="59475092-1c25-4666-9af8-4d4b5854e13a" providerId="ADAL" clId="{7C709AF5-345D-4C35-931E-6AA716F57FF2}" dt="2022-11-01T19:57:43.742" v="7" actId="20577"/>
        <pc:sldMkLst>
          <pc:docMk/>
          <pc:sldMk cId="2547029649" sldId="269"/>
        </pc:sldMkLst>
      </pc:sldChg>
      <pc:sldChg chg="modNotesTx">
        <pc:chgData name="Hardman, Amanda" userId="59475092-1c25-4666-9af8-4d4b5854e13a" providerId="ADAL" clId="{7C709AF5-345D-4C35-931E-6AA716F57FF2}" dt="2022-11-01T19:57:21.057" v="0" actId="20577"/>
        <pc:sldMkLst>
          <pc:docMk/>
          <pc:sldMk cId="2110594917" sldId="275"/>
        </pc:sldMkLst>
      </pc:sldChg>
      <pc:sldChg chg="modNotesTx">
        <pc:chgData name="Hardman, Amanda" userId="59475092-1c25-4666-9af8-4d4b5854e13a" providerId="ADAL" clId="{7C709AF5-345D-4C35-931E-6AA716F57FF2}" dt="2022-11-01T19:57:48.799" v="10" actId="20577"/>
        <pc:sldMkLst>
          <pc:docMk/>
          <pc:sldMk cId="4101114828" sldId="279"/>
        </pc:sldMkLst>
      </pc:sldChg>
      <pc:sldChg chg="modNotesTx">
        <pc:chgData name="Hardman, Amanda" userId="59475092-1c25-4666-9af8-4d4b5854e13a" providerId="ADAL" clId="{7C709AF5-345D-4C35-931E-6AA716F57FF2}" dt="2022-11-01T19:57:24.690" v="1" actId="20577"/>
        <pc:sldMkLst>
          <pc:docMk/>
          <pc:sldMk cId="4141198380" sldId="281"/>
        </pc:sldMkLst>
      </pc:sldChg>
      <pc:sldChg chg="modNotesTx">
        <pc:chgData name="Hardman, Amanda" userId="59475092-1c25-4666-9af8-4d4b5854e13a" providerId="ADAL" clId="{7C709AF5-345D-4C35-931E-6AA716F57FF2}" dt="2022-11-01T19:57:41.494" v="6" actId="20577"/>
        <pc:sldMkLst>
          <pc:docMk/>
          <pc:sldMk cId="2417777922" sldId="288"/>
        </pc:sldMkLst>
      </pc:sldChg>
      <pc:sldChg chg="modNotesTx">
        <pc:chgData name="Hardman, Amanda" userId="59475092-1c25-4666-9af8-4d4b5854e13a" providerId="ADAL" clId="{7C709AF5-345D-4C35-931E-6AA716F57FF2}" dt="2022-11-01T19:57:46.380" v="9" actId="20577"/>
        <pc:sldMkLst>
          <pc:docMk/>
          <pc:sldMk cId="1958684962" sldId="289"/>
        </pc:sldMkLst>
      </pc:sldChg>
      <pc:sldChg chg="modNotesTx">
        <pc:chgData name="Hardman, Amanda" userId="59475092-1c25-4666-9af8-4d4b5854e13a" providerId="ADAL" clId="{7C709AF5-345D-4C35-931E-6AA716F57FF2}" dt="2022-11-01T19:57:51.118" v="11" actId="20577"/>
        <pc:sldMkLst>
          <pc:docMk/>
          <pc:sldMk cId="3454638702" sldId="290"/>
        </pc:sldMkLst>
      </pc:sldChg>
      <pc:sldChg chg="modNotesTx">
        <pc:chgData name="Hardman, Amanda" userId="59475092-1c25-4666-9af8-4d4b5854e13a" providerId="ADAL" clId="{7C709AF5-345D-4C35-931E-6AA716F57FF2}" dt="2022-11-01T19:57:53.189" v="12" actId="20577"/>
        <pc:sldMkLst>
          <pc:docMk/>
          <pc:sldMk cId="3499388518" sldId="29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4E763-A194-4332-A4CE-AC136817E6A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FACDF0-9709-4674-8E19-E50C13FD424C}">
      <dgm:prSet/>
      <dgm:spPr/>
      <dgm:t>
        <a:bodyPr/>
        <a:lstStyle/>
        <a:p>
          <a:pPr rtl="0">
            <a:lnSpc>
              <a:spcPct val="100000"/>
            </a:lnSpc>
          </a:pPr>
          <a:r>
            <a:rPr lang="en-US" dirty="0"/>
            <a:t>Articulate the need for QM "plus" online course design standards to support equitable learner-centered learning experiences</a:t>
          </a:r>
          <a:r>
            <a:rPr lang="en-US" dirty="0">
              <a:latin typeface="Calibri Light" panose="020F0302020204030204"/>
            </a:rPr>
            <a:t>.</a:t>
          </a:r>
          <a:endParaRPr lang="en-US" dirty="0"/>
        </a:p>
      </dgm:t>
    </dgm:pt>
    <dgm:pt modelId="{A05EDB58-BDCC-4DCC-A2C0-8F76339721DF}" type="parTrans" cxnId="{65C3FA01-52ED-4088-A891-87EFF1277316}">
      <dgm:prSet/>
      <dgm:spPr/>
      <dgm:t>
        <a:bodyPr/>
        <a:lstStyle/>
        <a:p>
          <a:endParaRPr lang="en-US"/>
        </a:p>
      </dgm:t>
    </dgm:pt>
    <dgm:pt modelId="{DF6A0AB5-F115-4FA7-911F-0FDDEDED0405}" type="sibTrans" cxnId="{65C3FA01-52ED-4088-A891-87EFF1277316}">
      <dgm:prSet/>
      <dgm:spPr/>
      <dgm:t>
        <a:bodyPr/>
        <a:lstStyle/>
        <a:p>
          <a:endParaRPr lang="en-US"/>
        </a:p>
      </dgm:t>
    </dgm:pt>
    <dgm:pt modelId="{E6EBE1A9-E65E-46AB-BE17-869581011531}">
      <dgm:prSet/>
      <dgm:spPr/>
      <dgm:t>
        <a:bodyPr/>
        <a:lstStyle/>
        <a:p>
          <a:pPr rtl="0">
            <a:lnSpc>
              <a:spcPct val="100000"/>
            </a:lnSpc>
          </a:pPr>
          <a:r>
            <a:rPr lang="en-US" dirty="0"/>
            <a:t>Demonstrate tools and resources to positively impact institutional culture around diversity, equity, and inclusion.</a:t>
          </a:r>
        </a:p>
      </dgm:t>
    </dgm:pt>
    <dgm:pt modelId="{56132F9C-9D41-484A-BE17-1C32893BA38B}" type="parTrans" cxnId="{3820CA13-7A1E-4E71-A9BE-D060DB50A332}">
      <dgm:prSet/>
      <dgm:spPr/>
      <dgm:t>
        <a:bodyPr/>
        <a:lstStyle/>
        <a:p>
          <a:endParaRPr lang="en-US"/>
        </a:p>
      </dgm:t>
    </dgm:pt>
    <dgm:pt modelId="{B9800503-38B4-46F1-9F5E-5CB21A6E0220}" type="sibTrans" cxnId="{3820CA13-7A1E-4E71-A9BE-D060DB50A332}">
      <dgm:prSet/>
      <dgm:spPr/>
      <dgm:t>
        <a:bodyPr/>
        <a:lstStyle/>
        <a:p>
          <a:endParaRPr lang="en-US"/>
        </a:p>
      </dgm:t>
    </dgm:pt>
    <dgm:pt modelId="{1BB08CB1-3276-4E41-B1B4-7FDFADEBC65F}" type="pres">
      <dgm:prSet presAssocID="{7114E763-A194-4332-A4CE-AC136817E6AA}" presName="root" presStyleCnt="0">
        <dgm:presLayoutVars>
          <dgm:dir/>
          <dgm:resizeHandles val="exact"/>
        </dgm:presLayoutVars>
      </dgm:prSet>
      <dgm:spPr/>
    </dgm:pt>
    <dgm:pt modelId="{2E03E9DD-6889-4AC4-8CED-724986E7F2F2}" type="pres">
      <dgm:prSet presAssocID="{2FFACDF0-9709-4674-8E19-E50C13FD424C}" presName="compNode" presStyleCnt="0"/>
      <dgm:spPr/>
    </dgm:pt>
    <dgm:pt modelId="{3DAE60F4-D448-4736-893A-B3130561BE09}" type="pres">
      <dgm:prSet presAssocID="{2FFACDF0-9709-4674-8E19-E50C13FD424C}" presName="bgRect" presStyleLbl="bgShp" presStyleIdx="0" presStyleCnt="2"/>
      <dgm:spPr/>
    </dgm:pt>
    <dgm:pt modelId="{C8F99116-7CA7-45B2-B43C-7F8720902E65}" type="pres">
      <dgm:prSet presAssocID="{2FFACDF0-9709-4674-8E19-E50C13FD424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C3A4496B-94F2-4FC4-9EEF-09763EE9FDFE}" type="pres">
      <dgm:prSet presAssocID="{2FFACDF0-9709-4674-8E19-E50C13FD424C}" presName="spaceRect" presStyleCnt="0"/>
      <dgm:spPr/>
    </dgm:pt>
    <dgm:pt modelId="{F7BFC2A9-17D1-4C9B-A657-2E67D4A7E9FA}" type="pres">
      <dgm:prSet presAssocID="{2FFACDF0-9709-4674-8E19-E50C13FD424C}" presName="parTx" presStyleLbl="revTx" presStyleIdx="0" presStyleCnt="2">
        <dgm:presLayoutVars>
          <dgm:chMax val="0"/>
          <dgm:chPref val="0"/>
        </dgm:presLayoutVars>
      </dgm:prSet>
      <dgm:spPr/>
    </dgm:pt>
    <dgm:pt modelId="{3D4A2751-927C-478D-8EC0-134F9CC74D1A}" type="pres">
      <dgm:prSet presAssocID="{DF6A0AB5-F115-4FA7-911F-0FDDEDED0405}" presName="sibTrans" presStyleCnt="0"/>
      <dgm:spPr/>
    </dgm:pt>
    <dgm:pt modelId="{89061131-2885-409E-AAC2-07924385C6FD}" type="pres">
      <dgm:prSet presAssocID="{E6EBE1A9-E65E-46AB-BE17-869581011531}" presName="compNode" presStyleCnt="0"/>
      <dgm:spPr/>
    </dgm:pt>
    <dgm:pt modelId="{871315EE-50A2-44BD-B4DE-85D98F92A7E9}" type="pres">
      <dgm:prSet presAssocID="{E6EBE1A9-E65E-46AB-BE17-869581011531}" presName="bgRect" presStyleLbl="bgShp" presStyleIdx="1" presStyleCnt="2"/>
      <dgm:spPr/>
    </dgm:pt>
    <dgm:pt modelId="{91B31787-1EBF-49DC-8FFC-C2F705293340}" type="pres">
      <dgm:prSet presAssocID="{E6EBE1A9-E65E-46AB-BE17-8695810115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C72EA6E9-5F94-4EF6-8036-52F6EA7CD07C}" type="pres">
      <dgm:prSet presAssocID="{E6EBE1A9-E65E-46AB-BE17-869581011531}" presName="spaceRect" presStyleCnt="0"/>
      <dgm:spPr/>
    </dgm:pt>
    <dgm:pt modelId="{A61CFB5F-F54E-4BDC-838F-39542AE261A5}" type="pres">
      <dgm:prSet presAssocID="{E6EBE1A9-E65E-46AB-BE17-869581011531}" presName="parTx" presStyleLbl="revTx" presStyleIdx="1" presStyleCnt="2">
        <dgm:presLayoutVars>
          <dgm:chMax val="0"/>
          <dgm:chPref val="0"/>
        </dgm:presLayoutVars>
      </dgm:prSet>
      <dgm:spPr/>
    </dgm:pt>
  </dgm:ptLst>
  <dgm:cxnLst>
    <dgm:cxn modelId="{65C3FA01-52ED-4088-A891-87EFF1277316}" srcId="{7114E763-A194-4332-A4CE-AC136817E6AA}" destId="{2FFACDF0-9709-4674-8E19-E50C13FD424C}" srcOrd="0" destOrd="0" parTransId="{A05EDB58-BDCC-4DCC-A2C0-8F76339721DF}" sibTransId="{DF6A0AB5-F115-4FA7-911F-0FDDEDED0405}"/>
    <dgm:cxn modelId="{3820CA13-7A1E-4E71-A9BE-D060DB50A332}" srcId="{7114E763-A194-4332-A4CE-AC136817E6AA}" destId="{E6EBE1A9-E65E-46AB-BE17-869581011531}" srcOrd="1" destOrd="0" parTransId="{56132F9C-9D41-484A-BE17-1C32893BA38B}" sibTransId="{B9800503-38B4-46F1-9F5E-5CB21A6E0220}"/>
    <dgm:cxn modelId="{06A0E998-49F6-43C3-967D-D55573242D46}" type="presOf" srcId="{2FFACDF0-9709-4674-8E19-E50C13FD424C}" destId="{F7BFC2A9-17D1-4C9B-A657-2E67D4A7E9FA}" srcOrd="0" destOrd="0" presId="urn:microsoft.com/office/officeart/2018/2/layout/IconVerticalSolidList"/>
    <dgm:cxn modelId="{AC23ECD8-F37D-4A91-A539-812E06A5C407}" type="presOf" srcId="{E6EBE1A9-E65E-46AB-BE17-869581011531}" destId="{A61CFB5F-F54E-4BDC-838F-39542AE261A5}" srcOrd="0" destOrd="0" presId="urn:microsoft.com/office/officeart/2018/2/layout/IconVerticalSolidList"/>
    <dgm:cxn modelId="{70B2A8E9-B770-40A7-9ED0-4FB5B7B54433}" type="presOf" srcId="{7114E763-A194-4332-A4CE-AC136817E6AA}" destId="{1BB08CB1-3276-4E41-B1B4-7FDFADEBC65F}" srcOrd="0" destOrd="0" presId="urn:microsoft.com/office/officeart/2018/2/layout/IconVerticalSolidList"/>
    <dgm:cxn modelId="{ED7463E8-6080-4588-8E6D-44D57EBF02B1}" type="presParOf" srcId="{1BB08CB1-3276-4E41-B1B4-7FDFADEBC65F}" destId="{2E03E9DD-6889-4AC4-8CED-724986E7F2F2}" srcOrd="0" destOrd="0" presId="urn:microsoft.com/office/officeart/2018/2/layout/IconVerticalSolidList"/>
    <dgm:cxn modelId="{71861CD6-31A1-4074-8224-B2FF519DD3E4}" type="presParOf" srcId="{2E03E9DD-6889-4AC4-8CED-724986E7F2F2}" destId="{3DAE60F4-D448-4736-893A-B3130561BE09}" srcOrd="0" destOrd="0" presId="urn:microsoft.com/office/officeart/2018/2/layout/IconVerticalSolidList"/>
    <dgm:cxn modelId="{FF148025-AC4C-4A0A-B805-7E9A025B1EB1}" type="presParOf" srcId="{2E03E9DD-6889-4AC4-8CED-724986E7F2F2}" destId="{C8F99116-7CA7-45B2-B43C-7F8720902E65}" srcOrd="1" destOrd="0" presId="urn:microsoft.com/office/officeart/2018/2/layout/IconVerticalSolidList"/>
    <dgm:cxn modelId="{3AD5DCF7-E03E-4F8F-9463-9C5549BD1059}" type="presParOf" srcId="{2E03E9DD-6889-4AC4-8CED-724986E7F2F2}" destId="{C3A4496B-94F2-4FC4-9EEF-09763EE9FDFE}" srcOrd="2" destOrd="0" presId="urn:microsoft.com/office/officeart/2018/2/layout/IconVerticalSolidList"/>
    <dgm:cxn modelId="{3210E8FB-CFB1-491B-BAB4-EC18121B42D7}" type="presParOf" srcId="{2E03E9DD-6889-4AC4-8CED-724986E7F2F2}" destId="{F7BFC2A9-17D1-4C9B-A657-2E67D4A7E9FA}" srcOrd="3" destOrd="0" presId="urn:microsoft.com/office/officeart/2018/2/layout/IconVerticalSolidList"/>
    <dgm:cxn modelId="{49093B78-19F1-4932-84CC-351CB590F1A2}" type="presParOf" srcId="{1BB08CB1-3276-4E41-B1B4-7FDFADEBC65F}" destId="{3D4A2751-927C-478D-8EC0-134F9CC74D1A}" srcOrd="1" destOrd="0" presId="urn:microsoft.com/office/officeart/2018/2/layout/IconVerticalSolidList"/>
    <dgm:cxn modelId="{2455611D-57B6-48D3-AD90-999574C954A9}" type="presParOf" srcId="{1BB08CB1-3276-4E41-B1B4-7FDFADEBC65F}" destId="{89061131-2885-409E-AAC2-07924385C6FD}" srcOrd="2" destOrd="0" presId="urn:microsoft.com/office/officeart/2018/2/layout/IconVerticalSolidList"/>
    <dgm:cxn modelId="{818D379B-4536-48C6-BF41-E0505A604C3E}" type="presParOf" srcId="{89061131-2885-409E-AAC2-07924385C6FD}" destId="{871315EE-50A2-44BD-B4DE-85D98F92A7E9}" srcOrd="0" destOrd="0" presId="urn:microsoft.com/office/officeart/2018/2/layout/IconVerticalSolidList"/>
    <dgm:cxn modelId="{460B9785-DBB5-4AB9-B232-64E459FDB07C}" type="presParOf" srcId="{89061131-2885-409E-AAC2-07924385C6FD}" destId="{91B31787-1EBF-49DC-8FFC-C2F705293340}" srcOrd="1" destOrd="0" presId="urn:microsoft.com/office/officeart/2018/2/layout/IconVerticalSolidList"/>
    <dgm:cxn modelId="{C7D98627-879A-454E-B186-357B703E405B}" type="presParOf" srcId="{89061131-2885-409E-AAC2-07924385C6FD}" destId="{C72EA6E9-5F94-4EF6-8036-52F6EA7CD07C}" srcOrd="2" destOrd="0" presId="urn:microsoft.com/office/officeart/2018/2/layout/IconVerticalSolidList"/>
    <dgm:cxn modelId="{5D355379-6DDE-46F7-88A5-6FE0A2D3B182}" type="presParOf" srcId="{89061131-2885-409E-AAC2-07924385C6FD}" destId="{A61CFB5F-F54E-4BDC-838F-39542AE261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E60F4-D448-4736-893A-B3130561BE09}">
      <dsp:nvSpPr>
        <dsp:cNvPr id="0" name=""/>
        <dsp:cNvSpPr/>
      </dsp:nvSpPr>
      <dsp:spPr>
        <a:xfrm>
          <a:off x="0" y="615130"/>
          <a:ext cx="6586489" cy="1135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99116-7CA7-45B2-B43C-7F8720902E65}">
      <dsp:nvSpPr>
        <dsp:cNvPr id="0" name=""/>
        <dsp:cNvSpPr/>
      </dsp:nvSpPr>
      <dsp:spPr>
        <a:xfrm>
          <a:off x="343526" y="870646"/>
          <a:ext cx="624594" cy="624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FC2A9-17D1-4C9B-A657-2E67D4A7E9FA}">
      <dsp:nvSpPr>
        <dsp:cNvPr id="0" name=""/>
        <dsp:cNvSpPr/>
      </dsp:nvSpPr>
      <dsp:spPr>
        <a:xfrm>
          <a:off x="1311647" y="615130"/>
          <a:ext cx="5274841" cy="11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87" tIns="120187" rIns="120187" bIns="120187" numCol="1" spcCol="1270" anchor="ctr" anchorCtr="0">
          <a:noAutofit/>
        </a:bodyPr>
        <a:lstStyle/>
        <a:p>
          <a:pPr marL="0" lvl="0" indent="0" algn="l" defTabSz="844550" rtl="0">
            <a:lnSpc>
              <a:spcPct val="100000"/>
            </a:lnSpc>
            <a:spcBef>
              <a:spcPct val="0"/>
            </a:spcBef>
            <a:spcAft>
              <a:spcPct val="35000"/>
            </a:spcAft>
            <a:buNone/>
          </a:pPr>
          <a:r>
            <a:rPr lang="en-US" sz="1900" kern="1200" dirty="0"/>
            <a:t>Articulate the need for QM "plus" online course design standards to support equitable learner-centered learning experiences</a:t>
          </a:r>
          <a:r>
            <a:rPr lang="en-US" sz="1900" kern="1200" dirty="0">
              <a:latin typeface="Calibri Light" panose="020F0302020204030204"/>
            </a:rPr>
            <a:t>.</a:t>
          </a:r>
          <a:endParaRPr lang="en-US" sz="1900" kern="1200" dirty="0"/>
        </a:p>
      </dsp:txBody>
      <dsp:txXfrm>
        <a:off x="1311647" y="615130"/>
        <a:ext cx="5274841" cy="1135625"/>
      </dsp:txXfrm>
    </dsp:sp>
    <dsp:sp modelId="{871315EE-50A2-44BD-B4DE-85D98F92A7E9}">
      <dsp:nvSpPr>
        <dsp:cNvPr id="0" name=""/>
        <dsp:cNvSpPr/>
      </dsp:nvSpPr>
      <dsp:spPr>
        <a:xfrm>
          <a:off x="0" y="2034662"/>
          <a:ext cx="6586489" cy="1135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31787-1EBF-49DC-8FFC-C2F705293340}">
      <dsp:nvSpPr>
        <dsp:cNvPr id="0" name=""/>
        <dsp:cNvSpPr/>
      </dsp:nvSpPr>
      <dsp:spPr>
        <a:xfrm>
          <a:off x="343526" y="2290178"/>
          <a:ext cx="624594" cy="624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CFB5F-F54E-4BDC-838F-39542AE261A5}">
      <dsp:nvSpPr>
        <dsp:cNvPr id="0" name=""/>
        <dsp:cNvSpPr/>
      </dsp:nvSpPr>
      <dsp:spPr>
        <a:xfrm>
          <a:off x="1311647" y="2034662"/>
          <a:ext cx="5274841" cy="11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87" tIns="120187" rIns="120187" bIns="120187" numCol="1" spcCol="1270" anchor="ctr" anchorCtr="0">
          <a:noAutofit/>
        </a:bodyPr>
        <a:lstStyle/>
        <a:p>
          <a:pPr marL="0" lvl="0" indent="0" algn="l" defTabSz="844550" rtl="0">
            <a:lnSpc>
              <a:spcPct val="100000"/>
            </a:lnSpc>
            <a:spcBef>
              <a:spcPct val="0"/>
            </a:spcBef>
            <a:spcAft>
              <a:spcPct val="35000"/>
            </a:spcAft>
            <a:buNone/>
          </a:pPr>
          <a:r>
            <a:rPr lang="en-US" sz="1900" kern="1200" dirty="0"/>
            <a:t>Demonstrate tools and resources to positively impact institutional culture around diversity, equity, and inclusion.</a:t>
          </a:r>
        </a:p>
      </dsp:txBody>
      <dsp:txXfrm>
        <a:off x="1311647" y="2034662"/>
        <a:ext cx="5274841" cy="11356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08DA-6D28-47FD-AD52-912B6F8A915C}"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AAC-AD87-484D-A8A1-8ADFF3E8EB6A}" type="slidenum">
              <a:rPr lang="en-US" smtClean="0"/>
              <a:t>‹#›</a:t>
            </a:fld>
            <a:endParaRPr lang="en-US"/>
          </a:p>
        </p:txBody>
      </p:sp>
    </p:spTree>
    <p:extLst>
      <p:ext uri="{BB962C8B-B14F-4D97-AF65-F5344CB8AC3E}">
        <p14:creationId xmlns:p14="http://schemas.microsoft.com/office/powerpoint/2010/main" val="234930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1</a:t>
            </a:fld>
            <a:endParaRPr lang="en-US"/>
          </a:p>
        </p:txBody>
      </p:sp>
    </p:spTree>
    <p:extLst>
      <p:ext uri="{BB962C8B-B14F-4D97-AF65-F5344CB8AC3E}">
        <p14:creationId xmlns:p14="http://schemas.microsoft.com/office/powerpoint/2010/main" val="667352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10</a:t>
            </a:fld>
            <a:endParaRPr lang="en-US"/>
          </a:p>
        </p:txBody>
      </p:sp>
    </p:spTree>
    <p:extLst>
      <p:ext uri="{BB962C8B-B14F-4D97-AF65-F5344CB8AC3E}">
        <p14:creationId xmlns:p14="http://schemas.microsoft.com/office/powerpoint/2010/main" val="9862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11</a:t>
            </a:fld>
            <a:endParaRPr lang="en-US"/>
          </a:p>
        </p:txBody>
      </p:sp>
    </p:spTree>
    <p:extLst>
      <p:ext uri="{BB962C8B-B14F-4D97-AF65-F5344CB8AC3E}">
        <p14:creationId xmlns:p14="http://schemas.microsoft.com/office/powerpoint/2010/main" val="169805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12</a:t>
            </a:fld>
            <a:endParaRPr lang="en-US"/>
          </a:p>
        </p:txBody>
      </p:sp>
    </p:spTree>
    <p:extLst>
      <p:ext uri="{BB962C8B-B14F-4D97-AF65-F5344CB8AC3E}">
        <p14:creationId xmlns:p14="http://schemas.microsoft.com/office/powerpoint/2010/main" val="326402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us with any questions or thoughts: Amanda.Hardman@cccs.edu or Tina.Parscal@cccs.edu.</a:t>
            </a:r>
          </a:p>
        </p:txBody>
      </p:sp>
      <p:sp>
        <p:nvSpPr>
          <p:cNvPr id="4" name="Slide Number Placeholder 3"/>
          <p:cNvSpPr>
            <a:spLocks noGrp="1"/>
          </p:cNvSpPr>
          <p:nvPr>
            <p:ph type="sldNum" sz="quarter" idx="5"/>
          </p:nvPr>
        </p:nvSpPr>
        <p:spPr/>
        <p:txBody>
          <a:bodyPr/>
          <a:lstStyle/>
          <a:p>
            <a:fld id="{A34B4AAC-AD87-484D-A8A1-8ADFF3E8EB6A}" type="slidenum">
              <a:rPr lang="en-US" smtClean="0"/>
              <a:t>13</a:t>
            </a:fld>
            <a:endParaRPr lang="en-US"/>
          </a:p>
        </p:txBody>
      </p:sp>
    </p:spTree>
    <p:extLst>
      <p:ext uri="{BB962C8B-B14F-4D97-AF65-F5344CB8AC3E}">
        <p14:creationId xmlns:p14="http://schemas.microsoft.com/office/powerpoint/2010/main" val="428320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2</a:t>
            </a:fld>
            <a:endParaRPr lang="en-US"/>
          </a:p>
        </p:txBody>
      </p:sp>
    </p:spTree>
    <p:extLst>
      <p:ext uri="{BB962C8B-B14F-4D97-AF65-F5344CB8AC3E}">
        <p14:creationId xmlns:p14="http://schemas.microsoft.com/office/powerpoint/2010/main" val="401748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3</a:t>
            </a:fld>
            <a:endParaRPr lang="en-US"/>
          </a:p>
        </p:txBody>
      </p:sp>
    </p:spTree>
    <p:extLst>
      <p:ext uri="{BB962C8B-B14F-4D97-AF65-F5344CB8AC3E}">
        <p14:creationId xmlns:p14="http://schemas.microsoft.com/office/powerpoint/2010/main" val="275790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4</a:t>
            </a:fld>
            <a:endParaRPr lang="en-US"/>
          </a:p>
        </p:txBody>
      </p:sp>
    </p:spTree>
    <p:extLst>
      <p:ext uri="{BB962C8B-B14F-4D97-AF65-F5344CB8AC3E}">
        <p14:creationId xmlns:p14="http://schemas.microsoft.com/office/powerpoint/2010/main" val="6942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5</a:t>
            </a:fld>
            <a:endParaRPr lang="en-US"/>
          </a:p>
        </p:txBody>
      </p:sp>
    </p:spTree>
    <p:extLst>
      <p:ext uri="{BB962C8B-B14F-4D97-AF65-F5344CB8AC3E}">
        <p14:creationId xmlns:p14="http://schemas.microsoft.com/office/powerpoint/2010/main" val="11078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6</a:t>
            </a:fld>
            <a:endParaRPr lang="en-US"/>
          </a:p>
        </p:txBody>
      </p:sp>
    </p:spTree>
    <p:extLst>
      <p:ext uri="{BB962C8B-B14F-4D97-AF65-F5344CB8AC3E}">
        <p14:creationId xmlns:p14="http://schemas.microsoft.com/office/powerpoint/2010/main" val="331848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7</a:t>
            </a:fld>
            <a:endParaRPr lang="en-US"/>
          </a:p>
        </p:txBody>
      </p:sp>
    </p:spTree>
    <p:extLst>
      <p:ext uri="{BB962C8B-B14F-4D97-AF65-F5344CB8AC3E}">
        <p14:creationId xmlns:p14="http://schemas.microsoft.com/office/powerpoint/2010/main" val="234203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8</a:t>
            </a:fld>
            <a:endParaRPr lang="en-US"/>
          </a:p>
        </p:txBody>
      </p:sp>
    </p:spTree>
    <p:extLst>
      <p:ext uri="{BB962C8B-B14F-4D97-AF65-F5344CB8AC3E}">
        <p14:creationId xmlns:p14="http://schemas.microsoft.com/office/powerpoint/2010/main" val="3884774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4B4AAC-AD87-484D-A8A1-8ADFF3E8EB6A}" type="slidenum">
              <a:rPr lang="en-US" smtClean="0"/>
              <a:t>9</a:t>
            </a:fld>
            <a:endParaRPr lang="en-US"/>
          </a:p>
        </p:txBody>
      </p:sp>
    </p:spTree>
    <p:extLst>
      <p:ext uri="{BB962C8B-B14F-4D97-AF65-F5344CB8AC3E}">
        <p14:creationId xmlns:p14="http://schemas.microsoft.com/office/powerpoint/2010/main" val="7866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essbooks.ccconline.org/qmplus/front-matter/qm-standards-at-a-glanc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ressbooks.ccconline.org/qmplus/chapter/healthy-course-checklis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pressbooks.ccconline.org/qmplus/chapter/healthy-course-checklis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AB6C-5BE9-4626-A9FF-7CF3B7B30D10}"/>
              </a:ext>
            </a:extLst>
          </p:cNvPr>
          <p:cNvSpPr>
            <a:spLocks noGrp="1"/>
          </p:cNvSpPr>
          <p:nvPr>
            <p:ph type="ctrTitle"/>
          </p:nvPr>
        </p:nvSpPr>
        <p:spPr>
          <a:xfrm>
            <a:off x="3258766" y="1122363"/>
            <a:ext cx="8161506" cy="2387600"/>
          </a:xfrm>
        </p:spPr>
        <p:txBody>
          <a:bodyPr>
            <a:normAutofit/>
          </a:bodyPr>
          <a:lstStyle/>
          <a:p>
            <a:r>
              <a:rPr lang="en-US" sz="4800" b="1" dirty="0">
                <a:solidFill>
                  <a:schemeClr val="bg1"/>
                </a:solidFill>
                <a:ea typeface="+mj-lt"/>
                <a:cs typeface="+mj-lt"/>
              </a:rPr>
              <a:t>Ensuring Healthy Courses with QM "Plus": Supporting Equitable Online Course Design</a:t>
            </a:r>
            <a:endParaRPr lang="en-US" sz="4800" b="1" dirty="0">
              <a:solidFill>
                <a:schemeClr val="bg1"/>
              </a:solidFill>
            </a:endParaRPr>
          </a:p>
        </p:txBody>
      </p:sp>
      <p:sp>
        <p:nvSpPr>
          <p:cNvPr id="3" name="Subtitle 2">
            <a:extLst>
              <a:ext uri="{FF2B5EF4-FFF2-40B4-BE49-F238E27FC236}">
                <a16:creationId xmlns:a16="http://schemas.microsoft.com/office/drawing/2014/main" id="{621FC6FC-D6F0-4576-B57B-F5606B0761A3}"/>
              </a:ext>
            </a:extLst>
          </p:cNvPr>
          <p:cNvSpPr>
            <a:spLocks noGrp="1"/>
          </p:cNvSpPr>
          <p:nvPr>
            <p:ph type="subTitle" idx="1"/>
          </p:nvPr>
        </p:nvSpPr>
        <p:spPr>
          <a:xfrm>
            <a:off x="3931595" y="3942506"/>
            <a:ext cx="6815847" cy="1655762"/>
          </a:xfrm>
        </p:spPr>
        <p:txBody>
          <a:bodyPr vert="horz" lIns="91440" tIns="45720" rIns="91440" bIns="45720" rtlCol="0" anchor="t">
            <a:normAutofit/>
          </a:bodyPr>
          <a:lstStyle/>
          <a:p>
            <a:r>
              <a:rPr lang="en-US" sz="2800" dirty="0">
                <a:solidFill>
                  <a:schemeClr val="bg1"/>
                </a:solidFill>
              </a:rPr>
              <a:t>QM Connect Conference</a:t>
            </a:r>
            <a:endParaRPr lang="en-US" dirty="0">
              <a:solidFill>
                <a:schemeClr val="bg1"/>
              </a:solidFill>
            </a:endParaRPr>
          </a:p>
          <a:p>
            <a:r>
              <a:rPr lang="en-US" sz="2800" dirty="0">
                <a:solidFill>
                  <a:schemeClr val="bg1"/>
                </a:solidFill>
              </a:rPr>
              <a:t>Tina Parscal, CCCS</a:t>
            </a:r>
            <a:endParaRPr lang="en-US" sz="2800" dirty="0">
              <a:solidFill>
                <a:schemeClr val="bg1"/>
              </a:solidFill>
              <a:cs typeface="Calibri"/>
            </a:endParaRPr>
          </a:p>
          <a:p>
            <a:r>
              <a:rPr lang="en-US" sz="2800" dirty="0">
                <a:solidFill>
                  <a:schemeClr val="bg1"/>
                </a:solidFill>
                <a:cs typeface="Calibri"/>
              </a:rPr>
              <a:t>Amanda Hardman, CCCS</a:t>
            </a:r>
          </a:p>
        </p:txBody>
      </p:sp>
      <p:pic>
        <p:nvPicPr>
          <p:cNvPr id="5" name="Picture 4">
            <a:extLst>
              <a:ext uri="{FF2B5EF4-FFF2-40B4-BE49-F238E27FC236}">
                <a16:creationId xmlns:a16="http://schemas.microsoft.com/office/drawing/2014/main" id="{25DE6084-29BD-4C73-8E16-A51432AA86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65401" cy="6858000"/>
          </a:xfrm>
          <a:prstGeom prst="rect">
            <a:avLst/>
          </a:prstGeom>
        </p:spPr>
      </p:pic>
      <p:cxnSp>
        <p:nvCxnSpPr>
          <p:cNvPr id="6" name="Straight Connector 5">
            <a:extLst>
              <a:ext uri="{FF2B5EF4-FFF2-40B4-BE49-F238E27FC236}">
                <a16:creationId xmlns:a16="http://schemas.microsoft.com/office/drawing/2014/main" id="{617CCA8C-5577-4F92-85A9-A1B89C7F0041}"/>
              </a:ext>
              <a:ext uri="{C183D7F6-B498-43B3-948B-1728B52AA6E4}">
                <adec:decorative xmlns:adec="http://schemas.microsoft.com/office/drawing/2017/decorative" val="1"/>
              </a:ext>
            </a:extLst>
          </p:cNvPr>
          <p:cNvCxnSpPr/>
          <p:nvPr/>
        </p:nvCxnSpPr>
        <p:spPr>
          <a:xfrm>
            <a:off x="4961463" y="3640822"/>
            <a:ext cx="4873558" cy="0"/>
          </a:xfrm>
          <a:prstGeom prst="line">
            <a:avLst/>
          </a:prstGeom>
          <a:ln w="38100">
            <a:solidFill>
              <a:srgbClr val="FFAD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594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DEI Resources</a:t>
            </a:r>
          </a:p>
        </p:txBody>
      </p:sp>
      <p:pic>
        <p:nvPicPr>
          <p:cNvPr id="3" name="Picture 2" descr="Examples of two resources provided to support interpretation of DEI standards, particularly 4.5c+ to incorporate a diversity of perspectives. The resources include a brief rationale for standard 4.5c+ and a video preview for the DEI criterion on the Healthy Course Checklist.">
            <a:hlinkClick r:id="rId3"/>
            <a:extLst>
              <a:ext uri="{FF2B5EF4-FFF2-40B4-BE49-F238E27FC236}">
                <a16:creationId xmlns:a16="http://schemas.microsoft.com/office/drawing/2014/main" id="{D40704B5-4A41-4296-8E0F-2738D02A88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229600" cy="6857999"/>
          </a:xfrm>
          <a:prstGeom prst="rect">
            <a:avLst/>
          </a:prstGeom>
        </p:spPr>
      </p:pic>
    </p:spTree>
    <p:extLst>
      <p:ext uri="{BB962C8B-B14F-4D97-AF65-F5344CB8AC3E}">
        <p14:creationId xmlns:p14="http://schemas.microsoft.com/office/powerpoint/2010/main" val="195868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PD Resources1</a:t>
            </a:r>
          </a:p>
        </p:txBody>
      </p:sp>
      <p:pic>
        <p:nvPicPr>
          <p:cNvPr id="3" name="Picture 2" descr="Screen shot previewing the structure of the Introduction to Healthy Course Checklist module, including introduction and content pages.">
            <a:extLst>
              <a:ext uri="{FF2B5EF4-FFF2-40B4-BE49-F238E27FC236}">
                <a16:creationId xmlns:a16="http://schemas.microsoft.com/office/drawing/2014/main" id="{D40704B5-4A41-4296-8E0F-2738D02A88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147334" cy="6857999"/>
          </a:xfrm>
          <a:prstGeom prst="rect">
            <a:avLst/>
          </a:prstGeom>
        </p:spPr>
      </p:pic>
    </p:spTree>
    <p:extLst>
      <p:ext uri="{BB962C8B-B14F-4D97-AF65-F5344CB8AC3E}">
        <p14:creationId xmlns:p14="http://schemas.microsoft.com/office/powerpoint/2010/main" val="345463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p:nvPr>
        </p:nvSpPr>
        <p:spPr/>
        <p:txBody>
          <a:bodyPr vert="horz" lIns="91440" tIns="45720" rIns="91440" bIns="45720" rtlCol="0" anchor="b">
            <a:normAutofit/>
          </a:bodyPr>
          <a:lstStyle/>
          <a:p>
            <a:r>
              <a:rPr lang="en-US" dirty="0"/>
              <a:t>PD Resources2</a:t>
            </a:r>
          </a:p>
        </p:txBody>
      </p:sp>
      <p:pic>
        <p:nvPicPr>
          <p:cNvPr id="3" name="Picture 2" descr="Screen shot of excerpt from the Introduction to the HCC module focusing on the alignment criterion. The structure shows text and video material, knowledge check, and reflection questions.">
            <a:extLst>
              <a:ext uri="{FF2B5EF4-FFF2-40B4-BE49-F238E27FC236}">
                <a16:creationId xmlns:a16="http://schemas.microsoft.com/office/drawing/2014/main" id="{D40704B5-4A41-4296-8E0F-2738D02A88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4731719" cy="6857999"/>
          </a:xfrm>
          <a:prstGeom prst="rect">
            <a:avLst/>
          </a:prstGeom>
        </p:spPr>
      </p:pic>
      <p:sp>
        <p:nvSpPr>
          <p:cNvPr id="5" name="Content Placeholder 4">
            <a:extLst>
              <a:ext uri="{FF2B5EF4-FFF2-40B4-BE49-F238E27FC236}">
                <a16:creationId xmlns:a16="http://schemas.microsoft.com/office/drawing/2014/main" id="{B1FFBB4B-8189-7EC3-6F60-4493004FDEFD}"/>
              </a:ext>
            </a:extLst>
          </p:cNvPr>
          <p:cNvSpPr>
            <a:spLocks noGrp="1"/>
          </p:cNvSpPr>
          <p:nvPr>
            <p:ph idx="1"/>
          </p:nvPr>
        </p:nvSpPr>
        <p:spPr>
          <a:xfrm>
            <a:off x="5083629" y="1540565"/>
            <a:ext cx="6923314" cy="4636398"/>
          </a:xfrm>
        </p:spPr>
        <p:txBody>
          <a:bodyPr/>
          <a:lstStyle/>
          <a:p>
            <a:pPr>
              <a:buFont typeface="Wingdings" panose="05000000000000000000" pitchFamily="2" charset="2"/>
              <a:buChar char="ü"/>
            </a:pPr>
            <a:r>
              <a:rPr lang="en-US" b="1" dirty="0">
                <a:solidFill>
                  <a:schemeClr val="bg1"/>
                </a:solidFill>
              </a:rPr>
              <a:t>QM+ training and support:</a:t>
            </a:r>
          </a:p>
          <a:p>
            <a:pPr lvl="1"/>
            <a:r>
              <a:rPr lang="en-US" dirty="0">
                <a:solidFill>
                  <a:schemeClr val="bg1"/>
                </a:solidFill>
              </a:rPr>
              <a:t>Introduction to Healthy Course Checklist (Intro HCC)</a:t>
            </a:r>
          </a:p>
          <a:p>
            <a:pPr lvl="1"/>
            <a:r>
              <a:rPr lang="en-US" dirty="0">
                <a:solidFill>
                  <a:schemeClr val="bg1"/>
                </a:solidFill>
              </a:rPr>
              <a:t>Applying the Healthy Course Checklist (APPHCC)</a:t>
            </a:r>
          </a:p>
          <a:p>
            <a:pPr lvl="1"/>
            <a:r>
              <a:rPr lang="en-US" dirty="0">
                <a:solidFill>
                  <a:schemeClr val="bg1"/>
                </a:solidFill>
              </a:rPr>
              <a:t>QM+ Peer Mentor Training</a:t>
            </a:r>
          </a:p>
          <a:p>
            <a:pPr lvl="1"/>
            <a:r>
              <a:rPr lang="en-US" dirty="0">
                <a:solidFill>
                  <a:schemeClr val="bg1"/>
                </a:solidFill>
              </a:rPr>
              <a:t>Healthy Course Checklist internal reviews</a:t>
            </a:r>
          </a:p>
          <a:p>
            <a:pPr>
              <a:buFont typeface="Wingdings" panose="05000000000000000000" pitchFamily="2" charset="2"/>
              <a:buChar char="ü"/>
            </a:pPr>
            <a:r>
              <a:rPr lang="en-US" b="1" dirty="0">
                <a:solidFill>
                  <a:schemeClr val="bg1"/>
                </a:solidFill>
              </a:rPr>
              <a:t>Partnered with QM training and resources:</a:t>
            </a:r>
          </a:p>
          <a:p>
            <a:pPr lvl="1"/>
            <a:r>
              <a:rPr lang="en-US" dirty="0">
                <a:solidFill>
                  <a:schemeClr val="bg1"/>
                </a:solidFill>
              </a:rPr>
              <a:t>APPQMR</a:t>
            </a:r>
          </a:p>
          <a:p>
            <a:pPr lvl="1"/>
            <a:r>
              <a:rPr lang="en-US" dirty="0">
                <a:solidFill>
                  <a:schemeClr val="bg1"/>
                </a:solidFill>
              </a:rPr>
              <a:t>Subscriber-managed reviews</a:t>
            </a:r>
          </a:p>
        </p:txBody>
      </p:sp>
    </p:spTree>
    <p:extLst>
      <p:ext uri="{BB962C8B-B14F-4D97-AF65-F5344CB8AC3E}">
        <p14:creationId xmlns:p14="http://schemas.microsoft.com/office/powerpoint/2010/main" val="349938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8319-BCEB-44E9-A0FF-9D05B1A2132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Thank You!</a:t>
            </a:r>
          </a:p>
        </p:txBody>
      </p:sp>
      <p:pic>
        <p:nvPicPr>
          <p:cNvPr id="3" name="Picture 2" descr="Thank you! Contact Amanda.Hardman@cccs.edu or Tina.Parscal@cccs.edu">
            <a:extLst>
              <a:ext uri="{FF2B5EF4-FFF2-40B4-BE49-F238E27FC236}">
                <a16:creationId xmlns:a16="http://schemas.microsoft.com/office/drawing/2014/main" id="{BBBC430A-397B-4C53-BF8C-BB3D0372E0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8229597" cy="6857998"/>
          </a:xfrm>
          <a:prstGeom prst="rect">
            <a:avLst/>
          </a:prstGeom>
        </p:spPr>
      </p:pic>
    </p:spTree>
    <p:extLst>
      <p:ext uri="{BB962C8B-B14F-4D97-AF65-F5344CB8AC3E}">
        <p14:creationId xmlns:p14="http://schemas.microsoft.com/office/powerpoint/2010/main" val="30807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7D75-0B63-41E6-96F7-31AD1B0D6450}"/>
              </a:ext>
            </a:extLst>
          </p:cNvPr>
          <p:cNvSpPr>
            <a:spLocks noGrp="1"/>
          </p:cNvSpPr>
          <p:nvPr>
            <p:ph type="title"/>
          </p:nvPr>
        </p:nvSpPr>
        <p:spPr>
          <a:xfrm>
            <a:off x="4965430" y="629268"/>
            <a:ext cx="6586491" cy="1286160"/>
          </a:xfrm>
        </p:spPr>
        <p:txBody>
          <a:bodyPr anchor="b">
            <a:normAutofit/>
          </a:bodyPr>
          <a:lstStyle/>
          <a:p>
            <a:r>
              <a:rPr lang="en-US" dirty="0"/>
              <a:t>Session Outcomes</a:t>
            </a:r>
          </a:p>
        </p:txBody>
      </p:sp>
      <p:graphicFrame>
        <p:nvGraphicFramePr>
          <p:cNvPr id="15" name="Content Placeholder 2" descr="Articulate a relationship between Quality Matters (QM) and QM+ online course design standards.&#10;Discuss design strategies and rationale for implementing example QM+ standards.&#10;Practice applying example QM+ standards to course modules. ">
            <a:extLst>
              <a:ext uri="{FF2B5EF4-FFF2-40B4-BE49-F238E27FC236}">
                <a16:creationId xmlns:a16="http://schemas.microsoft.com/office/drawing/2014/main" id="{69AE89B8-4044-873C-0265-A87E36DAD635}"/>
              </a:ext>
            </a:extLst>
          </p:cNvPr>
          <p:cNvGraphicFramePr>
            <a:graphicFrameLocks noGrp="1"/>
          </p:cNvGraphicFramePr>
          <p:nvPr>
            <p:ph idx="1"/>
            <p:extLst>
              <p:ext uri="{D42A27DB-BD31-4B8C-83A1-F6EECF244321}">
                <p14:modId xmlns:p14="http://schemas.microsoft.com/office/powerpoint/2010/main" val="4239595138"/>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00677B6-9DC3-AFF2-CD7E-B8A87D9B222D}"/>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l="27469" r="27469"/>
          <a:stretch/>
        </p:blipFill>
        <p:spPr>
          <a:xfrm>
            <a:off x="20" y="10"/>
            <a:ext cx="4635571" cy="6857990"/>
          </a:xfrm>
          <a:prstGeom prst="rect">
            <a:avLst/>
          </a:prstGeom>
          <a:effectLst/>
        </p:spPr>
      </p:pic>
      <p:cxnSp>
        <p:nvCxnSpPr>
          <p:cNvPr id="1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3D45-3A11-46F9-A505-45115B15D4B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Influences on QM+</a:t>
            </a:r>
          </a:p>
        </p:txBody>
      </p:sp>
      <p:pic>
        <p:nvPicPr>
          <p:cNvPr id="3" name="Picture 2" descr="Quality Matters Plus (QM+) Influences on Colorado Online @ Design Standards include Quality Matters; diversity, equity, and inclusion principles; and Universal Design for Learning. QM covers measurable objectives, alignment, structure, policies and resources, accessibility and usability. DEI covers representation of voices and diverse learner characteristics, pathways to equitable outcomes, establishing community and belonging. UDL covers learner options, concept connections, resources to support executive functioning, and accessibility support.">
            <a:extLst>
              <a:ext uri="{FF2B5EF4-FFF2-40B4-BE49-F238E27FC236}">
                <a16:creationId xmlns:a16="http://schemas.microsoft.com/office/drawing/2014/main" id="{162DA98A-58D9-47AA-9827-CF8A6276B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139138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BD81-68F5-47D5-893D-FD077837727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Healthy Course Checklist Criteria</a:t>
            </a:r>
          </a:p>
        </p:txBody>
      </p:sp>
      <p:pic>
        <p:nvPicPr>
          <p:cNvPr id="3" name="Picture 2" descr="The six criteria of QM+ Healthy Course Checklist include learner guidance; measurable outcomes; alignment; accessibility; diversity, equity, inclusion; and learner-centered design.">
            <a:extLst>
              <a:ext uri="{FF2B5EF4-FFF2-40B4-BE49-F238E27FC236}">
                <a16:creationId xmlns:a16="http://schemas.microsoft.com/office/drawing/2014/main" id="{D40704B5-4A41-4296-8E0F-2738D02A8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256481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3368-2261-449E-878B-D4E0A1BA2AA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QM+ Example 4.5</a:t>
            </a:r>
          </a:p>
        </p:txBody>
      </p:sp>
      <p:pic>
        <p:nvPicPr>
          <p:cNvPr id="3" name="Picture 2" descr="QM 4.5, A variety of instructional materials is used in the course.&#10;QM+ Standard 4.5A+, The variety of instructional materials provided in each module allows some degree of student choice, such as meeting learning objectives through text versus aural or visual materials.&#10;QM+ Standard 4.5b+, Instructional materials incorporate open educational resources (OER) where possible.&#10;QM+ Standard 4.5c+, Instructional materials represent a diversity of perspectives, including historically marginalized voices.&#10;QM+ Standard 4.5d+, Instructional materials exhibit diverse demographic representation that disrupts harmful stereotypes and biases.">
            <a:extLst>
              <a:ext uri="{FF2B5EF4-FFF2-40B4-BE49-F238E27FC236}">
                <a16:creationId xmlns:a16="http://schemas.microsoft.com/office/drawing/2014/main" id="{B3516056-0F7A-4F93-A509-A1009EEDF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6858000"/>
          </a:xfrm>
          <a:prstGeom prst="rect">
            <a:avLst/>
          </a:prstGeom>
        </p:spPr>
      </p:pic>
    </p:spTree>
    <p:extLst>
      <p:ext uri="{BB962C8B-B14F-4D97-AF65-F5344CB8AC3E}">
        <p14:creationId xmlns:p14="http://schemas.microsoft.com/office/powerpoint/2010/main" val="171634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28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D11-CEDF-410A-B6A7-37BC6747815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Healthy Course Checklist Screenshot1</a:t>
            </a:r>
          </a:p>
        </p:txBody>
      </p:sp>
      <p:pic>
        <p:nvPicPr>
          <p:cNvPr id="3" name="Picture 2" descr="Screen shot of Healthy Course Checklist communicates the purpose of the tool and first three criteria. Structure of the tool includes description of each criterion and space to enter notes for how the criterion is met and could be improved. Image links to a copy of the HCC within the QM+ Guidebook.">
            <a:hlinkClick r:id="rId3"/>
            <a:extLst>
              <a:ext uri="{FF2B5EF4-FFF2-40B4-BE49-F238E27FC236}">
                <a16:creationId xmlns:a16="http://schemas.microsoft.com/office/drawing/2014/main" id="{12723919-B45B-4F17-84B8-CC1E2A26891C}"/>
              </a:ext>
            </a:extLst>
          </p:cNvPr>
          <p:cNvPicPr>
            <a:picLocks noChangeAspect="1"/>
          </p:cNvPicPr>
          <p:nvPr/>
        </p:nvPicPr>
        <p:blipFill>
          <a:blip r:embed="rId4"/>
          <a:stretch>
            <a:fillRect/>
          </a:stretch>
        </p:blipFill>
        <p:spPr>
          <a:xfrm>
            <a:off x="1706065" y="257187"/>
            <a:ext cx="8779869" cy="6346818"/>
          </a:xfrm>
          <a:prstGeom prst="rect">
            <a:avLst/>
          </a:prstGeom>
        </p:spPr>
      </p:pic>
    </p:spTree>
    <p:extLst>
      <p:ext uri="{BB962C8B-B14F-4D97-AF65-F5344CB8AC3E}">
        <p14:creationId xmlns:p14="http://schemas.microsoft.com/office/powerpoint/2010/main" val="225453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28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D11-CEDF-410A-B6A7-37BC6747815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Healthy Course Checklist Screenshot2</a:t>
            </a:r>
          </a:p>
        </p:txBody>
      </p:sp>
      <p:pic>
        <p:nvPicPr>
          <p:cNvPr id="3" name="Picture 2" descr="Second screen shot of HCC provides last three criteria, showing that there are embedded checklists for the accessibility, DEI, and learner-centered design criteria. The screen shot links to a readable preview of the HCC tool in the QM+ Guidebook.">
            <a:hlinkClick r:id="rId3"/>
            <a:extLst>
              <a:ext uri="{FF2B5EF4-FFF2-40B4-BE49-F238E27FC236}">
                <a16:creationId xmlns:a16="http://schemas.microsoft.com/office/drawing/2014/main" id="{12723919-B45B-4F17-84B8-CC1E2A26891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06065" y="242241"/>
            <a:ext cx="8779869" cy="6267850"/>
          </a:xfrm>
          <a:prstGeom prst="rect">
            <a:avLst/>
          </a:prstGeom>
        </p:spPr>
      </p:pic>
    </p:spTree>
    <p:extLst>
      <p:ext uri="{BB962C8B-B14F-4D97-AF65-F5344CB8AC3E}">
        <p14:creationId xmlns:p14="http://schemas.microsoft.com/office/powerpoint/2010/main" val="241777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9FB0-2DFC-4EA8-B39B-9CD08735D61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Standard Example 1</a:t>
            </a:r>
          </a:p>
        </p:txBody>
      </p:sp>
      <p:pic>
        <p:nvPicPr>
          <p:cNvPr id="3" name="Picture 2" descr="Example 1: Course design includes representation of diverse perspectives and cultures, including historically marginalized voices, in visual, media, and text-based components of the course as well as in learning activities and assessments.">
            <a:extLst>
              <a:ext uri="{FF2B5EF4-FFF2-40B4-BE49-F238E27FC236}">
                <a16:creationId xmlns:a16="http://schemas.microsoft.com/office/drawing/2014/main" id="{3A68DE9A-977E-4C47-B6A9-574CC293B099}"/>
              </a:ext>
            </a:extLst>
          </p:cNvPr>
          <p:cNvPicPr>
            <a:picLocks noChangeAspect="1"/>
          </p:cNvPicPr>
          <p:nvPr/>
        </p:nvPicPr>
        <p:blipFill rotWithShape="1">
          <a:blip r:embed="rId3">
            <a:extLst>
              <a:ext uri="{28A0092B-C50C-407E-A947-70E740481C1C}">
                <a14:useLocalDpi xmlns:a14="http://schemas.microsoft.com/office/drawing/2010/main" val="0"/>
              </a:ext>
            </a:extLst>
          </a:blip>
          <a:srcRect t="154" b="65520"/>
          <a:stretch/>
        </p:blipFill>
        <p:spPr>
          <a:xfrm>
            <a:off x="459405" y="1816640"/>
            <a:ext cx="11273189" cy="3224719"/>
          </a:xfrm>
          <a:prstGeom prst="rect">
            <a:avLst/>
          </a:prstGeom>
        </p:spPr>
      </p:pic>
    </p:spTree>
    <p:extLst>
      <p:ext uri="{BB962C8B-B14F-4D97-AF65-F5344CB8AC3E}">
        <p14:creationId xmlns:p14="http://schemas.microsoft.com/office/powerpoint/2010/main" val="254702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96C5-051E-4AF0-AB81-813DC95A08E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Standard Example 2</a:t>
            </a:r>
          </a:p>
        </p:txBody>
      </p:sp>
      <p:pic>
        <p:nvPicPr>
          <p:cNvPr id="3" name="Picture 2" descr="Example 2: Learning activities provided in each module allow some degree of student choice, such as completing a practice quiz, a practice worksheet, or a guided reading. DEI QM+ 5.2c+.">
            <a:extLst>
              <a:ext uri="{FF2B5EF4-FFF2-40B4-BE49-F238E27FC236}">
                <a16:creationId xmlns:a16="http://schemas.microsoft.com/office/drawing/2014/main" id="{3A68DE9A-977E-4C47-B6A9-574CC293B099}"/>
              </a:ext>
            </a:extLst>
          </p:cNvPr>
          <p:cNvPicPr>
            <a:picLocks noChangeAspect="1"/>
          </p:cNvPicPr>
          <p:nvPr/>
        </p:nvPicPr>
        <p:blipFill>
          <a:blip r:embed="rId3">
            <a:extLst>
              <a:ext uri="{28A0092B-C50C-407E-A947-70E740481C1C}">
                <a14:useLocalDpi xmlns:a14="http://schemas.microsoft.com/office/drawing/2010/main" val="0"/>
              </a:ext>
            </a:extLst>
          </a:blip>
          <a:srcRect t="32837" b="32837"/>
          <a:stretch/>
        </p:blipFill>
        <p:spPr>
          <a:xfrm>
            <a:off x="459405" y="1816640"/>
            <a:ext cx="11273189" cy="3224719"/>
          </a:xfrm>
          <a:prstGeom prst="rect">
            <a:avLst/>
          </a:prstGeom>
        </p:spPr>
      </p:pic>
    </p:spTree>
    <p:extLst>
      <p:ext uri="{BB962C8B-B14F-4D97-AF65-F5344CB8AC3E}">
        <p14:creationId xmlns:p14="http://schemas.microsoft.com/office/powerpoint/2010/main" val="4101114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7030A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F8ED74B3220B43AAB7A8BB44E97952" ma:contentTypeVersion="16" ma:contentTypeDescription="Create a new document." ma:contentTypeScope="" ma:versionID="487d0e6e30a66e58c9053868a61cbd4f">
  <xsd:schema xmlns:xsd="http://www.w3.org/2001/XMLSchema" xmlns:xs="http://www.w3.org/2001/XMLSchema" xmlns:p="http://schemas.microsoft.com/office/2006/metadata/properties" xmlns:ns2="32b1a444-6a30-4ec6-a0dc-eecc7116c7dd" xmlns:ns3="313003a9-a382-49dc-8548-e7291622ccba" targetNamespace="http://schemas.microsoft.com/office/2006/metadata/properties" ma:root="true" ma:fieldsID="442e87a1971825fb74ad68f17a0360f1" ns2:_="" ns3:_="">
    <xsd:import namespace="32b1a444-6a30-4ec6-a0dc-eecc7116c7dd"/>
    <xsd:import namespace="313003a9-a382-49dc-8548-e7291622ccba"/>
    <xsd:element name="properties">
      <xsd:complexType>
        <xsd:sequence>
          <xsd:element name="documentManagement">
            <xsd:complexType>
              <xsd:all>
                <xsd:element ref="ns2:MediaServiceMetadata" minOccurs="0"/>
                <xsd:element ref="ns2:MediaServiceFastMetadata" minOccurs="0"/>
                <xsd:element ref="ns2:Categorie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1a444-6a30-4ec6-a0dc-eecc7116c7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ies" ma:index="10" nillable="true" ma:displayName="Categories" ma:format="Dropdown" ma:internalName="Categories">
      <xsd:simpleType>
        <xsd:restriction base="dms:Choice">
          <xsd:enumeration value="Reports"/>
          <xsd:enumeration value="Templates"/>
          <xsd:enumeration value="Information"/>
          <xsd:enumeration value="Meeting Agenda"/>
          <xsd:enumeration value="Meeting Notes"/>
          <xsd:enumeration value="Meeting Videos"/>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199682-18ee-4490-8928-55ce5e341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3003a9-a382-49dc-8548-e7291622ccb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ce469d-b038-4a8d-a9a8-ce8804e2b530}" ma:internalName="TaxCatchAll" ma:showField="CatchAllData" ma:web="313003a9-a382-49dc-8548-e7291622cc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ies xmlns="32b1a444-6a30-4ec6-a0dc-eecc7116c7dd" xsi:nil="true"/>
    <SharedWithUsers xmlns="313003a9-a382-49dc-8548-e7291622ccba">
      <UserInfo>
        <DisplayName>Hardman, Amanda</DisplayName>
        <AccountId>56</AccountId>
        <AccountType/>
      </UserInfo>
    </SharedWithUsers>
    <TaxCatchAll xmlns="313003a9-a382-49dc-8548-e7291622ccba" xsi:nil="true"/>
    <lcf76f155ced4ddcb4097134ff3c332f xmlns="32b1a444-6a30-4ec6-a0dc-eecc7116c7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BC4FB9-AC38-40DD-B536-4B0611F95542}">
  <ds:schemaRefs>
    <ds:schemaRef ds:uri="http://schemas.microsoft.com/sharepoint/v3/contenttype/forms"/>
  </ds:schemaRefs>
</ds:datastoreItem>
</file>

<file path=customXml/itemProps2.xml><?xml version="1.0" encoding="utf-8"?>
<ds:datastoreItem xmlns:ds="http://schemas.openxmlformats.org/officeDocument/2006/customXml" ds:itemID="{1D0B76C9-5D3D-4CC5-80FD-46E132609F57}">
  <ds:schemaRefs>
    <ds:schemaRef ds:uri="313003a9-a382-49dc-8548-e7291622ccba"/>
    <ds:schemaRef ds:uri="32b1a444-6a30-4ec6-a0dc-eecc7116c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9B80E2-D69E-4AD3-A0C6-9F90EB24CEEA}">
  <ds:schemaRefs>
    <ds:schemaRef ds:uri="313003a9-a382-49dc-8548-e7291622ccba"/>
    <ds:schemaRef ds:uri="32b1a444-6a30-4ec6-a0dc-eecc7116c7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249</TotalTime>
  <Words>178</Words>
  <Application>Microsoft Office PowerPoint</Application>
  <PresentationFormat>Widescreen</PresentationFormat>
  <Paragraphs>40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Ensuring Healthy Courses with QM "Plus": Supporting Equitable Online Course Design</vt:lpstr>
      <vt:lpstr>Session Outcomes</vt:lpstr>
      <vt:lpstr>Influences on QM+</vt:lpstr>
      <vt:lpstr>Healthy Course Checklist Criteria</vt:lpstr>
      <vt:lpstr>QM+ Example 4.5</vt:lpstr>
      <vt:lpstr>Healthy Course Checklist Screenshot1</vt:lpstr>
      <vt:lpstr>Healthy Course Checklist Screenshot2</vt:lpstr>
      <vt:lpstr>Standard Example 1</vt:lpstr>
      <vt:lpstr>Standard Example 2</vt:lpstr>
      <vt:lpstr>DEI Resources</vt:lpstr>
      <vt:lpstr>PD Resources1</vt:lpstr>
      <vt:lpstr>PD Resources2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Hardman, Amanda</dc:creator>
  <cp:lastModifiedBy>Hardman, Amanda</cp:lastModifiedBy>
  <cp:revision>84</cp:revision>
  <dcterms:created xsi:type="dcterms:W3CDTF">2022-02-11T15:40:23Z</dcterms:created>
  <dcterms:modified xsi:type="dcterms:W3CDTF">2022-11-01T19:57:57Z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0x0101004BF8ED74B3220B43AAB7A8BB44E97952</vt:lpwstr>
  </property>
  <property fmtid="{D5CDD505-2E9C-101B-9397-08002B2CF9AE}" pid="3" name="MediaServiceImageTags">
    <vt:lpwstr/>
  </property>
</Properties>
</file>