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2" r:id="rId3"/>
    <p:sldId id="283" r:id="rId4"/>
    <p:sldId id="284" r:id="rId5"/>
    <p:sldId id="286" r:id="rId6"/>
    <p:sldId id="301" r:id="rId7"/>
    <p:sldId id="285" r:id="rId8"/>
    <p:sldId id="281" r:id="rId9"/>
    <p:sldId id="289" r:id="rId10"/>
    <p:sldId id="293" r:id="rId11"/>
    <p:sldId id="299" r:id="rId12"/>
    <p:sldId id="294" r:id="rId13"/>
    <p:sldId id="295" r:id="rId14"/>
    <p:sldId id="296" r:id="rId15"/>
    <p:sldId id="298" r:id="rId16"/>
    <p:sldId id="300" r:id="rId17"/>
    <p:sldId id="292" r:id="rId18"/>
    <p:sldId id="297" r:id="rId19"/>
    <p:sldId id="302" r:id="rId20"/>
    <p:sldId id="303" r:id="rId21"/>
  </p:sldIdLst>
  <p:sldSz cx="12192000" cy="6858000"/>
  <p:notesSz cx="6858000" cy="9144000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21" autoAdjust="0"/>
    <p:restoredTop sz="94755" autoAdjust="0"/>
  </p:normalViewPr>
  <p:slideViewPr>
    <p:cSldViewPr snapToGrid="0">
      <p:cViewPr varScale="1">
        <p:scale>
          <a:sx n="93" d="100"/>
          <a:sy n="93" d="100"/>
        </p:scale>
        <p:origin x="102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1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E940A-2C66-492E-9DA9-F1BD66CDDC51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80F80-4A76-459D-8AE4-44B91CF7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03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2726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31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70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04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ripple dir="l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510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ripple dir="lu"/>
      </p:transition>
    </mc:Choice>
    <mc:Fallback xmlns=""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37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ripple dir="lu"/>
      </p:transition>
    </mc:Choice>
    <mc:Fallback xmlns=""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82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ripple dir="lu"/>
      </p:transition>
    </mc:Choice>
    <mc:Fallback xmlns=""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29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ripple dir="lu"/>
      </p:transition>
    </mc:Choice>
    <mc:Fallback xmlns=""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ripple dir="lu"/>
      </p:transition>
    </mc:Choice>
    <mc:Fallback xmlns=""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53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ripple dir="lu"/>
      </p:transition>
    </mc:Choice>
    <mc:Fallback xmlns=""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26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ripple dir="lu"/>
      </p:transition>
    </mc:Choice>
    <mc:Fallback xmlns=""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1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ripple dir="lu"/>
      </p:transition>
    </mc:Choice>
    <mc:Fallback xmlns=""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3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ripple dir="lu"/>
      </p:transition>
    </mc:Choice>
    <mc:Fallback xmlns=""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73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ripple dir="lu"/>
      </p:transition>
    </mc:Choice>
    <mc:Fallback xmlns=""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350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6000">
        <p14:ripple dir="lu"/>
      </p:transition>
    </mc:Choice>
    <mc:Fallback xmlns="">
      <p:transition spd="slow" advTm="6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erywher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redo.edu/cms/QMcoursedesig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aredo.instructure.com/courses/13781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redo.instructure.com/courses/13533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365041" y="136150"/>
            <a:ext cx="11461919" cy="1685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Arial"/>
                <a:cs typeface="Arial"/>
                <a:sym typeface="Century Gothic"/>
              </a:rPr>
              <a:t>Calming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the Waves, 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Navigating a Sea of Reluctance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Arial"/>
              <a:cs typeface="Arial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873" y="4405457"/>
            <a:ext cx="11342254" cy="2246769"/>
          </a:xfrm>
          <a:prstGeom prst="rect">
            <a:avLst/>
          </a:prstGeom>
          <a:solidFill>
            <a:schemeClr val="tx2">
              <a:lumMod val="50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Presented by: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Elizabeth Rodriguez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Director, eLearning &amp; Instructional Innovation Center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Laredo Community College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7942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+mn-lt"/>
              </a:rPr>
              <a:t>Faculty feedback </a:t>
            </a:r>
            <a:br>
              <a:rPr lang="en-US" sz="8800" dirty="0" smtClean="0">
                <a:latin typeface="+mn-lt"/>
              </a:rPr>
            </a:br>
            <a:r>
              <a:rPr lang="en-US" sz="8800" dirty="0" smtClean="0">
                <a:latin typeface="+mn-lt"/>
              </a:rPr>
              <a:t>and perspective</a:t>
            </a:r>
            <a:endParaRPr lang="en-US" sz="8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22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326"/>
            <a:ext cx="10515600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4800" dirty="0"/>
              <a:t>How did you feel when you </a:t>
            </a:r>
            <a:r>
              <a:rPr lang="en-US" sz="4800" dirty="0" smtClean="0"/>
              <a:t>learned of </a:t>
            </a:r>
            <a:r>
              <a:rPr lang="en-US" sz="4800" dirty="0"/>
              <a:t>the Quality Matters process </a:t>
            </a:r>
            <a:r>
              <a:rPr lang="en-US" sz="4800" dirty="0" smtClean="0"/>
              <a:t>at </a:t>
            </a:r>
            <a:r>
              <a:rPr lang="en-US" sz="4800" dirty="0"/>
              <a:t>LCC?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3635"/>
            <a:ext cx="10515600" cy="36747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My first reaction, I have to admit, was negative.  I perceived it to be a way for others to micromanage how we teach our classes.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- </a:t>
            </a:r>
            <a:r>
              <a:rPr lang="en-US" dirty="0"/>
              <a:t>Dr. Jose A. Ramirez (HIST 1301 &amp; 1302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326"/>
            <a:ext cx="10515600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4800" dirty="0"/>
              <a:t>How did you feel when you </a:t>
            </a:r>
            <a:r>
              <a:rPr lang="en-US" sz="4800" dirty="0" smtClean="0"/>
              <a:t>learned of </a:t>
            </a:r>
            <a:r>
              <a:rPr lang="en-US" sz="4800" dirty="0"/>
              <a:t>the Quality Matters process </a:t>
            </a:r>
            <a:r>
              <a:rPr lang="en-US" sz="4800" dirty="0" smtClean="0"/>
              <a:t>at </a:t>
            </a:r>
            <a:r>
              <a:rPr lang="en-US" sz="4800" dirty="0"/>
              <a:t>LCC?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1073"/>
            <a:ext cx="10515600" cy="4668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 felt overwhelmed when I heard about the </a:t>
            </a:r>
            <a:r>
              <a:rPr lang="en-US" sz="3600" dirty="0" smtClean="0"/>
              <a:t>two-week Applying the QM Rubric Workshop. While it </a:t>
            </a:r>
            <a:r>
              <a:rPr lang="en-US" sz="3600" dirty="0"/>
              <a:t>was a time-consuming </a:t>
            </a:r>
            <a:r>
              <a:rPr lang="en-US" sz="3600" dirty="0" smtClean="0"/>
              <a:t>process, in retrospect </a:t>
            </a:r>
            <a:r>
              <a:rPr lang="en-US" sz="3600" dirty="0"/>
              <a:t>I felt good receiving the certificate of completion.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Working on my </a:t>
            </a:r>
            <a:r>
              <a:rPr lang="en-US" sz="3600" dirty="0"/>
              <a:t>online course to get it certified </a:t>
            </a:r>
            <a:r>
              <a:rPr lang="en-US" sz="3600" dirty="0" smtClean="0"/>
              <a:t>was </a:t>
            </a:r>
            <a:r>
              <a:rPr lang="en-US" sz="3600" dirty="0"/>
              <a:t>very stressful, because following </a:t>
            </a:r>
            <a:r>
              <a:rPr lang="en-US" sz="3600" dirty="0" smtClean="0"/>
              <a:t>the </a:t>
            </a:r>
            <a:r>
              <a:rPr lang="en-US" sz="3600" dirty="0"/>
              <a:t>rubric booklet was complex </a:t>
            </a:r>
            <a:r>
              <a:rPr lang="en-US" sz="3600" dirty="0" smtClean="0"/>
              <a:t>and required </a:t>
            </a:r>
            <a:r>
              <a:rPr lang="en-US" sz="3600" dirty="0"/>
              <a:t>more attention to </a:t>
            </a:r>
            <a:r>
              <a:rPr lang="en-US" sz="3600" dirty="0" smtClean="0"/>
              <a:t>detail. </a:t>
            </a:r>
            <a:r>
              <a:rPr lang="en-US" sz="3600" dirty="0"/>
              <a:t> </a:t>
            </a:r>
            <a:endParaRPr lang="en-US" sz="36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kern="0" dirty="0" smtClean="0">
                <a:solidFill>
                  <a:srgbClr val="000000"/>
                </a:solidFill>
                <a:cs typeface="Arial"/>
                <a:sym typeface="Arial"/>
              </a:rPr>
              <a:t>- 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Dr. Cin Bickel (SPCH 1311 &amp; 1315)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326"/>
            <a:ext cx="10515600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4800" dirty="0"/>
              <a:t>How did you feel when you learned of the Quality Matters process at LCC?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1073"/>
            <a:ext cx="10515600" cy="4654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 felt that good things were going to happen </a:t>
            </a:r>
            <a:r>
              <a:rPr lang="en-US" sz="3600" dirty="0" smtClean="0"/>
              <a:t>for </a:t>
            </a:r>
            <a:r>
              <a:rPr lang="en-US" sz="3600" dirty="0"/>
              <a:t>LCC online students. Quality Matters can make any online course much better in relatively a short period of time, especially when </a:t>
            </a:r>
            <a:r>
              <a:rPr lang="en-US" sz="3600" dirty="0" smtClean="0"/>
              <a:t>working with </a:t>
            </a:r>
            <a:r>
              <a:rPr lang="en-US" sz="3600" dirty="0"/>
              <a:t>Ms. Elizabeth Rodriguez. She is an expert in the field</a:t>
            </a:r>
            <a:r>
              <a:rPr lang="en-US" sz="3600" dirty="0" smtClean="0"/>
              <a:t>!</a:t>
            </a:r>
          </a:p>
          <a:p>
            <a:pPr marL="0" indent="0">
              <a:buNone/>
            </a:pPr>
            <a:endParaRPr lang="en-US" sz="36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kern="0" dirty="0" smtClean="0">
                <a:solidFill>
                  <a:srgbClr val="000000"/>
                </a:solidFill>
                <a:cs typeface="Arial"/>
                <a:sym typeface="Arial"/>
              </a:rPr>
              <a:t>- 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Dr. Mikolaj Gorecki (MUSI 1306</a:t>
            </a:r>
            <a:r>
              <a:rPr lang="en-US" sz="2400" kern="0" dirty="0" smtClean="0">
                <a:solidFill>
                  <a:srgbClr val="000000"/>
                </a:solidFill>
                <a:cs typeface="Arial"/>
                <a:sym typeface="Arial"/>
              </a:rPr>
              <a:t>)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326"/>
            <a:ext cx="10515600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4800" dirty="0"/>
              <a:t>How did you feel when you </a:t>
            </a:r>
            <a:r>
              <a:rPr lang="en-US" sz="4800" dirty="0" smtClean="0"/>
              <a:t>learned of </a:t>
            </a:r>
            <a:r>
              <a:rPr lang="en-US" sz="4800" dirty="0"/>
              <a:t>the Quality Matters process at LCC?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1073"/>
            <a:ext cx="10515600" cy="4654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At first I was overwhelmed with the </a:t>
            </a:r>
            <a:r>
              <a:rPr lang="en-US" sz="3600" dirty="0" smtClean="0"/>
              <a:t>information. However, </a:t>
            </a:r>
            <a:r>
              <a:rPr lang="en-US" sz="3600" dirty="0"/>
              <a:t>as soon as I began to </a:t>
            </a:r>
            <a:r>
              <a:rPr lang="en-US" sz="3600" dirty="0" smtClean="0"/>
              <a:t>apply </a:t>
            </a:r>
            <a:r>
              <a:rPr lang="en-US" sz="3600" dirty="0"/>
              <a:t>the process and elements into my online </a:t>
            </a:r>
            <a:r>
              <a:rPr lang="en-US" sz="3600" dirty="0" smtClean="0"/>
              <a:t>course design, </a:t>
            </a:r>
            <a:r>
              <a:rPr lang="en-US" sz="3600" dirty="0"/>
              <a:t>I </a:t>
            </a:r>
            <a:r>
              <a:rPr lang="en-US" sz="3600" dirty="0" smtClean="0"/>
              <a:t>was able </a:t>
            </a:r>
            <a:r>
              <a:rPr lang="en-US" sz="3600" dirty="0"/>
              <a:t>to see the purpose and importance of implementing </a:t>
            </a:r>
            <a:r>
              <a:rPr lang="en-US" sz="3600" dirty="0" smtClean="0"/>
              <a:t>Quality Matters</a:t>
            </a:r>
            <a:r>
              <a:rPr lang="en-US" sz="3600" dirty="0"/>
              <a:t>. I see </a:t>
            </a:r>
            <a:r>
              <a:rPr lang="en-US" sz="3600" dirty="0" smtClean="0"/>
              <a:t>a major </a:t>
            </a:r>
            <a:r>
              <a:rPr lang="en-US" sz="3600" dirty="0"/>
              <a:t>difference in my new courses.  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/>
              <a:t>- Humberto Cardenas (ENGL 1301 &amp; 1302)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How </a:t>
            </a:r>
            <a:r>
              <a:rPr lang="en-US" sz="5400" dirty="0" smtClean="0"/>
              <a:t>do </a:t>
            </a:r>
            <a:r>
              <a:rPr lang="en-US" sz="5400" dirty="0"/>
              <a:t>you feel </a:t>
            </a:r>
            <a:r>
              <a:rPr lang="en-US" sz="5400" dirty="0" smtClean="0"/>
              <a:t>now that </a:t>
            </a:r>
            <a:r>
              <a:rPr lang="en-US" sz="5400" dirty="0"/>
              <a:t>your course </a:t>
            </a:r>
            <a:r>
              <a:rPr lang="en-US" sz="5400" dirty="0" smtClean="0"/>
              <a:t>is </a:t>
            </a:r>
            <a:r>
              <a:rPr lang="en-US" sz="5400" dirty="0"/>
              <a:t>QM Certified?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1217"/>
            <a:ext cx="10515600" cy="45019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After </a:t>
            </a:r>
            <a:r>
              <a:rPr lang="en-US" sz="3600" dirty="0" smtClean="0"/>
              <a:t>receiving official QM certification, </a:t>
            </a:r>
            <a:r>
              <a:rPr lang="en-US" sz="3600" dirty="0"/>
              <a:t>I </a:t>
            </a:r>
            <a:r>
              <a:rPr lang="en-US" sz="3600" dirty="0" smtClean="0"/>
              <a:t>feel </a:t>
            </a:r>
            <a:r>
              <a:rPr lang="en-US" sz="3600" dirty="0"/>
              <a:t>that having QM certification </a:t>
            </a:r>
            <a:r>
              <a:rPr lang="en-US" sz="3600" dirty="0" smtClean="0"/>
              <a:t>has </a:t>
            </a:r>
            <a:r>
              <a:rPr lang="en-US" sz="3600" dirty="0"/>
              <a:t>raised the level of clarity and understanding of my online course content and will improve student success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kern="0" dirty="0" smtClean="0">
                <a:solidFill>
                  <a:srgbClr val="000000"/>
                </a:solidFill>
                <a:cs typeface="Arial"/>
                <a:sym typeface="Arial"/>
              </a:rPr>
              <a:t>- 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Dr. Cin Bickel (SPCH 1311 &amp; 1315</a:t>
            </a:r>
            <a:r>
              <a:rPr lang="en-US" sz="2400" kern="0" dirty="0" smtClean="0">
                <a:solidFill>
                  <a:srgbClr val="000000"/>
                </a:solidFill>
                <a:cs typeface="Arial"/>
                <a:sym typeface="Arial"/>
              </a:rPr>
              <a:t>)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7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How </a:t>
            </a:r>
            <a:r>
              <a:rPr lang="en-US" sz="5400" dirty="0" smtClean="0"/>
              <a:t>do </a:t>
            </a:r>
            <a:r>
              <a:rPr lang="en-US" sz="5400" dirty="0"/>
              <a:t>you feel </a:t>
            </a:r>
            <a:r>
              <a:rPr lang="en-US" sz="5400" dirty="0" smtClean="0"/>
              <a:t>now that </a:t>
            </a:r>
            <a:r>
              <a:rPr lang="en-US" sz="5400" dirty="0"/>
              <a:t>your course </a:t>
            </a:r>
            <a:r>
              <a:rPr lang="en-US" sz="5400" dirty="0" smtClean="0"/>
              <a:t>is </a:t>
            </a:r>
            <a:r>
              <a:rPr lang="en-US" sz="5400" dirty="0"/>
              <a:t>QM Certified?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1170"/>
            <a:ext cx="10515600" cy="433512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600" dirty="0"/>
              <a:t>In retrospect, I </a:t>
            </a:r>
            <a:r>
              <a:rPr lang="en-US" sz="3600" dirty="0" smtClean="0"/>
              <a:t>see </a:t>
            </a:r>
            <a:r>
              <a:rPr lang="en-US" sz="3600" dirty="0"/>
              <a:t>that QM is simply a way of guiding us in how we structure our courses for optimum efficiency and fairness, but that the content remains entirely ours to select and deliver however we choose</a:t>
            </a:r>
            <a:r>
              <a:rPr lang="en-US" sz="3600" dirty="0" smtClean="0"/>
              <a:t>.</a:t>
            </a:r>
          </a:p>
          <a:p>
            <a:pPr marL="0" lvl="0" indent="0">
              <a:buNone/>
            </a:pPr>
            <a:endParaRPr lang="en-US" sz="3600" dirty="0" smtClean="0"/>
          </a:p>
          <a:p>
            <a:pPr marL="0" lvl="0" indent="0">
              <a:buNone/>
            </a:pPr>
            <a:endParaRPr lang="en-US" sz="36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kern="0" dirty="0" smtClean="0">
                <a:solidFill>
                  <a:srgbClr val="000000"/>
                </a:solidFill>
                <a:cs typeface="Arial"/>
                <a:sym typeface="Arial"/>
              </a:rPr>
              <a:t>- 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Dr. Jose A. Ramirez (HIST 1301 &amp; 1302</a:t>
            </a:r>
            <a:r>
              <a:rPr lang="en-US" sz="2400" kern="0" dirty="0" smtClean="0">
                <a:solidFill>
                  <a:srgbClr val="000000"/>
                </a:solidFill>
                <a:cs typeface="Arial"/>
                <a:sym typeface="Arial"/>
              </a:rPr>
              <a:t>)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3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How do you feel now that your course is QM Certified?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2328"/>
            <a:ext cx="10515600" cy="4257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Students </a:t>
            </a:r>
            <a:r>
              <a:rPr lang="en-US" sz="3600" dirty="0"/>
              <a:t>enrolled </a:t>
            </a:r>
            <a:r>
              <a:rPr lang="en-US" sz="3600" dirty="0" smtClean="0"/>
              <a:t>in my </a:t>
            </a:r>
            <a:r>
              <a:rPr lang="en-US" sz="3600" dirty="0"/>
              <a:t>QM Certified course have </a:t>
            </a:r>
            <a:r>
              <a:rPr lang="en-US" sz="3600" dirty="0" smtClean="0"/>
              <a:t>considerably fewer </a:t>
            </a:r>
            <a:r>
              <a:rPr lang="en-US" sz="3600" dirty="0"/>
              <a:t>questions regarding </a:t>
            </a:r>
            <a:r>
              <a:rPr lang="en-US" sz="3600" dirty="0" smtClean="0"/>
              <a:t>the organization of my course content. </a:t>
            </a:r>
            <a:r>
              <a:rPr lang="en-US" sz="3600" dirty="0"/>
              <a:t>The newly designed modules are very helpful and give students easier and faster access to </a:t>
            </a:r>
            <a:r>
              <a:rPr lang="en-US" sz="3600" dirty="0" smtClean="0"/>
              <a:t>important information.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- Dr. Mikolaj Gorecki (MUSI 1306)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8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326"/>
            <a:ext cx="10515600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5400" dirty="0"/>
              <a:t>How do you feel now that your course is QM Certified?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0931"/>
            <a:ext cx="10515600" cy="47110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After all my hard work, I felt overwhelmed with joy.  I </a:t>
            </a:r>
            <a:r>
              <a:rPr lang="en-US" sz="3600" dirty="0" smtClean="0"/>
              <a:t>am </a:t>
            </a:r>
            <a:r>
              <a:rPr lang="en-US" sz="3600" dirty="0"/>
              <a:t>QM </a:t>
            </a:r>
            <a:r>
              <a:rPr lang="en-US" sz="3600" dirty="0" smtClean="0"/>
              <a:t>certified </a:t>
            </a:r>
            <a:r>
              <a:rPr lang="en-US" sz="3600" dirty="0"/>
              <a:t>in both my composition courses and it motivated me </a:t>
            </a:r>
            <a:r>
              <a:rPr lang="en-US" sz="3600" dirty="0" smtClean="0"/>
              <a:t>to work on getting </a:t>
            </a:r>
            <a:r>
              <a:rPr lang="en-US" sz="3600" dirty="0"/>
              <a:t>my third course certified as well.  I </a:t>
            </a:r>
            <a:r>
              <a:rPr lang="en-US" sz="3600" dirty="0" smtClean="0"/>
              <a:t>want </a:t>
            </a:r>
            <a:r>
              <a:rPr lang="en-US" sz="3600" dirty="0"/>
              <a:t>to make sure that I </a:t>
            </a:r>
            <a:r>
              <a:rPr lang="en-US" sz="3600" dirty="0" smtClean="0"/>
              <a:t>cover </a:t>
            </a:r>
            <a:r>
              <a:rPr lang="en-US" sz="3600" dirty="0"/>
              <a:t>all elements </a:t>
            </a:r>
            <a:r>
              <a:rPr lang="en-US" sz="3600" dirty="0" smtClean="0"/>
              <a:t>of </a:t>
            </a:r>
            <a:r>
              <a:rPr lang="en-US" sz="3600" dirty="0"/>
              <a:t>QM. </a:t>
            </a:r>
          </a:p>
          <a:p>
            <a:pPr marL="0" indent="0">
              <a:buNone/>
            </a:pPr>
            <a:r>
              <a:rPr lang="en-US" sz="3600" dirty="0"/>
              <a:t>After going through this </a:t>
            </a:r>
            <a:r>
              <a:rPr lang="en-US" sz="3600" dirty="0" smtClean="0"/>
              <a:t>process, </a:t>
            </a:r>
            <a:r>
              <a:rPr lang="en-US" sz="3600" dirty="0"/>
              <a:t>it has </a:t>
            </a:r>
            <a:r>
              <a:rPr lang="en-US" sz="3600" dirty="0" smtClean="0"/>
              <a:t>inspired </a:t>
            </a:r>
            <a:r>
              <a:rPr lang="en-US" sz="3600" dirty="0"/>
              <a:t>me to become a </a:t>
            </a:r>
            <a:r>
              <a:rPr lang="en-US" sz="3600" dirty="0" smtClean="0"/>
              <a:t>Peer Reviewer </a:t>
            </a:r>
            <a:r>
              <a:rPr lang="en-US" sz="3600" dirty="0"/>
              <a:t>and evaluate other courses in my field.  </a:t>
            </a:r>
            <a:endParaRPr lang="en-US" sz="36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kern="0" dirty="0" smtClean="0">
                <a:solidFill>
                  <a:srgbClr val="000000"/>
                </a:solidFill>
                <a:cs typeface="Arial"/>
                <a:sym typeface="Arial"/>
              </a:rPr>
              <a:t>- 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Humberto Cardenas (ENGL 1301 &amp; 1302)</a:t>
            </a:r>
          </a:p>
          <a:p>
            <a:pPr marL="0" indent="0">
              <a:buNone/>
            </a:pPr>
            <a:endParaRPr lang="en-US" sz="39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518516"/>
            <a:ext cx="10515600" cy="61600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Questions? </a:t>
            </a:r>
          </a:p>
          <a:p>
            <a:pPr marL="0" indent="0" algn="ctr">
              <a:buNone/>
            </a:pPr>
            <a:endParaRPr lang="en-US" sz="8800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sz="8800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Comments?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155561" y="546020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>
                <a:hlinkClick r:id="rId3"/>
              </a:rPr>
              <a:t>www.polleverywhere.com</a:t>
            </a:r>
            <a:endParaRPr lang="en-US" sz="3600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653980" y="324485"/>
            <a:ext cx="10744200" cy="54174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800" dirty="0" smtClean="0"/>
              <a:t>In </a:t>
            </a:r>
            <a:r>
              <a:rPr lang="en-US" sz="4800" dirty="0"/>
              <a:t>one word, describe the way your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faculty </a:t>
            </a:r>
            <a:r>
              <a:rPr lang="en-US" sz="4800" dirty="0"/>
              <a:t>feel </a:t>
            </a:r>
            <a:r>
              <a:rPr lang="en-US" sz="4800" dirty="0" smtClean="0"/>
              <a:t>when </a:t>
            </a:r>
            <a:r>
              <a:rPr lang="en-US" sz="4800" dirty="0"/>
              <a:t>initially </a:t>
            </a:r>
            <a:r>
              <a:rPr lang="en-US" sz="4800" dirty="0" smtClean="0"/>
              <a:t>learning </a:t>
            </a:r>
            <a:r>
              <a:rPr lang="en-US" sz="4800" dirty="0"/>
              <a:t>about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Quality Matters. 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160" y="3260531"/>
            <a:ext cx="11155680" cy="13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873" y="731521"/>
            <a:ext cx="11342254" cy="3631763"/>
          </a:xfrm>
          <a:prstGeom prst="rect">
            <a:avLst/>
          </a:prstGeom>
          <a:solidFill>
            <a:schemeClr val="tx2">
              <a:lumMod val="50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Elizabeth Rodriguez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Director, eLearning &amp; Instructional Innovation Center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Laredo Community College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elizabeth.rodriguez@laredo.edu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7915" y="5492163"/>
            <a:ext cx="4211443" cy="923330"/>
          </a:xfrm>
          <a:prstGeom prst="rect">
            <a:avLst/>
          </a:prstGeom>
          <a:solidFill>
            <a:schemeClr val="accent2">
              <a:lumMod val="5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</a:rPr>
              <a:t>Thank You! </a:t>
            </a:r>
            <a:r>
              <a:rPr lang="en-US" sz="5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😊</a:t>
            </a:r>
            <a:endParaRPr lang="en-US" sz="5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1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r>
              <a:rPr lang="en-US" sz="5400" dirty="0" smtClean="0"/>
              <a:t>QM Implementation Process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55917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Fall 2014 - joined TXQM Consortium and began training staff on QM Process</a:t>
            </a:r>
          </a:p>
          <a:p>
            <a:r>
              <a:rPr lang="en-US" sz="3600" dirty="0" smtClean="0"/>
              <a:t>Quality Matters Advisory Committee (QMAC) established</a:t>
            </a:r>
          </a:p>
          <a:p>
            <a:r>
              <a:rPr lang="en-US" sz="3600" dirty="0" smtClean="0"/>
              <a:t>Timeline approved by administration and distributed to faculty</a:t>
            </a:r>
          </a:p>
          <a:p>
            <a:r>
              <a:rPr lang="en-US" sz="3600" dirty="0" smtClean="0"/>
              <a:t>APPQMR Trainings (Face-to-face and Online)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QM Consultation Process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/>
              <a:t>Increases awareness and encourages faculty to begin applying the QM Rubric</a:t>
            </a:r>
          </a:p>
          <a:p>
            <a:pPr>
              <a:lnSpc>
                <a:spcPct val="100000"/>
              </a:lnSpc>
            </a:pPr>
            <a:r>
              <a:rPr lang="en-US" sz="3600" dirty="0" smtClean="0"/>
              <a:t>Consists of one-on-one meetings with faculty to evaluate course design</a:t>
            </a:r>
          </a:p>
          <a:p>
            <a:pPr>
              <a:lnSpc>
                <a:spcPct val="100000"/>
              </a:lnSpc>
            </a:pPr>
            <a:r>
              <a:rPr lang="en-US" sz="3600" dirty="0" smtClean="0"/>
              <a:t>Sets a hands-on, caring tone for the hard work of applying the QM Rubric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77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QM Faculty Recognition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Upon completion of the Applying the QM Rubric Workshop, faculty receive a Certificate of Accomplishment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3600" dirty="0" smtClean="0"/>
              <a:t>When official certification is awarded, congratulatory emails go out to faculty and administration are copied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QM Faculty Recognition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4312024" cy="4351338"/>
          </a:xfrm>
        </p:spPr>
        <p:txBody>
          <a:bodyPr/>
          <a:lstStyle/>
          <a:p>
            <a:r>
              <a:rPr lang="en-US" sz="3600" dirty="0" smtClean="0"/>
              <a:t>National Distance Learning Week award ceremony (certificates of excellence and medals) </a:t>
            </a:r>
          </a:p>
          <a:p>
            <a:r>
              <a:rPr lang="en-US" sz="3600" dirty="0" smtClean="0"/>
              <a:t>QM Seal applied to certified courses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97" y="1696403"/>
            <a:ext cx="67208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QM Forum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227" y="1629677"/>
            <a:ext cx="3710749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Peer </a:t>
            </a:r>
            <a:r>
              <a:rPr lang="en-US" sz="3600" dirty="0"/>
              <a:t>e</a:t>
            </a:r>
            <a:r>
              <a:rPr lang="en-US" sz="3600" dirty="0" smtClean="0"/>
              <a:t>ncouragement </a:t>
            </a:r>
          </a:p>
          <a:p>
            <a:r>
              <a:rPr lang="en-US" sz="3600" dirty="0" smtClean="0"/>
              <a:t>Opportunity to hear colleagues’ experiences </a:t>
            </a:r>
          </a:p>
          <a:p>
            <a:r>
              <a:rPr lang="en-US" sz="3600" dirty="0" smtClean="0"/>
              <a:t>Occasion to ask questions about the process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r="3543"/>
          <a:stretch/>
        </p:blipFill>
        <p:spPr>
          <a:xfrm>
            <a:off x="4588327" y="1690688"/>
            <a:ext cx="73805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749806" y="499323"/>
            <a:ext cx="10756394" cy="10077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5400" b="0" i="0" u="none" strike="noStrike" cap="none" dirty="0" smtClean="0">
                <a:latin typeface="Calibri Light" panose="020F0302020204030204" pitchFamily="34" charset="0"/>
                <a:ea typeface="Century Gothic"/>
                <a:cs typeface="Century Gothic"/>
                <a:sym typeface="Century Gothic"/>
              </a:rPr>
              <a:t>QM </a:t>
            </a:r>
            <a:r>
              <a:rPr lang="en-US" sz="5400" b="0" i="0" u="none" strike="noStrike" cap="none" dirty="0">
                <a:latin typeface="Calibri Light" panose="020F0302020204030204" pitchFamily="34" charset="0"/>
                <a:ea typeface="Century Gothic"/>
                <a:cs typeface="Century Gothic"/>
                <a:sym typeface="Century Gothic"/>
              </a:rPr>
              <a:t>Template </a:t>
            </a:r>
            <a:r>
              <a:rPr lang="en-US" sz="5400" b="0" i="0" u="none" strike="noStrike" cap="none" dirty="0" smtClean="0">
                <a:latin typeface="Calibri Light" panose="020F0302020204030204" pitchFamily="34" charset="0"/>
                <a:ea typeface="Century Gothic"/>
                <a:cs typeface="Century Gothic"/>
                <a:sym typeface="Century Gothic"/>
              </a:rPr>
              <a:t>Request Form</a:t>
            </a:r>
            <a:endParaRPr lang="en-US" sz="5400" b="0" i="0" u="none" strike="noStrike" cap="none" dirty="0">
              <a:latin typeface="Calibri Light" panose="020F030202020403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749806" y="2208898"/>
            <a:ext cx="10692158" cy="21535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entury Gothic"/>
                <a:cs typeface="Century Gothic"/>
                <a:sym typeface="Century Gothic"/>
                <a:hlinkClick r:id="rId4"/>
              </a:rPr>
              <a:t>http://www.laredo.edu/cms/QMcoursedesign/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600" b="0" i="0" u="none" strike="noStrike" cap="none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0" i="0" u="none" strike="noStrike" cap="none" dirty="0" smtClean="0">
                <a:latin typeface="Calibri Light" panose="020F0302020204030204" pitchFamily="34" charset="0"/>
                <a:ea typeface="Century Gothic"/>
                <a:cs typeface="Century Gothic"/>
                <a:sym typeface="Century Gothic"/>
              </a:rPr>
              <a:t>QM Template Live Demo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QM Template: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laredo.instructure.com/courses/1378180</a:t>
            </a:r>
            <a:r>
              <a:rPr lang="en-US" u="sng" dirty="0" smtClean="0"/>
              <a:t> 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QM Certified Course designed using QM Template: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laredo.instructure.com/courses/1353370</a:t>
            </a:r>
            <a:r>
              <a:rPr lang="en-US" u="sng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00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648</Words>
  <Application>Microsoft Office PowerPoint</Application>
  <PresentationFormat>Widescreen</PresentationFormat>
  <Paragraphs>96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Century Gothic</vt:lpstr>
      <vt:lpstr>Calibri</vt:lpstr>
      <vt:lpstr>Calibri Light</vt:lpstr>
      <vt:lpstr>Arial</vt:lpstr>
      <vt:lpstr>Office Theme</vt:lpstr>
      <vt:lpstr>Calming the Waves,  Navigating a Sea of Reluctance</vt:lpstr>
      <vt:lpstr>www.polleverywhere.com</vt:lpstr>
      <vt:lpstr>QM Implementation Process</vt:lpstr>
      <vt:lpstr>QM Consultation Process</vt:lpstr>
      <vt:lpstr>QM Faculty Recognition</vt:lpstr>
      <vt:lpstr>QM Faculty Recognition</vt:lpstr>
      <vt:lpstr>QM Forum</vt:lpstr>
      <vt:lpstr>QM Template Request Form</vt:lpstr>
      <vt:lpstr>QM Template Live Demo</vt:lpstr>
      <vt:lpstr>Faculty feedback  and perspective</vt:lpstr>
      <vt:lpstr>How did you feel when you learned of the Quality Matters process at LCC?</vt:lpstr>
      <vt:lpstr>How did you feel when you learned of the Quality Matters process at LCC?</vt:lpstr>
      <vt:lpstr>How did you feel when you learned of the Quality Matters process at LCC?</vt:lpstr>
      <vt:lpstr>How did you feel when you learned of the Quality Matters process at LCC?</vt:lpstr>
      <vt:lpstr>How do you feel now that your course is QM Certified?</vt:lpstr>
      <vt:lpstr>How do you feel now that your course is QM Certified?</vt:lpstr>
      <vt:lpstr>How do you feel now that your course is QM Certified?</vt:lpstr>
      <vt:lpstr>How do you feel now that your course is QM Certified?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 Course Template</dc:title>
  <dc:creator>Elizabeth C. Rodriguez;Hannah Higgins</dc:creator>
  <cp:lastModifiedBy>Elizabeth C. Rodriguez</cp:lastModifiedBy>
  <cp:revision>65</cp:revision>
  <cp:lastPrinted>2017-09-08T16:35:01Z</cp:lastPrinted>
  <dcterms:modified xsi:type="dcterms:W3CDTF">2017-09-14T16:38:43Z</dcterms:modified>
</cp:coreProperties>
</file>