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ndara" panose="020E050203030302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Medium" pitchFamily="2" charset="0"/>
      <p:regular r:id="rId30"/>
      <p:bold r:id="rId31"/>
      <p:italic r:id="rId32"/>
      <p:boldItalic r:id="rId33"/>
    </p:embeddedFont>
    <p:embeddedFont>
      <p:font typeface="Open Sans SemiBold"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33" d="100"/>
          <a:sy n="133" d="100"/>
        </p:scale>
        <p:origin x="20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qimono-1962238/?utm_source=link-attribution&amp;utm_medium=referral&amp;utm_campaign=image&amp;utm_content=249201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49201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hjrc33?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photos/QNc9tTNHRyI?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hjrc33?utm_source=unsplash&amp;utm_medium=referral&amp;utm_content=creditCopyTex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nsplash.com/photos/QNc9tTNHRyI?utm_source=unsplash&amp;utm_medium=referral&amp;utm_content=creditCopyTex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benwhitephotography?utm_content=creditCopyText&amp;utm_medium=referral&amp;utm_source=unsplash"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nsplash.com/photos/boy-wearing-gray-vest-and-pink-dress-shirt-holding-book-qDY9ahp0Mto?utm_content=creditCopyText&amp;utm_medium=referral&amp;utm_source=unsplash"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rebekahyip?utm_content=creditCopyText&amp;utm_medium=referral&amp;utm_source=unsplash"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unsplash.com/photos/black-and-red-beats-by-dr-dre-headphones-c2NALeX2wNk?utm_content=creditCopyText&amp;utm_medium=referral&amp;utm_source=unsplash"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mahrous_houses?utm_content=creditCopyText&amp;utm_medium=referral&amp;utm_source=unsplas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nsplash.com/photos/white-and-gray-hp-all-in-one-printer-5AoOejjRUrA?utm_content=creditCopyText&amp;utm_medium=referral&amp;utm_source=unsplas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splash.com/@mahrous_houses?utm_content=creditCopyText&amp;utm_medium=referral&amp;utm_source=unsplash"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photos/white-and-gray-hp-all-in-one-printer-5AoOejjRUrA?utm_content=creditCopyText&amp;utm_medium=referral&amp;utm_source=unsplash"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nguyendhn?utm_content=creditCopyText&amp;utm_medium=referral&amp;utm_source=unsplash"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unsplash.com/photos/person-writing-on-white-paper-qDgTQOYk6B8?utm_content=creditCopyText&amp;utm_medium=referral&amp;utm_source=unsplash"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chris.smith@ncpublicschools.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ashington.edu/doit/what-difference-between-accommodation-and-modification-student-disabilit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adoe.org/Curriculum-Instruction-and-Assessment/Special-Education-Services/Documents/Co-Teaching%20Modules/Module%204/27%20nichcy.org-Accommodations_and_modifications_Wait_theyre_not_the_same.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551ebc5ea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551ebc5ea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698500" lvl="0" indent="-304800" algn="l" rtl="0">
              <a:lnSpc>
                <a:spcPct val="115000"/>
              </a:lnSpc>
              <a:spcBef>
                <a:spcPts val="0"/>
              </a:spcBef>
              <a:spcAft>
                <a:spcPts val="0"/>
              </a:spcAft>
              <a:buClr>
                <a:srgbClr val="2D3B45"/>
              </a:buClr>
              <a:buSzPts val="1200"/>
              <a:buChar char="●"/>
            </a:pPr>
            <a:r>
              <a:rPr lang="en-US" sz="1400" b="1">
                <a:solidFill>
                  <a:srgbClr val="2D3B45"/>
                </a:solidFill>
                <a:latin typeface="Arial"/>
                <a:ea typeface="Arial"/>
                <a:cs typeface="Arial"/>
                <a:sym typeface="Arial"/>
              </a:rPr>
              <a:t>IDEA</a:t>
            </a:r>
            <a:r>
              <a:rPr lang="en-US" sz="1400">
                <a:solidFill>
                  <a:srgbClr val="2D3B45"/>
                </a:solidFill>
                <a:latin typeface="Arial"/>
                <a:ea typeface="Arial"/>
                <a:cs typeface="Arial"/>
                <a:sym typeface="Arial"/>
              </a:rPr>
              <a:t>- IDEA mandates the creation of individualized education programs (IEPs) and a free appropriate public education for children with disabilities between 3 years and 21 years old. Inclusion is also a big part of IDEA which states that children with disabilities must be offered instruction in the least restrictive environment. The least restrictive environment involves ensuring children with disabilities are educated with children without disabilities (Lipkin et al., 2015).</a:t>
            </a:r>
            <a:endParaRPr sz="1400">
              <a:solidFill>
                <a:srgbClr val="2D3B45"/>
              </a:solidFill>
              <a:latin typeface="Arial"/>
              <a:ea typeface="Arial"/>
              <a:cs typeface="Arial"/>
              <a:sym typeface="Arial"/>
            </a:endParaRPr>
          </a:p>
          <a:p>
            <a:pPr marL="698500" lvl="0" indent="-304800" algn="l" rtl="0">
              <a:lnSpc>
                <a:spcPct val="115000"/>
              </a:lnSpc>
              <a:spcBef>
                <a:spcPts val="0"/>
              </a:spcBef>
              <a:spcAft>
                <a:spcPts val="0"/>
              </a:spcAft>
              <a:buClr>
                <a:srgbClr val="2D3B45"/>
              </a:buClr>
              <a:buSzPts val="1200"/>
              <a:buChar char="●"/>
            </a:pPr>
            <a:r>
              <a:rPr lang="en-US" sz="1400" b="1">
                <a:solidFill>
                  <a:srgbClr val="2D3B45"/>
                </a:solidFill>
                <a:latin typeface="Arial"/>
                <a:ea typeface="Arial"/>
                <a:cs typeface="Arial"/>
                <a:sym typeface="Arial"/>
              </a:rPr>
              <a:t>ADA</a:t>
            </a:r>
            <a:r>
              <a:rPr lang="en-US" sz="1400">
                <a:solidFill>
                  <a:srgbClr val="2D3B45"/>
                </a:solidFill>
                <a:latin typeface="Arial"/>
                <a:ea typeface="Arial"/>
                <a:cs typeface="Arial"/>
                <a:sym typeface="Arial"/>
              </a:rPr>
              <a:t>- ADA encompases concepts related to ensuring individuals with a disability receive accommodations to be able to complete a variety of life activities. Not all items covered under ADA relate directly to education. From an education perspective, the key points of ADA are not determining whether or not an individual is eligible for services rather it is more about providing reasonable access to academic programs at all levels (Keenan, W. R. et al., 2018). In the most basic terms, ADA looks at how learning might be impacted by functional limitations and what specific accommodations are needed to ensure an accessible learning experience. Some non-educational items include:</a:t>
            </a:r>
            <a:endParaRPr sz="1400">
              <a:solidFill>
                <a:srgbClr val="2D3B45"/>
              </a:solidFill>
              <a:latin typeface="Arial"/>
              <a:ea typeface="Arial"/>
              <a:cs typeface="Arial"/>
              <a:sym typeface="Arial"/>
            </a:endParaRPr>
          </a:p>
          <a:p>
            <a:pPr marL="1397000" lvl="1" indent="-304800" algn="l" rtl="0">
              <a:lnSpc>
                <a:spcPct val="115000"/>
              </a:lnSpc>
              <a:spcBef>
                <a:spcPts val="0"/>
              </a:spcBef>
              <a:spcAft>
                <a:spcPts val="0"/>
              </a:spcAft>
              <a:buClr>
                <a:srgbClr val="2D3B45"/>
              </a:buClr>
              <a:buSzPts val="1200"/>
              <a:buChar char="○"/>
            </a:pPr>
            <a:r>
              <a:rPr lang="en-US" sz="1400">
                <a:solidFill>
                  <a:srgbClr val="2D3B45"/>
                </a:solidFill>
                <a:latin typeface="Arial"/>
                <a:ea typeface="Arial"/>
                <a:cs typeface="Arial"/>
                <a:sym typeface="Arial"/>
              </a:rPr>
              <a:t>elevators with buttons with braille options along with audio that announces the direction the elevator is moving and the floors it is stopping on</a:t>
            </a:r>
            <a:endParaRPr sz="1400">
              <a:solidFill>
                <a:srgbClr val="2D3B45"/>
              </a:solidFill>
              <a:latin typeface="Arial"/>
              <a:ea typeface="Arial"/>
              <a:cs typeface="Arial"/>
              <a:sym typeface="Arial"/>
            </a:endParaRPr>
          </a:p>
          <a:p>
            <a:pPr marL="1397000" lvl="1" indent="-304800" algn="l" rtl="0">
              <a:lnSpc>
                <a:spcPct val="115000"/>
              </a:lnSpc>
              <a:spcBef>
                <a:spcPts val="0"/>
              </a:spcBef>
              <a:spcAft>
                <a:spcPts val="0"/>
              </a:spcAft>
              <a:buClr>
                <a:srgbClr val="2D3B45"/>
              </a:buClr>
              <a:buSzPts val="1200"/>
              <a:buChar char="○"/>
            </a:pPr>
            <a:r>
              <a:rPr lang="en-US" sz="1400">
                <a:solidFill>
                  <a:srgbClr val="2D3B45"/>
                </a:solidFill>
                <a:latin typeface="Arial"/>
                <a:ea typeface="Arial"/>
                <a:cs typeface="Arial"/>
                <a:sym typeface="Arial"/>
              </a:rPr>
              <a:t>audio jacks and braille options on ATMs</a:t>
            </a:r>
            <a:endParaRPr sz="1400">
              <a:solidFill>
                <a:srgbClr val="2D3B45"/>
              </a:solidFill>
              <a:latin typeface="Arial"/>
              <a:ea typeface="Arial"/>
              <a:cs typeface="Arial"/>
              <a:sym typeface="Arial"/>
            </a:endParaRPr>
          </a:p>
          <a:p>
            <a:pPr marL="1397000" lvl="1" indent="-304800" algn="l" rtl="0">
              <a:lnSpc>
                <a:spcPct val="115000"/>
              </a:lnSpc>
              <a:spcBef>
                <a:spcPts val="0"/>
              </a:spcBef>
              <a:spcAft>
                <a:spcPts val="0"/>
              </a:spcAft>
              <a:buClr>
                <a:srgbClr val="2D3B45"/>
              </a:buClr>
              <a:buSzPts val="1200"/>
              <a:buChar char="○"/>
            </a:pPr>
            <a:r>
              <a:rPr lang="en-US" sz="1400">
                <a:solidFill>
                  <a:srgbClr val="2D3B45"/>
                </a:solidFill>
                <a:latin typeface="Arial"/>
                <a:ea typeface="Arial"/>
                <a:cs typeface="Arial"/>
                <a:sym typeface="Arial"/>
              </a:rPr>
              <a:t>crosswalks that contain truncated domes on sidewalk corners and audio cues to alert pedestrians when it is safe to cross along with a countdown for how much time is remaining</a:t>
            </a:r>
            <a:endParaRPr sz="1400">
              <a:solidFill>
                <a:srgbClr val="2D3B45"/>
              </a:solidFill>
              <a:latin typeface="Arial"/>
              <a:ea typeface="Arial"/>
              <a:cs typeface="Arial"/>
              <a:sym typeface="Arial"/>
            </a:endParaRPr>
          </a:p>
          <a:p>
            <a:pPr marL="0" lvl="0" indent="0" algn="l" rtl="0">
              <a:lnSpc>
                <a:spcPct val="115000"/>
              </a:lnSpc>
              <a:spcBef>
                <a:spcPts val="500"/>
              </a:spcBef>
              <a:spcAft>
                <a:spcPts val="0"/>
              </a:spcAft>
              <a:buNone/>
            </a:pPr>
            <a:r>
              <a:rPr lang="en-US" sz="1400">
                <a:solidFill>
                  <a:srgbClr val="2D3B45"/>
                </a:solidFill>
                <a:latin typeface="Arial"/>
                <a:ea typeface="Arial"/>
                <a:cs typeface="Arial"/>
                <a:sym typeface="Arial"/>
              </a:rPr>
              <a:t>Image citation: </a:t>
            </a:r>
            <a:r>
              <a:rPr lang="en-US" sz="1050">
                <a:solidFill>
                  <a:srgbClr val="191B26"/>
                </a:solidFill>
                <a:latin typeface="Arial"/>
                <a:ea typeface="Arial"/>
                <a:cs typeface="Arial"/>
                <a:sym typeface="Arial"/>
              </a:rPr>
              <a:t>Image by </a:t>
            </a:r>
            <a:r>
              <a:rPr lang="en-US" sz="1050" u="sng">
                <a:solidFill>
                  <a:srgbClr val="191B26"/>
                </a:solidFill>
                <a:latin typeface="Arial"/>
                <a:ea typeface="Arial"/>
                <a:cs typeface="Arial"/>
                <a:sym typeface="Arial"/>
                <a:hlinkClick r:id="rId3">
                  <a:extLst>
                    <a:ext uri="{A12FA001-AC4F-418D-AE19-62706E023703}">
                      <ahyp:hlinkClr xmlns:ahyp="http://schemas.microsoft.com/office/drawing/2018/hyperlinkcolor" val="tx"/>
                    </a:ext>
                  </a:extLst>
                </a:hlinkClick>
              </a:rPr>
              <a:t>Arek Socha</a:t>
            </a:r>
            <a:r>
              <a:rPr lang="en-US" sz="1050">
                <a:solidFill>
                  <a:srgbClr val="191B26"/>
                </a:solidFill>
                <a:latin typeface="Arial"/>
                <a:ea typeface="Arial"/>
                <a:cs typeface="Arial"/>
                <a:sym typeface="Arial"/>
              </a:rPr>
              <a:t> from </a:t>
            </a:r>
            <a:r>
              <a:rPr lang="en-US" sz="1050" u="sng">
                <a:solidFill>
                  <a:srgbClr val="191B26"/>
                </a:solidFill>
                <a:latin typeface="Arial"/>
                <a:ea typeface="Arial"/>
                <a:cs typeface="Arial"/>
                <a:sym typeface="Arial"/>
                <a:hlinkClick r:id="rId4">
                  <a:extLst>
                    <a:ext uri="{A12FA001-AC4F-418D-AE19-62706E023703}">
                      <ahyp:hlinkClr xmlns:ahyp="http://schemas.microsoft.com/office/drawing/2018/hyperlinkcolor" val="tx"/>
                    </a:ext>
                  </a:extLst>
                </a:hlinkClick>
              </a:rPr>
              <a:t>Pixabay</a:t>
            </a:r>
            <a:endParaRPr sz="1400">
              <a:solidFill>
                <a:srgbClr val="2D3B45"/>
              </a:solidFill>
              <a:latin typeface="Arial"/>
              <a:ea typeface="Arial"/>
              <a:cs typeface="Arial"/>
              <a:sym typeface="Arial"/>
            </a:endParaRPr>
          </a:p>
          <a:p>
            <a:pPr marL="0" lvl="0" indent="0" algn="l" rtl="0">
              <a:spcBef>
                <a:spcPts val="500"/>
              </a:spcBef>
              <a:spcAft>
                <a:spcPts val="0"/>
              </a:spcAft>
              <a:buNone/>
            </a:pPr>
            <a:endParaRPr/>
          </a:p>
        </p:txBody>
      </p:sp>
      <p:sp>
        <p:nvSpPr>
          <p:cNvPr id="144" name="Google Shape;144;g1f551ebc5ea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551ebc5ea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f551ebc5ea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rgbClr val="2D3B45"/>
              </a:solidFill>
              <a:latin typeface="Arial"/>
              <a:ea typeface="Arial"/>
              <a:cs typeface="Arial"/>
              <a:sym typeface="Arial"/>
            </a:endParaRPr>
          </a:p>
          <a:p>
            <a:pPr marL="0" lvl="0" indent="0" algn="l" rtl="0">
              <a:spcBef>
                <a:spcPts val="500"/>
              </a:spcBef>
              <a:spcAft>
                <a:spcPts val="0"/>
              </a:spcAft>
              <a:buNone/>
            </a:pPr>
            <a:endParaRPr/>
          </a:p>
        </p:txBody>
      </p:sp>
      <p:sp>
        <p:nvSpPr>
          <p:cNvPr id="153" name="Google Shape;153;g1f551ebc5ea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992368931_0_4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99236893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citation </a:t>
            </a:r>
            <a:r>
              <a:rPr lang="en-US" sz="1000">
                <a:solidFill>
                  <a:srgbClr val="111111"/>
                </a:solidFill>
                <a:latin typeface="Roboto"/>
                <a:ea typeface="Roboto"/>
                <a:cs typeface="Roboto"/>
                <a:sym typeface="Roboto"/>
              </a:rPr>
              <a:t>Photo by </a:t>
            </a:r>
            <a:r>
              <a:rPr lang="en-US" sz="1000" u="sng">
                <a:solidFill>
                  <a:srgbClr val="767676"/>
                </a:solidFill>
                <a:latin typeface="Roboto"/>
                <a:ea typeface="Roboto"/>
                <a:cs typeface="Roboto"/>
                <a:sym typeface="Roboto"/>
                <a:hlinkClick r:id="rId3">
                  <a:extLst>
                    <a:ext uri="{A12FA001-AC4F-418D-AE19-62706E023703}">
                      <ahyp:hlinkClr xmlns:ahyp="http://schemas.microsoft.com/office/drawing/2018/hyperlinkcolor" val="tx"/>
                    </a:ext>
                  </a:extLst>
                </a:hlinkClick>
              </a:rPr>
              <a:t>Héctor J. Rivas</a:t>
            </a:r>
            <a:r>
              <a:rPr lang="en-US" sz="1000">
                <a:solidFill>
                  <a:srgbClr val="111111"/>
                </a:solidFill>
                <a:latin typeface="Roboto"/>
                <a:ea typeface="Roboto"/>
                <a:cs typeface="Roboto"/>
                <a:sym typeface="Roboto"/>
              </a:rPr>
              <a:t> on </a:t>
            </a:r>
            <a:r>
              <a:rPr lang="en-US" sz="1000" u="sng">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f551ebc5ea_0_16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f551ebc5ea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citation </a:t>
            </a:r>
            <a:r>
              <a:rPr lang="en-US" sz="1000">
                <a:solidFill>
                  <a:srgbClr val="111111"/>
                </a:solidFill>
                <a:latin typeface="Roboto"/>
                <a:ea typeface="Roboto"/>
                <a:cs typeface="Roboto"/>
                <a:sym typeface="Roboto"/>
              </a:rPr>
              <a:t>Photo by </a:t>
            </a:r>
            <a:r>
              <a:rPr lang="en-US" sz="1000" u="sng">
                <a:solidFill>
                  <a:srgbClr val="767676"/>
                </a:solidFill>
                <a:latin typeface="Roboto"/>
                <a:ea typeface="Roboto"/>
                <a:cs typeface="Roboto"/>
                <a:sym typeface="Roboto"/>
                <a:hlinkClick r:id="rId3">
                  <a:extLst>
                    <a:ext uri="{A12FA001-AC4F-418D-AE19-62706E023703}">
                      <ahyp:hlinkClr xmlns:ahyp="http://schemas.microsoft.com/office/drawing/2018/hyperlinkcolor" val="tx"/>
                    </a:ext>
                  </a:extLst>
                </a:hlinkClick>
              </a:rPr>
              <a:t>Héctor J. Rivas</a:t>
            </a:r>
            <a:r>
              <a:rPr lang="en-US" sz="1000">
                <a:solidFill>
                  <a:srgbClr val="111111"/>
                </a:solidFill>
                <a:latin typeface="Roboto"/>
                <a:ea typeface="Roboto"/>
                <a:cs typeface="Roboto"/>
                <a:sym typeface="Roboto"/>
              </a:rPr>
              <a:t> on </a:t>
            </a:r>
            <a:r>
              <a:rPr lang="en-US" sz="1000" u="sng">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f55d57880a_0_1: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f55d57880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111111"/>
                </a:solidFill>
                <a:highlight>
                  <a:srgbClr val="F1F1F1"/>
                </a:highlight>
                <a:latin typeface="Roboto"/>
                <a:ea typeface="Roboto"/>
                <a:cs typeface="Roboto"/>
                <a:sym typeface="Roboto"/>
              </a:rPr>
              <a:t>Photo by </a:t>
            </a:r>
            <a:r>
              <a:rPr lang="en-US" sz="1000" u="sng">
                <a:solidFill>
                  <a:schemeClr val="hlink"/>
                </a:solidFill>
                <a:highlight>
                  <a:srgbClr val="F1F1F1"/>
                </a:highlight>
                <a:latin typeface="Roboto"/>
                <a:ea typeface="Roboto"/>
                <a:cs typeface="Roboto"/>
                <a:sym typeface="Roboto"/>
                <a:hlinkClick r:id="rId3"/>
              </a:rPr>
              <a:t>Ben White</a:t>
            </a:r>
            <a:r>
              <a:rPr lang="en-US" sz="1000">
                <a:solidFill>
                  <a:srgbClr val="111111"/>
                </a:solidFill>
                <a:highlight>
                  <a:srgbClr val="F1F1F1"/>
                </a:highlight>
                <a:latin typeface="Roboto"/>
                <a:ea typeface="Roboto"/>
                <a:cs typeface="Roboto"/>
                <a:sym typeface="Roboto"/>
              </a:rPr>
              <a:t> on </a:t>
            </a:r>
            <a:r>
              <a:rPr lang="en-US" sz="1000" u="sng">
                <a:solidFill>
                  <a:schemeClr val="hlink"/>
                </a:solidFill>
                <a:highlight>
                  <a:srgbClr val="F1F1F1"/>
                </a:highlight>
                <a:latin typeface="Roboto"/>
                <a:ea typeface="Roboto"/>
                <a:cs typeface="Roboto"/>
                <a:sym typeface="Roboto"/>
                <a:hlinkClick r:id="rId4"/>
              </a:rPr>
              <a:t>Unsplash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f551ebc5ea_0_131: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f551ebc5e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04800" marR="292100" lvl="0" indent="0" algn="l" rtl="0">
              <a:lnSpc>
                <a:spcPct val="115000"/>
              </a:lnSpc>
              <a:spcBef>
                <a:spcPts val="0"/>
              </a:spcBef>
              <a:spcAft>
                <a:spcPts val="3000"/>
              </a:spcAft>
              <a:buNone/>
            </a:pPr>
            <a:r>
              <a:rPr lang="en-US" sz="1000">
                <a:solidFill>
                  <a:schemeClr val="dk1"/>
                </a:solidFill>
                <a:highlight>
                  <a:srgbClr val="F1F1F1"/>
                </a:highlight>
              </a:rPr>
              <a:t>Photo by </a:t>
            </a:r>
            <a:r>
              <a:rPr lang="en-US" sz="1000" u="sng">
                <a:solidFill>
                  <a:schemeClr val="hlink"/>
                </a:solidFill>
                <a:highlight>
                  <a:srgbClr val="F1F1F1"/>
                </a:highlight>
                <a:hlinkClick r:id="rId3"/>
              </a:rPr>
              <a:t>Rebekah Yip</a:t>
            </a:r>
            <a:r>
              <a:rPr lang="en-US" sz="1000">
                <a:solidFill>
                  <a:schemeClr val="dk1"/>
                </a:solidFill>
                <a:highlight>
                  <a:srgbClr val="F1F1F1"/>
                </a:highlight>
              </a:rPr>
              <a:t> on </a:t>
            </a:r>
            <a:r>
              <a:rPr lang="en-US" sz="1000" u="sng">
                <a:solidFill>
                  <a:schemeClr val="hlink"/>
                </a:solidFill>
                <a:highlight>
                  <a:srgbClr val="F1F1F1"/>
                </a:highlight>
                <a:hlinkClick r:id="rId4"/>
              </a:rPr>
              <a:t>Unsplash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f55d57880a_0_2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f55d57880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111111"/>
                </a:solidFill>
                <a:highlight>
                  <a:srgbClr val="F1F1F1"/>
                </a:highlight>
                <a:latin typeface="Roboto"/>
                <a:ea typeface="Roboto"/>
                <a:cs typeface="Roboto"/>
                <a:sym typeface="Roboto"/>
              </a:rPr>
              <a:t>Printable versions of the content can also be used to generate Braille versions of the content</a:t>
            </a:r>
            <a:endParaRPr sz="1000">
              <a:solidFill>
                <a:srgbClr val="111111"/>
              </a:solidFill>
              <a:highlight>
                <a:srgbClr val="F1F1F1"/>
              </a:highlight>
              <a:latin typeface="Roboto"/>
              <a:ea typeface="Roboto"/>
              <a:cs typeface="Roboto"/>
              <a:sym typeface="Roboto"/>
            </a:endParaRPr>
          </a:p>
          <a:p>
            <a:pPr marL="0" lvl="0" indent="0" algn="l" rtl="0">
              <a:spcBef>
                <a:spcPts val="0"/>
              </a:spcBef>
              <a:spcAft>
                <a:spcPts val="0"/>
              </a:spcAft>
              <a:buNone/>
            </a:pPr>
            <a:endParaRPr sz="1000">
              <a:solidFill>
                <a:srgbClr val="111111"/>
              </a:solidFill>
              <a:highlight>
                <a:srgbClr val="F1F1F1"/>
              </a:highlight>
              <a:latin typeface="Roboto"/>
              <a:ea typeface="Roboto"/>
              <a:cs typeface="Roboto"/>
              <a:sym typeface="Roboto"/>
            </a:endParaRPr>
          </a:p>
          <a:p>
            <a:pPr marL="0" lvl="0" indent="0" algn="l" rtl="0">
              <a:spcBef>
                <a:spcPts val="0"/>
              </a:spcBef>
              <a:spcAft>
                <a:spcPts val="0"/>
              </a:spcAft>
              <a:buNone/>
            </a:pPr>
            <a:r>
              <a:rPr lang="en-US" sz="1000">
                <a:solidFill>
                  <a:srgbClr val="111111"/>
                </a:solidFill>
                <a:highlight>
                  <a:srgbClr val="F1F1F1"/>
                </a:highlight>
                <a:latin typeface="Roboto"/>
                <a:ea typeface="Roboto"/>
                <a:cs typeface="Roboto"/>
                <a:sym typeface="Roboto"/>
              </a:rPr>
              <a:t>Photo by </a:t>
            </a:r>
            <a:r>
              <a:rPr lang="en-US" sz="1000" u="sng">
                <a:solidFill>
                  <a:schemeClr val="hlink"/>
                </a:solidFill>
                <a:highlight>
                  <a:srgbClr val="F1F1F1"/>
                </a:highlight>
                <a:latin typeface="Roboto"/>
                <a:ea typeface="Roboto"/>
                <a:cs typeface="Roboto"/>
                <a:sym typeface="Roboto"/>
                <a:hlinkClick r:id="rId3"/>
              </a:rPr>
              <a:t>Mahrous Houses</a:t>
            </a:r>
            <a:r>
              <a:rPr lang="en-US" sz="1000">
                <a:solidFill>
                  <a:srgbClr val="111111"/>
                </a:solidFill>
                <a:highlight>
                  <a:srgbClr val="F1F1F1"/>
                </a:highlight>
                <a:latin typeface="Roboto"/>
                <a:ea typeface="Roboto"/>
                <a:cs typeface="Roboto"/>
                <a:sym typeface="Roboto"/>
              </a:rPr>
              <a:t> on </a:t>
            </a:r>
            <a:r>
              <a:rPr lang="en-US" sz="1000" u="sng">
                <a:solidFill>
                  <a:schemeClr val="hlink"/>
                </a:solidFill>
                <a:highlight>
                  <a:srgbClr val="F1F1F1"/>
                </a:highlight>
                <a:latin typeface="Roboto"/>
                <a:ea typeface="Roboto"/>
                <a:cs typeface="Roboto"/>
                <a:sym typeface="Roboto"/>
                <a:hlinkClick r:id="rId4"/>
              </a:rPr>
              <a:t>Unsplash</a:t>
            </a: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f551ebc5ea_0_14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f551ebc5e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111111"/>
                </a:solidFill>
                <a:highlight>
                  <a:srgbClr val="F1F1F1"/>
                </a:highlight>
                <a:latin typeface="Roboto"/>
                <a:ea typeface="Roboto"/>
                <a:cs typeface="Roboto"/>
                <a:sym typeface="Roboto"/>
              </a:rPr>
              <a:t>Printable versions of the content can also be used to generate Braille versions of the content</a:t>
            </a:r>
            <a:endParaRPr sz="1000">
              <a:solidFill>
                <a:srgbClr val="111111"/>
              </a:solidFill>
              <a:highlight>
                <a:srgbClr val="F1F1F1"/>
              </a:highlight>
              <a:latin typeface="Roboto"/>
              <a:ea typeface="Roboto"/>
              <a:cs typeface="Roboto"/>
              <a:sym typeface="Roboto"/>
            </a:endParaRPr>
          </a:p>
          <a:p>
            <a:pPr marL="0" lvl="0" indent="0" algn="l" rtl="0">
              <a:spcBef>
                <a:spcPts val="0"/>
              </a:spcBef>
              <a:spcAft>
                <a:spcPts val="0"/>
              </a:spcAft>
              <a:buNone/>
            </a:pPr>
            <a:endParaRPr sz="1000">
              <a:solidFill>
                <a:srgbClr val="111111"/>
              </a:solidFill>
              <a:highlight>
                <a:srgbClr val="F1F1F1"/>
              </a:highlight>
              <a:latin typeface="Roboto"/>
              <a:ea typeface="Roboto"/>
              <a:cs typeface="Roboto"/>
              <a:sym typeface="Roboto"/>
            </a:endParaRPr>
          </a:p>
          <a:p>
            <a:pPr marL="0" lvl="0" indent="0" algn="l" rtl="0">
              <a:spcBef>
                <a:spcPts val="0"/>
              </a:spcBef>
              <a:spcAft>
                <a:spcPts val="0"/>
              </a:spcAft>
              <a:buNone/>
            </a:pPr>
            <a:r>
              <a:rPr lang="en-US" sz="1000">
                <a:solidFill>
                  <a:srgbClr val="111111"/>
                </a:solidFill>
                <a:highlight>
                  <a:srgbClr val="F1F1F1"/>
                </a:highlight>
                <a:latin typeface="Roboto"/>
                <a:ea typeface="Roboto"/>
                <a:cs typeface="Roboto"/>
                <a:sym typeface="Roboto"/>
              </a:rPr>
              <a:t>Photo by </a:t>
            </a:r>
            <a:r>
              <a:rPr lang="en-US" sz="1000" u="sng">
                <a:solidFill>
                  <a:schemeClr val="hlink"/>
                </a:solidFill>
                <a:highlight>
                  <a:srgbClr val="F1F1F1"/>
                </a:highlight>
                <a:latin typeface="Roboto"/>
                <a:ea typeface="Roboto"/>
                <a:cs typeface="Roboto"/>
                <a:sym typeface="Roboto"/>
                <a:hlinkClick r:id="rId3"/>
              </a:rPr>
              <a:t>Mahrous Houses</a:t>
            </a:r>
            <a:r>
              <a:rPr lang="en-US" sz="1000">
                <a:solidFill>
                  <a:srgbClr val="111111"/>
                </a:solidFill>
                <a:highlight>
                  <a:srgbClr val="F1F1F1"/>
                </a:highlight>
                <a:latin typeface="Roboto"/>
                <a:ea typeface="Roboto"/>
                <a:cs typeface="Roboto"/>
                <a:sym typeface="Roboto"/>
              </a:rPr>
              <a:t> on </a:t>
            </a:r>
            <a:r>
              <a:rPr lang="en-US" sz="1000" u="sng">
                <a:solidFill>
                  <a:schemeClr val="hlink"/>
                </a:solidFill>
                <a:highlight>
                  <a:srgbClr val="F1F1F1"/>
                </a:highlight>
                <a:latin typeface="Roboto"/>
                <a:ea typeface="Roboto"/>
                <a:cs typeface="Roboto"/>
                <a:sym typeface="Roboto"/>
                <a:hlinkClick r:id="rId4"/>
              </a:rPr>
              <a:t>Unsplash</a:t>
            </a: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6361a59d0_0_2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6361a59d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rPr>
              <a:t>Photo by</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Nguyen Dang Hoang Nhu</a:t>
            </a:r>
            <a:r>
              <a:rPr lang="en-US">
                <a:solidFill>
                  <a:schemeClr val="dk1"/>
                </a:solidFill>
              </a:rPr>
              <a:t> on</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hlink"/>
                </a:solidFill>
                <a:hlinkClick r:id="rId4"/>
              </a:rPr>
              <a:t>Unsplash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05d52a461_0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805d52a4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have provided my contact information on this slide. What questions do you have about the material that was presented. Please feel free to use my email address (</a:t>
            </a:r>
            <a:r>
              <a:rPr lang="en-US" u="sng">
                <a:solidFill>
                  <a:schemeClr val="hlink"/>
                </a:solidFill>
                <a:hlinkClick r:id="rId3"/>
              </a:rPr>
              <a:t>chris.smith@ncpublicschools.gov</a:t>
            </a:r>
            <a:r>
              <a:rPr lang="en-US"/>
              <a:t>) to contact me with any questions you might have after this presentation has concluded.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6361a59d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76361a59d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Hello, I am Dr. Chris Smith and I currently work as an Instructional Designer with North Carolina Virtual Public School (NCVPS). I began my career as an elementary school teacher 23 years ago where I taught kindergarten, 5th grade, 6th grade, and K-5 computers. Eventually, I went on to earn advanced degrees in web site development and educational technology which led me to go on to become a district-level technology facilitator, Director of Distance Education at a local community college, and eventually to my current role. I also teach community college and graduate computer, educational technology, and supporting diverse learner courses in higher education. I hold certification as a Master K-12 QM Reviewer, QM K-12 Peer Reviewer, Publisher Peer Reviewer, and Continuing Education Peer Reviewer. I am dual certified and hold the QM Higher Education Peer Reviewer certification as well. I have been studying and presenting on accessibility at the local, state, and national levels since 2012.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f551ebbec1_0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f551ebbe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6361a59d0_0_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6361a59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Image citation: blind student (Shutterstock ID: 2158200539), deaf student (Shutterstock ID: ), I (Shutterstock ID: 787300732), prosthetic computer user (Shutterstock ID: 2083349509), boy with headphones (Shutterstock ID: 1910719234)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f551ebc5e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citations: girl in wheelchair ( ), boy with headphones ( ), human brain (Image by 3D Animation Production Company from Pixabay)</a:t>
            </a:r>
            <a:endParaRPr/>
          </a:p>
        </p:txBody>
      </p:sp>
      <p:sp>
        <p:nvSpPr>
          <p:cNvPr id="100" name="Google Shape;100;g1f551ebc5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551ebc5ea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Image citations: accommodations ( ), modifications (Shutterstock image 570447277)</a:t>
            </a:r>
            <a:endParaRPr/>
          </a:p>
          <a:p>
            <a:pPr marL="0" lvl="0" indent="0" algn="l" rtl="0">
              <a:spcBef>
                <a:spcPts val="0"/>
              </a:spcBef>
              <a:spcAft>
                <a:spcPts val="0"/>
              </a:spcAft>
              <a:buNone/>
            </a:pPr>
            <a:endParaRPr/>
          </a:p>
          <a:p>
            <a:pPr marL="0" lvl="0" indent="0" algn="l" rtl="0">
              <a:spcBef>
                <a:spcPts val="0"/>
              </a:spcBef>
              <a:spcAft>
                <a:spcPts val="0"/>
              </a:spcAft>
              <a:buNone/>
            </a:pPr>
            <a:r>
              <a:rPr lang="en-US"/>
              <a:t>Resources:</a:t>
            </a:r>
            <a:endParaRPr/>
          </a:p>
          <a:p>
            <a:pPr marL="0" lvl="0" indent="0" algn="l" rtl="0">
              <a:spcBef>
                <a:spcPts val="0"/>
              </a:spcBef>
              <a:spcAft>
                <a:spcPts val="0"/>
              </a:spcAft>
              <a:buNone/>
            </a:pPr>
            <a:r>
              <a:rPr lang="en-US" u="sng">
                <a:solidFill>
                  <a:schemeClr val="hlink"/>
                </a:solidFill>
                <a:hlinkClick r:id="rId3"/>
              </a:rPr>
              <a:t>https://www.washington.edu/doit/what-difference-between-accommodation-and-modification-student-disability</a:t>
            </a:r>
            <a:endParaRPr/>
          </a:p>
          <a:p>
            <a:pPr marL="0" lvl="0" indent="0" algn="l" rtl="0">
              <a:spcBef>
                <a:spcPts val="0"/>
              </a:spcBef>
              <a:spcAft>
                <a:spcPts val="0"/>
              </a:spcAft>
              <a:buNone/>
            </a:pPr>
            <a:r>
              <a:rPr lang="en-US" u="sng">
                <a:solidFill>
                  <a:schemeClr val="hlink"/>
                </a:solidFill>
                <a:hlinkClick r:id="rId4"/>
              </a:rPr>
              <a:t>https://www.gadoe.org/Curriculum-Instruction-and-Assessment/Special-Education-Services/Documents/Co-Teaching%20Modules/Module%204/27%20nichcy.org-Accommodations_and_modifications_Wait_theyre_not_the_same.pdf</a:t>
            </a:r>
            <a:endParaRPr/>
          </a:p>
          <a:p>
            <a:pPr marL="0" lvl="0" indent="0" algn="l" rtl="0">
              <a:spcBef>
                <a:spcPts val="0"/>
              </a:spcBef>
              <a:spcAft>
                <a:spcPts val="0"/>
              </a:spcAft>
              <a:buNone/>
            </a:pPr>
            <a:endParaRPr/>
          </a:p>
        </p:txBody>
      </p:sp>
      <p:sp>
        <p:nvSpPr>
          <p:cNvPr id="107" name="Google Shape;107;g1f551ebc5e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f551ebc5ea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citations: boy using braille (Shutterstock image 1332165941), simplify (Shutterstock image 1944408976), </a:t>
            </a:r>
            <a:endParaRPr/>
          </a:p>
        </p:txBody>
      </p:sp>
      <p:sp>
        <p:nvSpPr>
          <p:cNvPr id="116" name="Google Shape;116;g1f551ebc5e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551ebc5ea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1f551ebc5e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f551ebc5ea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f551ebc5ea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1f551ebc5ea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Open Sans SemiBold"/>
              <a:buNone/>
              <a:defRPr sz="5200">
                <a:latin typeface="Open Sans SemiBold"/>
                <a:ea typeface="Open Sans SemiBold"/>
                <a:cs typeface="Open Sans SemiBold"/>
                <a:sym typeface="Open Sans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Open Sans"/>
              <a:buNone/>
              <a:defRPr sz="12000" b="1">
                <a:latin typeface="Open Sans"/>
                <a:ea typeface="Open Sans"/>
                <a:cs typeface="Open Sans"/>
                <a:sym typeface="Open Sans"/>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Font typeface="Open Sans"/>
              <a:buChar char="●"/>
              <a:defRPr>
                <a:latin typeface="Open Sans"/>
                <a:ea typeface="Open Sans"/>
                <a:cs typeface="Open Sans"/>
                <a:sym typeface="Open Sans"/>
              </a:defRPr>
            </a:lvl1pPr>
            <a:lvl2pPr marL="914400" lvl="1" indent="-317500" algn="ctr">
              <a:spcBef>
                <a:spcPts val="0"/>
              </a:spcBef>
              <a:spcAft>
                <a:spcPts val="0"/>
              </a:spcAft>
              <a:buSzPts val="1400"/>
              <a:buFont typeface="Open Sans"/>
              <a:buChar char="○"/>
              <a:defRPr>
                <a:latin typeface="Open Sans"/>
                <a:ea typeface="Open Sans"/>
                <a:cs typeface="Open Sans"/>
                <a:sym typeface="Open Sans"/>
              </a:defRPr>
            </a:lvl2pPr>
            <a:lvl3pPr marL="1371600" lvl="2" indent="-317500" algn="ctr">
              <a:spcBef>
                <a:spcPts val="0"/>
              </a:spcBef>
              <a:spcAft>
                <a:spcPts val="0"/>
              </a:spcAft>
              <a:buSzPts val="1400"/>
              <a:buFont typeface="Open Sans"/>
              <a:buChar char="■"/>
              <a:defRPr>
                <a:latin typeface="Open Sans"/>
                <a:ea typeface="Open Sans"/>
                <a:cs typeface="Open Sans"/>
                <a:sym typeface="Open Sans"/>
              </a:defRPr>
            </a:lvl3pPr>
            <a:lvl4pPr marL="1828800" lvl="3" indent="-317500" algn="ctr">
              <a:spcBef>
                <a:spcPts val="0"/>
              </a:spcBef>
              <a:spcAft>
                <a:spcPts val="0"/>
              </a:spcAft>
              <a:buSzPts val="1400"/>
              <a:buFont typeface="Open Sans"/>
              <a:buChar char="●"/>
              <a:defRPr>
                <a:latin typeface="Open Sans"/>
                <a:ea typeface="Open Sans"/>
                <a:cs typeface="Open Sans"/>
                <a:sym typeface="Open Sans"/>
              </a:defRPr>
            </a:lvl4pPr>
            <a:lvl5pPr marL="2286000" lvl="4" indent="-317500" algn="ctr">
              <a:spcBef>
                <a:spcPts val="0"/>
              </a:spcBef>
              <a:spcAft>
                <a:spcPts val="0"/>
              </a:spcAft>
              <a:buSzPts val="1400"/>
              <a:buFont typeface="Open Sans"/>
              <a:buChar char="○"/>
              <a:defRPr>
                <a:latin typeface="Open Sans"/>
                <a:ea typeface="Open Sans"/>
                <a:cs typeface="Open Sans"/>
                <a:sym typeface="Open Sans"/>
              </a:defRPr>
            </a:lvl5pPr>
            <a:lvl6pPr marL="2743200" lvl="5" indent="-317500" algn="ctr">
              <a:spcBef>
                <a:spcPts val="0"/>
              </a:spcBef>
              <a:spcAft>
                <a:spcPts val="0"/>
              </a:spcAft>
              <a:buSzPts val="1400"/>
              <a:buFont typeface="Open Sans"/>
              <a:buChar char="■"/>
              <a:defRPr>
                <a:latin typeface="Open Sans"/>
                <a:ea typeface="Open Sans"/>
                <a:cs typeface="Open Sans"/>
                <a:sym typeface="Open Sans"/>
              </a:defRPr>
            </a:lvl6pPr>
            <a:lvl7pPr marL="3200400" lvl="6" indent="-317500" algn="ctr">
              <a:spcBef>
                <a:spcPts val="0"/>
              </a:spcBef>
              <a:spcAft>
                <a:spcPts val="0"/>
              </a:spcAft>
              <a:buSzPts val="1400"/>
              <a:buFont typeface="Open Sans"/>
              <a:buChar char="●"/>
              <a:defRPr>
                <a:latin typeface="Open Sans"/>
                <a:ea typeface="Open Sans"/>
                <a:cs typeface="Open Sans"/>
                <a:sym typeface="Open Sans"/>
              </a:defRPr>
            </a:lvl7pPr>
            <a:lvl8pPr marL="3657600" lvl="7" indent="-317500" algn="ctr">
              <a:spcBef>
                <a:spcPts val="0"/>
              </a:spcBef>
              <a:spcAft>
                <a:spcPts val="0"/>
              </a:spcAft>
              <a:buSzPts val="1400"/>
              <a:buFont typeface="Open Sans"/>
              <a:buChar char="○"/>
              <a:defRPr>
                <a:latin typeface="Open Sans"/>
                <a:ea typeface="Open Sans"/>
                <a:cs typeface="Open Sans"/>
                <a:sym typeface="Open Sans"/>
              </a:defRPr>
            </a:lvl8pPr>
            <a:lvl9pPr marL="4114800" lvl="8" indent="-317500" algn="ctr">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089B4"/>
              </a:buClr>
              <a:buSzPts val="2500"/>
              <a:buFont typeface="Candara"/>
              <a:buNone/>
              <a:defRPr>
                <a:solidFill>
                  <a:srgbClr val="1089B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600"/>
              </a:spcBef>
              <a:spcAft>
                <a:spcPts val="0"/>
              </a:spcAft>
              <a:buClr>
                <a:srgbClr val="333367"/>
              </a:buClr>
              <a:buSzPts val="1600"/>
              <a:buChar char="●"/>
              <a:defRPr b="1">
                <a:solidFill>
                  <a:srgbClr val="333367"/>
                </a:solidFill>
              </a:defRPr>
            </a:lvl1pPr>
            <a:lvl2pPr marL="914400" lvl="1" indent="-317500" algn="l" rtl="0">
              <a:lnSpc>
                <a:spcPct val="90000"/>
              </a:lnSpc>
              <a:spcBef>
                <a:spcPts val="1200"/>
              </a:spcBef>
              <a:spcAft>
                <a:spcPts val="0"/>
              </a:spcAft>
              <a:buClr>
                <a:srgbClr val="333367"/>
              </a:buClr>
              <a:buSzPts val="1400"/>
              <a:buChar char="○"/>
              <a:defRPr b="1">
                <a:solidFill>
                  <a:srgbClr val="333367"/>
                </a:solidFill>
              </a:defRPr>
            </a:lvl2pPr>
            <a:lvl3pPr marL="1371600" lvl="2" indent="-298450" algn="l" rtl="0">
              <a:lnSpc>
                <a:spcPct val="90000"/>
              </a:lnSpc>
              <a:spcBef>
                <a:spcPts val="1200"/>
              </a:spcBef>
              <a:spcAft>
                <a:spcPts val="0"/>
              </a:spcAft>
              <a:buClr>
                <a:srgbClr val="333367"/>
              </a:buClr>
              <a:buSzPts val="1100"/>
              <a:buChar char="■"/>
              <a:defRPr b="1">
                <a:solidFill>
                  <a:srgbClr val="333367"/>
                </a:solidFill>
              </a:defRPr>
            </a:lvl3pPr>
            <a:lvl4pPr marL="1828800" lvl="3" indent="-292100" algn="l" rtl="0">
              <a:lnSpc>
                <a:spcPct val="90000"/>
              </a:lnSpc>
              <a:spcBef>
                <a:spcPts val="1200"/>
              </a:spcBef>
              <a:spcAft>
                <a:spcPts val="0"/>
              </a:spcAft>
              <a:buClr>
                <a:srgbClr val="333367"/>
              </a:buClr>
              <a:buSzPts val="1000"/>
              <a:buChar char="●"/>
              <a:defRPr b="1">
                <a:solidFill>
                  <a:srgbClr val="333367"/>
                </a:solidFill>
              </a:defRPr>
            </a:lvl4pPr>
            <a:lvl5pPr marL="2286000" lvl="4" indent="-292100" algn="l" rtl="0">
              <a:lnSpc>
                <a:spcPct val="90000"/>
              </a:lnSpc>
              <a:spcBef>
                <a:spcPts val="1200"/>
              </a:spcBef>
              <a:spcAft>
                <a:spcPts val="0"/>
              </a:spcAft>
              <a:buClr>
                <a:srgbClr val="333367"/>
              </a:buClr>
              <a:buSzPts val="1000"/>
              <a:buChar char="○"/>
              <a:defRPr b="1">
                <a:solidFill>
                  <a:srgbClr val="333367"/>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623888" y="1282305"/>
            <a:ext cx="7886700" cy="2139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2800"/>
              <a:buFont typeface="Candara"/>
              <a:buNone/>
              <a:defRPr sz="4500" b="1" i="0" u="none" strike="noStrike" cap="none">
                <a:solidFill>
                  <a:schemeClr val="dk1"/>
                </a:solidFill>
                <a:latin typeface="Candara"/>
                <a:ea typeface="Candara"/>
                <a:cs typeface="Candara"/>
                <a:sym typeface="Candar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49" name="Google Shape;49;p14"/>
          <p:cNvSpPr txBox="1">
            <a:spLocks noGrp="1"/>
          </p:cNvSpPr>
          <p:nvPr>
            <p:ph type="body" idx="1"/>
          </p:nvPr>
        </p:nvSpPr>
        <p:spPr>
          <a:xfrm>
            <a:off x="623888" y="3442099"/>
            <a:ext cx="7886700" cy="1125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ndara"/>
                <a:ea typeface="Candara"/>
                <a:cs typeface="Candara"/>
                <a:sym typeface="Candara"/>
              </a:defRPr>
            </a:lvl1pPr>
            <a:lvl2pPr marL="914400" marR="0" lvl="1" indent="-228600" algn="l" rtl="0">
              <a:lnSpc>
                <a:spcPct val="90000"/>
              </a:lnSpc>
              <a:spcBef>
                <a:spcPts val="1200"/>
              </a:spcBef>
              <a:spcAft>
                <a:spcPts val="0"/>
              </a:spcAft>
              <a:buClr>
                <a:srgbClr val="888888"/>
              </a:buClr>
              <a:buSzPts val="1400"/>
              <a:buFont typeface="Arial"/>
              <a:buNone/>
              <a:defRPr sz="1500" b="0" i="0" u="none" strike="noStrike" cap="none">
                <a:solidFill>
                  <a:srgbClr val="888888"/>
                </a:solidFill>
                <a:latin typeface="Candara"/>
                <a:ea typeface="Candara"/>
                <a:cs typeface="Candara"/>
                <a:sym typeface="Candara"/>
              </a:defRPr>
            </a:lvl2pPr>
            <a:lvl3pPr marL="1371600" marR="0" lvl="2" indent="-228600" algn="l" rtl="0">
              <a:lnSpc>
                <a:spcPct val="90000"/>
              </a:lnSpc>
              <a:spcBef>
                <a:spcPts val="1200"/>
              </a:spcBef>
              <a:spcAft>
                <a:spcPts val="0"/>
              </a:spcAft>
              <a:buClr>
                <a:srgbClr val="888888"/>
              </a:buClr>
              <a:buSzPts val="1400"/>
              <a:buFont typeface="Arial"/>
              <a:buNone/>
              <a:defRPr sz="1350" b="0" i="0" u="none" strike="noStrike" cap="none">
                <a:solidFill>
                  <a:srgbClr val="888888"/>
                </a:solidFill>
                <a:latin typeface="Candara"/>
                <a:ea typeface="Candara"/>
                <a:cs typeface="Candara"/>
                <a:sym typeface="Candara"/>
              </a:defRPr>
            </a:lvl3pPr>
            <a:lvl4pPr marL="1828800" marR="0" lvl="3"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4pPr>
            <a:lvl5pPr marL="2286000" marR="0" lvl="4"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5pPr>
            <a:lvl6pPr marL="2743200" marR="0" lvl="5"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6pPr>
            <a:lvl7pPr marL="3200400" marR="0" lvl="6"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7pPr>
            <a:lvl8pPr marL="3657600" marR="0" lvl="7"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8pPr>
            <a:lvl9pPr marL="4114800" marR="0" lvl="8" indent="-228600" algn="l" rtl="0">
              <a:lnSpc>
                <a:spcPct val="90000"/>
              </a:lnSpc>
              <a:spcBef>
                <a:spcPts val="1200"/>
              </a:spcBef>
              <a:spcAft>
                <a:spcPts val="1200"/>
              </a:spcAft>
              <a:buClr>
                <a:srgbClr val="888888"/>
              </a:buClr>
              <a:buSzPts val="1400"/>
              <a:buFont typeface="Arial"/>
              <a:buNone/>
              <a:defRPr sz="1200" b="0" i="0" u="none" strike="noStrike" cap="none">
                <a:solidFill>
                  <a:srgbClr val="888888"/>
                </a:solidFill>
                <a:latin typeface="Candara"/>
                <a:ea typeface="Candara"/>
                <a:cs typeface="Candara"/>
                <a:sym typeface="Candar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28650" y="273844"/>
            <a:ext cx="7886700" cy="96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5"/>
          <p:cNvSpPr txBox="1">
            <a:spLocks noGrp="1"/>
          </p:cNvSpPr>
          <p:nvPr>
            <p:ph type="body" idx="1"/>
          </p:nvPr>
        </p:nvSpPr>
        <p:spPr>
          <a:xfrm>
            <a:off x="628650" y="1341835"/>
            <a:ext cx="7886700" cy="3168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C3766"/>
              </a:buClr>
              <a:buSzPts val="1800"/>
              <a:buChar char="●"/>
              <a:defRPr/>
            </a:lvl1pPr>
            <a:lvl2pPr marL="914400" lvl="1" indent="-342900" algn="l" rtl="0">
              <a:lnSpc>
                <a:spcPct val="90000"/>
              </a:lnSpc>
              <a:spcBef>
                <a:spcPts val="1200"/>
              </a:spcBef>
              <a:spcAft>
                <a:spcPts val="0"/>
              </a:spcAft>
              <a:buClr>
                <a:srgbClr val="1C3766"/>
              </a:buClr>
              <a:buSzPts val="1800"/>
              <a:buChar char="○"/>
              <a:defRPr/>
            </a:lvl2pPr>
            <a:lvl3pPr marL="1371600" lvl="2" indent="-342900" algn="l" rtl="0">
              <a:lnSpc>
                <a:spcPct val="90000"/>
              </a:lnSpc>
              <a:spcBef>
                <a:spcPts val="1200"/>
              </a:spcBef>
              <a:spcAft>
                <a:spcPts val="0"/>
              </a:spcAft>
              <a:buClr>
                <a:srgbClr val="1C3766"/>
              </a:buClr>
              <a:buSzPts val="1800"/>
              <a:buChar char="■"/>
              <a:defRPr/>
            </a:lvl3pPr>
            <a:lvl4pPr marL="1828800" lvl="3" indent="-342900" algn="l" rtl="0">
              <a:lnSpc>
                <a:spcPct val="90000"/>
              </a:lnSpc>
              <a:spcBef>
                <a:spcPts val="1200"/>
              </a:spcBef>
              <a:spcAft>
                <a:spcPts val="0"/>
              </a:spcAft>
              <a:buClr>
                <a:srgbClr val="1C3766"/>
              </a:buClr>
              <a:buSzPts val="1800"/>
              <a:buChar char="●"/>
              <a:defRPr/>
            </a:lvl4pPr>
            <a:lvl5pPr marL="2286000" lvl="4" indent="-342900" algn="l" rtl="0">
              <a:lnSpc>
                <a:spcPct val="90000"/>
              </a:lnSpc>
              <a:spcBef>
                <a:spcPts val="1200"/>
              </a:spcBef>
              <a:spcAft>
                <a:spcPts val="0"/>
              </a:spcAft>
              <a:buClr>
                <a:srgbClr val="1C3766"/>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3" name="Google Shape;53;p15"/>
          <p:cNvSpPr txBox="1">
            <a:spLocks noGrp="1"/>
          </p:cNvSpPr>
          <p:nvPr>
            <p:ph type="sldNum" idx="12"/>
          </p:nvPr>
        </p:nvSpPr>
        <p:spPr>
          <a:xfrm>
            <a:off x="7323847" y="4808220"/>
            <a:ext cx="1727700" cy="2133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200"/>
              </a:spcBef>
              <a:spcAft>
                <a:spcPts val="0"/>
              </a:spcAft>
              <a:buClr>
                <a:schemeClr val="dk1"/>
              </a:buClr>
              <a:buSzPts val="1500"/>
              <a:buNone/>
              <a:defRPr sz="1500" b="1"/>
            </a:lvl2pPr>
            <a:lvl3pPr marL="1371600" lvl="2" indent="-228600" algn="l" rtl="0">
              <a:lnSpc>
                <a:spcPct val="90000"/>
              </a:lnSpc>
              <a:spcBef>
                <a:spcPts val="1200"/>
              </a:spcBef>
              <a:spcAft>
                <a:spcPts val="0"/>
              </a:spcAft>
              <a:buClr>
                <a:schemeClr val="dk1"/>
              </a:buClr>
              <a:buSzPts val="1400"/>
              <a:buNone/>
              <a:defRPr sz="1400" b="1"/>
            </a:lvl3pPr>
            <a:lvl4pPr marL="1828800" lvl="3" indent="-228600" algn="l" rtl="0">
              <a:lnSpc>
                <a:spcPct val="90000"/>
              </a:lnSpc>
              <a:spcBef>
                <a:spcPts val="1200"/>
              </a:spcBef>
              <a:spcAft>
                <a:spcPts val="0"/>
              </a:spcAft>
              <a:buClr>
                <a:schemeClr val="dk1"/>
              </a:buClr>
              <a:buSzPts val="1200"/>
              <a:buNone/>
              <a:defRPr sz="1200" b="1"/>
            </a:lvl4pPr>
            <a:lvl5pPr marL="2286000" lvl="4" indent="-228600" algn="l" rtl="0">
              <a:lnSpc>
                <a:spcPct val="90000"/>
              </a:lnSpc>
              <a:spcBef>
                <a:spcPts val="1200"/>
              </a:spcBef>
              <a:spcAft>
                <a:spcPts val="0"/>
              </a:spcAft>
              <a:buClr>
                <a:schemeClr val="dk1"/>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7" name="Google Shape;57;p16"/>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200"/>
              </a:spcBef>
              <a:spcAft>
                <a:spcPts val="0"/>
              </a:spcAft>
              <a:buClr>
                <a:schemeClr val="dk1"/>
              </a:buClr>
              <a:buSzPts val="1500"/>
              <a:buNone/>
              <a:defRPr sz="1500" b="1"/>
            </a:lvl2pPr>
            <a:lvl3pPr marL="1371600" lvl="2" indent="-228600" algn="l" rtl="0">
              <a:lnSpc>
                <a:spcPct val="90000"/>
              </a:lnSpc>
              <a:spcBef>
                <a:spcPts val="1200"/>
              </a:spcBef>
              <a:spcAft>
                <a:spcPts val="0"/>
              </a:spcAft>
              <a:buClr>
                <a:schemeClr val="dk1"/>
              </a:buClr>
              <a:buSzPts val="1400"/>
              <a:buNone/>
              <a:defRPr sz="1400" b="1"/>
            </a:lvl3pPr>
            <a:lvl4pPr marL="1828800" lvl="3" indent="-228600" algn="l" rtl="0">
              <a:lnSpc>
                <a:spcPct val="90000"/>
              </a:lnSpc>
              <a:spcBef>
                <a:spcPts val="1200"/>
              </a:spcBef>
              <a:spcAft>
                <a:spcPts val="0"/>
              </a:spcAft>
              <a:buClr>
                <a:schemeClr val="dk1"/>
              </a:buClr>
              <a:buSzPts val="1200"/>
              <a:buNone/>
              <a:defRPr sz="1200" b="1"/>
            </a:lvl4pPr>
            <a:lvl5pPr marL="2286000" lvl="4" indent="-228600" algn="l" rtl="0">
              <a:lnSpc>
                <a:spcPct val="90000"/>
              </a:lnSpc>
              <a:spcBef>
                <a:spcPts val="1200"/>
              </a:spcBef>
              <a:spcAft>
                <a:spcPts val="0"/>
              </a:spcAft>
              <a:buClr>
                <a:schemeClr val="dk1"/>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9" name="Google Shape;59;p1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0" name="Google Shape;6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336306"/>
            <a:ext cx="7886700" cy="9318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3A70"/>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03A70"/>
              </a:buClr>
              <a:buSzPts val="1400"/>
              <a:buChar char="●"/>
              <a:defRPr/>
            </a:lvl1pPr>
            <a:lvl2pPr marL="914400" lvl="1" indent="-317500" algn="l" rtl="0">
              <a:lnSpc>
                <a:spcPct val="90000"/>
              </a:lnSpc>
              <a:spcBef>
                <a:spcPts val="1200"/>
              </a:spcBef>
              <a:spcAft>
                <a:spcPts val="0"/>
              </a:spcAft>
              <a:buClr>
                <a:srgbClr val="003A70"/>
              </a:buClr>
              <a:buSzPts val="1400"/>
              <a:buChar char="○"/>
              <a:defRPr/>
            </a:lvl2pPr>
            <a:lvl3pPr marL="1371600" lvl="2" indent="-317500" algn="l" rtl="0">
              <a:lnSpc>
                <a:spcPct val="90000"/>
              </a:lnSpc>
              <a:spcBef>
                <a:spcPts val="1200"/>
              </a:spcBef>
              <a:spcAft>
                <a:spcPts val="0"/>
              </a:spcAft>
              <a:buClr>
                <a:srgbClr val="003A70"/>
              </a:buClr>
              <a:buSzPts val="1400"/>
              <a:buChar char="■"/>
              <a:defRPr/>
            </a:lvl3pPr>
            <a:lvl4pPr marL="1828800" lvl="3" indent="-317500" algn="l" rtl="0">
              <a:lnSpc>
                <a:spcPct val="90000"/>
              </a:lnSpc>
              <a:spcBef>
                <a:spcPts val="1200"/>
              </a:spcBef>
              <a:spcAft>
                <a:spcPts val="0"/>
              </a:spcAft>
              <a:buClr>
                <a:srgbClr val="003A70"/>
              </a:buClr>
              <a:buSzPts val="1400"/>
              <a:buChar char="●"/>
              <a:defRPr/>
            </a:lvl4pPr>
            <a:lvl5pPr marL="2286000" lvl="4" indent="-317500" algn="l" rtl="0">
              <a:lnSpc>
                <a:spcPct val="90000"/>
              </a:lnSpc>
              <a:spcBef>
                <a:spcPts val="1200"/>
              </a:spcBef>
              <a:spcAft>
                <a:spcPts val="0"/>
              </a:spcAft>
              <a:buClr>
                <a:srgbClr val="003A70"/>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6" name="Google Shape;66;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03A70"/>
              </a:buClr>
              <a:buSzPts val="1400"/>
              <a:buChar char="●"/>
              <a:defRPr/>
            </a:lvl1pPr>
            <a:lvl2pPr marL="914400" lvl="1" indent="-317500" algn="l" rtl="0">
              <a:lnSpc>
                <a:spcPct val="90000"/>
              </a:lnSpc>
              <a:spcBef>
                <a:spcPts val="1200"/>
              </a:spcBef>
              <a:spcAft>
                <a:spcPts val="0"/>
              </a:spcAft>
              <a:buClr>
                <a:srgbClr val="003A70"/>
              </a:buClr>
              <a:buSzPts val="1400"/>
              <a:buChar char="○"/>
              <a:defRPr/>
            </a:lvl2pPr>
            <a:lvl3pPr marL="1371600" lvl="2" indent="-317500" algn="l" rtl="0">
              <a:lnSpc>
                <a:spcPct val="90000"/>
              </a:lnSpc>
              <a:spcBef>
                <a:spcPts val="1200"/>
              </a:spcBef>
              <a:spcAft>
                <a:spcPts val="0"/>
              </a:spcAft>
              <a:buClr>
                <a:srgbClr val="003A70"/>
              </a:buClr>
              <a:buSzPts val="1400"/>
              <a:buChar char="■"/>
              <a:defRPr/>
            </a:lvl3pPr>
            <a:lvl4pPr marL="1828800" lvl="3" indent="-317500" algn="l" rtl="0">
              <a:lnSpc>
                <a:spcPct val="90000"/>
              </a:lnSpc>
              <a:spcBef>
                <a:spcPts val="1200"/>
              </a:spcBef>
              <a:spcAft>
                <a:spcPts val="0"/>
              </a:spcAft>
              <a:buClr>
                <a:srgbClr val="003A70"/>
              </a:buClr>
              <a:buSzPts val="1400"/>
              <a:buChar char="●"/>
              <a:defRPr/>
            </a:lvl4pPr>
            <a:lvl5pPr marL="2286000" lvl="4" indent="-317500" algn="l" rtl="0">
              <a:lnSpc>
                <a:spcPct val="90000"/>
              </a:lnSpc>
              <a:spcBef>
                <a:spcPts val="1200"/>
              </a:spcBef>
              <a:spcAft>
                <a:spcPts val="0"/>
              </a:spcAft>
              <a:buClr>
                <a:srgbClr val="003A70"/>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Font typeface="Open Sans Medium"/>
              <a:buNone/>
              <a:defRPr sz="3600">
                <a:latin typeface="Open Sans Medium"/>
                <a:ea typeface="Open Sans Medium"/>
                <a:cs typeface="Open Sans Medium"/>
                <a:sym typeface="Open Sans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0"/>
              </a:spcBef>
              <a:spcAft>
                <a:spcPts val="0"/>
              </a:spcAft>
              <a:buSzPts val="1400"/>
              <a:buFont typeface="Open Sans"/>
              <a:buChar char="○"/>
              <a:defRPr>
                <a:latin typeface="Open Sans"/>
                <a:ea typeface="Open Sans"/>
                <a:cs typeface="Open Sans"/>
                <a:sym typeface="Open Sans"/>
              </a:defRPr>
            </a:lvl2pPr>
            <a:lvl3pPr marL="1371600" lvl="2" indent="-317500">
              <a:spcBef>
                <a:spcPts val="0"/>
              </a:spcBef>
              <a:spcAft>
                <a:spcPts val="0"/>
              </a:spcAft>
              <a:buSzPts val="1400"/>
              <a:buFont typeface="Open Sans"/>
              <a:buChar char="■"/>
              <a:defRPr>
                <a:latin typeface="Open Sans"/>
                <a:ea typeface="Open Sans"/>
                <a:cs typeface="Open Sans"/>
                <a:sym typeface="Open Sans"/>
              </a:defRPr>
            </a:lvl3pPr>
            <a:lvl4pPr marL="1828800" lvl="3" indent="-317500">
              <a:spcBef>
                <a:spcPts val="0"/>
              </a:spcBef>
              <a:spcAft>
                <a:spcPts val="0"/>
              </a:spcAft>
              <a:buSzPts val="1400"/>
              <a:buFont typeface="Open Sans"/>
              <a:buChar char="●"/>
              <a:defRPr>
                <a:latin typeface="Open Sans"/>
                <a:ea typeface="Open Sans"/>
                <a:cs typeface="Open Sans"/>
                <a:sym typeface="Open Sans"/>
              </a:defRPr>
            </a:lvl4pPr>
            <a:lvl5pPr marL="2286000" lvl="4" indent="-317500">
              <a:spcBef>
                <a:spcPts val="0"/>
              </a:spcBef>
              <a:spcAft>
                <a:spcPts val="0"/>
              </a:spcAft>
              <a:buSzPts val="1400"/>
              <a:buFont typeface="Open Sans"/>
              <a:buChar char="○"/>
              <a:defRPr>
                <a:latin typeface="Open Sans"/>
                <a:ea typeface="Open Sans"/>
                <a:cs typeface="Open Sans"/>
                <a:sym typeface="Open Sans"/>
              </a:defRPr>
            </a:lvl5pPr>
            <a:lvl6pPr marL="2743200" lvl="5" indent="-317500">
              <a:spcBef>
                <a:spcPts val="0"/>
              </a:spcBef>
              <a:spcAft>
                <a:spcPts val="0"/>
              </a:spcAft>
              <a:buSzPts val="1400"/>
              <a:buFont typeface="Open Sans"/>
              <a:buChar char="■"/>
              <a:defRPr>
                <a:latin typeface="Open Sans"/>
                <a:ea typeface="Open Sans"/>
                <a:cs typeface="Open Sans"/>
                <a:sym typeface="Open Sans"/>
              </a:defRPr>
            </a:lvl6pPr>
            <a:lvl7pPr marL="3200400" lvl="6" indent="-317500">
              <a:spcBef>
                <a:spcPts val="0"/>
              </a:spcBef>
              <a:spcAft>
                <a:spcPts val="0"/>
              </a:spcAft>
              <a:buSzPts val="1400"/>
              <a:buFont typeface="Open Sans"/>
              <a:buChar char="●"/>
              <a:defRPr>
                <a:latin typeface="Open Sans"/>
                <a:ea typeface="Open Sans"/>
                <a:cs typeface="Open Sans"/>
                <a:sym typeface="Open Sans"/>
              </a:defRPr>
            </a:lvl7pPr>
            <a:lvl8pPr marL="3657600" lvl="7" indent="-317500">
              <a:spcBef>
                <a:spcPts val="0"/>
              </a:spcBef>
              <a:spcAft>
                <a:spcPts val="0"/>
              </a:spcAft>
              <a:buSzPts val="1400"/>
              <a:buFont typeface="Open Sans"/>
              <a:buChar char="○"/>
              <a:defRPr>
                <a:latin typeface="Open Sans"/>
                <a:ea typeface="Open Sans"/>
                <a:cs typeface="Open Sans"/>
                <a:sym typeface="Open Sans"/>
              </a:defRPr>
            </a:lvl8pPr>
            <a:lvl9pPr marL="4114800" lvl="8" indent="-31750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Open Sans SemiBold"/>
              <a:buNone/>
              <a:defRPr sz="2400">
                <a:latin typeface="Open Sans SemiBold"/>
                <a:ea typeface="Open Sans SemiBold"/>
                <a:cs typeface="Open Sans SemiBold"/>
                <a:sym typeface="Open Sans SemiBol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Open Sans"/>
              <a:buChar char="●"/>
              <a:defRPr sz="12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CVPS Slide Theme">
  <p:cSld name="MAIN_POINT">
    <p:spTree>
      <p:nvGrpSpPr>
        <p:cNvPr id="1" name="Shape 27"/>
        <p:cNvGrpSpPr/>
        <p:nvPr/>
      </p:nvGrpSpPr>
      <p:grpSpPr>
        <a:xfrm>
          <a:off x="0" y="0"/>
          <a:ext cx="0" cy="0"/>
          <a:chOff x="0" y="0"/>
          <a:chExt cx="0" cy="0"/>
        </a:xfrm>
      </p:grpSpPr>
      <p:sp>
        <p:nvSpPr>
          <p:cNvPr id="28" name="Google Shape;28;p8"/>
          <p:cNvSpPr/>
          <p:nvPr/>
        </p:nvSpPr>
        <p:spPr>
          <a:xfrm>
            <a:off x="0" y="17225"/>
            <a:ext cx="9154200" cy="4079400"/>
          </a:xfrm>
          <a:prstGeom prst="rect">
            <a:avLst/>
          </a:prstGeom>
          <a:solidFill>
            <a:srgbClr val="43B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8"/>
          <p:cNvSpPr txBox="1">
            <a:spLocks noGrp="1"/>
          </p:cNvSpPr>
          <p:nvPr>
            <p:ph type="title"/>
          </p:nvPr>
        </p:nvSpPr>
        <p:spPr>
          <a:xfrm>
            <a:off x="490250" y="450150"/>
            <a:ext cx="814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Open Sans"/>
              <a:buNone/>
              <a:defRPr sz="4800" b="1">
                <a:solidFill>
                  <a:schemeClr val="lt1"/>
                </a:solidFill>
                <a:latin typeface="Open Sans"/>
                <a:ea typeface="Open Sans"/>
                <a:cs typeface="Open Sans"/>
                <a:sym typeface="Open Sa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 name="Google Shape;3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8"/>
          <p:cNvSpPr/>
          <p:nvPr/>
        </p:nvSpPr>
        <p:spPr>
          <a:xfrm>
            <a:off x="23150" y="4096625"/>
            <a:ext cx="9144000" cy="104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8"/>
          <p:cNvPicPr preferRelativeResize="0"/>
          <p:nvPr/>
        </p:nvPicPr>
        <p:blipFill>
          <a:blip r:embed="rId2">
            <a:alphaModFix/>
          </a:blip>
          <a:stretch>
            <a:fillRect/>
          </a:stretch>
        </p:blipFill>
        <p:spPr>
          <a:xfrm>
            <a:off x="2726850" y="4161200"/>
            <a:ext cx="3670593" cy="895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Font typeface="Open Sans SemiBold"/>
              <a:buNone/>
              <a:defRPr sz="4200">
                <a:latin typeface="Open Sans SemiBold"/>
                <a:ea typeface="Open Sans SemiBold"/>
                <a:cs typeface="Open Sans SemiBold"/>
                <a:sym typeface="Open Sans SemiBol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0"/>
              </a:spcBef>
              <a:spcAft>
                <a:spcPts val="0"/>
              </a:spcAft>
              <a:buSzPts val="1400"/>
              <a:buFont typeface="Open Sans"/>
              <a:buChar char="○"/>
              <a:defRPr>
                <a:latin typeface="Open Sans"/>
                <a:ea typeface="Open Sans"/>
                <a:cs typeface="Open Sans"/>
                <a:sym typeface="Open Sans"/>
              </a:defRPr>
            </a:lvl2pPr>
            <a:lvl3pPr marL="1371600" lvl="2" indent="-317500">
              <a:spcBef>
                <a:spcPts val="0"/>
              </a:spcBef>
              <a:spcAft>
                <a:spcPts val="0"/>
              </a:spcAft>
              <a:buSzPts val="1400"/>
              <a:buFont typeface="Open Sans"/>
              <a:buChar char="■"/>
              <a:defRPr>
                <a:latin typeface="Open Sans"/>
                <a:ea typeface="Open Sans"/>
                <a:cs typeface="Open Sans"/>
                <a:sym typeface="Open Sans"/>
              </a:defRPr>
            </a:lvl3pPr>
            <a:lvl4pPr marL="1828800" lvl="3" indent="-317500">
              <a:spcBef>
                <a:spcPts val="0"/>
              </a:spcBef>
              <a:spcAft>
                <a:spcPts val="0"/>
              </a:spcAft>
              <a:buSzPts val="1400"/>
              <a:buFont typeface="Open Sans"/>
              <a:buChar char="●"/>
              <a:defRPr>
                <a:latin typeface="Open Sans"/>
                <a:ea typeface="Open Sans"/>
                <a:cs typeface="Open Sans"/>
                <a:sym typeface="Open Sans"/>
              </a:defRPr>
            </a:lvl4pPr>
            <a:lvl5pPr marL="2286000" lvl="4" indent="-317500">
              <a:spcBef>
                <a:spcPts val="0"/>
              </a:spcBef>
              <a:spcAft>
                <a:spcPts val="0"/>
              </a:spcAft>
              <a:buSzPts val="1400"/>
              <a:buFont typeface="Open Sans"/>
              <a:buChar char="○"/>
              <a:defRPr>
                <a:latin typeface="Open Sans"/>
                <a:ea typeface="Open Sans"/>
                <a:cs typeface="Open Sans"/>
                <a:sym typeface="Open Sans"/>
              </a:defRPr>
            </a:lvl5pPr>
            <a:lvl6pPr marL="2743200" lvl="5" indent="-317500">
              <a:spcBef>
                <a:spcPts val="0"/>
              </a:spcBef>
              <a:spcAft>
                <a:spcPts val="0"/>
              </a:spcAft>
              <a:buSzPts val="1400"/>
              <a:buFont typeface="Open Sans"/>
              <a:buChar char="■"/>
              <a:defRPr>
                <a:latin typeface="Open Sans"/>
                <a:ea typeface="Open Sans"/>
                <a:cs typeface="Open Sans"/>
                <a:sym typeface="Open Sans"/>
              </a:defRPr>
            </a:lvl6pPr>
            <a:lvl7pPr marL="3200400" lvl="6" indent="-317500">
              <a:spcBef>
                <a:spcPts val="0"/>
              </a:spcBef>
              <a:spcAft>
                <a:spcPts val="0"/>
              </a:spcAft>
              <a:buSzPts val="1400"/>
              <a:buFont typeface="Open Sans"/>
              <a:buChar char="●"/>
              <a:defRPr>
                <a:latin typeface="Open Sans"/>
                <a:ea typeface="Open Sans"/>
                <a:cs typeface="Open Sans"/>
                <a:sym typeface="Open Sans"/>
              </a:defRPr>
            </a:lvl7pPr>
            <a:lvl8pPr marL="3657600" lvl="7" indent="-317500">
              <a:spcBef>
                <a:spcPts val="0"/>
              </a:spcBef>
              <a:spcAft>
                <a:spcPts val="0"/>
              </a:spcAft>
              <a:buSzPts val="1400"/>
              <a:buFont typeface="Open Sans"/>
              <a:buChar char="○"/>
              <a:defRPr>
                <a:latin typeface="Open Sans"/>
                <a:ea typeface="Open Sans"/>
                <a:cs typeface="Open Sans"/>
                <a:sym typeface="Open Sans"/>
              </a:defRPr>
            </a:lvl8pPr>
            <a:lvl9pPr marL="4114800" lvl="8" indent="-31750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Open Sans"/>
              <a:buNone/>
              <a:defRPr>
                <a:latin typeface="Open Sans"/>
                <a:ea typeface="Open Sans"/>
                <a:cs typeface="Open Sans"/>
                <a:sym typeface="Open Sans"/>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
          <p:cNvSpPr/>
          <p:nvPr/>
        </p:nvSpPr>
        <p:spPr>
          <a:xfrm>
            <a:off x="6944200" y="4663225"/>
            <a:ext cx="2199900" cy="480300"/>
          </a:xfrm>
          <a:prstGeom prst="rect">
            <a:avLst/>
          </a:prstGeom>
          <a:solidFill>
            <a:srgbClr val="E4F5FF"/>
          </a:solidFill>
          <a:ln w="9525" cap="flat" cmpd="sng">
            <a:solidFill>
              <a:srgbClr val="E4F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vaccess.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support.google.com/accessibility/android/answer/6007100" TargetMode="External"/><Relationship Id="rId5" Type="http://schemas.openxmlformats.org/officeDocument/2006/relationships/hyperlink" Target="https://support.microsoft.com/en-us/windows/complete-guide-to-narrator-e4397a0d-ef4f-b386-d8ae-c172f109bdb1" TargetMode="External"/><Relationship Id="rId4" Type="http://schemas.openxmlformats.org/officeDocument/2006/relationships/hyperlink" Target="https://support.apple.com/guide/iphone/turn-on-and-practice-voiceover-iph3e2e415f/io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docs.google.com/document/d/1xzhM_cU3o6h9HJjxtkUAFo-sg1Y7q7rpLQTpDFCVnOA/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support.microsoft.com/en-us/office/transcribe-your-recordings-7fc2efec-245e-45f0-b053-2a97531ecf57#:~:text=Go%20to%20Home%20%3E%20Dictate%20%3E%20Transcribe,permission%20to%20use%20your%20mic." TargetMode="External"/><Relationship Id="rId5" Type="http://schemas.openxmlformats.org/officeDocument/2006/relationships/hyperlink" Target="https://support.microsoft.com/en-us/office/dictate-your-documents-in-word-3876e05f-3fcc-418f-b8ab-db7ce0d11d3c#Tab=Windows" TargetMode="External"/><Relationship Id="rId4" Type="http://schemas.openxmlformats.org/officeDocument/2006/relationships/hyperlink" Target="https://support.google.com/docs/answer/4492226?hl=en#zipp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docs.google.com/document/d/1rc-t-3m7ZQl8U9Uil7-6PgbEbpz1oDNx3JvwIhQcUjI/edit?usp=sharing" TargetMode="External"/><Relationship Id="rId4" Type="http://schemas.openxmlformats.org/officeDocument/2006/relationships/hyperlink" Target="https://docs.google.com/document/d/1StHbrlqspHcNaxJkdU81Xk1fXq76s_MCMaRvIABLGcE/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ncvps.instructure.com/enroll/X3FTD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ted.com/talks/wanda_diaz_merced_how_a_blind_astronomer_found_a_way_to_hear_the_stars#t-11823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s://forms.gle/V8CqzsRaJZkPDsHg8"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www.atia.org/home/at-resources/what-is-at/" TargetMode="External"/><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500100" y="253975"/>
            <a:ext cx="8143800" cy="2054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9BD5F9"/>
              </a:buClr>
              <a:buFont typeface="Arial"/>
              <a:buNone/>
            </a:pPr>
            <a:r>
              <a:rPr lang="en-US">
                <a:latin typeface="Candara"/>
                <a:ea typeface="Candara"/>
                <a:cs typeface="Candara"/>
                <a:sym typeface="Candara"/>
              </a:rPr>
              <a:t>Empower Every Learner: Optimizing the LMS for Accessibility and Equity</a:t>
            </a:r>
            <a:endParaRPr sz="4400">
              <a:solidFill>
                <a:srgbClr val="FFFFFF"/>
              </a:solidFill>
              <a:latin typeface="Candara"/>
              <a:ea typeface="Candara"/>
              <a:cs typeface="Candara"/>
              <a:sym typeface="Candara"/>
            </a:endParaRPr>
          </a:p>
        </p:txBody>
      </p:sp>
      <p:sp>
        <p:nvSpPr>
          <p:cNvPr id="72" name="Google Shape;72;p18"/>
          <p:cNvSpPr txBox="1">
            <a:spLocks noGrp="1"/>
          </p:cNvSpPr>
          <p:nvPr>
            <p:ph type="title"/>
          </p:nvPr>
        </p:nvSpPr>
        <p:spPr>
          <a:xfrm>
            <a:off x="652500" y="2745025"/>
            <a:ext cx="8143800" cy="872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9BD5F9"/>
              </a:buClr>
              <a:buFont typeface="Arial"/>
              <a:buNone/>
            </a:pPr>
            <a:r>
              <a:rPr lang="en-US" sz="3900">
                <a:solidFill>
                  <a:srgbClr val="073763"/>
                </a:solidFill>
                <a:latin typeface="Candara"/>
                <a:ea typeface="Candara"/>
                <a:cs typeface="Candara"/>
                <a:sym typeface="Candara"/>
              </a:rPr>
              <a:t>Exploring SRS 8.3</a:t>
            </a:r>
            <a:endParaRPr sz="3500">
              <a:solidFill>
                <a:srgbClr val="073763"/>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9" name="Google Shape;149;p27" descr="brown wooden gavel that would be used by a judge in a courtroom sitting on a white table"/>
          <p:cNvPicPr preferRelativeResize="0"/>
          <p:nvPr/>
        </p:nvPicPr>
        <p:blipFill>
          <a:blip r:embed="rId3">
            <a:alphaModFix/>
          </a:blip>
          <a:stretch>
            <a:fillRect/>
          </a:stretch>
        </p:blipFill>
        <p:spPr>
          <a:xfrm>
            <a:off x="3226950" y="3425225"/>
            <a:ext cx="2690093" cy="1494262"/>
          </a:xfrm>
          <a:prstGeom prst="rect">
            <a:avLst/>
          </a:prstGeom>
          <a:noFill/>
          <a:ln w="38100" cap="flat" cmpd="sng">
            <a:solidFill>
              <a:schemeClr val="dk2"/>
            </a:solidFill>
            <a:prstDash val="solid"/>
            <a:round/>
            <a:headEnd type="none" w="sm" len="sm"/>
            <a:tailEnd type="none" w="sm" len="sm"/>
          </a:ln>
        </p:spPr>
      </p:pic>
      <p:sp>
        <p:nvSpPr>
          <p:cNvPr id="148" name="Google Shape;148;p27"/>
          <p:cNvSpPr txBox="1">
            <a:spLocks noGrp="1"/>
          </p:cNvSpPr>
          <p:nvPr>
            <p:ph type="sldNum" idx="12"/>
          </p:nvPr>
        </p:nvSpPr>
        <p:spPr>
          <a:xfrm>
            <a:off x="9765129" y="4808220"/>
            <a:ext cx="2303700" cy="2133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47" name="Google Shape;147;p27"/>
          <p:cNvSpPr txBox="1">
            <a:spLocks noGrp="1"/>
          </p:cNvSpPr>
          <p:nvPr>
            <p:ph type="body" idx="1"/>
          </p:nvPr>
        </p:nvSpPr>
        <p:spPr>
          <a:xfrm>
            <a:off x="248513" y="988913"/>
            <a:ext cx="8646900" cy="2314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200">
                <a:solidFill>
                  <a:srgbClr val="1C3766"/>
                </a:solidFill>
              </a:rPr>
              <a:t>When discussing the legal aspects, there are three main concerns to be aware of which include:</a:t>
            </a:r>
            <a:endParaRPr sz="2200">
              <a:solidFill>
                <a:srgbClr val="1C3766"/>
              </a:solidFill>
            </a:endParaRPr>
          </a:p>
          <a:p>
            <a:pPr marL="342900" lvl="0" indent="-298450" algn="l" rtl="0">
              <a:lnSpc>
                <a:spcPct val="150000"/>
              </a:lnSpc>
              <a:spcBef>
                <a:spcPts val="1200"/>
              </a:spcBef>
              <a:spcAft>
                <a:spcPts val="0"/>
              </a:spcAft>
              <a:buClr>
                <a:srgbClr val="1C3766"/>
              </a:buClr>
              <a:buSzPts val="2100"/>
              <a:buChar char="●"/>
            </a:pPr>
            <a:r>
              <a:rPr lang="en-US" sz="2100">
                <a:solidFill>
                  <a:srgbClr val="1C3766"/>
                </a:solidFill>
              </a:rPr>
              <a:t>Individuals with Disabilities Education Act (IDEA)</a:t>
            </a:r>
            <a:endParaRPr sz="2100">
              <a:solidFill>
                <a:srgbClr val="1C3766"/>
              </a:solidFill>
            </a:endParaRPr>
          </a:p>
          <a:p>
            <a:pPr marL="342900" lvl="0" indent="-298450" algn="l" rtl="0">
              <a:lnSpc>
                <a:spcPct val="150000"/>
              </a:lnSpc>
              <a:spcBef>
                <a:spcPts val="0"/>
              </a:spcBef>
              <a:spcAft>
                <a:spcPts val="0"/>
              </a:spcAft>
              <a:buClr>
                <a:srgbClr val="1C3766"/>
              </a:buClr>
              <a:buSzPts val="2100"/>
              <a:buChar char="●"/>
            </a:pPr>
            <a:r>
              <a:rPr lang="en-US" sz="2100">
                <a:solidFill>
                  <a:srgbClr val="1C3766"/>
                </a:solidFill>
              </a:rPr>
              <a:t>Americans with Disabilities Act (ADA)</a:t>
            </a:r>
            <a:endParaRPr sz="2100">
              <a:solidFill>
                <a:srgbClr val="1C3766"/>
              </a:solidFill>
            </a:endParaRPr>
          </a:p>
          <a:p>
            <a:pPr marL="342900" lvl="0" indent="-298450" algn="l" rtl="0">
              <a:lnSpc>
                <a:spcPct val="150000"/>
              </a:lnSpc>
              <a:spcBef>
                <a:spcPts val="0"/>
              </a:spcBef>
              <a:spcAft>
                <a:spcPts val="0"/>
              </a:spcAft>
              <a:buClr>
                <a:srgbClr val="1C3766"/>
              </a:buClr>
              <a:buSzPts val="2100"/>
              <a:buChar char="●"/>
            </a:pPr>
            <a:r>
              <a:rPr lang="en-US" sz="2100">
                <a:solidFill>
                  <a:srgbClr val="1C3766"/>
                </a:solidFill>
              </a:rPr>
              <a:t>Section 508 of the Rehabilitation Act of 1973</a:t>
            </a:r>
            <a:endParaRPr>
              <a:solidFill>
                <a:srgbClr val="1C3766"/>
              </a:solidFill>
            </a:endParaRPr>
          </a:p>
        </p:txBody>
      </p:sp>
      <p:sp>
        <p:nvSpPr>
          <p:cNvPr id="146" name="Google Shape;146;p27"/>
          <p:cNvSpPr txBox="1">
            <a:spLocks noGrp="1"/>
          </p:cNvSpPr>
          <p:nvPr>
            <p:ph type="title"/>
          </p:nvPr>
        </p:nvSpPr>
        <p:spPr>
          <a:xfrm>
            <a:off x="499500" y="362100"/>
            <a:ext cx="8145000" cy="672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73763"/>
                </a:solidFill>
              </a:rPr>
              <a:t>Legal Considerations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99500" y="257794"/>
            <a:ext cx="8145000" cy="702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73763"/>
                </a:solidFill>
              </a:rPr>
              <a:t>Who is the Governing Agency?</a:t>
            </a:r>
            <a:endParaRPr/>
          </a:p>
        </p:txBody>
      </p:sp>
      <p:sp>
        <p:nvSpPr>
          <p:cNvPr id="156" name="Google Shape;156;p28"/>
          <p:cNvSpPr txBox="1">
            <a:spLocks noGrp="1"/>
          </p:cNvSpPr>
          <p:nvPr>
            <p:ph type="body" idx="1"/>
          </p:nvPr>
        </p:nvSpPr>
        <p:spPr>
          <a:xfrm>
            <a:off x="158850" y="1023928"/>
            <a:ext cx="8826300" cy="813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1200"/>
              </a:spcAft>
              <a:buNone/>
            </a:pPr>
            <a:r>
              <a:rPr lang="en-US" sz="2200">
                <a:solidFill>
                  <a:srgbClr val="1C3766"/>
                </a:solidFill>
              </a:rPr>
              <a:t>The United States Department of Education’s Office of Civil Rights is responsible for overseeing accessibility compliance.</a:t>
            </a:r>
            <a:endParaRPr sz="2200">
              <a:solidFill>
                <a:srgbClr val="1C3766"/>
              </a:solidFill>
            </a:endParaRPr>
          </a:p>
        </p:txBody>
      </p:sp>
      <p:sp>
        <p:nvSpPr>
          <p:cNvPr id="157" name="Google Shape;157;p28"/>
          <p:cNvSpPr txBox="1"/>
          <p:nvPr/>
        </p:nvSpPr>
        <p:spPr>
          <a:xfrm>
            <a:off x="152400" y="2032819"/>
            <a:ext cx="2747700" cy="1754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2100">
                <a:solidFill>
                  <a:srgbClr val="1C3766"/>
                </a:solidFill>
              </a:rPr>
              <a:t>18,804 OCR complaints filed in 2022, of which 6,467 (32%) were related to disability concerns</a:t>
            </a:r>
            <a:endParaRPr sz="1100"/>
          </a:p>
        </p:txBody>
      </p:sp>
      <p:pic>
        <p:nvPicPr>
          <p:cNvPr id="158" name="Google Shape;158;p28" descr="A pie graph with 3,363 people or 53.8 percent representing the lack of a free and appropriate education, 1,856 people or 29.7 percent representing those who were treated differently, excluded, and/or denied benefits, and 1,028 people or 16.5 percent who filed complaints about academic adjustments" title="Points scored"/>
          <p:cNvPicPr preferRelativeResize="0"/>
          <p:nvPr/>
        </p:nvPicPr>
        <p:blipFill rotWithShape="1">
          <a:blip r:embed="rId3">
            <a:alphaModFix/>
          </a:blip>
          <a:srcRect r="-5775" b="2789"/>
          <a:stretch/>
        </p:blipFill>
        <p:spPr>
          <a:xfrm>
            <a:off x="3147000" y="1779925"/>
            <a:ext cx="5777076" cy="328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25075" y="234900"/>
            <a:ext cx="849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Most Common Accommodations on IEPs</a:t>
            </a:r>
            <a:endParaRPr/>
          </a:p>
        </p:txBody>
      </p:sp>
      <p:sp>
        <p:nvSpPr>
          <p:cNvPr id="164" name="Google Shape;164;p29"/>
          <p:cNvSpPr txBox="1">
            <a:spLocks noGrp="1"/>
          </p:cNvSpPr>
          <p:nvPr>
            <p:ph type="body" idx="1"/>
          </p:nvPr>
        </p:nvSpPr>
        <p:spPr>
          <a:xfrm>
            <a:off x="126525" y="1111225"/>
            <a:ext cx="4714500" cy="3289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200" b="1">
                <a:solidFill>
                  <a:srgbClr val="1C3766"/>
                </a:solidFill>
              </a:rPr>
              <a:t>Instructional Content</a:t>
            </a:r>
            <a:endParaRPr sz="2200" b="1">
              <a:solidFill>
                <a:srgbClr val="1C3766"/>
              </a:solidFill>
            </a:endParaRPr>
          </a:p>
          <a:p>
            <a:pPr marL="685800" lvl="1" indent="-304800" algn="l" rtl="0">
              <a:lnSpc>
                <a:spcPct val="100000"/>
              </a:lnSpc>
              <a:spcBef>
                <a:spcPts val="1000"/>
              </a:spcBef>
              <a:spcAft>
                <a:spcPts val="0"/>
              </a:spcAft>
              <a:buClr>
                <a:srgbClr val="1C3766"/>
              </a:buClr>
              <a:buSzPts val="2200"/>
              <a:buChar char="○"/>
            </a:pPr>
            <a:r>
              <a:rPr lang="en-US" sz="2200">
                <a:solidFill>
                  <a:srgbClr val="1C3766"/>
                </a:solidFill>
              </a:rPr>
              <a:t>Read aloud (text-to-speech)</a:t>
            </a:r>
            <a:endParaRPr sz="2200">
              <a:solidFill>
                <a:srgbClr val="1C3766"/>
              </a:solidFill>
            </a:endParaRPr>
          </a:p>
          <a:p>
            <a:pPr marL="685800" lvl="1" indent="-304800" algn="l" rtl="0">
              <a:lnSpc>
                <a:spcPct val="100000"/>
              </a:lnSpc>
              <a:spcBef>
                <a:spcPts val="1000"/>
              </a:spcBef>
              <a:spcAft>
                <a:spcPts val="0"/>
              </a:spcAft>
              <a:buClr>
                <a:srgbClr val="1C3766"/>
              </a:buClr>
              <a:buSzPts val="2200"/>
              <a:buChar char="○"/>
            </a:pPr>
            <a:r>
              <a:rPr lang="en-US" sz="2200">
                <a:solidFill>
                  <a:srgbClr val="1C3766"/>
                </a:solidFill>
              </a:rPr>
              <a:t>Dictate to scribe (speech-to-text)</a:t>
            </a:r>
            <a:endParaRPr sz="2200">
              <a:solidFill>
                <a:srgbClr val="1C3766"/>
              </a:solidFill>
            </a:endParaRPr>
          </a:p>
          <a:p>
            <a:pPr marL="685800" lvl="1" indent="-304800" algn="l" rtl="0">
              <a:lnSpc>
                <a:spcPct val="100000"/>
              </a:lnSpc>
              <a:spcBef>
                <a:spcPts val="1000"/>
              </a:spcBef>
              <a:spcAft>
                <a:spcPts val="0"/>
              </a:spcAft>
              <a:buClr>
                <a:srgbClr val="1C3766"/>
              </a:buClr>
              <a:buSzPts val="2200"/>
              <a:buChar char="○"/>
            </a:pPr>
            <a:r>
              <a:rPr lang="en-US" sz="2200">
                <a:solidFill>
                  <a:srgbClr val="1C3766"/>
                </a:solidFill>
              </a:rPr>
              <a:t>Mark in book (printable documents)</a:t>
            </a:r>
            <a:endParaRPr sz="2200">
              <a:solidFill>
                <a:srgbClr val="1C3766"/>
              </a:solidFill>
            </a:endParaRPr>
          </a:p>
          <a:p>
            <a:pPr marL="685800" lvl="1" indent="-304800" algn="l" rtl="0">
              <a:lnSpc>
                <a:spcPct val="100000"/>
              </a:lnSpc>
              <a:spcBef>
                <a:spcPts val="1000"/>
              </a:spcBef>
              <a:spcAft>
                <a:spcPts val="0"/>
              </a:spcAft>
              <a:buClr>
                <a:srgbClr val="1C3766"/>
              </a:buClr>
              <a:buSzPts val="2200"/>
              <a:buChar char="○"/>
            </a:pPr>
            <a:r>
              <a:rPr lang="en-US" sz="2200">
                <a:solidFill>
                  <a:srgbClr val="1C3766"/>
                </a:solidFill>
              </a:rPr>
              <a:t>Outline / guided notes</a:t>
            </a:r>
            <a:endParaRPr sz="2200">
              <a:solidFill>
                <a:srgbClr val="1C3766"/>
              </a:solidFill>
            </a:endParaRPr>
          </a:p>
          <a:p>
            <a:pPr marL="685800" lvl="1" indent="-304800" algn="l" rtl="0">
              <a:lnSpc>
                <a:spcPct val="100000"/>
              </a:lnSpc>
              <a:spcBef>
                <a:spcPts val="1000"/>
              </a:spcBef>
              <a:spcAft>
                <a:spcPts val="1000"/>
              </a:spcAft>
              <a:buClr>
                <a:srgbClr val="1C3766"/>
              </a:buClr>
              <a:buSzPts val="2200"/>
              <a:buChar char="○"/>
            </a:pPr>
            <a:r>
              <a:rPr lang="en-US" sz="2200">
                <a:solidFill>
                  <a:srgbClr val="1C3766"/>
                </a:solidFill>
              </a:rPr>
              <a:t>Magnification</a:t>
            </a:r>
            <a:endParaRPr sz="2200">
              <a:solidFill>
                <a:srgbClr val="1C3766"/>
              </a:solidFill>
            </a:endParaRPr>
          </a:p>
        </p:txBody>
      </p:sp>
      <p:sp>
        <p:nvSpPr>
          <p:cNvPr id="165" name="Google Shape;165;p29"/>
          <p:cNvSpPr txBox="1"/>
          <p:nvPr/>
        </p:nvSpPr>
        <p:spPr>
          <a:xfrm>
            <a:off x="4648400" y="1111225"/>
            <a:ext cx="4296300" cy="353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1C3766"/>
                </a:solidFill>
                <a:latin typeface="Open Sans"/>
                <a:ea typeface="Open Sans"/>
                <a:cs typeface="Open Sans"/>
                <a:sym typeface="Open Sans"/>
              </a:rPr>
              <a:t>Activities and Assessments</a:t>
            </a:r>
            <a:endParaRPr sz="2200" b="1">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a:solidFill>
                  <a:srgbClr val="1C3766"/>
                </a:solidFill>
                <a:latin typeface="Open Sans"/>
                <a:ea typeface="Open Sans"/>
                <a:cs typeface="Open Sans"/>
                <a:sym typeface="Open Sans"/>
              </a:rPr>
              <a:t>One question shown at a time</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a:solidFill>
                  <a:srgbClr val="1C3766"/>
                </a:solidFill>
                <a:latin typeface="Open Sans"/>
                <a:ea typeface="Open Sans"/>
                <a:cs typeface="Open Sans"/>
                <a:sym typeface="Open Sans"/>
              </a:rPr>
              <a:t>Reduced answer choices</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a:solidFill>
                  <a:srgbClr val="1C3766"/>
                </a:solidFill>
                <a:latin typeface="Open Sans"/>
                <a:ea typeface="Open Sans"/>
                <a:cs typeface="Open Sans"/>
                <a:sym typeface="Open Sans"/>
              </a:rPr>
              <a:t>Multiple test settings (taking breaks)</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a:solidFill>
                  <a:srgbClr val="1C3766"/>
                </a:solidFill>
                <a:latin typeface="Open Sans"/>
                <a:ea typeface="Open Sans"/>
                <a:cs typeface="Open Sans"/>
                <a:sym typeface="Open Sans"/>
              </a:rPr>
              <a:t>Multiple attempts</a:t>
            </a:r>
            <a:endParaRPr sz="2200">
              <a:solidFill>
                <a:srgbClr val="1C3766"/>
              </a:solidFill>
              <a:latin typeface="Open Sans"/>
              <a:ea typeface="Open Sans"/>
              <a:cs typeface="Open Sans"/>
              <a:sym typeface="Open Sans"/>
            </a:endParaRPr>
          </a:p>
          <a:p>
            <a:pPr marL="685800" lvl="1" indent="-304800" algn="l" rtl="0">
              <a:spcBef>
                <a:spcPts val="1000"/>
              </a:spcBef>
              <a:spcAft>
                <a:spcPts val="1000"/>
              </a:spcAft>
              <a:buClr>
                <a:srgbClr val="1C3766"/>
              </a:buClr>
              <a:buSzPts val="2200"/>
              <a:buFont typeface="Open Sans"/>
              <a:buChar char="○"/>
            </a:pPr>
            <a:r>
              <a:rPr lang="en-US" sz="2200">
                <a:solidFill>
                  <a:srgbClr val="1C3766"/>
                </a:solidFill>
                <a:latin typeface="Open Sans"/>
                <a:ea typeface="Open Sans"/>
                <a:cs typeface="Open Sans"/>
                <a:sym typeface="Open Sans"/>
              </a:rPr>
              <a:t>Extended time</a:t>
            </a:r>
            <a:endParaRPr sz="2200">
              <a:solidFill>
                <a:srgbClr val="1C3766"/>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27000" y="140075"/>
            <a:ext cx="849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Text-to-Speech (TTS) Versus Screen Readers</a:t>
            </a:r>
            <a:endParaRPr/>
          </a:p>
        </p:txBody>
      </p:sp>
      <p:sp>
        <p:nvSpPr>
          <p:cNvPr id="171" name="Google Shape;171;p30"/>
          <p:cNvSpPr txBox="1">
            <a:spLocks noGrp="1"/>
          </p:cNvSpPr>
          <p:nvPr>
            <p:ph type="body" idx="1"/>
          </p:nvPr>
        </p:nvSpPr>
        <p:spPr>
          <a:xfrm>
            <a:off x="126525" y="807600"/>
            <a:ext cx="4208100" cy="3419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200" b="1">
                <a:solidFill>
                  <a:srgbClr val="1C3766"/>
                </a:solidFill>
              </a:rPr>
              <a:t>Text-to-Speech</a:t>
            </a:r>
            <a:endParaRPr sz="2200" b="1">
              <a:solidFill>
                <a:srgbClr val="1C3766"/>
              </a:solidFill>
            </a:endParaRPr>
          </a:p>
          <a:p>
            <a:pPr marL="0" lvl="0" indent="0" algn="l" rtl="0">
              <a:lnSpc>
                <a:spcPct val="100000"/>
              </a:lnSpc>
              <a:spcBef>
                <a:spcPts val="1000"/>
              </a:spcBef>
              <a:spcAft>
                <a:spcPts val="0"/>
              </a:spcAft>
              <a:buNone/>
            </a:pPr>
            <a:r>
              <a:rPr lang="en-US" sz="2200">
                <a:solidFill>
                  <a:srgbClr val="1C3766"/>
                </a:solidFill>
              </a:rPr>
              <a:t>Generally a built in feature in a web browser or operating system that allows users to highlight content and have it read aloud.</a:t>
            </a:r>
            <a:endParaRPr sz="2200">
              <a:solidFill>
                <a:srgbClr val="1C3766"/>
              </a:solidFill>
            </a:endParaRPr>
          </a:p>
          <a:p>
            <a:pPr marL="0" lvl="0" indent="0" algn="l" rtl="0">
              <a:lnSpc>
                <a:spcPct val="100000"/>
              </a:lnSpc>
              <a:spcBef>
                <a:spcPts val="1000"/>
              </a:spcBef>
              <a:spcAft>
                <a:spcPts val="1000"/>
              </a:spcAft>
              <a:buNone/>
            </a:pPr>
            <a:r>
              <a:rPr lang="en-US" sz="2200">
                <a:solidFill>
                  <a:srgbClr val="1C3766"/>
                </a:solidFill>
              </a:rPr>
              <a:t>May or may not include the ability to customize the type of voice and speed of speech.</a:t>
            </a:r>
            <a:endParaRPr sz="2200">
              <a:solidFill>
                <a:srgbClr val="1C3766"/>
              </a:solidFill>
            </a:endParaRPr>
          </a:p>
        </p:txBody>
      </p:sp>
      <p:sp>
        <p:nvSpPr>
          <p:cNvPr id="172" name="Google Shape;172;p30"/>
          <p:cNvSpPr txBox="1"/>
          <p:nvPr/>
        </p:nvSpPr>
        <p:spPr>
          <a:xfrm>
            <a:off x="4395975" y="807600"/>
            <a:ext cx="4613400" cy="4340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1C3766"/>
                </a:solidFill>
                <a:latin typeface="Open Sans"/>
                <a:ea typeface="Open Sans"/>
                <a:cs typeface="Open Sans"/>
                <a:sym typeface="Open Sans"/>
              </a:rPr>
              <a:t>Screen Readers</a:t>
            </a:r>
            <a:endParaRPr sz="2200" b="1">
              <a:solidFill>
                <a:srgbClr val="1C3766"/>
              </a:solidFill>
              <a:latin typeface="Open Sans"/>
              <a:ea typeface="Open Sans"/>
              <a:cs typeface="Open Sans"/>
              <a:sym typeface="Open Sans"/>
            </a:endParaRPr>
          </a:p>
          <a:p>
            <a:pPr marL="0" lvl="0" indent="0" algn="l" rtl="0">
              <a:spcBef>
                <a:spcPts val="1000"/>
              </a:spcBef>
              <a:spcAft>
                <a:spcPts val="0"/>
              </a:spcAft>
              <a:buNone/>
            </a:pPr>
            <a:r>
              <a:rPr lang="en-US" sz="2200">
                <a:solidFill>
                  <a:srgbClr val="1C3766"/>
                </a:solidFill>
                <a:latin typeface="Open Sans"/>
                <a:ea typeface="Open Sans"/>
                <a:cs typeface="Open Sans"/>
                <a:sym typeface="Open Sans"/>
              </a:rPr>
              <a:t>Software that relies on a combination of keyboard shortcuts to navigate and read content </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a:solidFill>
                  <a:srgbClr val="1C3766"/>
                </a:solidFill>
                <a:latin typeface="Open Sans"/>
                <a:ea typeface="Open Sans"/>
                <a:cs typeface="Open Sans"/>
                <a:sym typeface="Open Sans"/>
              </a:rPr>
              <a:t>JAWS (paid software)</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NVDA</a:t>
            </a:r>
            <a:r>
              <a:rPr lang="en-US" sz="2200">
                <a:solidFill>
                  <a:srgbClr val="1C3766"/>
                </a:solidFill>
                <a:latin typeface="Open Sans"/>
                <a:ea typeface="Open Sans"/>
                <a:cs typeface="Open Sans"/>
                <a:sym typeface="Open Sans"/>
              </a:rPr>
              <a:t> (open source)</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VoiceOver</a:t>
            </a:r>
            <a:r>
              <a:rPr lang="en-US" sz="2200">
                <a:solidFill>
                  <a:srgbClr val="1C3766"/>
                </a:solidFill>
                <a:latin typeface="Open Sans"/>
                <a:ea typeface="Open Sans"/>
                <a:cs typeface="Open Sans"/>
                <a:sym typeface="Open Sans"/>
              </a:rPr>
              <a:t> (iOS devices)</a:t>
            </a:r>
            <a:endParaRPr sz="2200">
              <a:solidFill>
                <a:srgbClr val="1C3766"/>
              </a:solidFill>
              <a:latin typeface="Open Sans"/>
              <a:ea typeface="Open Sans"/>
              <a:cs typeface="Open Sans"/>
              <a:sym typeface="Open Sans"/>
            </a:endParaRPr>
          </a:p>
          <a:p>
            <a:pPr marL="685800" lvl="1" indent="-304800" algn="l" rtl="0">
              <a:spcBef>
                <a:spcPts val="1000"/>
              </a:spcBef>
              <a:spcAft>
                <a:spcPts val="0"/>
              </a:spcAft>
              <a:buClr>
                <a:srgbClr val="1C3766"/>
              </a:buClr>
              <a:buSzPts val="2200"/>
              <a:buFont typeface="Open Sans"/>
              <a:buChar char="○"/>
            </a:pPr>
            <a:r>
              <a:rPr lang="en-US" sz="2200"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Narrator</a:t>
            </a:r>
            <a:r>
              <a:rPr lang="en-US" sz="2200">
                <a:solidFill>
                  <a:srgbClr val="1C3766"/>
                </a:solidFill>
                <a:latin typeface="Open Sans"/>
                <a:ea typeface="Open Sans"/>
                <a:cs typeface="Open Sans"/>
                <a:sym typeface="Open Sans"/>
              </a:rPr>
              <a:t> (Microsoft OS)</a:t>
            </a:r>
            <a:endParaRPr sz="2200">
              <a:solidFill>
                <a:srgbClr val="1C3766"/>
              </a:solidFill>
              <a:latin typeface="Open Sans"/>
              <a:ea typeface="Open Sans"/>
              <a:cs typeface="Open Sans"/>
              <a:sym typeface="Open Sans"/>
            </a:endParaRPr>
          </a:p>
          <a:p>
            <a:pPr marL="685800" lvl="1" indent="-304800" algn="l" rtl="0">
              <a:spcBef>
                <a:spcPts val="1000"/>
              </a:spcBef>
              <a:spcAft>
                <a:spcPts val="1000"/>
              </a:spcAft>
              <a:buClr>
                <a:srgbClr val="1C3766"/>
              </a:buClr>
              <a:buSzPts val="2200"/>
              <a:buFont typeface="Open Sans"/>
              <a:buChar char="○"/>
            </a:pPr>
            <a:r>
              <a:rPr lang="en-US" sz="2200" u="sng">
                <a:solidFill>
                  <a:srgbClr val="1155CC"/>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TalkBack</a:t>
            </a:r>
            <a:r>
              <a:rPr lang="en-US" sz="2200">
                <a:solidFill>
                  <a:srgbClr val="1C3766"/>
                </a:solidFill>
                <a:latin typeface="Open Sans"/>
                <a:ea typeface="Open Sans"/>
                <a:cs typeface="Open Sans"/>
                <a:sym typeface="Open Sans"/>
              </a:rPr>
              <a:t> (Android devices)</a:t>
            </a:r>
            <a:endParaRPr sz="2200">
              <a:solidFill>
                <a:srgbClr val="1C3766"/>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291325" y="51600"/>
            <a:ext cx="85704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Read Aloud- Accessing Text-to-Speech</a:t>
            </a:r>
            <a:endParaRPr/>
          </a:p>
        </p:txBody>
      </p:sp>
      <p:sp>
        <p:nvSpPr>
          <p:cNvPr id="178" name="Google Shape;178;p31"/>
          <p:cNvSpPr txBox="1">
            <a:spLocks noGrp="1"/>
          </p:cNvSpPr>
          <p:nvPr>
            <p:ph type="body" idx="1"/>
          </p:nvPr>
        </p:nvSpPr>
        <p:spPr>
          <a:xfrm>
            <a:off x="202900" y="1045800"/>
            <a:ext cx="4739700" cy="329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US" sz="2200" b="0">
                <a:solidFill>
                  <a:schemeClr val="dk2"/>
                </a:solidFill>
              </a:rPr>
              <a:t>While there are third-party read aloud options, they can be expensive,have limitations, or pose privacy concerns. </a:t>
            </a:r>
            <a:endParaRPr sz="2200" b="0">
              <a:solidFill>
                <a:schemeClr val="dk2"/>
              </a:solidFill>
            </a:endParaRPr>
          </a:p>
          <a:p>
            <a:pPr marL="0" lvl="0" indent="0" algn="l" rtl="0">
              <a:spcBef>
                <a:spcPts val="1200"/>
              </a:spcBef>
              <a:spcAft>
                <a:spcPts val="1200"/>
              </a:spcAft>
              <a:buClr>
                <a:schemeClr val="dk1"/>
              </a:buClr>
              <a:buSzPts val="1100"/>
              <a:buFont typeface="Arial"/>
              <a:buNone/>
            </a:pPr>
            <a:r>
              <a:rPr lang="en-US" sz="2200" b="0">
                <a:solidFill>
                  <a:schemeClr val="dk2"/>
                </a:solidFill>
              </a:rPr>
              <a:t>When we train student to take advantage of built in text-to-speech features, we help to promote independence outside and beyond the course.</a:t>
            </a:r>
            <a:endParaRPr sz="2200" b="0">
              <a:solidFill>
                <a:schemeClr val="dk2"/>
              </a:solidFill>
            </a:endParaRPr>
          </a:p>
        </p:txBody>
      </p:sp>
      <p:pic>
        <p:nvPicPr>
          <p:cNvPr id="179" name="Google Shape;179;p31" descr="A young white boy with blonde hair dressed in a pink button up shirt and a gray vest holding a book open with his mouth wide open in amazement"/>
          <p:cNvPicPr preferRelativeResize="0"/>
          <p:nvPr/>
        </p:nvPicPr>
        <p:blipFill rotWithShape="1">
          <a:blip r:embed="rId3">
            <a:alphaModFix/>
          </a:blip>
          <a:srcRect r="42551"/>
          <a:stretch/>
        </p:blipFill>
        <p:spPr>
          <a:xfrm>
            <a:off x="5586500" y="939675"/>
            <a:ext cx="2709048" cy="3147623"/>
          </a:xfrm>
          <a:prstGeom prst="rect">
            <a:avLst/>
          </a:prstGeom>
          <a:noFill/>
          <a:ln>
            <a:noFill/>
          </a:ln>
        </p:spPr>
      </p:pic>
      <p:sp>
        <p:nvSpPr>
          <p:cNvPr id="180" name="Google Shape;180;p31"/>
          <p:cNvSpPr txBox="1"/>
          <p:nvPr/>
        </p:nvSpPr>
        <p:spPr>
          <a:xfrm>
            <a:off x="4496375" y="4255725"/>
            <a:ext cx="4602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Operating System Read Aloud Tutorial</a:t>
            </a:r>
            <a:endParaRPr sz="1800" b="1">
              <a:solidFill>
                <a:srgbClr val="1155CC"/>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291325" y="51600"/>
            <a:ext cx="85704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Dictate to Scribe- Speech-To-Text</a:t>
            </a:r>
            <a:endParaRPr/>
          </a:p>
        </p:txBody>
      </p:sp>
      <p:sp>
        <p:nvSpPr>
          <p:cNvPr id="186" name="Google Shape;186;p32"/>
          <p:cNvSpPr txBox="1">
            <a:spLocks noGrp="1"/>
          </p:cNvSpPr>
          <p:nvPr>
            <p:ph type="body" idx="1"/>
          </p:nvPr>
        </p:nvSpPr>
        <p:spPr>
          <a:xfrm>
            <a:off x="212925" y="1285875"/>
            <a:ext cx="4538700" cy="3054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US" sz="2200" b="0">
                <a:solidFill>
                  <a:schemeClr val="dk2"/>
                </a:solidFill>
              </a:rPr>
              <a:t>Students who have been diagnosed with dysgraphia and possibly dyslexia may have the dictate to scribe accommodation listed on their IEP. </a:t>
            </a:r>
            <a:endParaRPr sz="2200" b="0">
              <a:solidFill>
                <a:schemeClr val="dk2"/>
              </a:solidFill>
            </a:endParaRPr>
          </a:p>
          <a:p>
            <a:pPr marL="0" lvl="0" indent="0" algn="l" rtl="0">
              <a:spcBef>
                <a:spcPts val="1200"/>
              </a:spcBef>
              <a:spcAft>
                <a:spcPts val="1200"/>
              </a:spcAft>
              <a:buClr>
                <a:schemeClr val="dk1"/>
              </a:buClr>
              <a:buSzPts val="1100"/>
              <a:buFont typeface="Arial"/>
              <a:buNone/>
            </a:pPr>
            <a:r>
              <a:rPr lang="en-US" sz="2200" b="0">
                <a:solidFill>
                  <a:schemeClr val="dk2"/>
                </a:solidFill>
              </a:rPr>
              <a:t>In an online learning environment, this could be addressed using a speech-to-text feature.</a:t>
            </a:r>
            <a:endParaRPr sz="2200" b="0">
              <a:solidFill>
                <a:schemeClr val="dk2"/>
              </a:solidFill>
            </a:endParaRPr>
          </a:p>
        </p:txBody>
      </p:sp>
      <p:pic>
        <p:nvPicPr>
          <p:cNvPr id="187" name="Google Shape;187;p32" descr="Computer headset with microphone resting upright on a table in front of a headphone case"/>
          <p:cNvPicPr preferRelativeResize="0"/>
          <p:nvPr/>
        </p:nvPicPr>
        <p:blipFill>
          <a:blip r:embed="rId3">
            <a:alphaModFix/>
          </a:blip>
          <a:stretch>
            <a:fillRect/>
          </a:stretch>
        </p:blipFill>
        <p:spPr>
          <a:xfrm>
            <a:off x="4893975" y="1408475"/>
            <a:ext cx="3882650" cy="2587801"/>
          </a:xfrm>
          <a:prstGeom prst="rect">
            <a:avLst/>
          </a:prstGeom>
          <a:noFill/>
          <a:ln>
            <a:noFill/>
          </a:ln>
        </p:spPr>
      </p:pic>
      <p:sp>
        <p:nvSpPr>
          <p:cNvPr id="188" name="Google Shape;188;p32"/>
          <p:cNvSpPr txBox="1"/>
          <p:nvPr/>
        </p:nvSpPr>
        <p:spPr>
          <a:xfrm>
            <a:off x="4875550" y="4054875"/>
            <a:ext cx="3919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Google Voice Typing Tutorial</a:t>
            </a:r>
            <a:endParaRPr sz="1800" b="1">
              <a:solidFill>
                <a:srgbClr val="1155CC"/>
              </a:solidFill>
              <a:latin typeface="Open Sans"/>
              <a:ea typeface="Open Sans"/>
              <a:cs typeface="Open Sans"/>
              <a:sym typeface="Open Sans"/>
            </a:endParaRPr>
          </a:p>
        </p:txBody>
      </p:sp>
      <p:sp>
        <p:nvSpPr>
          <p:cNvPr id="189" name="Google Shape;189;p32"/>
          <p:cNvSpPr txBox="1"/>
          <p:nvPr/>
        </p:nvSpPr>
        <p:spPr>
          <a:xfrm>
            <a:off x="4893975" y="4432850"/>
            <a:ext cx="3882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1"/>
                </a:solidFill>
                <a:latin typeface="Open Sans"/>
                <a:ea typeface="Open Sans"/>
                <a:cs typeface="Open Sans"/>
                <a:sym typeface="Open Sans"/>
              </a:rPr>
              <a:t>Microsoft Word </a:t>
            </a:r>
            <a:r>
              <a:rPr lang="en-US" sz="1800" b="1"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Dictate</a:t>
            </a:r>
            <a:r>
              <a:rPr lang="en-US" sz="1800" b="1">
                <a:solidFill>
                  <a:schemeClr val="dk1"/>
                </a:solidFill>
                <a:latin typeface="Open Sans"/>
                <a:ea typeface="Open Sans"/>
                <a:cs typeface="Open Sans"/>
                <a:sym typeface="Open Sans"/>
              </a:rPr>
              <a:t> and</a:t>
            </a:r>
            <a:r>
              <a:rPr lang="en-US" sz="1800" b="1">
                <a:solidFill>
                  <a:srgbClr val="1155CC"/>
                </a:solidFill>
                <a:latin typeface="Open Sans"/>
                <a:ea typeface="Open Sans"/>
                <a:cs typeface="Open Sans"/>
                <a:sym typeface="Open Sans"/>
              </a:rPr>
              <a:t> </a:t>
            </a:r>
            <a:r>
              <a:rPr lang="en-US" sz="1800" b="1" u="sng">
                <a:solidFill>
                  <a:srgbClr val="1155CC"/>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Transcribe</a:t>
            </a:r>
            <a:r>
              <a:rPr lang="en-US" sz="1800" b="1">
                <a:solidFill>
                  <a:schemeClr val="dk1"/>
                </a:solidFill>
                <a:latin typeface="Open Sans"/>
                <a:ea typeface="Open Sans"/>
                <a:cs typeface="Open Sans"/>
                <a:sym typeface="Open Sans"/>
              </a:rPr>
              <a:t> Tutorials</a:t>
            </a:r>
            <a:endParaRPr sz="1800" b="1">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628650" y="-6348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Mark in Book- Printable Documents </a:t>
            </a:r>
            <a:endParaRPr/>
          </a:p>
        </p:txBody>
      </p:sp>
      <p:sp>
        <p:nvSpPr>
          <p:cNvPr id="195" name="Google Shape;195;p33"/>
          <p:cNvSpPr txBox="1">
            <a:spLocks noGrp="1"/>
          </p:cNvSpPr>
          <p:nvPr>
            <p:ph type="body" idx="1"/>
          </p:nvPr>
        </p:nvSpPr>
        <p:spPr>
          <a:xfrm>
            <a:off x="292950" y="930725"/>
            <a:ext cx="4889700" cy="353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200" b="0">
                <a:solidFill>
                  <a:schemeClr val="dk2"/>
                </a:solidFill>
              </a:rPr>
              <a:t>Some students may require access to printable versions of instructional and assessment content as an IEP accommodation. </a:t>
            </a:r>
            <a:endParaRPr sz="2200" b="0">
              <a:solidFill>
                <a:schemeClr val="dk2"/>
              </a:solidFill>
            </a:endParaRPr>
          </a:p>
          <a:p>
            <a:pPr marL="0" lvl="0" indent="0" algn="l" rtl="0">
              <a:spcBef>
                <a:spcPts val="1200"/>
              </a:spcBef>
              <a:spcAft>
                <a:spcPts val="1200"/>
              </a:spcAft>
              <a:buNone/>
            </a:pPr>
            <a:r>
              <a:rPr lang="en-US" sz="2200" b="0">
                <a:solidFill>
                  <a:schemeClr val="dk2"/>
                </a:solidFill>
              </a:rPr>
              <a:t>Once the content has been designed in the LMS, there are some simple steps that can be used to generate printable versions of the content. Printable versions of the content can also be used to generate braille versions. </a:t>
            </a:r>
            <a:endParaRPr sz="2200" b="0">
              <a:solidFill>
                <a:schemeClr val="dk2"/>
              </a:solidFill>
            </a:endParaRPr>
          </a:p>
        </p:txBody>
      </p:sp>
      <p:pic>
        <p:nvPicPr>
          <p:cNvPr id="196" name="Google Shape;196;p33" descr="An ink jet printer sitting on a desk"/>
          <p:cNvPicPr preferRelativeResize="0"/>
          <p:nvPr/>
        </p:nvPicPr>
        <p:blipFill>
          <a:blip r:embed="rId3">
            <a:alphaModFix/>
          </a:blip>
          <a:stretch>
            <a:fillRect/>
          </a:stretch>
        </p:blipFill>
        <p:spPr>
          <a:xfrm>
            <a:off x="5319225" y="1505599"/>
            <a:ext cx="3581276" cy="23869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221100" y="0"/>
            <a:ext cx="87018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Outlines, Guided Notes, or Graphic Organizers </a:t>
            </a:r>
            <a:endParaRPr/>
          </a:p>
        </p:txBody>
      </p:sp>
      <p:sp>
        <p:nvSpPr>
          <p:cNvPr id="202" name="Google Shape;202;p34"/>
          <p:cNvSpPr txBox="1">
            <a:spLocks noGrp="1"/>
          </p:cNvSpPr>
          <p:nvPr>
            <p:ph type="body" idx="1"/>
          </p:nvPr>
        </p:nvSpPr>
        <p:spPr>
          <a:xfrm>
            <a:off x="292950" y="930725"/>
            <a:ext cx="4497300" cy="353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200" b="0">
                <a:solidFill>
                  <a:schemeClr val="dk2"/>
                </a:solidFill>
              </a:rPr>
              <a:t>Students who have been diagnosed with dysgraphia and possibly dyslexia may have various forms of outlines, guided notes, or graphic organizer documents as an accommodation listed on their IEP. </a:t>
            </a:r>
            <a:endParaRPr sz="2200" b="0">
              <a:solidFill>
                <a:schemeClr val="dk2"/>
              </a:solidFill>
            </a:endParaRPr>
          </a:p>
          <a:p>
            <a:pPr marL="0" lvl="0" indent="0" algn="l" rtl="0">
              <a:spcBef>
                <a:spcPts val="1200"/>
              </a:spcBef>
              <a:spcAft>
                <a:spcPts val="0"/>
              </a:spcAft>
              <a:buClr>
                <a:schemeClr val="dk1"/>
              </a:buClr>
              <a:buSzPts val="1100"/>
              <a:buFont typeface="Arial"/>
              <a:buNone/>
            </a:pPr>
            <a:r>
              <a:rPr lang="en-US" sz="2200" b="0">
                <a:solidFill>
                  <a:schemeClr val="dk2"/>
                </a:solidFill>
              </a:rPr>
              <a:t>Create a common template that can be used regardless of course and topic.</a:t>
            </a:r>
            <a:endParaRPr sz="2200" b="0">
              <a:solidFill>
                <a:schemeClr val="dk2"/>
              </a:solidFill>
            </a:endParaRPr>
          </a:p>
          <a:p>
            <a:pPr marL="0" lvl="0" indent="0" algn="l" rtl="0">
              <a:spcBef>
                <a:spcPts val="1200"/>
              </a:spcBef>
              <a:spcAft>
                <a:spcPts val="1200"/>
              </a:spcAft>
              <a:buNone/>
            </a:pPr>
            <a:endParaRPr sz="2200" b="0">
              <a:solidFill>
                <a:schemeClr val="dk2"/>
              </a:solidFill>
            </a:endParaRPr>
          </a:p>
        </p:txBody>
      </p:sp>
      <p:pic>
        <p:nvPicPr>
          <p:cNvPr id="203" name="Google Shape;203;p34" descr="A notebook open with the word notes written in the upper left corner of a page along with a pen and a pair of glasses sitting on a wooden desk"/>
          <p:cNvPicPr preferRelativeResize="0"/>
          <p:nvPr/>
        </p:nvPicPr>
        <p:blipFill>
          <a:blip r:embed="rId3">
            <a:alphaModFix/>
          </a:blip>
          <a:stretch>
            <a:fillRect/>
          </a:stretch>
        </p:blipFill>
        <p:spPr>
          <a:xfrm>
            <a:off x="4973300" y="1323163"/>
            <a:ext cx="3746673" cy="2497175"/>
          </a:xfrm>
          <a:prstGeom prst="rect">
            <a:avLst/>
          </a:prstGeom>
          <a:noFill/>
          <a:ln>
            <a:noFill/>
          </a:ln>
        </p:spPr>
      </p:pic>
      <p:sp>
        <p:nvSpPr>
          <p:cNvPr id="204" name="Google Shape;204;p34"/>
          <p:cNvSpPr txBox="1"/>
          <p:nvPr/>
        </p:nvSpPr>
        <p:spPr>
          <a:xfrm>
            <a:off x="5182600" y="3894725"/>
            <a:ext cx="3480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Cornell Notes Template</a:t>
            </a:r>
            <a:endParaRPr sz="2200" b="1">
              <a:solidFill>
                <a:srgbClr val="1155CC"/>
              </a:solidFill>
              <a:latin typeface="Open Sans"/>
              <a:ea typeface="Open Sans"/>
              <a:cs typeface="Open Sans"/>
              <a:sym typeface="Open Sans"/>
            </a:endParaRPr>
          </a:p>
        </p:txBody>
      </p:sp>
      <p:sp>
        <p:nvSpPr>
          <p:cNvPr id="205" name="Google Shape;205;p34"/>
          <p:cNvSpPr txBox="1"/>
          <p:nvPr/>
        </p:nvSpPr>
        <p:spPr>
          <a:xfrm>
            <a:off x="4925950" y="4467425"/>
            <a:ext cx="3994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Accessible</a:t>
            </a:r>
            <a:r>
              <a:rPr lang="en-US" sz="2200" b="1"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 Notes Template</a:t>
            </a:r>
            <a:endParaRPr sz="2200" b="1">
              <a:solidFill>
                <a:srgbClr val="1155CC"/>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112350" y="234900"/>
            <a:ext cx="8873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Accommodations for Activities and Assessments</a:t>
            </a:r>
            <a:endParaRPr/>
          </a:p>
        </p:txBody>
      </p:sp>
      <p:pic>
        <p:nvPicPr>
          <p:cNvPr id="211" name="Google Shape;211;p35" descr="A person's hand holding a pencil bubbling in answer choices on a sheet that might be used for a standardized test"/>
          <p:cNvPicPr preferRelativeResize="0"/>
          <p:nvPr/>
        </p:nvPicPr>
        <p:blipFill>
          <a:blip r:embed="rId3">
            <a:alphaModFix/>
          </a:blip>
          <a:stretch>
            <a:fillRect/>
          </a:stretch>
        </p:blipFill>
        <p:spPr>
          <a:xfrm>
            <a:off x="245925" y="1536638"/>
            <a:ext cx="3677978" cy="2451386"/>
          </a:xfrm>
          <a:prstGeom prst="rect">
            <a:avLst/>
          </a:prstGeom>
          <a:noFill/>
          <a:ln>
            <a:noFill/>
          </a:ln>
        </p:spPr>
      </p:pic>
      <p:sp>
        <p:nvSpPr>
          <p:cNvPr id="212" name="Google Shape;212;p35"/>
          <p:cNvSpPr txBox="1">
            <a:spLocks noGrp="1"/>
          </p:cNvSpPr>
          <p:nvPr>
            <p:ph type="body" idx="1"/>
          </p:nvPr>
        </p:nvSpPr>
        <p:spPr>
          <a:xfrm>
            <a:off x="3982775" y="1007625"/>
            <a:ext cx="5002800" cy="3509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t>For the activities and assessments accommodations, we are going to move over to </a:t>
            </a:r>
            <a:r>
              <a:rPr lang="en-US" sz="2200" u="sng">
                <a:solidFill>
                  <a:srgbClr val="1155CC"/>
                </a:solidFill>
                <a:hlinkClick r:id="rId4">
                  <a:extLst>
                    <a:ext uri="{A12FA001-AC4F-418D-AE19-62706E023703}">
                      <ahyp:hlinkClr xmlns:ahyp="http://schemas.microsoft.com/office/drawing/2018/hyperlinkcolor" val="tx"/>
                    </a:ext>
                  </a:extLst>
                </a:hlinkClick>
              </a:rPr>
              <a:t>Canvas</a:t>
            </a:r>
            <a:r>
              <a:rPr lang="en-US" sz="2200"/>
              <a:t> to seem some example of the following in action: </a:t>
            </a:r>
            <a:endParaRPr sz="2200"/>
          </a:p>
          <a:p>
            <a:pPr marL="457200" lvl="0" indent="-368300" algn="l" rtl="0">
              <a:lnSpc>
                <a:spcPct val="115000"/>
              </a:lnSpc>
              <a:spcBef>
                <a:spcPts val="1000"/>
              </a:spcBef>
              <a:spcAft>
                <a:spcPts val="0"/>
              </a:spcAft>
              <a:buSzPts val="2200"/>
              <a:buChar char="●"/>
            </a:pPr>
            <a:r>
              <a:rPr lang="en-US" sz="2200"/>
              <a:t>Extended time</a:t>
            </a:r>
            <a:endParaRPr sz="2200"/>
          </a:p>
          <a:p>
            <a:pPr marL="457200" lvl="0" indent="-368300" algn="l" rtl="0">
              <a:lnSpc>
                <a:spcPct val="115000"/>
              </a:lnSpc>
              <a:spcBef>
                <a:spcPts val="0"/>
              </a:spcBef>
              <a:spcAft>
                <a:spcPts val="0"/>
              </a:spcAft>
              <a:buSzPts val="2200"/>
              <a:buChar char="●"/>
            </a:pPr>
            <a:r>
              <a:rPr lang="en-US" sz="2200"/>
              <a:t>Multiple attempts</a:t>
            </a:r>
            <a:endParaRPr sz="2200"/>
          </a:p>
          <a:p>
            <a:pPr marL="457200" lvl="0" indent="-368300" algn="l" rtl="0">
              <a:lnSpc>
                <a:spcPct val="115000"/>
              </a:lnSpc>
              <a:spcBef>
                <a:spcPts val="0"/>
              </a:spcBef>
              <a:spcAft>
                <a:spcPts val="0"/>
              </a:spcAft>
              <a:buSzPts val="2200"/>
              <a:buChar char="●"/>
            </a:pPr>
            <a:r>
              <a:rPr lang="en-US" sz="2200"/>
              <a:t>Reduced answer choices</a:t>
            </a:r>
            <a:endParaRPr sz="2200"/>
          </a:p>
          <a:p>
            <a:pPr marL="457200" lvl="0" indent="-368300" algn="l" rtl="0">
              <a:lnSpc>
                <a:spcPct val="115000"/>
              </a:lnSpc>
              <a:spcBef>
                <a:spcPts val="0"/>
              </a:spcBef>
              <a:spcAft>
                <a:spcPts val="0"/>
              </a:spcAft>
              <a:buSzPts val="2200"/>
              <a:buChar char="●"/>
            </a:pPr>
            <a:r>
              <a:rPr lang="en-US" sz="2200"/>
              <a:t>Multiple testing sessions (breaks)</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Questions?</a:t>
            </a:r>
            <a:endParaRPr>
              <a:solidFill>
                <a:srgbClr val="073763"/>
              </a:solidFill>
            </a:endParaRPr>
          </a:p>
        </p:txBody>
      </p:sp>
      <p:sp>
        <p:nvSpPr>
          <p:cNvPr id="218" name="Google Shape;218;p36"/>
          <p:cNvSpPr txBox="1">
            <a:spLocks noGrp="1"/>
          </p:cNvSpPr>
          <p:nvPr>
            <p:ph type="body" idx="1"/>
          </p:nvPr>
        </p:nvSpPr>
        <p:spPr>
          <a:xfrm>
            <a:off x="2494800" y="1146725"/>
            <a:ext cx="41544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r>
              <a:rPr lang="en-US" sz="2000"/>
              <a:t>Dr. Chris Smith</a:t>
            </a:r>
            <a:endParaRPr sz="2000"/>
          </a:p>
          <a:p>
            <a:pPr marL="0" lvl="0" indent="0" algn="ctr" rtl="0">
              <a:lnSpc>
                <a:spcPct val="100000"/>
              </a:lnSpc>
              <a:spcBef>
                <a:spcPts val="400"/>
              </a:spcBef>
              <a:spcAft>
                <a:spcPts val="0"/>
              </a:spcAft>
              <a:buNone/>
            </a:pPr>
            <a:r>
              <a:rPr lang="en-US" sz="2000"/>
              <a:t>Instructional Designer</a:t>
            </a:r>
            <a:endParaRPr sz="2000"/>
          </a:p>
          <a:p>
            <a:pPr marL="0" lvl="0" indent="0" algn="ctr" rtl="0">
              <a:lnSpc>
                <a:spcPct val="100000"/>
              </a:lnSpc>
              <a:spcBef>
                <a:spcPts val="400"/>
              </a:spcBef>
              <a:spcAft>
                <a:spcPts val="0"/>
              </a:spcAft>
              <a:buNone/>
            </a:pPr>
            <a:r>
              <a:rPr lang="en-US" sz="2000"/>
              <a:t>North Carolina Virtual Public School (NCVPS)</a:t>
            </a:r>
            <a:endParaRPr sz="2000"/>
          </a:p>
          <a:p>
            <a:pPr marL="0" lvl="0" indent="0" algn="ctr" rtl="0">
              <a:lnSpc>
                <a:spcPct val="100000"/>
              </a:lnSpc>
              <a:spcBef>
                <a:spcPts val="400"/>
              </a:spcBef>
              <a:spcAft>
                <a:spcPts val="0"/>
              </a:spcAft>
              <a:buNone/>
            </a:pPr>
            <a:r>
              <a:rPr lang="en-US" sz="2000"/>
              <a:t>chris.smith@ncpublicschools.gov</a:t>
            </a:r>
            <a:endParaRPr sz="2000"/>
          </a:p>
        </p:txBody>
      </p:sp>
      <p:pic>
        <p:nvPicPr>
          <p:cNvPr id="219" name="Google Shape;219;p36" descr="Dr. Chris Smith is a White male with short dark brown hair and a black and gray beard wearing an orange dress shirt with with a plaid tie and a blue sport coat."/>
          <p:cNvPicPr preferRelativeResize="0"/>
          <p:nvPr/>
        </p:nvPicPr>
        <p:blipFill>
          <a:blip r:embed="rId3">
            <a:alphaModFix/>
          </a:blip>
          <a:stretch>
            <a:fillRect/>
          </a:stretch>
        </p:blipFill>
        <p:spPr>
          <a:xfrm>
            <a:off x="3672675" y="1146724"/>
            <a:ext cx="1864100" cy="153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9" name="Google Shape;79;p19"/>
          <p:cNvSpPr txBox="1">
            <a:spLocks noGrp="1"/>
          </p:cNvSpPr>
          <p:nvPr>
            <p:ph type="body" idx="2"/>
          </p:nvPr>
        </p:nvSpPr>
        <p:spPr>
          <a:xfrm>
            <a:off x="4832400" y="1484325"/>
            <a:ext cx="3999900" cy="26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While I introduce myself, please take a few minutes to share the following information in the chat:</a:t>
            </a:r>
            <a:endParaRPr sz="1800"/>
          </a:p>
          <a:p>
            <a:pPr marL="457200" lvl="0" indent="-342900" algn="l" rtl="0">
              <a:spcBef>
                <a:spcPts val="1200"/>
              </a:spcBef>
              <a:spcAft>
                <a:spcPts val="0"/>
              </a:spcAft>
              <a:buSzPts val="1800"/>
              <a:buChar char="●"/>
            </a:pPr>
            <a:r>
              <a:rPr lang="en-US" sz="1800"/>
              <a:t>Location</a:t>
            </a:r>
            <a:endParaRPr sz="1800"/>
          </a:p>
          <a:p>
            <a:pPr marL="457200" lvl="0" indent="-342900" algn="l" rtl="0">
              <a:spcBef>
                <a:spcPts val="0"/>
              </a:spcBef>
              <a:spcAft>
                <a:spcPts val="0"/>
              </a:spcAft>
              <a:buSzPts val="1800"/>
              <a:buChar char="●"/>
            </a:pPr>
            <a:r>
              <a:rPr lang="en-US" sz="1800"/>
              <a:t>Professional role</a:t>
            </a:r>
            <a:endParaRPr sz="1800"/>
          </a:p>
          <a:p>
            <a:pPr marL="457200" lvl="0" indent="-342900" algn="l" rtl="0">
              <a:spcBef>
                <a:spcPts val="0"/>
              </a:spcBef>
              <a:spcAft>
                <a:spcPts val="0"/>
              </a:spcAft>
              <a:buSzPts val="1800"/>
              <a:buChar char="●"/>
            </a:pPr>
            <a:r>
              <a:rPr lang="en-US" sz="1800"/>
              <a:t>Experience with QM</a:t>
            </a:r>
            <a:endParaRPr sz="1800"/>
          </a:p>
          <a:p>
            <a:pPr marL="457200" lvl="0" indent="-342900" algn="l" rtl="0">
              <a:spcBef>
                <a:spcPts val="0"/>
              </a:spcBef>
              <a:spcAft>
                <a:spcPts val="0"/>
              </a:spcAft>
              <a:buSzPts val="1800"/>
              <a:buChar char="●"/>
            </a:pPr>
            <a:r>
              <a:rPr lang="en-US" sz="1800"/>
              <a:t>Prior knowledge of accessibility</a:t>
            </a:r>
            <a:endParaRPr sz="1800"/>
          </a:p>
          <a:p>
            <a:pPr marL="0" lvl="0" indent="0" algn="l" rtl="0">
              <a:spcBef>
                <a:spcPts val="1200"/>
              </a:spcBef>
              <a:spcAft>
                <a:spcPts val="1200"/>
              </a:spcAft>
              <a:buNone/>
            </a:pPr>
            <a:endParaRPr/>
          </a:p>
        </p:txBody>
      </p:sp>
      <p:sp>
        <p:nvSpPr>
          <p:cNvPr id="78" name="Google Shape;78;p19"/>
          <p:cNvSpPr txBox="1">
            <a:spLocks noGrp="1"/>
          </p:cNvSpPr>
          <p:nvPr>
            <p:ph type="body" idx="1"/>
          </p:nvPr>
        </p:nvSpPr>
        <p:spPr>
          <a:xfrm>
            <a:off x="311700" y="1152475"/>
            <a:ext cx="41544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r>
              <a:rPr lang="en-US" sz="2000"/>
              <a:t>Dr. Chris Smith</a:t>
            </a:r>
            <a:endParaRPr sz="2000"/>
          </a:p>
          <a:p>
            <a:pPr marL="0" lvl="0" indent="0" algn="ctr" rtl="0">
              <a:lnSpc>
                <a:spcPct val="100000"/>
              </a:lnSpc>
              <a:spcBef>
                <a:spcPts val="400"/>
              </a:spcBef>
              <a:spcAft>
                <a:spcPts val="0"/>
              </a:spcAft>
              <a:buNone/>
            </a:pPr>
            <a:r>
              <a:rPr lang="en-US" sz="2000"/>
              <a:t>Instructional Designer</a:t>
            </a:r>
            <a:endParaRPr sz="2000"/>
          </a:p>
          <a:p>
            <a:pPr marL="0" lvl="0" indent="0" algn="ctr" rtl="0">
              <a:lnSpc>
                <a:spcPct val="100000"/>
              </a:lnSpc>
              <a:spcBef>
                <a:spcPts val="400"/>
              </a:spcBef>
              <a:spcAft>
                <a:spcPts val="0"/>
              </a:spcAft>
              <a:buNone/>
            </a:pPr>
            <a:r>
              <a:rPr lang="en-US" sz="2000"/>
              <a:t>North Carolina Virtual Public School (NCVPS)</a:t>
            </a:r>
            <a:endParaRPr sz="2000"/>
          </a:p>
          <a:p>
            <a:pPr marL="0" lvl="0" indent="0" algn="ctr" rtl="0">
              <a:lnSpc>
                <a:spcPct val="100000"/>
              </a:lnSpc>
              <a:spcBef>
                <a:spcPts val="400"/>
              </a:spcBef>
              <a:spcAft>
                <a:spcPts val="0"/>
              </a:spcAft>
              <a:buNone/>
            </a:pPr>
            <a:r>
              <a:rPr lang="en-US" sz="2000"/>
              <a:t>chris.smith@ncpublicschools.gov</a:t>
            </a:r>
            <a:endParaRPr sz="2000"/>
          </a:p>
        </p:txBody>
      </p:sp>
      <p:pic>
        <p:nvPicPr>
          <p:cNvPr id="80" name="Google Shape;80;p19" descr="Dr. Chris Smith is a White male with short dark brown hair and a black and gray beard wearing an orange dress shirt with with a plaid tie and a blue sport coat."/>
          <p:cNvPicPr preferRelativeResize="0"/>
          <p:nvPr/>
        </p:nvPicPr>
        <p:blipFill>
          <a:blip r:embed="rId3">
            <a:alphaModFix/>
          </a:blip>
          <a:stretch>
            <a:fillRect/>
          </a:stretch>
        </p:blipFill>
        <p:spPr>
          <a:xfrm>
            <a:off x="1456850" y="1175949"/>
            <a:ext cx="1864100" cy="1539675"/>
          </a:xfrm>
          <a:prstGeom prst="rect">
            <a:avLst/>
          </a:prstGeom>
          <a:noFill/>
          <a:ln>
            <a:noFill/>
          </a:ln>
        </p:spPr>
      </p:pic>
      <p:sp>
        <p:nvSpPr>
          <p:cNvPr id="77" name="Google Shape;7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Welcome and Introductions</a:t>
            </a:r>
            <a:endParaRPr>
              <a:solidFill>
                <a:srgbClr val="07376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628650" y="273845"/>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Establishing Session Norms</a:t>
            </a:r>
            <a:endParaRPr/>
          </a:p>
        </p:txBody>
      </p:sp>
      <p:sp>
        <p:nvSpPr>
          <p:cNvPr id="86" name="Google Shape;86;p2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lnSpc>
                <a:spcPct val="150000"/>
              </a:lnSpc>
              <a:spcBef>
                <a:spcPts val="800"/>
              </a:spcBef>
              <a:spcAft>
                <a:spcPts val="0"/>
              </a:spcAft>
              <a:buClr>
                <a:schemeClr val="dk2"/>
              </a:buClr>
              <a:buSzPts val="2400"/>
              <a:buChar char="●"/>
            </a:pPr>
            <a:r>
              <a:rPr lang="en-US" sz="2400" b="0">
                <a:solidFill>
                  <a:schemeClr val="dk2"/>
                </a:solidFill>
              </a:rPr>
              <a:t>Embrace a culture of empathy</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Focus on building capacity</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Be solution oriented</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Share expertise</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Honor safe space for all learners to grow</a:t>
            </a:r>
            <a:endParaRPr sz="2400" b="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628650" y="51595"/>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Defining Accessibility</a:t>
            </a:r>
            <a:endParaRPr/>
          </a:p>
        </p:txBody>
      </p:sp>
      <p:sp>
        <p:nvSpPr>
          <p:cNvPr id="92" name="Google Shape;92;p21"/>
          <p:cNvSpPr txBox="1">
            <a:spLocks noGrp="1"/>
          </p:cNvSpPr>
          <p:nvPr>
            <p:ph type="body" idx="1"/>
          </p:nvPr>
        </p:nvSpPr>
        <p:spPr>
          <a:xfrm>
            <a:off x="202900" y="1045800"/>
            <a:ext cx="4464000" cy="3296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US" sz="2200" b="0">
                <a:solidFill>
                  <a:schemeClr val="dk2"/>
                </a:solidFill>
              </a:rPr>
              <a:t>A person with a disability can acquire the same information, engage in the same interactions, and enjoy the same services in an equally effective, equally integrated manner, with substantially equivalent ease of use as a person without a disability. </a:t>
            </a:r>
            <a:endParaRPr sz="2200" b="0">
              <a:solidFill>
                <a:schemeClr val="dk2"/>
              </a:solidFill>
            </a:endParaRPr>
          </a:p>
          <a:p>
            <a:pPr marL="0" lvl="0" indent="0" algn="ctr" rtl="0">
              <a:spcBef>
                <a:spcPts val="1200"/>
              </a:spcBef>
              <a:spcAft>
                <a:spcPts val="1200"/>
              </a:spcAft>
              <a:buNone/>
            </a:pPr>
            <a:r>
              <a:rPr lang="en-US" sz="1600" b="0">
                <a:solidFill>
                  <a:schemeClr val="dk2"/>
                </a:solidFill>
              </a:rPr>
              <a:t>National Center on Accessible Educational Materials</a:t>
            </a:r>
            <a:r>
              <a:rPr lang="en-US" sz="2000" b="0"/>
              <a:t> </a:t>
            </a:r>
            <a:endParaRPr sz="2000" b="0"/>
          </a:p>
        </p:txBody>
      </p:sp>
      <p:pic>
        <p:nvPicPr>
          <p:cNvPr id="93" name="Google Shape;93;p21" descr="Asian woman with blindness disability using computer with refreshable braille display or braille terminal a technology assistive device for persons with visual impairment in workplace"/>
          <p:cNvPicPr preferRelativeResize="0"/>
          <p:nvPr/>
        </p:nvPicPr>
        <p:blipFill>
          <a:blip r:embed="rId3">
            <a:alphaModFix/>
          </a:blip>
          <a:stretch>
            <a:fillRect/>
          </a:stretch>
        </p:blipFill>
        <p:spPr>
          <a:xfrm>
            <a:off x="4817475" y="907825"/>
            <a:ext cx="2029450" cy="1351600"/>
          </a:xfrm>
          <a:prstGeom prst="rect">
            <a:avLst/>
          </a:prstGeom>
          <a:noFill/>
          <a:ln>
            <a:noFill/>
          </a:ln>
        </p:spPr>
      </p:pic>
      <p:pic>
        <p:nvPicPr>
          <p:cNvPr id="94" name="Google Shape;94;p21" descr="Deaf African American male using sign language to communicate with 9 other individuals in a video conference call"/>
          <p:cNvPicPr preferRelativeResize="0"/>
          <p:nvPr/>
        </p:nvPicPr>
        <p:blipFill>
          <a:blip r:embed="rId4">
            <a:alphaModFix/>
          </a:blip>
          <a:stretch>
            <a:fillRect/>
          </a:stretch>
        </p:blipFill>
        <p:spPr>
          <a:xfrm>
            <a:off x="6832400" y="907350"/>
            <a:ext cx="2029450" cy="1352633"/>
          </a:xfrm>
          <a:prstGeom prst="rect">
            <a:avLst/>
          </a:prstGeom>
          <a:noFill/>
          <a:ln>
            <a:noFill/>
          </a:ln>
        </p:spPr>
      </p:pic>
      <p:pic>
        <p:nvPicPr>
          <p:cNvPr id="95" name="Google Shape;95;p21" descr="A disabled young girl in a wheelchair sitting outside working on a tablet computer together with a voluntary care worker"/>
          <p:cNvPicPr preferRelativeResize="0"/>
          <p:nvPr/>
        </p:nvPicPr>
        <p:blipFill>
          <a:blip r:embed="rId5">
            <a:alphaModFix/>
          </a:blip>
          <a:stretch>
            <a:fillRect/>
          </a:stretch>
        </p:blipFill>
        <p:spPr>
          <a:xfrm>
            <a:off x="4817475" y="2259425"/>
            <a:ext cx="2029450" cy="1352630"/>
          </a:xfrm>
          <a:prstGeom prst="rect">
            <a:avLst/>
          </a:prstGeom>
          <a:noFill/>
          <a:ln>
            <a:noFill/>
          </a:ln>
        </p:spPr>
      </p:pic>
      <p:pic>
        <p:nvPicPr>
          <p:cNvPr id="96" name="Google Shape;96;p21" descr="Woman using futuristic thought controlled myoelectric bionic hand prosthetic arm to work on a computer"/>
          <p:cNvPicPr preferRelativeResize="0"/>
          <p:nvPr/>
        </p:nvPicPr>
        <p:blipFill rotWithShape="1">
          <a:blip r:embed="rId6">
            <a:alphaModFix/>
          </a:blip>
          <a:srcRect l="15540"/>
          <a:stretch/>
        </p:blipFill>
        <p:spPr>
          <a:xfrm>
            <a:off x="6832400" y="2259950"/>
            <a:ext cx="2029450" cy="1351601"/>
          </a:xfrm>
          <a:prstGeom prst="rect">
            <a:avLst/>
          </a:prstGeom>
          <a:noFill/>
          <a:ln>
            <a:noFill/>
          </a:ln>
        </p:spPr>
      </p:pic>
      <p:pic>
        <p:nvPicPr>
          <p:cNvPr id="97" name="Google Shape;97;p21" descr="Special needs hispanic boy working on a laptop computer and wearing headphones outside his house with his mother"/>
          <p:cNvPicPr preferRelativeResize="0"/>
          <p:nvPr/>
        </p:nvPicPr>
        <p:blipFill>
          <a:blip r:embed="rId7">
            <a:alphaModFix/>
          </a:blip>
          <a:stretch>
            <a:fillRect/>
          </a:stretch>
        </p:blipFill>
        <p:spPr>
          <a:xfrm>
            <a:off x="5841325" y="3612079"/>
            <a:ext cx="2029450" cy="13556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1390950" y="336300"/>
            <a:ext cx="6362100" cy="54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3A70"/>
              </a:buClr>
              <a:buSzPts val="3300"/>
              <a:buFont typeface="Arial"/>
              <a:buNone/>
            </a:pPr>
            <a:r>
              <a:rPr lang="en-US">
                <a:solidFill>
                  <a:srgbClr val="073763"/>
                </a:solidFill>
              </a:rPr>
              <a:t>Accessibility: Busting the Myth</a:t>
            </a:r>
            <a:endParaRPr/>
          </a:p>
        </p:txBody>
      </p:sp>
      <p:pic>
        <p:nvPicPr>
          <p:cNvPr id="103" name="Google Shape;103;p22" descr="An info graphic with the title disability on the left above two images of students with disabilities, a does not equal sign in the middle followed by the words cognitive ability and an image of a human brain covered in chains and a padlock."/>
          <p:cNvPicPr preferRelativeResize="0"/>
          <p:nvPr/>
        </p:nvPicPr>
        <p:blipFill rotWithShape="1">
          <a:blip r:embed="rId3">
            <a:alphaModFix/>
          </a:blip>
          <a:srcRect b="2950"/>
          <a:stretch/>
        </p:blipFill>
        <p:spPr>
          <a:xfrm>
            <a:off x="817150" y="1032750"/>
            <a:ext cx="7509698" cy="3430850"/>
          </a:xfrm>
          <a:prstGeom prst="rect">
            <a:avLst/>
          </a:prstGeom>
          <a:noFill/>
          <a:ln>
            <a:noFill/>
          </a:ln>
        </p:spPr>
      </p:pic>
      <p:sp>
        <p:nvSpPr>
          <p:cNvPr id="104" name="Google Shape;104;p22"/>
          <p:cNvSpPr txBox="1"/>
          <p:nvPr/>
        </p:nvSpPr>
        <p:spPr>
          <a:xfrm>
            <a:off x="2292375" y="4463606"/>
            <a:ext cx="4911300" cy="303300"/>
          </a:xfrm>
          <a:prstGeom prst="rect">
            <a:avLst/>
          </a:prstGeom>
          <a:noFill/>
          <a:ln>
            <a:noFill/>
          </a:ln>
        </p:spPr>
        <p:txBody>
          <a:bodyPr spcFirstLastPara="1" wrap="square" lIns="68575" tIns="34275" rIns="68575" bIns="34275" anchor="t" anchorCtr="0">
            <a:noAutofit/>
          </a:bodyPr>
          <a:lstStyle/>
          <a:p>
            <a:pPr marL="0" lvl="0" indent="0" algn="ctr" rtl="0">
              <a:spcBef>
                <a:spcPts val="400"/>
              </a:spcBef>
              <a:spcAft>
                <a:spcPts val="0"/>
              </a:spcAft>
              <a:buNone/>
            </a:pPr>
            <a:r>
              <a:rPr lang="en-US" sz="1800" b="1" u="sng">
                <a:solidFill>
                  <a:srgbClr val="4A86E8"/>
                </a:solidFill>
                <a:hlinkClick r:id="rId4">
                  <a:extLst>
                    <a:ext uri="{A12FA001-AC4F-418D-AE19-62706E023703}">
                      <ahyp:hlinkClr xmlns:ahyp="http://schemas.microsoft.com/office/drawing/2018/hyperlinkcolor" val="tx"/>
                    </a:ext>
                  </a:extLst>
                </a:hlinkClick>
              </a:rPr>
              <a:t>Ted Talk- Blind Astronomer Listens to Stars</a:t>
            </a:r>
            <a:endParaRPr sz="1800" b="1">
              <a:solidFill>
                <a:srgbClr val="4A86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1017900" y="413588"/>
            <a:ext cx="7108200" cy="6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3A70"/>
              </a:buClr>
              <a:buSzPts val="3300"/>
              <a:buFont typeface="Arial"/>
              <a:buNone/>
            </a:pPr>
            <a:r>
              <a:rPr lang="en-US">
                <a:solidFill>
                  <a:srgbClr val="073763"/>
                </a:solidFill>
              </a:rPr>
              <a:t>Accommodations vs Modifications</a:t>
            </a:r>
            <a:endParaRPr/>
          </a:p>
        </p:txBody>
      </p:sp>
      <p:sp>
        <p:nvSpPr>
          <p:cNvPr id="110" name="Google Shape;110;p23"/>
          <p:cNvSpPr txBox="1">
            <a:spLocks noGrp="1"/>
          </p:cNvSpPr>
          <p:nvPr>
            <p:ph type="body" idx="1"/>
          </p:nvPr>
        </p:nvSpPr>
        <p:spPr>
          <a:xfrm>
            <a:off x="138025" y="1020494"/>
            <a:ext cx="4376700" cy="35259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rgbClr val="003A70"/>
              </a:buClr>
              <a:buSzPts val="2100"/>
              <a:buNone/>
            </a:pPr>
            <a:r>
              <a:rPr lang="en-US" b="1"/>
              <a:t>Accommodations are…</a:t>
            </a:r>
            <a:endParaRPr b="1"/>
          </a:p>
          <a:p>
            <a:pPr marL="177800" lvl="0" indent="-38100" algn="l" rtl="0">
              <a:lnSpc>
                <a:spcPct val="90000"/>
              </a:lnSpc>
              <a:spcBef>
                <a:spcPts val="1200"/>
              </a:spcBef>
              <a:spcAft>
                <a:spcPts val="0"/>
              </a:spcAft>
              <a:buClr>
                <a:srgbClr val="003A70"/>
              </a:buClr>
              <a:buSzPts val="2100"/>
              <a:buNone/>
            </a:pPr>
            <a:endParaRPr/>
          </a:p>
          <a:p>
            <a:pPr marL="177800" lvl="0" indent="-38100" algn="l" rtl="0">
              <a:lnSpc>
                <a:spcPct val="90000"/>
              </a:lnSpc>
              <a:spcBef>
                <a:spcPts val="1200"/>
              </a:spcBef>
              <a:spcAft>
                <a:spcPts val="0"/>
              </a:spcAft>
              <a:buClr>
                <a:srgbClr val="003A70"/>
              </a:buClr>
              <a:buSzPts val="2100"/>
              <a:buNone/>
            </a:pPr>
            <a:r>
              <a:rPr lang="en-US"/>
              <a:t>an alteration of environment, curriculum format, or equipment that allows an individual with a disability to gain access to content and/or complete assigned tasks.</a:t>
            </a:r>
            <a:endParaRPr/>
          </a:p>
          <a:p>
            <a:pPr marL="177800" lvl="0" indent="-38100" algn="l" rtl="0">
              <a:lnSpc>
                <a:spcPct val="90000"/>
              </a:lnSpc>
              <a:spcBef>
                <a:spcPts val="1200"/>
              </a:spcBef>
              <a:spcAft>
                <a:spcPts val="0"/>
              </a:spcAft>
              <a:buClr>
                <a:srgbClr val="003A70"/>
              </a:buClr>
              <a:buSzPts val="2100"/>
              <a:buNone/>
            </a:pPr>
            <a:endParaRPr/>
          </a:p>
          <a:p>
            <a:pPr marL="177800" lvl="0" indent="-38100" algn="l" rtl="0">
              <a:lnSpc>
                <a:spcPct val="90000"/>
              </a:lnSpc>
              <a:spcBef>
                <a:spcPts val="1200"/>
              </a:spcBef>
              <a:spcAft>
                <a:spcPts val="1200"/>
              </a:spcAft>
              <a:buClr>
                <a:srgbClr val="003A70"/>
              </a:buClr>
              <a:buSzPts val="2100"/>
              <a:buNone/>
            </a:pPr>
            <a:endParaRPr/>
          </a:p>
        </p:txBody>
      </p:sp>
      <p:pic>
        <p:nvPicPr>
          <p:cNvPr id="111" name="Google Shape;111;p23" descr="Red sign with white letters with the words student accommodation"/>
          <p:cNvPicPr preferRelativeResize="0"/>
          <p:nvPr/>
        </p:nvPicPr>
        <p:blipFill>
          <a:blip r:embed="rId3">
            <a:alphaModFix/>
          </a:blip>
          <a:stretch>
            <a:fillRect/>
          </a:stretch>
        </p:blipFill>
        <p:spPr>
          <a:xfrm>
            <a:off x="940881" y="3227063"/>
            <a:ext cx="2770985" cy="1240706"/>
          </a:xfrm>
          <a:prstGeom prst="rect">
            <a:avLst/>
          </a:prstGeom>
          <a:noFill/>
          <a:ln w="38100" cap="flat" cmpd="sng">
            <a:solidFill>
              <a:schemeClr val="dk2"/>
            </a:solidFill>
            <a:prstDash val="solid"/>
            <a:round/>
            <a:headEnd type="none" w="sm" len="sm"/>
            <a:tailEnd type="none" w="sm" len="sm"/>
          </a:ln>
        </p:spPr>
      </p:pic>
      <p:sp>
        <p:nvSpPr>
          <p:cNvPr id="112" name="Google Shape;112;p23"/>
          <p:cNvSpPr txBox="1">
            <a:spLocks noGrp="1"/>
          </p:cNvSpPr>
          <p:nvPr>
            <p:ph type="body" idx="2"/>
          </p:nvPr>
        </p:nvSpPr>
        <p:spPr>
          <a:xfrm>
            <a:off x="4629113" y="1020494"/>
            <a:ext cx="4323900" cy="35259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rgbClr val="003A70"/>
              </a:buClr>
              <a:buSzPts val="2100"/>
              <a:buNone/>
            </a:pPr>
            <a:r>
              <a:rPr lang="en-US" b="1"/>
              <a:t>Modifications are…</a:t>
            </a:r>
            <a:endParaRPr b="1"/>
          </a:p>
          <a:p>
            <a:pPr marL="177800" lvl="0" indent="-38100" algn="l" rtl="0">
              <a:lnSpc>
                <a:spcPct val="90000"/>
              </a:lnSpc>
              <a:spcBef>
                <a:spcPts val="1200"/>
              </a:spcBef>
              <a:spcAft>
                <a:spcPts val="0"/>
              </a:spcAft>
              <a:buClr>
                <a:srgbClr val="003A70"/>
              </a:buClr>
              <a:buSzPts val="2100"/>
              <a:buNone/>
            </a:pPr>
            <a:endParaRPr/>
          </a:p>
          <a:p>
            <a:pPr marL="177800" lvl="0" indent="-38100" algn="l" rtl="0">
              <a:lnSpc>
                <a:spcPct val="90000"/>
              </a:lnSpc>
              <a:spcBef>
                <a:spcPts val="1200"/>
              </a:spcBef>
              <a:spcAft>
                <a:spcPts val="1200"/>
              </a:spcAft>
              <a:buClr>
                <a:srgbClr val="003A70"/>
              </a:buClr>
              <a:buSzPts val="2100"/>
              <a:buNone/>
            </a:pPr>
            <a:r>
              <a:rPr lang="en-US"/>
              <a:t>changes in the curriculum (what is taught or expected) that are made for students who are not doing the same level of work as other students.</a:t>
            </a:r>
            <a:endParaRPr/>
          </a:p>
        </p:txBody>
      </p:sp>
      <p:pic>
        <p:nvPicPr>
          <p:cNvPr id="113" name="Google Shape;113;p23" descr="A laptop computer screen with the word modification written in blue letters on the screen"/>
          <p:cNvPicPr preferRelativeResize="0"/>
          <p:nvPr/>
        </p:nvPicPr>
        <p:blipFill>
          <a:blip r:embed="rId4">
            <a:alphaModFix/>
          </a:blip>
          <a:stretch>
            <a:fillRect/>
          </a:stretch>
        </p:blipFill>
        <p:spPr>
          <a:xfrm>
            <a:off x="5861684" y="3227075"/>
            <a:ext cx="1858785" cy="1240706"/>
          </a:xfrm>
          <a:prstGeom prst="rect">
            <a:avLst/>
          </a:prstGeom>
          <a:noFill/>
          <a:ln w="38100" cap="flat" cmpd="sng">
            <a:solidFill>
              <a:srgbClr val="59595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270450" y="336300"/>
            <a:ext cx="8603100" cy="931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03A70"/>
              </a:buClr>
              <a:buSzPts val="3300"/>
              <a:buFont typeface="Arial"/>
              <a:buNone/>
            </a:pPr>
            <a:r>
              <a:rPr lang="en-US">
                <a:solidFill>
                  <a:srgbClr val="073763"/>
                </a:solidFill>
              </a:rPr>
              <a:t>Accommodation vs Modification Activity</a:t>
            </a:r>
            <a:endParaRPr/>
          </a:p>
        </p:txBody>
      </p:sp>
      <p:sp>
        <p:nvSpPr>
          <p:cNvPr id="119" name="Google Shape;119;p24"/>
          <p:cNvSpPr txBox="1">
            <a:spLocks noGrp="1"/>
          </p:cNvSpPr>
          <p:nvPr>
            <p:ph type="body" idx="1"/>
          </p:nvPr>
        </p:nvSpPr>
        <p:spPr>
          <a:xfrm>
            <a:off x="605738" y="2109806"/>
            <a:ext cx="3886200" cy="1782300"/>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1200"/>
              </a:spcAft>
              <a:buClr>
                <a:srgbClr val="003A70"/>
              </a:buClr>
              <a:buSzPts val="2100"/>
              <a:buNone/>
            </a:pPr>
            <a:r>
              <a:rPr lang="en-US"/>
              <a:t>Please take a few minutes to complete the </a:t>
            </a:r>
            <a:r>
              <a:rPr lang="en-US" b="1" i="1" u="sng">
                <a:solidFill>
                  <a:schemeClr val="hlink"/>
                </a:solidFill>
                <a:hlinkClick r:id="rId3"/>
              </a:rPr>
              <a:t>Accommodations vs Modifications Activity</a:t>
            </a:r>
            <a:r>
              <a:rPr lang="en-US"/>
              <a:t> independently.</a:t>
            </a:r>
            <a:endParaRPr/>
          </a:p>
        </p:txBody>
      </p:sp>
      <p:pic>
        <p:nvPicPr>
          <p:cNvPr id="120" name="Google Shape;120;p24" descr="Young African American boy using hands to read braille from a book"/>
          <p:cNvPicPr preferRelativeResize="0"/>
          <p:nvPr/>
        </p:nvPicPr>
        <p:blipFill>
          <a:blip r:embed="rId4">
            <a:alphaModFix/>
          </a:blip>
          <a:stretch>
            <a:fillRect/>
          </a:stretch>
        </p:blipFill>
        <p:spPr>
          <a:xfrm>
            <a:off x="4623431" y="1577063"/>
            <a:ext cx="2001188" cy="1333800"/>
          </a:xfrm>
          <a:prstGeom prst="rect">
            <a:avLst/>
          </a:prstGeom>
          <a:noFill/>
          <a:ln w="38100" cap="flat" cmpd="sng">
            <a:solidFill>
              <a:schemeClr val="dk2"/>
            </a:solidFill>
            <a:prstDash val="solid"/>
            <a:round/>
            <a:headEnd type="none" w="sm" len="sm"/>
            <a:tailEnd type="none" w="sm" len="sm"/>
          </a:ln>
        </p:spPr>
      </p:pic>
      <p:pic>
        <p:nvPicPr>
          <p:cNvPr id="121" name="Google Shape;121;p24" descr="African American young male teacher communicating in sign language with caucasian elementary girl"/>
          <p:cNvPicPr preferRelativeResize="0"/>
          <p:nvPr/>
        </p:nvPicPr>
        <p:blipFill rotWithShape="1">
          <a:blip r:embed="rId5">
            <a:alphaModFix/>
          </a:blip>
          <a:srcRect t="149" b="149"/>
          <a:stretch/>
        </p:blipFill>
        <p:spPr>
          <a:xfrm>
            <a:off x="6624619" y="1577062"/>
            <a:ext cx="2002724" cy="1333800"/>
          </a:xfrm>
          <a:prstGeom prst="rect">
            <a:avLst/>
          </a:prstGeom>
          <a:noFill/>
          <a:ln w="38100" cap="flat" cmpd="sng">
            <a:solidFill>
              <a:srgbClr val="595959"/>
            </a:solidFill>
            <a:prstDash val="solid"/>
            <a:round/>
            <a:headEnd type="none" w="sm" len="sm"/>
            <a:tailEnd type="none" w="sm" len="sm"/>
          </a:ln>
        </p:spPr>
      </p:pic>
      <p:pic>
        <p:nvPicPr>
          <p:cNvPr id="122" name="Google Shape;122;p24" descr="A piece of paper with the word simplify written in black letters sitting on top of a computer keyboard"/>
          <p:cNvPicPr preferRelativeResize="0"/>
          <p:nvPr/>
        </p:nvPicPr>
        <p:blipFill>
          <a:blip r:embed="rId6">
            <a:alphaModFix/>
          </a:blip>
          <a:stretch>
            <a:fillRect/>
          </a:stretch>
        </p:blipFill>
        <p:spPr>
          <a:xfrm>
            <a:off x="5338819" y="2939494"/>
            <a:ext cx="2579436" cy="133380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628650" y="336306"/>
            <a:ext cx="7886700" cy="931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03A70"/>
              </a:buClr>
              <a:buSzPts val="3300"/>
              <a:buFont typeface="Arial"/>
              <a:buNone/>
            </a:pPr>
            <a:r>
              <a:rPr lang="en-US">
                <a:solidFill>
                  <a:srgbClr val="073763"/>
                </a:solidFill>
              </a:rPr>
              <a:t>What is Assistive Technology?</a:t>
            </a:r>
            <a:endParaRPr/>
          </a:p>
        </p:txBody>
      </p:sp>
      <p:sp>
        <p:nvSpPr>
          <p:cNvPr id="128" name="Google Shape;128;p25"/>
          <p:cNvSpPr txBox="1">
            <a:spLocks noGrp="1"/>
          </p:cNvSpPr>
          <p:nvPr>
            <p:ph type="body" idx="1"/>
          </p:nvPr>
        </p:nvSpPr>
        <p:spPr>
          <a:xfrm>
            <a:off x="0" y="1577944"/>
            <a:ext cx="3094200" cy="2794800"/>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rgbClr val="003A70"/>
              </a:buClr>
              <a:buSzPts val="2100"/>
              <a:buNone/>
            </a:pPr>
            <a:r>
              <a:rPr lang="en-US" b="1" i="1" u="sng">
                <a:solidFill>
                  <a:srgbClr val="1155CC"/>
                </a:solidFill>
                <a:hlinkClick r:id="rId3">
                  <a:extLst>
                    <a:ext uri="{A12FA001-AC4F-418D-AE19-62706E023703}">
                      <ahyp:hlinkClr xmlns:ahyp="http://schemas.microsoft.com/office/drawing/2018/hyperlinkcolor" val="tx"/>
                    </a:ext>
                  </a:extLst>
                </a:hlinkClick>
              </a:rPr>
              <a:t>Assistive technology</a:t>
            </a:r>
            <a:r>
              <a:rPr lang="en-US"/>
              <a:t> is a set of tools that are used by individuals with disabilities to accomplish specific tasks. </a:t>
            </a:r>
            <a:endParaRPr/>
          </a:p>
          <a:p>
            <a:pPr marL="177800" lvl="0" indent="-38100" algn="l" rtl="0">
              <a:lnSpc>
                <a:spcPct val="90000"/>
              </a:lnSpc>
              <a:spcBef>
                <a:spcPts val="1200"/>
              </a:spcBef>
              <a:spcAft>
                <a:spcPts val="1200"/>
              </a:spcAft>
              <a:buClr>
                <a:srgbClr val="003A70"/>
              </a:buClr>
              <a:buSzPts val="2100"/>
              <a:buNone/>
            </a:pPr>
            <a:r>
              <a:rPr lang="en-US"/>
              <a:t>Examples might include calculators, joysticks, enlarged or color coded keyboards, switches, or wearable/mobile devices</a:t>
            </a:r>
            <a:endParaRPr/>
          </a:p>
        </p:txBody>
      </p:sp>
      <p:pic>
        <p:nvPicPr>
          <p:cNvPr id="129" name="Google Shape;129;p25" descr="A gray TI-85 scientific calculator "/>
          <p:cNvPicPr preferRelativeResize="0"/>
          <p:nvPr/>
        </p:nvPicPr>
        <p:blipFill rotWithShape="1">
          <a:blip r:embed="rId4">
            <a:alphaModFix/>
          </a:blip>
          <a:srcRect l="28659" t="20795" r="28744" b="20294"/>
          <a:stretch/>
        </p:blipFill>
        <p:spPr>
          <a:xfrm>
            <a:off x="3279563" y="1754229"/>
            <a:ext cx="1325100" cy="2442000"/>
          </a:xfrm>
          <a:prstGeom prst="rect">
            <a:avLst/>
          </a:prstGeom>
          <a:noFill/>
          <a:ln w="38100" cap="flat" cmpd="sng">
            <a:solidFill>
              <a:srgbClr val="44546A"/>
            </a:solidFill>
            <a:prstDash val="solid"/>
            <a:round/>
            <a:headEnd type="none" w="sm" len="sm"/>
            <a:tailEnd type="none" w="sm" len="sm"/>
          </a:ln>
        </p:spPr>
      </p:pic>
      <p:pic>
        <p:nvPicPr>
          <p:cNvPr id="130" name="Google Shape;130;p25" descr="Woman with cerebral palsy works on a specialized computer mouse"/>
          <p:cNvPicPr preferRelativeResize="0"/>
          <p:nvPr/>
        </p:nvPicPr>
        <p:blipFill rotWithShape="1">
          <a:blip r:embed="rId5">
            <a:alphaModFix/>
          </a:blip>
          <a:srcRect t="69" b="79"/>
          <a:stretch/>
        </p:blipFill>
        <p:spPr>
          <a:xfrm>
            <a:off x="4646500" y="1379300"/>
            <a:ext cx="2207452" cy="1448299"/>
          </a:xfrm>
          <a:prstGeom prst="rect">
            <a:avLst/>
          </a:prstGeom>
          <a:noFill/>
          <a:ln w="28575" cap="flat" cmpd="sng">
            <a:solidFill>
              <a:srgbClr val="595959"/>
            </a:solidFill>
            <a:prstDash val="solid"/>
            <a:round/>
            <a:headEnd type="none" w="sm" len="sm"/>
            <a:tailEnd type="none" w="sm" len="sm"/>
          </a:ln>
        </p:spPr>
      </p:pic>
      <p:pic>
        <p:nvPicPr>
          <p:cNvPr id="131" name="Google Shape;131;p25" descr="An iPhone, Apple watch, and Air Pods displayed beside each other on a white table"/>
          <p:cNvPicPr preferRelativeResize="0"/>
          <p:nvPr/>
        </p:nvPicPr>
        <p:blipFill>
          <a:blip r:embed="rId6">
            <a:alphaModFix/>
          </a:blip>
          <a:stretch>
            <a:fillRect/>
          </a:stretch>
        </p:blipFill>
        <p:spPr>
          <a:xfrm>
            <a:off x="4646500" y="2871250"/>
            <a:ext cx="2207452" cy="1522199"/>
          </a:xfrm>
          <a:prstGeom prst="rect">
            <a:avLst/>
          </a:prstGeom>
          <a:noFill/>
          <a:ln w="38100" cap="flat" cmpd="sng">
            <a:solidFill>
              <a:srgbClr val="44546A"/>
            </a:solidFill>
            <a:prstDash val="solid"/>
            <a:round/>
            <a:headEnd type="none" w="sm" len="sm"/>
            <a:tailEnd type="none" w="sm" len="sm"/>
          </a:ln>
        </p:spPr>
      </p:pic>
      <p:pic>
        <p:nvPicPr>
          <p:cNvPr id="132" name="Google Shape;132;p25" descr="A larger circle shaped red switch beside a smaller circle shared green switch sitting on a table beside an adaptable keyboard"/>
          <p:cNvPicPr preferRelativeResize="0"/>
          <p:nvPr/>
        </p:nvPicPr>
        <p:blipFill>
          <a:blip r:embed="rId7">
            <a:alphaModFix/>
          </a:blip>
          <a:stretch>
            <a:fillRect/>
          </a:stretch>
        </p:blipFill>
        <p:spPr>
          <a:xfrm>
            <a:off x="6895775" y="2213650"/>
            <a:ext cx="2240323" cy="1523299"/>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201938" y="254588"/>
            <a:ext cx="8740200" cy="744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73763"/>
                </a:solidFill>
              </a:rPr>
              <a:t>Access vs Accommodate vs Assistive Tech</a:t>
            </a:r>
            <a:endParaRPr sz="2900"/>
          </a:p>
        </p:txBody>
      </p:sp>
      <p:sp>
        <p:nvSpPr>
          <p:cNvPr id="139" name="Google Shape;139;p26"/>
          <p:cNvSpPr txBox="1">
            <a:spLocks noGrp="1"/>
          </p:cNvSpPr>
          <p:nvPr>
            <p:ph type="body" idx="1"/>
          </p:nvPr>
        </p:nvSpPr>
        <p:spPr>
          <a:xfrm>
            <a:off x="201900" y="999563"/>
            <a:ext cx="8740200" cy="3671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a:solidFill>
                  <a:srgbClr val="1C3766"/>
                </a:solidFill>
              </a:rPr>
              <a:t>How are accessibility, accommodations, and assistive technology similar? How are they different?</a:t>
            </a:r>
            <a:endParaRPr sz="2100">
              <a:solidFill>
                <a:srgbClr val="1C3766"/>
              </a:solidFill>
            </a:endParaRPr>
          </a:p>
          <a:p>
            <a:pPr marL="342900" lvl="0" indent="-298450" algn="l" rtl="0">
              <a:lnSpc>
                <a:spcPct val="100000"/>
              </a:lnSpc>
              <a:spcBef>
                <a:spcPts val="1200"/>
              </a:spcBef>
              <a:spcAft>
                <a:spcPts val="0"/>
              </a:spcAft>
              <a:buClr>
                <a:srgbClr val="1C3766"/>
              </a:buClr>
              <a:buSzPts val="2100"/>
              <a:buChar char="●"/>
            </a:pPr>
            <a:r>
              <a:rPr lang="en-US" sz="2100">
                <a:solidFill>
                  <a:srgbClr val="1C3766"/>
                </a:solidFill>
              </a:rPr>
              <a:t>All three concepts address equal access to instructional content for diverse learners</a:t>
            </a:r>
            <a:endParaRPr sz="2100">
              <a:solidFill>
                <a:srgbClr val="1C3766"/>
              </a:solidFill>
            </a:endParaRPr>
          </a:p>
          <a:p>
            <a:pPr marL="342900" lvl="0" indent="-298450" algn="l" rtl="0">
              <a:lnSpc>
                <a:spcPct val="100000"/>
              </a:lnSpc>
              <a:spcBef>
                <a:spcPts val="1000"/>
              </a:spcBef>
              <a:spcAft>
                <a:spcPts val="0"/>
              </a:spcAft>
              <a:buClr>
                <a:srgbClr val="1C3766"/>
              </a:buClr>
              <a:buSzPts val="2100"/>
              <a:buChar char="●"/>
            </a:pPr>
            <a:r>
              <a:rPr lang="en-US" sz="2100">
                <a:solidFill>
                  <a:srgbClr val="1C3766"/>
                </a:solidFill>
              </a:rPr>
              <a:t>Once access has been addressed, accommodations and assistive technology is needed to take advantage of the accessible features</a:t>
            </a:r>
            <a:endParaRPr sz="2100">
              <a:solidFill>
                <a:srgbClr val="1C3766"/>
              </a:solidFill>
            </a:endParaRPr>
          </a:p>
          <a:p>
            <a:pPr marL="342900" lvl="0" indent="-298450" algn="l" rtl="0">
              <a:lnSpc>
                <a:spcPct val="100000"/>
              </a:lnSpc>
              <a:spcBef>
                <a:spcPts val="1000"/>
              </a:spcBef>
              <a:spcAft>
                <a:spcPts val="1000"/>
              </a:spcAft>
              <a:buClr>
                <a:srgbClr val="1C3766"/>
              </a:buClr>
              <a:buSzPts val="2100"/>
              <a:buChar char="●"/>
            </a:pPr>
            <a:r>
              <a:rPr lang="en-US" sz="2100">
                <a:solidFill>
                  <a:srgbClr val="1C3766"/>
                </a:solidFill>
              </a:rPr>
              <a:t>Accommodations and assistive technologies address the “equally effective, equally integrated manner, with substantially equivalent ease of use”</a:t>
            </a:r>
            <a:endParaRPr sz="2100">
              <a:solidFill>
                <a:srgbClr val="1C3766"/>
              </a:solidFill>
            </a:endParaRPr>
          </a:p>
        </p:txBody>
      </p:sp>
      <p:sp>
        <p:nvSpPr>
          <p:cNvPr id="140" name="Google Shape;140;p26"/>
          <p:cNvSpPr txBox="1">
            <a:spLocks noGrp="1"/>
          </p:cNvSpPr>
          <p:nvPr>
            <p:ph type="sldNum" idx="12"/>
          </p:nvPr>
        </p:nvSpPr>
        <p:spPr>
          <a:xfrm>
            <a:off x="5492885" y="3606165"/>
            <a:ext cx="1295700" cy="159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NCVPS Staff Meeting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1618</Words>
  <Application>Microsoft Macintosh PowerPoint</Application>
  <PresentationFormat>On-screen Show (16:9)</PresentationFormat>
  <Paragraphs>151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Candara</vt:lpstr>
      <vt:lpstr>Open Sans SemiBold</vt:lpstr>
      <vt:lpstr>Arial</vt:lpstr>
      <vt:lpstr>Roboto</vt:lpstr>
      <vt:lpstr>Open Sans Medium</vt:lpstr>
      <vt:lpstr>Open Sans</vt:lpstr>
      <vt:lpstr>NCVPS Staff Meeting theme</vt:lpstr>
      <vt:lpstr>Empower Every Learner: Optimizing the LMS for Accessibility and Equity</vt:lpstr>
      <vt:lpstr>Welcome and Introductions</vt:lpstr>
      <vt:lpstr>Establishing Session Norms</vt:lpstr>
      <vt:lpstr>Defining Accessibility</vt:lpstr>
      <vt:lpstr>Accessibility: Busting the Myth</vt:lpstr>
      <vt:lpstr>Accommodations vs Modifications</vt:lpstr>
      <vt:lpstr>Accommodation vs Modification Activity</vt:lpstr>
      <vt:lpstr>What is Assistive Technology?</vt:lpstr>
      <vt:lpstr>Access vs Accommodate vs Assistive Tech</vt:lpstr>
      <vt:lpstr>Legal Considerations</vt:lpstr>
      <vt:lpstr>Who is the Governing Agency?</vt:lpstr>
      <vt:lpstr>Most Common Accommodations on IEPs</vt:lpstr>
      <vt:lpstr>Text-to-Speech (TTS) Versus Screen Readers</vt:lpstr>
      <vt:lpstr>Read Aloud- Accessing Text-to-Speech</vt:lpstr>
      <vt:lpstr>Dictate to Scribe- Speech-To-Text</vt:lpstr>
      <vt:lpstr>Mark in Book- Printable Documents </vt:lpstr>
      <vt:lpstr>Outlines, Guided Notes, or Graphic Organizers </vt:lpstr>
      <vt:lpstr>Accommodations for Activities and Assessments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Every Learner: Optimizing the LMS for Accessibility and Equity</dc:title>
  <cp:lastModifiedBy>Smith, Christopher</cp:lastModifiedBy>
  <cp:revision>1</cp:revision>
  <dcterms:modified xsi:type="dcterms:W3CDTF">2024-04-11T19:11:48Z</dcterms:modified>
</cp:coreProperties>
</file>