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62" r:id="rId9"/>
    <p:sldId id="267" r:id="rId10"/>
    <p:sldId id="263" r:id="rId11"/>
    <p:sldId id="264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>
      <p:cViewPr varScale="1">
        <p:scale>
          <a:sx n="124" d="100"/>
          <a:sy n="124" d="100"/>
        </p:scale>
        <p:origin x="1824" y="16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142999"/>
            <a:ext cx="8961120" cy="5666109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rgbClr val="51A14D">
              <a:alpha val="69804"/>
            </a:srgb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23D63786-3656-4E04-A1DE-6437256AD1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152400"/>
            <a:ext cx="5068865" cy="7940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51A1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5562601" y="6109733"/>
            <a:ext cx="3581399" cy="715089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36" y="6216074"/>
            <a:ext cx="3207327" cy="5024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295400"/>
            <a:ext cx="8961120" cy="54711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51A14D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rgbClr val="51A14D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" y="152400"/>
            <a:ext cx="5068865" cy="79400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>
                <a:solidFill>
                  <a:srgbClr val="51A1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562601" y="6109733"/>
            <a:ext cx="3581399" cy="715089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36" y="6216074"/>
            <a:ext cx="3207327" cy="5024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>
                <a:solidFill>
                  <a:srgbClr val="51A1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>
                <a:solidFill>
                  <a:srgbClr val="51A14D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>
                <a:solidFill>
                  <a:schemeClr val="tx1"/>
                </a:solidFill>
              </a:defRPr>
            </a:lvl1pPr>
            <a:lvl2pPr>
              <a:defRPr sz="2000">
                <a:solidFill>
                  <a:schemeClr val="tx1"/>
                </a:solidFill>
              </a:defRPr>
            </a:lvl2pPr>
            <a:lvl3pPr>
              <a:defRPr sz="18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D63786-3656-4E04-A1DE-6437256AD1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562601" y="6109733"/>
            <a:ext cx="3581399" cy="715089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36" y="6216074"/>
            <a:ext cx="3207327" cy="5024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D63786-3656-4E04-A1DE-6437256AD1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562601" y="6109733"/>
            <a:ext cx="3581399" cy="715089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36" y="6216074"/>
            <a:ext cx="3207327" cy="50240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29EB50-AA4C-44FC-9A15-7A9D81AD7455}" type="datetimeFigureOut">
              <a:rPr lang="en-US" smtClean="0"/>
              <a:t>9/11/17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23D63786-3656-4E04-A1DE-6437256AD17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562601" y="6109733"/>
            <a:ext cx="3581399" cy="715089"/>
          </a:xfrm>
          <a:prstGeom prst="round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9636" y="6216074"/>
            <a:ext cx="3207327" cy="50240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rgbClr val="00B050"/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5.jp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748595" cy="685800"/>
          </a:xfrm>
        </p:spPr>
        <p:txBody>
          <a:bodyPr>
            <a:noAutofit/>
          </a:bodyPr>
          <a:lstStyle/>
          <a:p>
            <a:r>
              <a:rPr lang="en-US" dirty="0" smtClean="0"/>
              <a:t>Ruth Fiedler, </a:t>
            </a:r>
            <a:r>
              <a:rPr lang="en-US" dirty="0" err="1" smtClean="0"/>
              <a:t>EdD</a:t>
            </a:r>
            <a:r>
              <a:rPr lang="en-US" dirty="0" smtClean="0"/>
              <a:t>, PMHCNS-BC, CNE</a:t>
            </a:r>
          </a:p>
          <a:p>
            <a:r>
              <a:rPr lang="en-US" dirty="0" smtClean="0"/>
              <a:t>Associate </a:t>
            </a:r>
            <a:r>
              <a:rPr lang="en-US" dirty="0" smtClean="0"/>
              <a:t>Professor</a:t>
            </a:r>
          </a:p>
          <a:p>
            <a:endParaRPr lang="en-US" dirty="0"/>
          </a:p>
          <a:p>
            <a:r>
              <a:rPr lang="en-US" dirty="0" smtClean="0"/>
              <a:t>Barbara </a:t>
            </a:r>
            <a:r>
              <a:rPr lang="en-US" dirty="0" err="1" smtClean="0"/>
              <a:t>shaw</a:t>
            </a:r>
            <a:r>
              <a:rPr lang="en-US" dirty="0" smtClean="0"/>
              <a:t>, </a:t>
            </a:r>
            <a:r>
              <a:rPr lang="en-US" dirty="0" err="1" smtClean="0"/>
              <a:t>dnp</a:t>
            </a:r>
            <a:r>
              <a:rPr lang="en-US" dirty="0" smtClean="0"/>
              <a:t>, </a:t>
            </a:r>
            <a:r>
              <a:rPr lang="en-US" dirty="0" err="1" smtClean="0"/>
              <a:t>apn</a:t>
            </a:r>
            <a:r>
              <a:rPr lang="en-US" dirty="0" smtClean="0"/>
              <a:t>, </a:t>
            </a:r>
            <a:r>
              <a:rPr lang="en-US" dirty="0" err="1" smtClean="0"/>
              <a:t>fnp</a:t>
            </a:r>
            <a:r>
              <a:rPr lang="en-US" dirty="0" smtClean="0"/>
              <a:t>-c</a:t>
            </a:r>
          </a:p>
          <a:p>
            <a:r>
              <a:rPr lang="en-US" smtClean="0"/>
              <a:t>Assistant professor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>
                <a:ea typeface="ヒラギノ角ゴ Pro W3" charset="-128"/>
              </a:rPr>
              <a:t>Turning </a:t>
            </a:r>
            <a:r>
              <a:rPr lang="en-US" sz="2400" dirty="0" smtClean="0">
                <a:ea typeface="ヒラギノ角ゴ Pro W3" charset="-128"/>
              </a:rPr>
              <a:t>Points:  Using </a:t>
            </a:r>
            <a:r>
              <a:rPr lang="en-US" sz="2400" dirty="0">
                <a:ea typeface="ヒラギノ角ゴ Pro W3" charset="-128"/>
              </a:rPr>
              <a:t>Quality Matters to Direct Improvements in Online Nursing Programs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037436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Motivating faculty to </a:t>
            </a:r>
            <a:br>
              <a:rPr lang="en-US" dirty="0" smtClean="0"/>
            </a:br>
            <a:r>
              <a:rPr lang="en-US" dirty="0" smtClean="0"/>
              <a:t>Improve online courses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905000"/>
            <a:ext cx="7924800" cy="40626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 smtClean="0"/>
              <a:t>Faculty </a:t>
            </a:r>
            <a:r>
              <a:rPr lang="en-US" sz="2400" dirty="0"/>
              <a:t>members </a:t>
            </a:r>
            <a:r>
              <a:rPr lang="en-US" sz="2400" dirty="0" smtClean="0"/>
              <a:t>held </a:t>
            </a:r>
            <a:r>
              <a:rPr lang="en-US" sz="2400" dirty="0"/>
              <a:t>accountable for course revisions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By direct line manager (department chair)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/>
              <a:t>Followed up with individual faculty members to ensure adequate </a:t>
            </a:r>
            <a:r>
              <a:rPr lang="en-US" sz="2400" b="1" dirty="0"/>
              <a:t>time</a:t>
            </a:r>
            <a:r>
              <a:rPr lang="en-US" sz="2400" dirty="0"/>
              <a:t> and resources for revisions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en-US" sz="2400" dirty="0"/>
              <a:t>By peers on the Faculty Evaluation Committee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/>
              <a:t>Evaluation form developed </a:t>
            </a:r>
          </a:p>
          <a:p>
            <a:pPr marL="1828800" lvl="3" indent="-457200">
              <a:buFont typeface="Arial" panose="020B0604020202020204" pitchFamily="34" charset="0"/>
              <a:buChar char="•"/>
            </a:pPr>
            <a:r>
              <a:rPr lang="en-US" sz="2400" dirty="0"/>
              <a:t>Faculty confirmed changes based on the peer review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4765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of the Lessons learned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#1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Utilizing the Quality Matters rubric enhanced the evaluation process and led to consistent course </a:t>
            </a:r>
            <a:r>
              <a:rPr lang="en-US" dirty="0" smtClean="0"/>
              <a:t>evaluations</a:t>
            </a:r>
            <a:endParaRPr lang="en-US" dirty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#2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Building in checks and balances was essential to ensure that faculty have the support to improve course delivery </a:t>
            </a:r>
            <a:r>
              <a:rPr lang="en-US" dirty="0" smtClean="0"/>
              <a:t>methods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22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ahead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24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67200" y="1752600"/>
            <a:ext cx="4041775" cy="639762"/>
          </a:xfrm>
        </p:spPr>
        <p:txBody>
          <a:bodyPr/>
          <a:lstStyle/>
          <a:p>
            <a:r>
              <a:rPr lang="en-US" sz="2400" dirty="0" smtClean="0"/>
              <a:t>Maintaining Direction</a:t>
            </a:r>
            <a:endParaRPr lang="en-US" sz="24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91000" y="2514600"/>
            <a:ext cx="4041775" cy="3687762"/>
          </a:xfrm>
        </p:spPr>
        <p:txBody>
          <a:bodyPr>
            <a:normAutofit/>
          </a:bodyPr>
          <a:lstStyle/>
          <a:p>
            <a:r>
              <a:rPr lang="en-US" dirty="0" smtClean="0"/>
              <a:t>Checks </a:t>
            </a:r>
            <a:r>
              <a:rPr lang="en-US" dirty="0"/>
              <a:t>and </a:t>
            </a:r>
            <a:r>
              <a:rPr lang="en-US" dirty="0" smtClean="0"/>
              <a:t>balances</a:t>
            </a:r>
          </a:p>
          <a:p>
            <a:pPr lvl="1"/>
            <a:r>
              <a:rPr lang="en-US" dirty="0" smtClean="0"/>
              <a:t>Engagement of administration and faculty</a:t>
            </a:r>
            <a:endParaRPr lang="en-US" dirty="0"/>
          </a:p>
          <a:p>
            <a:r>
              <a:rPr lang="en-US" dirty="0" smtClean="0"/>
              <a:t>Developing processes to </a:t>
            </a:r>
            <a:r>
              <a:rPr lang="en-US" dirty="0"/>
              <a:t>maintain </a:t>
            </a:r>
            <a:r>
              <a:rPr lang="en-US" dirty="0" smtClean="0"/>
              <a:t>quality</a:t>
            </a:r>
          </a:p>
          <a:p>
            <a:r>
              <a:rPr lang="en-US" dirty="0" smtClean="0"/>
              <a:t>Education re: best practices in online teaching</a:t>
            </a:r>
            <a:endParaRPr lang="en-US" dirty="0"/>
          </a:p>
          <a:p>
            <a:endParaRPr lang="en-US" dirty="0"/>
          </a:p>
        </p:txBody>
      </p:sp>
      <p:pic>
        <p:nvPicPr>
          <p:cNvPr id="8" name="Picture 2" descr="Image result for online teachi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819400"/>
            <a:ext cx="3236119" cy="2158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6401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0"/>
            <a:ext cx="8229600" cy="4373563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</a:pPr>
            <a:r>
              <a:rPr lang="en-US" b="1" i="1" dirty="0" smtClean="0"/>
              <a:t>By the end of this </a:t>
            </a:r>
            <a:r>
              <a:rPr lang="en-US" b="1" i="1" dirty="0"/>
              <a:t>presentation, attendees will be able to:</a:t>
            </a:r>
          </a:p>
          <a:p>
            <a:pPr lvl="1">
              <a:spcAft>
                <a:spcPts val="600"/>
              </a:spcAft>
            </a:pPr>
            <a:r>
              <a:rPr lang="en-US" sz="2400" dirty="0"/>
              <a:t>Describe how to institute the Quality Matters Higher Education Rubric to improve online nursing </a:t>
            </a:r>
            <a:r>
              <a:rPr lang="en-US" sz="2400" dirty="0" smtClean="0"/>
              <a:t>courses</a:t>
            </a:r>
            <a:endParaRPr lang="en-US" sz="2400" dirty="0"/>
          </a:p>
          <a:p>
            <a:pPr lvl="1">
              <a:spcAft>
                <a:spcPts val="600"/>
              </a:spcAft>
            </a:pPr>
            <a:r>
              <a:rPr lang="en-US" sz="2400" dirty="0"/>
              <a:t>Explain how to motivate faculty to revamp their course delivery </a:t>
            </a:r>
            <a:r>
              <a:rPr lang="en-US" sz="2400" dirty="0" smtClean="0"/>
              <a:t>methods</a:t>
            </a:r>
            <a:endParaRPr lang="en-US" sz="2400" dirty="0"/>
          </a:p>
          <a:p>
            <a:pPr lvl="1">
              <a:spcAft>
                <a:spcPts val="600"/>
              </a:spcAft>
            </a:pPr>
            <a:r>
              <a:rPr lang="en-US" sz="2400" dirty="0"/>
              <a:t>Explore checks and balances to ensure success in course </a:t>
            </a:r>
            <a:r>
              <a:rPr lang="en-US" sz="2400" dirty="0" smtClean="0"/>
              <a:t>improvement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1493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1828800"/>
            <a:ext cx="8305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Rush University</a:t>
            </a:r>
            <a:r>
              <a:rPr lang="en-US" sz="2400" dirty="0"/>
              <a:t> is a private, health sciences university offering more than 30 unique degree or certificate options in medicine, nursing, allied health and biomedical research to nearly 2,000 </a:t>
            </a:r>
            <a:r>
              <a:rPr lang="en-US" sz="2400" dirty="0" smtClean="0"/>
              <a:t>students</a:t>
            </a:r>
          </a:p>
          <a:p>
            <a:endParaRPr lang="en-US" sz="2400" dirty="0"/>
          </a:p>
          <a:p>
            <a:r>
              <a:rPr lang="en-US" sz="2400" dirty="0"/>
              <a:t>The </a:t>
            </a:r>
            <a:r>
              <a:rPr lang="en-US" sz="2400" b="1" dirty="0"/>
              <a:t>Rush University College of Nursing (CON) </a:t>
            </a:r>
            <a:r>
              <a:rPr lang="en-US" sz="2400" dirty="0"/>
              <a:t>was one of the first in the country to develop fully online graduate nursing </a:t>
            </a:r>
            <a:r>
              <a:rPr lang="en-US" sz="2400" dirty="0" smtClean="0"/>
              <a:t>programs</a:t>
            </a:r>
          </a:p>
          <a:p>
            <a:endParaRPr lang="en-US" sz="2400" dirty="0"/>
          </a:p>
          <a:p>
            <a:r>
              <a:rPr lang="en-US" sz="2400" b="1" i="1" dirty="0"/>
              <a:t>Enrollment continues to grow, and many of our programs are ranked in the top 10 programs </a:t>
            </a:r>
            <a:r>
              <a:rPr lang="en-US" sz="2400" b="1" i="1" dirty="0" smtClean="0"/>
              <a:t>nationally</a:t>
            </a:r>
            <a:endParaRPr lang="en-US" sz="2400" b="1" i="1" dirty="0"/>
          </a:p>
        </p:txBody>
      </p:sp>
    </p:spTree>
    <p:extLst>
      <p:ext uri="{BB962C8B-B14F-4D97-AF65-F5344CB8AC3E}">
        <p14:creationId xmlns:p14="http://schemas.microsoft.com/office/powerpoint/2010/main" val="28851476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Online Courses: </a:t>
            </a:r>
            <a:br>
              <a:rPr lang="en-US" dirty="0" smtClean="0"/>
            </a:br>
            <a:r>
              <a:rPr lang="en-US" dirty="0" smtClean="0"/>
              <a:t>Student Dissatisfaction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4300" indent="0">
              <a:buNone/>
            </a:pPr>
            <a:r>
              <a:rPr lang="en-US" dirty="0" smtClean="0"/>
              <a:t>Three major areas:</a:t>
            </a:r>
          </a:p>
          <a:p>
            <a:pPr lvl="1"/>
            <a:r>
              <a:rPr lang="en-US" sz="2400" dirty="0"/>
              <a:t>Disorganization</a:t>
            </a:r>
          </a:p>
          <a:p>
            <a:pPr lvl="1"/>
            <a:r>
              <a:rPr lang="en-US" sz="2400" dirty="0"/>
              <a:t>Out-of-date delivery methods</a:t>
            </a:r>
          </a:p>
          <a:p>
            <a:pPr lvl="1"/>
            <a:r>
              <a:rPr lang="en-US" sz="2400" dirty="0"/>
              <a:t>Lack of instructor presence in online courses</a:t>
            </a:r>
          </a:p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810000"/>
            <a:ext cx="3657600" cy="267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3437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Barriers to improving </a:t>
            </a:r>
            <a:br>
              <a:rPr lang="en-US" dirty="0" smtClean="0"/>
            </a:br>
            <a:r>
              <a:rPr lang="en-US" dirty="0" smtClean="0"/>
              <a:t>online courses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r>
              <a:rPr lang="en-US" b="1" i="1" dirty="0"/>
              <a:t>Group Brainstorming/Nominal Group Technique:</a:t>
            </a:r>
            <a:endParaRPr lang="en-US" dirty="0"/>
          </a:p>
          <a:p>
            <a:pPr marL="0" indent="0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What </a:t>
            </a:r>
            <a:r>
              <a:rPr lang="en-US" dirty="0" smtClean="0"/>
              <a:t>barriers exist at your institution that prevent faculty from making improvements to online courses?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5122" name="Picture 2" descr="Related imag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4114800"/>
            <a:ext cx="4191000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833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Matters Comes to Rush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 Long Road to QM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Online Learning Faculty Task Force</a:t>
            </a:r>
          </a:p>
          <a:p>
            <a:r>
              <a:rPr lang="en-US" dirty="0" smtClean="0"/>
              <a:t>Discovering QM</a:t>
            </a:r>
          </a:p>
          <a:p>
            <a:r>
              <a:rPr lang="en-US" dirty="0" smtClean="0"/>
              <a:t>Instructional Designers</a:t>
            </a:r>
          </a:p>
          <a:p>
            <a:r>
              <a:rPr lang="en-US" dirty="0" smtClean="0"/>
              <a:t>QM Reviewers at Rush</a:t>
            </a:r>
          </a:p>
          <a:p>
            <a:r>
              <a:rPr lang="en-US" dirty="0" smtClean="0"/>
              <a:t>Teaching/Learning QM</a:t>
            </a:r>
          </a:p>
          <a:p>
            <a:r>
              <a:rPr lang="en-US" dirty="0" smtClean="0"/>
              <a:t>One Course at a Time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sz="quarter" idx="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438400"/>
            <a:ext cx="4041775" cy="3031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46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 turning point in </a:t>
            </a:r>
            <a:br>
              <a:rPr lang="en-US" dirty="0" smtClean="0"/>
            </a:br>
            <a:r>
              <a:rPr lang="en-US" dirty="0" smtClean="0"/>
              <a:t>“getting off the dime”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42109" y="2133600"/>
            <a:ext cx="7315200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Administrative backing and support for evaluation of individual courses using the Quality </a:t>
            </a:r>
            <a:r>
              <a:rPr lang="en-US" sz="2800" dirty="0"/>
              <a:t>Matters Higher Education Rubric</a:t>
            </a:r>
          </a:p>
          <a:p>
            <a:endParaRPr lang="en-US" dirty="0" smtClean="0"/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2050" name="Picture 2" descr="Image result for turning poi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962400"/>
            <a:ext cx="2667000" cy="2506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2188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the Quality matters </a:t>
            </a:r>
            <a:br>
              <a:rPr lang="en-US" dirty="0" smtClean="0"/>
            </a:br>
            <a:r>
              <a:rPr lang="en-US" dirty="0" smtClean="0"/>
              <a:t>higher education rubric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 smtClean="0"/>
              <a:t>The Process</a:t>
            </a:r>
            <a:endParaRPr lang="en-US" sz="2400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15637" y="2560628"/>
            <a:ext cx="4040188" cy="3687762"/>
          </a:xfrm>
        </p:spPr>
        <p:txBody>
          <a:bodyPr/>
          <a:lstStyle/>
          <a:p>
            <a:r>
              <a:rPr lang="en-US" dirty="0" smtClean="0"/>
              <a:t>Introduction to Faculty</a:t>
            </a:r>
          </a:p>
          <a:p>
            <a:r>
              <a:rPr lang="en-US" dirty="0" smtClean="0"/>
              <a:t>Courses</a:t>
            </a:r>
          </a:p>
          <a:p>
            <a:pPr lvl="1"/>
            <a:r>
              <a:rPr lang="en-US" dirty="0" smtClean="0"/>
              <a:t>Choices</a:t>
            </a:r>
          </a:p>
          <a:p>
            <a:pPr lvl="1"/>
            <a:r>
              <a:rPr lang="en-US" dirty="0" smtClean="0"/>
              <a:t>How to Access</a:t>
            </a:r>
          </a:p>
          <a:p>
            <a:pPr lvl="1"/>
            <a:r>
              <a:rPr lang="en-US" dirty="0" smtClean="0"/>
              <a:t>Evaluation</a:t>
            </a:r>
          </a:p>
          <a:p>
            <a:r>
              <a:rPr lang="en-US" dirty="0" smtClean="0"/>
              <a:t>Faculty-to Faculty Feedback</a:t>
            </a:r>
          </a:p>
          <a:p>
            <a:endParaRPr lang="en-US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01782" y="2064327"/>
            <a:ext cx="838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4" name="AutoShape 2" descr="Image result for quality matters rubri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AutoShape 4" descr="Image result for quality matters rubric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0000">
            <a:off x="5352562" y="2238100"/>
            <a:ext cx="2706917" cy="3503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0351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Engagement in the </a:t>
            </a:r>
            <a:br>
              <a:rPr lang="en-US" dirty="0" smtClean="0"/>
            </a:br>
            <a:r>
              <a:rPr lang="en-US" dirty="0" smtClean="0"/>
              <a:t>improvement process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838200" y="2112819"/>
            <a:ext cx="7772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/>
              <a:t>Group Brainstorming/Nominal Group Technique</a:t>
            </a:r>
            <a:r>
              <a:rPr lang="en-US" sz="2400" b="1" i="1" dirty="0" smtClean="0"/>
              <a:t>:</a:t>
            </a:r>
          </a:p>
          <a:p>
            <a:endParaRPr lang="en-US" sz="2400" b="1" i="1" dirty="0"/>
          </a:p>
          <a:p>
            <a:r>
              <a:rPr lang="en-US" sz="2400" dirty="0" smtClean="0"/>
              <a:t>What are some strategies for motivating faculty to engage in the improvement process?</a:t>
            </a:r>
          </a:p>
          <a:p>
            <a:endParaRPr lang="en-US" sz="2400" b="1" i="1" dirty="0"/>
          </a:p>
          <a:p>
            <a:endParaRPr lang="en-US" sz="2400" dirty="0"/>
          </a:p>
          <a:p>
            <a:endParaRPr lang="en-US" dirty="0"/>
          </a:p>
        </p:txBody>
      </p:sp>
      <p:pic>
        <p:nvPicPr>
          <p:cNvPr id="7170" name="Picture 2" descr="Image result for working at compute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3922265"/>
            <a:ext cx="3821054" cy="2814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47837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othecary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pothecary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Rush PPT template_breitenstein</Template>
  <TotalTime>150</TotalTime>
  <Words>392</Words>
  <Application>Microsoft Macintosh PowerPoint</Application>
  <PresentationFormat>On-screen Show (4:3)</PresentationFormat>
  <Paragraphs>69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Century Gothic</vt:lpstr>
      <vt:lpstr>ヒラギノ角ゴ Pro W3</vt:lpstr>
      <vt:lpstr>Apothecary</vt:lpstr>
      <vt:lpstr>Turning Points:  Using Quality Matters to Direct Improvements in Online Nursing Programs</vt:lpstr>
      <vt:lpstr>Objectives</vt:lpstr>
      <vt:lpstr>background</vt:lpstr>
      <vt:lpstr>Online Courses:  Student Dissatisfaction</vt:lpstr>
      <vt:lpstr>Barriers to improving  online courses</vt:lpstr>
      <vt:lpstr>Quality Matters Comes to Rush</vt:lpstr>
      <vt:lpstr>The turning point in  “getting off the dime”</vt:lpstr>
      <vt:lpstr>Using the Quality matters  higher education rubric</vt:lpstr>
      <vt:lpstr>Engagement in the  improvement process</vt:lpstr>
      <vt:lpstr>Motivating faculty to  Improve online courses</vt:lpstr>
      <vt:lpstr>Some of the Lessons learned</vt:lpstr>
      <vt:lpstr>Challenges ahead</vt:lpstr>
    </vt:vector>
  </TitlesOfParts>
  <Company>Rush University Medical Center</Company>
  <LinksUpToDate>false</LinksUpToDate>
  <SharedDoc>false</SharedDoc>
  <HyperlinksChanged>false</HyperlinksChanged>
  <AppVersion>15.0037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Rush</dc:creator>
  <cp:lastModifiedBy>Ruth Fiedler</cp:lastModifiedBy>
  <cp:revision>18</cp:revision>
  <dcterms:created xsi:type="dcterms:W3CDTF">2014-05-16T13:59:29Z</dcterms:created>
  <dcterms:modified xsi:type="dcterms:W3CDTF">2017-09-11T19:33:47Z</dcterms:modified>
</cp:coreProperties>
</file>