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0" r:id="rId2"/>
    <p:sldMasterId id="2147483662" r:id="rId3"/>
  </p:sldMasterIdLst>
  <p:notesMasterIdLst>
    <p:notesMasterId r:id="rId49"/>
  </p:notesMasterIdLst>
  <p:sldIdLst>
    <p:sldId id="260" r:id="rId4"/>
    <p:sldId id="256" r:id="rId5"/>
    <p:sldId id="259" r:id="rId6"/>
    <p:sldId id="258" r:id="rId7"/>
    <p:sldId id="264" r:id="rId8"/>
    <p:sldId id="265" r:id="rId9"/>
    <p:sldId id="266" r:id="rId10"/>
    <p:sldId id="267" r:id="rId11"/>
    <p:sldId id="298" r:id="rId12"/>
    <p:sldId id="299" r:id="rId13"/>
    <p:sldId id="295" r:id="rId14"/>
    <p:sldId id="278" r:id="rId15"/>
    <p:sldId id="293" r:id="rId16"/>
    <p:sldId id="281" r:id="rId17"/>
    <p:sldId id="279" r:id="rId18"/>
    <p:sldId id="282" r:id="rId19"/>
    <p:sldId id="268" r:id="rId20"/>
    <p:sldId id="291" r:id="rId21"/>
    <p:sldId id="285" r:id="rId22"/>
    <p:sldId id="304" r:id="rId23"/>
    <p:sldId id="286" r:id="rId24"/>
    <p:sldId id="284" r:id="rId25"/>
    <p:sldId id="292" r:id="rId26"/>
    <p:sldId id="306" r:id="rId27"/>
    <p:sldId id="305" r:id="rId28"/>
    <p:sldId id="307" r:id="rId29"/>
    <p:sldId id="287" r:id="rId30"/>
    <p:sldId id="288" r:id="rId31"/>
    <p:sldId id="289" r:id="rId32"/>
    <p:sldId id="290" r:id="rId33"/>
    <p:sldId id="269" r:id="rId34"/>
    <p:sldId id="303" r:id="rId35"/>
    <p:sldId id="301" r:id="rId36"/>
    <p:sldId id="302" r:id="rId37"/>
    <p:sldId id="300" r:id="rId38"/>
    <p:sldId id="270" r:id="rId39"/>
    <p:sldId id="296" r:id="rId40"/>
    <p:sldId id="297" r:id="rId41"/>
    <p:sldId id="271" r:id="rId42"/>
    <p:sldId id="272" r:id="rId43"/>
    <p:sldId id="273" r:id="rId44"/>
    <p:sldId id="274" r:id="rId45"/>
    <p:sldId id="275" r:id="rId46"/>
    <p:sldId id="276" r:id="rId47"/>
    <p:sldId id="277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6"/>
    <p:restoredTop sz="94700"/>
  </p:normalViewPr>
  <p:slideViewPr>
    <p:cSldViewPr snapToGrid="0" snapToObjects="1">
      <p:cViewPr varScale="1">
        <p:scale>
          <a:sx n="116" d="100"/>
          <a:sy n="116" d="100"/>
        </p:scale>
        <p:origin x="125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163263278651103E-2"/>
          <c:y val="0"/>
          <c:w val="0.913673473442698"/>
          <c:h val="0.810367751404916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 Participants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Pt>
            <c:idx val="1"/>
            <c:bubble3D val="0"/>
            <c:spPr>
              <a:ln w="63500">
                <a:solidFill>
                  <a:srgbClr val="FF66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CBD-48E7-9E82-C263C9E2D730}"/>
              </c:ext>
            </c:extLst>
          </c:dPt>
          <c:dPt>
            <c:idx val="2"/>
            <c:bubble3D val="0"/>
            <c:spPr>
              <a:ln w="63500">
                <a:solidFill>
                  <a:srgbClr val="FF66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CBD-48E7-9E82-C263C9E2D730}"/>
              </c:ext>
            </c:extLst>
          </c:dPt>
          <c:dPt>
            <c:idx val="3"/>
            <c:bubble3D val="0"/>
            <c:spPr>
              <a:ln w="63500">
                <a:solidFill>
                  <a:srgbClr val="FF66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CBD-48E7-9E82-C263C9E2D7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</c:v>
                </c:pt>
                <c:pt idx="1">
                  <c:v>180</c:v>
                </c:pt>
                <c:pt idx="2">
                  <c:v>280</c:v>
                </c:pt>
                <c:pt idx="3">
                  <c:v>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CBD-48E7-9E82-C263C9E2D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8846216"/>
        <c:axId val="-2039321432"/>
      </c:lineChart>
      <c:catAx>
        <c:axId val="-2038846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039321432"/>
        <c:crosses val="autoZero"/>
        <c:auto val="1"/>
        <c:lblAlgn val="ctr"/>
        <c:lblOffset val="100"/>
        <c:noMultiLvlLbl val="0"/>
      </c:catAx>
      <c:valAx>
        <c:axId val="-2039321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388462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280729761293297E-3"/>
          <c:y val="0.103174603174603"/>
          <c:w val="0.99437192702387101"/>
          <c:h val="0.89682545522931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0.18</c:v>
                </c:pt>
                <c:pt idx="2">
                  <c:v>0.08</c:v>
                </c:pt>
                <c:pt idx="3">
                  <c:v>0.22500000000000001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1-4AA5-8C4A-DC27D40931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Standard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</c:v>
                </c:pt>
                <c:pt idx="1">
                  <c:v>0.71</c:v>
                </c:pt>
                <c:pt idx="2">
                  <c:v>0.69</c:v>
                </c:pt>
                <c:pt idx="3">
                  <c:v>0.7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1-4AA5-8C4A-DC27D40931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Higher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0.19</c:v>
                </c:pt>
                <c:pt idx="1">
                  <c:v>0.08</c:v>
                </c:pt>
                <c:pt idx="2">
                  <c:v>0.22</c:v>
                </c:pt>
                <c:pt idx="3">
                  <c:v>7.4999999999999997E-2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1-4AA5-8C4A-DC27D4093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2816888"/>
        <c:axId val="-2074882856"/>
      </c:barChart>
      <c:catAx>
        <c:axId val="-2042816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74882856"/>
        <c:crosses val="autoZero"/>
        <c:auto val="1"/>
        <c:lblAlgn val="ctr"/>
        <c:lblOffset val="100"/>
        <c:noMultiLvlLbl val="0"/>
      </c:catAx>
      <c:valAx>
        <c:axId val="-2074882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42816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097680393614001E-2"/>
          <c:y val="0"/>
          <c:w val="0.906551263895371"/>
          <c:h val="7.0666791651043601E-2"/>
        </c:manualLayout>
      </c:layout>
      <c:overlay val="0"/>
      <c:spPr>
        <a:noFill/>
      </c:spPr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0091832637501"/>
          <c:y val="4.5867201256166799E-2"/>
          <c:w val="0.76245393964428998"/>
          <c:h val="0.640568025818447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Higher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9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Large (12)</c:v>
                </c:pt>
                <c:pt idx="1">
                  <c:v>Mid-Sized (118)</c:v>
                </c:pt>
                <c:pt idx="2">
                  <c:v>Small (223)</c:v>
                </c:pt>
                <c:pt idx="3">
                  <c:v>AVERAGE (353)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0.17</c:v>
                </c:pt>
                <c:pt idx="2">
                  <c:v>0.08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2-446D-92F7-B354BD3DD0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Generally Higher</c:v>
                </c:pt>
              </c:strCache>
            </c:strRef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32-446D-92F7-B354BD3DD08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Large (12)</c:v>
                </c:pt>
                <c:pt idx="1">
                  <c:v>Mid-Sized (118)</c:v>
                </c:pt>
                <c:pt idx="2">
                  <c:v>Small (223)</c:v>
                </c:pt>
                <c:pt idx="3">
                  <c:v>AVERAGE (353)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</c:v>
                </c:pt>
                <c:pt idx="1">
                  <c:v>0.06</c:v>
                </c:pt>
                <c:pt idx="2">
                  <c:v>0.04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32-446D-92F7-B354BD3DD0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Large (12)</c:v>
                </c:pt>
                <c:pt idx="1">
                  <c:v>Mid-Sized (118)</c:v>
                </c:pt>
                <c:pt idx="2">
                  <c:v>Small (223)</c:v>
                </c:pt>
                <c:pt idx="3">
                  <c:v>AVERAGE (353)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0.25</c:v>
                </c:pt>
                <c:pt idx="1">
                  <c:v>0.45</c:v>
                </c:pt>
                <c:pt idx="2">
                  <c:v>0.52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32-446D-92F7-B354BD3DD0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Generally the Same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Large (12)</c:v>
                </c:pt>
                <c:pt idx="1">
                  <c:v>Mid-Sized (118)</c:v>
                </c:pt>
                <c:pt idx="2">
                  <c:v>Small (223)</c:v>
                </c:pt>
                <c:pt idx="3">
                  <c:v>AVERAGE (353)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0.17</c:v>
                </c:pt>
                <c:pt idx="1">
                  <c:v>0.18</c:v>
                </c:pt>
                <c:pt idx="2">
                  <c:v>0.22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32-446D-92F7-B354BD3DD0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32-446D-92F7-B354BD3DD08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Large (12)</c:v>
                </c:pt>
                <c:pt idx="1">
                  <c:v>Mid-Sized (118)</c:v>
                </c:pt>
                <c:pt idx="2">
                  <c:v>Small (223)</c:v>
                </c:pt>
                <c:pt idx="3">
                  <c:v>AVERAGE (353)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</c:v>
                </c:pt>
                <c:pt idx="1">
                  <c:v>0.08</c:v>
                </c:pt>
                <c:pt idx="2">
                  <c:v>0.03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2-446D-92F7-B354BD3DD08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Generally Lower</c:v>
                </c:pt>
              </c:strCache>
            </c:strRef>
          </c:tx>
          <c:spPr>
            <a:pattFill prst="dkVert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Large (12)</c:v>
                </c:pt>
                <c:pt idx="1">
                  <c:v>Mid-Sized (118)</c:v>
                </c:pt>
                <c:pt idx="2">
                  <c:v>Small (223)</c:v>
                </c:pt>
                <c:pt idx="3">
                  <c:v>AVERAGE (353)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0.17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32-446D-92F7-B354BD3DD08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 Pattern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32-446D-92F7-B354BD3DD08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Large (12)</c:v>
                </c:pt>
                <c:pt idx="1">
                  <c:v>Mid-Sized (118)</c:v>
                </c:pt>
                <c:pt idx="2">
                  <c:v>Small (223)</c:v>
                </c:pt>
                <c:pt idx="3">
                  <c:v>AVERAGE (353)</c:v>
                </c:pt>
              </c:strCache>
            </c:strRef>
          </c:cat>
          <c:val>
            <c:numRef>
              <c:f>Sheet1!$H$2:$H$5</c:f>
              <c:numCache>
                <c:formatCode>0%</c:formatCode>
                <c:ptCount val="4"/>
                <c:pt idx="0">
                  <c:v>0.25</c:v>
                </c:pt>
                <c:pt idx="1">
                  <c:v>0</c:v>
                </c:pt>
                <c:pt idx="2">
                  <c:v>0.01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32-446D-92F7-B354BD3DD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8583880"/>
        <c:axId val="1865001272"/>
      </c:barChart>
      <c:catAx>
        <c:axId val="1818583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5001272"/>
        <c:crosses val="autoZero"/>
        <c:auto val="1"/>
        <c:lblAlgn val="ctr"/>
        <c:lblOffset val="100"/>
        <c:noMultiLvlLbl val="0"/>
      </c:catAx>
      <c:valAx>
        <c:axId val="186500127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58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82034406248199E-4"/>
          <c:y val="0.80129135892002001"/>
          <c:w val="0.97472725174951202"/>
          <c:h val="0.19820042845753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229375670186938"/>
          <c:w val="1"/>
          <c:h val="0.77062432981306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Some or All Earmarked for Online Support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0.33</c:v>
                </c:pt>
                <c:pt idx="2">
                  <c:v>0.54</c:v>
                </c:pt>
                <c:pt idx="3">
                  <c:v>0.31</c:v>
                </c:pt>
                <c:pt idx="4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4-40AF-B859-0C1F08B0AA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Goes to Academic Departments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0.03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4-40AF-B859-0C1F08B0AA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 w. Other Revenue for General Distribution 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1.6708437761069001E-3"/>
                  <c:y val="2.459268367660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54-40AF-B859-0C1F08B0A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0.78</c:v>
                </c:pt>
                <c:pt idx="1">
                  <c:v>0.54</c:v>
                </c:pt>
                <c:pt idx="2">
                  <c:v>0.3</c:v>
                </c:pt>
                <c:pt idx="3">
                  <c:v>0.55000000000000004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54-40AF-B859-0C1F08B0A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787320"/>
        <c:axId val="-2042888728"/>
      </c:barChart>
      <c:catAx>
        <c:axId val="-2055787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42888728"/>
        <c:crosses val="autoZero"/>
        <c:auto val="1"/>
        <c:lblAlgn val="ctr"/>
        <c:lblOffset val="100"/>
        <c:noMultiLvlLbl val="0"/>
      </c:catAx>
      <c:valAx>
        <c:axId val="-2042888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55787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565033537474501E-3"/>
          <c:y val="4.7300337457817703E-3"/>
          <c:w val="0.72342509817851697"/>
          <c:h val="0.24847644044494399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108397178357394"/>
          <c:w val="1"/>
          <c:h val="0.89160282164260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0.23</c:v>
                </c:pt>
                <c:pt idx="3">
                  <c:v>0.43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4-44D3-BD7D-E919CA887A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0.8</c:v>
                </c:pt>
                <c:pt idx="2">
                  <c:v>0.77</c:v>
                </c:pt>
                <c:pt idx="3">
                  <c:v>0.57999999999999996</c:v>
                </c:pt>
                <c:pt idx="4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4-44D3-BD7D-E919CA887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688232"/>
        <c:axId val="-2046184200"/>
      </c:barChart>
      <c:catAx>
        <c:axId val="-2135688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46184200"/>
        <c:crosses val="autoZero"/>
        <c:auto val="1"/>
        <c:lblAlgn val="ctr"/>
        <c:lblOffset val="100"/>
        <c:noMultiLvlLbl val="0"/>
      </c:catAx>
      <c:valAx>
        <c:axId val="-2046184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35688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0.85291394859144698"/>
          <c:h val="0.106054385578881"/>
        </c:manualLayout>
      </c:layout>
      <c:overlay val="0"/>
      <c:spPr>
        <a:noFill/>
      </c:spPr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666666666666701E-2"/>
          <c:y val="0"/>
          <c:w val="0.95416666666666705"/>
          <c:h val="0.7969778983409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Materials</c:v>
                </c:pt>
                <c:pt idx="1">
                  <c:v>Peers</c:v>
                </c:pt>
                <c:pt idx="2">
                  <c:v>Faculty</c:v>
                </c:pt>
                <c:pt idx="3">
                  <c:v>Other Staff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0.04</c:v>
                </c:pt>
                <c:pt idx="2">
                  <c:v>0.22</c:v>
                </c:pt>
                <c:pt idx="3" formatCode="0.0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4-40CC-9FF6-FCF416A2D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Materials</c:v>
                </c:pt>
                <c:pt idx="1">
                  <c:v>Peers</c:v>
                </c:pt>
                <c:pt idx="2">
                  <c:v>Faculty</c:v>
                </c:pt>
                <c:pt idx="3">
                  <c:v>Other Staff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</c:v>
                </c:pt>
                <c:pt idx="1">
                  <c:v>0.44</c:v>
                </c:pt>
                <c:pt idx="2">
                  <c:v>0.54</c:v>
                </c:pt>
                <c:pt idx="3" formatCode="0.00%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34-40CC-9FF6-FCF416A2D8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Materials</c:v>
                </c:pt>
                <c:pt idx="1">
                  <c:v>Peers</c:v>
                </c:pt>
                <c:pt idx="2">
                  <c:v>Faculty</c:v>
                </c:pt>
                <c:pt idx="3">
                  <c:v>Other Staff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0.52</c:v>
                </c:pt>
                <c:pt idx="2">
                  <c:v>0.24</c:v>
                </c:pt>
                <c:pt idx="3" formatCode="0.00%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4-40CC-9FF6-FCF416A2D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3295688"/>
        <c:axId val="1867943448"/>
      </c:barChart>
      <c:catAx>
        <c:axId val="186329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943448"/>
        <c:crosses val="autoZero"/>
        <c:auto val="1"/>
        <c:lblAlgn val="ctr"/>
        <c:lblOffset val="100"/>
        <c:noMultiLvlLbl val="0"/>
      </c:catAx>
      <c:valAx>
        <c:axId val="18679434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63295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92831364829401"/>
          <c:y val="0.89503747308812598"/>
          <c:w val="0.46231003937007897"/>
          <c:h val="7.6241451522443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Materials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Small</c:v>
                </c:pt>
                <c:pt idx="1">
                  <c:v>Mid-Sized</c:v>
                </c:pt>
                <c:pt idx="2">
                  <c:v>Large</c:v>
                </c:pt>
                <c:pt idx="3">
                  <c:v>AVERAGE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50.532089552238787</c:v>
                </c:pt>
                <c:pt idx="1">
                  <c:v>49.858585858585862</c:v>
                </c:pt>
                <c:pt idx="2">
                  <c:v>49.571428571428541</c:v>
                </c:pt>
                <c:pt idx="3">
                  <c:v>50.077111716621253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378-8561-070805BB45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Peers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Small</c:v>
                </c:pt>
                <c:pt idx="1">
                  <c:v>Mid-Sized</c:v>
                </c:pt>
                <c:pt idx="2">
                  <c:v>Large</c:v>
                </c:pt>
                <c:pt idx="3">
                  <c:v>AVERAGE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21.076865671641801</c:v>
                </c:pt>
                <c:pt idx="1">
                  <c:v>20.676767676767671</c:v>
                </c:pt>
                <c:pt idx="2">
                  <c:v>20.51428571428572</c:v>
                </c:pt>
                <c:pt idx="3">
                  <c:v>20.80735694822889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1-4378-8561-070805BB45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Faculty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Small</c:v>
                </c:pt>
                <c:pt idx="1">
                  <c:v>Mid-Sized</c:v>
                </c:pt>
                <c:pt idx="2">
                  <c:v>Large</c:v>
                </c:pt>
                <c:pt idx="3">
                  <c:v>AVERAGE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24.37164179104478</c:v>
                </c:pt>
                <c:pt idx="1">
                  <c:v>24.02525252525253</c:v>
                </c:pt>
                <c:pt idx="2">
                  <c:v>26.571428571428569</c:v>
                </c:pt>
                <c:pt idx="3">
                  <c:v>24.39455040871934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F1-4378-8561-070805BB45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Staff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Small</c:v>
                </c:pt>
                <c:pt idx="1">
                  <c:v>Mid-Sized</c:v>
                </c:pt>
                <c:pt idx="2">
                  <c:v>Large</c:v>
                </c:pt>
                <c:pt idx="3">
                  <c:v>AVERAGE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2.526865671641791</c:v>
                </c:pt>
                <c:pt idx="1">
                  <c:v>3.0858585858585861</c:v>
                </c:pt>
                <c:pt idx="2">
                  <c:v>5.9142857142857146</c:v>
                </c:pt>
                <c:pt idx="3">
                  <c:v>3.1514986376021792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F1-4378-8561-070805BB4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8985528"/>
        <c:axId val="1861892920"/>
      </c:barChart>
      <c:catAx>
        <c:axId val="-213898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892920"/>
        <c:crosses val="autoZero"/>
        <c:auto val="1"/>
        <c:lblAlgn val="ctr"/>
        <c:lblOffset val="100"/>
        <c:noMultiLvlLbl val="0"/>
      </c:catAx>
      <c:valAx>
        <c:axId val="1861892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3898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520487862269702E-2"/>
          <c:y val="4.6896800905327003E-2"/>
          <c:w val="0.94095902427546096"/>
          <c:h val="0.79337087728547295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More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2.08333333333326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9C-428A-8176-BE1A15CBA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Materials</c:v>
                </c:pt>
                <c:pt idx="1">
                  <c:v>Peers</c:v>
                </c:pt>
                <c:pt idx="2">
                  <c:v>Faculty</c:v>
                </c:pt>
                <c:pt idx="3">
                  <c:v>Other Staff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53.1</c:v>
                </c:pt>
                <c:pt idx="1">
                  <c:v>26.6</c:v>
                </c:pt>
                <c:pt idx="2">
                  <c:v>26.8</c:v>
                </c:pt>
                <c:pt idx="3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C-428A-8176-BE1A15CBA0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8"/>
            <c:spPr>
              <a:solidFill>
                <a:schemeClr val="tx2">
                  <a:lumMod val="1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Materials</c:v>
                </c:pt>
                <c:pt idx="1">
                  <c:v>Peers</c:v>
                </c:pt>
                <c:pt idx="2">
                  <c:v>Faculty</c:v>
                </c:pt>
                <c:pt idx="3">
                  <c:v>Other Staff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47.8</c:v>
                </c:pt>
                <c:pt idx="1">
                  <c:v>22</c:v>
                </c:pt>
                <c:pt idx="2">
                  <c:v>25.8</c:v>
                </c:pt>
                <c:pt idx="3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9C-428A-8176-BE1A15CBA0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Less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6.2499999999999804E-3"/>
                  <c:y val="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9C-428A-8176-BE1A15CBA0C9}"/>
                </c:ext>
              </c:extLst>
            </c:dLbl>
            <c:dLbl>
              <c:idx val="3"/>
              <c:layout>
                <c:manualLayout>
                  <c:x val="5.2083333333333301E-2"/>
                  <c:y val="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9C-428A-8176-BE1A15CBA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Materials</c:v>
                </c:pt>
                <c:pt idx="1">
                  <c:v>Peers</c:v>
                </c:pt>
                <c:pt idx="2">
                  <c:v>Faculty</c:v>
                </c:pt>
                <c:pt idx="3">
                  <c:v>Other Staff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46.8</c:v>
                </c:pt>
                <c:pt idx="1">
                  <c:v>15.1</c:v>
                </c:pt>
                <c:pt idx="2">
                  <c:v>20.100000000000001</c:v>
                </c:pt>
                <c:pt idx="3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9C-428A-8176-BE1A15CBA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1861543736"/>
        <c:axId val="2137688136"/>
      </c:stockChart>
      <c:catAx>
        <c:axId val="1861543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7688136"/>
        <c:crosses val="autoZero"/>
        <c:auto val="1"/>
        <c:lblAlgn val="ctr"/>
        <c:lblOffset val="100"/>
        <c:noMultiLvlLbl val="0"/>
      </c:catAx>
      <c:valAx>
        <c:axId val="2137688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154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696358267717"/>
          <c:y val="0.73363631889763803"/>
          <c:w val="0.45142529778859197"/>
          <c:h val="7.4050688976377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020842017507302E-3"/>
          <c:y val="4.131012097964E-2"/>
          <c:w val="0.99074955772254203"/>
          <c:h val="0.93311756655971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 Faculty Unaided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E-4C1F-B313-B84BB54696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 Faculty w. Optional Help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0.49</c:v>
                </c:pt>
                <c:pt idx="1">
                  <c:v>0.35</c:v>
                </c:pt>
                <c:pt idx="2">
                  <c:v>0.45</c:v>
                </c:pt>
                <c:pt idx="3">
                  <c:v>0.28000000000000003</c:v>
                </c:pt>
                <c:pt idx="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E-4C1F-B313-B84BB54696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By Faculty w. Required Support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0.16</c:v>
                </c:pt>
                <c:pt idx="1">
                  <c:v>0.31</c:v>
                </c:pt>
                <c:pt idx="2">
                  <c:v>0.21</c:v>
                </c:pt>
                <c:pt idx="3">
                  <c:v>0.4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3E-4C1F-B313-B84BB54696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By Teams: SMEs &amp; Support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0.05</c:v>
                </c:pt>
                <c:pt idx="1">
                  <c:v>0.04</c:v>
                </c:pt>
                <c:pt idx="2">
                  <c:v>0.04</c:v>
                </c:pt>
                <c:pt idx="3">
                  <c:v>0.13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3E-4C1F-B313-B84BB54696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Wide Variation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0.08</c:v>
                </c:pt>
                <c:pt idx="1">
                  <c:v>0.06</c:v>
                </c:pt>
                <c:pt idx="2">
                  <c:v>0.15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3E-4C1F-B313-B84BB5469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159800"/>
        <c:axId val="-2117906104"/>
      </c:barChart>
      <c:catAx>
        <c:axId val="-2099159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7906104"/>
        <c:crosses val="autoZero"/>
        <c:auto val="1"/>
        <c:lblAlgn val="ctr"/>
        <c:lblOffset val="100"/>
        <c:noMultiLvlLbl val="0"/>
      </c:catAx>
      <c:valAx>
        <c:axId val="-2117906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99159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0191746561067"/>
          <c:y val="0"/>
          <c:w val="0.899808253438933"/>
          <c:h val="0.21312548769241699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618196925633601E-3"/>
          <c:y val="4.9323966954461798E-2"/>
          <c:w val="0.97083846654606498"/>
          <c:h val="0.95067590636536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 Stipend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3"/>
              <c:layout>
                <c:manualLayout>
                  <c:x val="4.6400816811682802E-2"/>
                  <c:y val="9.1557600145856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C7-4592-B241-E394518DC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0.51</c:v>
                </c:pt>
                <c:pt idx="2">
                  <c:v>0.37</c:v>
                </c:pt>
                <c:pt idx="3">
                  <c:v>0.68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C7-4592-B241-E394518DCD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Faculty Incentives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C7-4592-B241-E394518DCD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Special Compensation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0.42</c:v>
                </c:pt>
                <c:pt idx="1">
                  <c:v>0.27</c:v>
                </c:pt>
                <c:pt idx="2">
                  <c:v>0.23</c:v>
                </c:pt>
                <c:pt idx="3">
                  <c:v>0.15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C7-4592-B241-E394518DCD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Varies Widely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0.21</c:v>
                </c:pt>
                <c:pt idx="2">
                  <c:v>0.39</c:v>
                </c:pt>
                <c:pt idx="3">
                  <c:v>0.18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C7-4592-B241-E394518DC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367016"/>
        <c:axId val="-2041739704"/>
      </c:barChart>
      <c:catAx>
        <c:axId val="-21353670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41739704"/>
        <c:crosses val="autoZero"/>
        <c:auto val="1"/>
        <c:lblAlgn val="ctr"/>
        <c:lblOffset val="100"/>
        <c:noMultiLvlLbl val="0"/>
      </c:catAx>
      <c:valAx>
        <c:axId val="-2041739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35367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3.9947648070010901E-4"/>
          <c:w val="0.96144238098197798"/>
          <c:h val="0.17096063186956301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014280314440102E-3"/>
          <c:y val="9.1766534101774003E-2"/>
          <c:w val="0.99499857196855601"/>
          <c:h val="0.9082334658982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Fully Accessible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0.59</c:v>
                </c:pt>
                <c:pt idx="2">
                  <c:v>0.69</c:v>
                </c:pt>
                <c:pt idx="3">
                  <c:v>0.68</c:v>
                </c:pt>
                <c:pt idx="4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0-4B4F-B8E9-BDDE948890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Partially Accessible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0.35</c:v>
                </c:pt>
                <c:pt idx="1">
                  <c:v>0.28000000000000003</c:v>
                </c:pt>
                <c:pt idx="2">
                  <c:v>0.17</c:v>
                </c:pt>
                <c:pt idx="3">
                  <c:v>0.2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0-4B4F-B8E9-BDDE948890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Wide Variation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0.19</c:v>
                </c:pt>
                <c:pt idx="1">
                  <c:v>0.13</c:v>
                </c:pt>
                <c:pt idx="2">
                  <c:v>0.15</c:v>
                </c:pt>
                <c:pt idx="3">
                  <c:v>0.13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0-4B4F-B8E9-BDDE94889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635912"/>
        <c:axId val="-2117590856"/>
      </c:barChart>
      <c:catAx>
        <c:axId val="-2117635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7590856"/>
        <c:crosses val="autoZero"/>
        <c:auto val="1"/>
        <c:lblAlgn val="ctr"/>
        <c:lblOffset val="100"/>
        <c:noMultiLvlLbl val="0"/>
      </c:catAx>
      <c:valAx>
        <c:axId val="-2117590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17635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5027152114950004E-3"/>
          <c:y val="6.3332708411448502E-3"/>
          <c:w val="0.97862493908909198"/>
          <c:h val="0.102412823397075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237678681750702"/>
          <c:w val="0.99899059179207195"/>
          <c:h val="0.5921294716248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Community &amp; Technical Colleges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55</c:v>
                </c:pt>
                <c:pt idx="2">
                  <c:v>76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5-4627-A587-568F81A413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4-Year Public Universities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61</c:v>
                </c:pt>
                <c:pt idx="2">
                  <c:v>91</c:v>
                </c:pt>
                <c:pt idx="3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5-4627-A587-568F81A413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 Year Private Universities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66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40</c:v>
                </c:pt>
                <c:pt idx="1">
                  <c:v>59</c:v>
                </c:pt>
                <c:pt idx="2">
                  <c:v>98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C5-4627-A587-568F81A41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0553704"/>
        <c:axId val="-2104836728"/>
      </c:barChart>
      <c:catAx>
        <c:axId val="-1990553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104836728"/>
        <c:crosses val="autoZero"/>
        <c:auto val="1"/>
        <c:lblAlgn val="ctr"/>
        <c:lblOffset val="100"/>
        <c:noMultiLvlLbl val="0"/>
      </c:catAx>
      <c:valAx>
        <c:axId val="-2104836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9055370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3.7769696160861198E-2"/>
          <c:y val="6.4528083394650997E-4"/>
          <c:w val="0.93963143378264202"/>
          <c:h val="0.232212543323078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8852966913203796E-4"/>
          <c:w val="1"/>
          <c:h val="0.9991114703308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Institutional CenterOnly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0.63</c:v>
                </c:pt>
                <c:pt idx="1">
                  <c:v>0.56999999999999995</c:v>
                </c:pt>
                <c:pt idx="2">
                  <c:v>0.71</c:v>
                </c:pt>
                <c:pt idx="3">
                  <c:v>0.65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F-44D1-A843-6CCF929514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Institutional + Dept. Centers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0.06</c:v>
                </c:pt>
                <c:pt idx="1">
                  <c:v>0.13</c:v>
                </c:pt>
                <c:pt idx="2">
                  <c:v>0.17</c:v>
                </c:pt>
                <c:pt idx="3">
                  <c:v>0.13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7F-44D1-A843-6CCF929514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Dept. Centers Only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7F-44D1-A843-6CCF92951482}"/>
                </c:ext>
              </c:extLst>
            </c:dLbl>
            <c:dLbl>
              <c:idx val="1"/>
              <c:layout>
                <c:manualLayout>
                  <c:x val="-5.39856600590468E-2"/>
                  <c:y val="1.747742499271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7F-44D1-A843-6CCF92951482}"/>
                </c:ext>
              </c:extLst>
            </c:dLbl>
            <c:dLbl>
              <c:idx val="2"/>
              <c:layout>
                <c:manualLayout>
                  <c:x val="-5.7359763812737302E-2"/>
                  <c:y val="2.9129041654529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7F-44D1-A843-6CCF92951482}"/>
                </c:ext>
              </c:extLst>
            </c:dLbl>
            <c:dLbl>
              <c:idx val="3"/>
              <c:layout>
                <c:manualLayout>
                  <c:x val="-5.9046815689582401E-2"/>
                  <c:y val="1.165161666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7F-44D1-A843-6CCF9295148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7F-44D1-A843-6CCF92951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</c:v>
                </c:pt>
                <c:pt idx="1">
                  <c:v>0.06</c:v>
                </c:pt>
                <c:pt idx="2">
                  <c:v>0.02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7F-44D1-A843-6CCF929514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TLT Centers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0.3</c:v>
                </c:pt>
                <c:pt idx="1">
                  <c:v>0.24</c:v>
                </c:pt>
                <c:pt idx="2">
                  <c:v>0.1</c:v>
                </c:pt>
                <c:pt idx="3">
                  <c:v>0.2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7F-44D1-A843-6CCF92951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2340664"/>
        <c:axId val="-2117649416"/>
      </c:barChart>
      <c:catAx>
        <c:axId val="-2102340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7649416"/>
        <c:crosses val="autoZero"/>
        <c:auto val="1"/>
        <c:lblAlgn val="ctr"/>
        <c:lblOffset val="100"/>
        <c:noMultiLvlLbl val="0"/>
      </c:catAx>
      <c:valAx>
        <c:axId val="-21176494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02340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1"/>
          <c:h val="0.14610920766579999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8904323284767599"/>
          <c:w val="0.99919809494709"/>
          <c:h val="0.76180552661192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Lead Online QA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0.68</c:v>
                </c:pt>
                <c:pt idx="1">
                  <c:v>0.59</c:v>
                </c:pt>
                <c:pt idx="2">
                  <c:v>0.53</c:v>
                </c:pt>
                <c:pt idx="3">
                  <c:v>0.6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5E-4EF9-9877-D3E2C550E0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Shared Responsibility for Online QA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2.16186679751350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5E-4EF9-9877-D3E2C550E00E}"/>
                </c:ext>
              </c:extLst>
            </c:dLbl>
            <c:dLbl>
              <c:idx val="1"/>
              <c:layout>
                <c:manualLayout>
                  <c:x val="1.6214000981351399E-2"/>
                  <c:y val="-3.7808646569535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5E-4EF9-9877-D3E2C550E00E}"/>
                </c:ext>
              </c:extLst>
            </c:dLbl>
            <c:dLbl>
              <c:idx val="2"/>
              <c:layout>
                <c:manualLayout>
                  <c:x val="1.441244531675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E-4EF9-9877-D3E2C550E00E}"/>
                </c:ext>
              </c:extLst>
            </c:dLbl>
            <c:dLbl>
              <c:idx val="3"/>
              <c:layout>
                <c:manualLayout>
                  <c:x val="1.98171123105405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E-4EF9-9877-D3E2C550E00E}"/>
                </c:ext>
              </c:extLst>
            </c:dLbl>
            <c:dLbl>
              <c:idx val="4"/>
              <c:layout>
                <c:manualLayout>
                  <c:x val="1.9817112310540501E-2"/>
                  <c:y val="-3.7808646569535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E-4EF9-9877-D3E2C550E0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0.34</c:v>
                </c:pt>
                <c:pt idx="2">
                  <c:v>0.4</c:v>
                </c:pt>
                <c:pt idx="3">
                  <c:v>0.35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5E-4EF9-9877-D3E2C550E0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Little or No Role in QA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0.03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5E-4EF9-9877-D3E2C550E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9285000"/>
        <c:axId val="-1969525592"/>
      </c:barChart>
      <c:catAx>
        <c:axId val="-1969285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69525592"/>
        <c:crosses val="autoZero"/>
        <c:auto val="1"/>
        <c:lblAlgn val="ctr"/>
        <c:lblOffset val="100"/>
        <c:noMultiLvlLbl val="0"/>
      </c:catAx>
      <c:valAx>
        <c:axId val="-19695255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969285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887535263324301"/>
          <c:y val="5.9570946287905305E-4"/>
          <c:w val="0.67998839060507199"/>
          <c:h val="0.2917865925180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196878210375875"/>
          <c:w val="1"/>
          <c:h val="0.75390223703015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Determinative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0.15</c:v>
                </c:pt>
                <c:pt idx="2">
                  <c:v>0.12</c:v>
                </c:pt>
                <c:pt idx="3">
                  <c:v>0.06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3-4E20-A72E-BC82F30623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Advisory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0.63</c:v>
                </c:pt>
                <c:pt idx="1">
                  <c:v>0.73</c:v>
                </c:pt>
                <c:pt idx="2">
                  <c:v>0.81</c:v>
                </c:pt>
                <c:pt idx="3">
                  <c:v>0.71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3-4E20-A72E-BC82F30623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Involved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1.44124453167567E-2"/>
                  <c:y val="-3.7861194303052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73-4E20-A72E-BC82F306232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0.08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0.24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3-4E20-A72E-BC82F3062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9870360"/>
        <c:axId val="-1969660360"/>
      </c:barChart>
      <c:catAx>
        <c:axId val="-1969870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69660360"/>
        <c:crosses val="autoZero"/>
        <c:auto val="1"/>
        <c:lblAlgn val="ctr"/>
        <c:lblOffset val="100"/>
        <c:noMultiLvlLbl val="0"/>
      </c:catAx>
      <c:valAx>
        <c:axId val="-19696603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969870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852362204724402E-4"/>
          <c:y val="1.21930932834241E-4"/>
          <c:w val="0.99975147637795303"/>
          <c:h val="0.151665087626306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60486537281815"/>
          <c:w val="1"/>
          <c:h val="0.83951346271818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 Reports to QA Officer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0.03</c:v>
                </c:pt>
                <c:pt idx="2">
                  <c:v>0.02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F-4E6A-A7B0-F13B06427C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QA Reports to COO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0.09</c:v>
                </c:pt>
                <c:pt idx="1">
                  <c:v>0.06</c:v>
                </c:pt>
                <c:pt idx="2">
                  <c:v>0.12</c:v>
                </c:pt>
                <c:pt idx="3">
                  <c:v>0.1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3F-4E6A-A7B0-F13B06427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Peer to Peer Relationship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0.45</c:v>
                </c:pt>
                <c:pt idx="2">
                  <c:v>0.37</c:v>
                </c:pt>
                <c:pt idx="3">
                  <c:v>0.53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3F-4E6A-A7B0-F13B06427C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Formal Relationship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5.2431024304050401E-3"/>
                  <c:y val="-4.741647692417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3F-4E6A-A7B0-F13B06427C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CC</c:v>
                </c:pt>
                <c:pt idx="1">
                  <c:v>Low</c:v>
                </c:pt>
                <c:pt idx="2">
                  <c:v>Reg Pub</c:v>
                </c:pt>
                <c:pt idx="3">
                  <c:v>Reg Priv</c:v>
                </c:pt>
                <c:pt idx="4">
                  <c:v>Enterprise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0.62</c:v>
                </c:pt>
                <c:pt idx="1">
                  <c:v>0.46</c:v>
                </c:pt>
                <c:pt idx="2">
                  <c:v>0.5</c:v>
                </c:pt>
                <c:pt idx="3">
                  <c:v>0.35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F-4E6A-A7B0-F13B06427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57111800"/>
        <c:axId val="-1957401448"/>
      </c:barChart>
      <c:catAx>
        <c:axId val="-1957111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57401448"/>
        <c:crosses val="autoZero"/>
        <c:auto val="1"/>
        <c:lblAlgn val="ctr"/>
        <c:lblOffset val="100"/>
        <c:noMultiLvlLbl val="0"/>
      </c:catAx>
      <c:valAx>
        <c:axId val="-19574014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9571118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"/>
          <c:y val="1.23610246324434E-3"/>
          <c:w val="0.98711105056084703"/>
          <c:h val="0.16956315955141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355181592281799E-2"/>
          <c:y val="3.0827416741246699E-2"/>
          <c:w val="0.95004492275585195"/>
          <c:h val="0.885923519228003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Growth in Chief Online Officer Positions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56</c:v>
                </c:pt>
                <c:pt idx="1">
                  <c:v>62</c:v>
                </c:pt>
                <c:pt idx="2">
                  <c:v>66</c:v>
                </c:pt>
                <c:pt idx="3">
                  <c:v>75</c:v>
                </c:pt>
                <c:pt idx="4">
                  <c:v>85</c:v>
                </c:pt>
                <c:pt idx="5">
                  <c:v>95</c:v>
                </c:pt>
                <c:pt idx="6">
                  <c:v>103</c:v>
                </c:pt>
                <c:pt idx="7">
                  <c:v>111</c:v>
                </c:pt>
                <c:pt idx="8">
                  <c:v>124</c:v>
                </c:pt>
                <c:pt idx="9">
                  <c:v>133</c:v>
                </c:pt>
                <c:pt idx="10">
                  <c:v>164</c:v>
                </c:pt>
                <c:pt idx="11">
                  <c:v>175</c:v>
                </c:pt>
                <c:pt idx="12">
                  <c:v>202</c:v>
                </c:pt>
                <c:pt idx="13">
                  <c:v>227</c:v>
                </c:pt>
                <c:pt idx="14">
                  <c:v>254</c:v>
                </c:pt>
                <c:pt idx="15">
                  <c:v>282</c:v>
                </c:pt>
                <c:pt idx="16">
                  <c:v>303</c:v>
                </c:pt>
                <c:pt idx="17">
                  <c:v>328</c:v>
                </c:pt>
                <c:pt idx="18">
                  <c:v>345</c:v>
                </c:pt>
                <c:pt idx="19">
                  <c:v>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E3-4EFC-9ECD-2A1C87BF2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0525016"/>
        <c:axId val="-2021204520"/>
      </c:lineChart>
      <c:catAx>
        <c:axId val="-2120525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021204520"/>
        <c:crosses val="autoZero"/>
        <c:auto val="1"/>
        <c:lblAlgn val="ctr"/>
        <c:lblOffset val="100"/>
        <c:noMultiLvlLbl val="0"/>
      </c:catAx>
      <c:valAx>
        <c:axId val="-2021204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0525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Responsibilities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COOs on the Rise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A-469C-BA12-8F45A75773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Stable Responsibilities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COOs on the Rise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DA-469C-BA12-8F45A75773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Decreasing Responsibities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COOs on the Rise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DA-469C-BA12-8F45A7577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000552"/>
        <c:axId val="-2014781528"/>
      </c:barChart>
      <c:catAx>
        <c:axId val="-2121000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2014781528"/>
        <c:crosses val="autoZero"/>
        <c:auto val="1"/>
        <c:lblAlgn val="ctr"/>
        <c:lblOffset val="100"/>
        <c:noMultiLvlLbl val="0"/>
      </c:catAx>
      <c:valAx>
        <c:axId val="-2014781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21000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898355122579996"/>
          <c:y val="0.149872504351901"/>
          <c:w val="0.37138053275613903"/>
          <c:h val="0.381208430305635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615034417582797E-4"/>
          <c:y val="0.21091163231625701"/>
          <c:w val="0.99836621198513698"/>
          <c:h val="0.78908836768374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From nearby competitors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1"/>
              <c:layout>
                <c:manualLayout>
                  <c:x val="-6.9914594093482899E-3"/>
                  <c:y val="1.687407719890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18-47A7-9ABB-27EC28E8F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Community Colleges</c:v>
                </c:pt>
                <c:pt idx="1">
                  <c:v>Low Enrollment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 Programs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0.46</c:v>
                </c:pt>
                <c:pt idx="1">
                  <c:v>0.36</c:v>
                </c:pt>
                <c:pt idx="2">
                  <c:v>0.13</c:v>
                </c:pt>
                <c:pt idx="3">
                  <c:v>0.21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8-47A7-9ABB-27EC28E8F85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From regional competitors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04871891140224E-2"/>
                  <c:y val="4.2185192997257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8-47A7-9ABB-27EC28E8F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Community Colleges</c:v>
                </c:pt>
                <c:pt idx="1">
                  <c:v>Low Enrollment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 Programs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0.34</c:v>
                </c:pt>
                <c:pt idx="1">
                  <c:v>0.38</c:v>
                </c:pt>
                <c:pt idx="2">
                  <c:v>0.6</c:v>
                </c:pt>
                <c:pt idx="3">
                  <c:v>0.28999999999999998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18-47A7-9ABB-27EC28E8F85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From national competitors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Community Colleges</c:v>
                </c:pt>
                <c:pt idx="1">
                  <c:v>Low Enrollment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 Programs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0.2</c:v>
                </c:pt>
                <c:pt idx="1">
                  <c:v>0.27</c:v>
                </c:pt>
                <c:pt idx="2">
                  <c:v>0.27</c:v>
                </c:pt>
                <c:pt idx="3">
                  <c:v>0.5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18-47A7-9ABB-27EC28E8F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88767640"/>
        <c:axId val="-1981450552"/>
      </c:barChart>
      <c:catAx>
        <c:axId val="-19887676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81450552"/>
        <c:crosses val="autoZero"/>
        <c:auto val="1"/>
        <c:lblAlgn val="ctr"/>
        <c:lblOffset val="100"/>
        <c:noMultiLvlLbl val="0"/>
      </c:catAx>
      <c:valAx>
        <c:axId val="-1981450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9887676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0833333333333E-2"/>
          <c:y val="0.10863891608201399"/>
          <c:w val="0.97291661015651099"/>
          <c:h val="0.89136108391798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Leading Role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0.34</c:v>
                </c:pt>
                <c:pt idx="2">
                  <c:v>0.49</c:v>
                </c:pt>
                <c:pt idx="3">
                  <c:v>0.38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B-41DF-A616-630BECB771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Shared Responsibility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0.56000000000000005</c:v>
                </c:pt>
                <c:pt idx="2">
                  <c:v>0.47</c:v>
                </c:pt>
                <c:pt idx="3">
                  <c:v>0.57999999999999996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B-41DF-A616-630BECB771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Little or None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0.11</c:v>
                </c:pt>
                <c:pt idx="1">
                  <c:v>0.1</c:v>
                </c:pt>
                <c:pt idx="2">
                  <c:v>0.05</c:v>
                </c:pt>
                <c:pt idx="3">
                  <c:v>0.05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B-41DF-A616-630BECB77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243816"/>
        <c:axId val="-2117872696"/>
      </c:barChart>
      <c:catAx>
        <c:axId val="-21322438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7872696"/>
        <c:crosses val="autoZero"/>
        <c:auto val="1"/>
        <c:lblAlgn val="ctr"/>
        <c:lblOffset val="100"/>
        <c:noMultiLvlLbl val="0"/>
      </c:catAx>
      <c:valAx>
        <c:axId val="-2117872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32243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1722440944885703E-4"/>
          <c:y val="1.5134263082659601E-3"/>
          <c:w val="0.96614944225721799"/>
          <c:h val="0.14456715342361401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232585941398021"/>
          <c:w val="1"/>
          <c:h val="0.76741405860197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Highly Centralized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0.45</c:v>
                </c:pt>
                <c:pt idx="2">
                  <c:v>0.48</c:v>
                </c:pt>
                <c:pt idx="3">
                  <c:v>0.46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B-4C44-8FD0-F3EE173403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Balanced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0.37</c:v>
                </c:pt>
                <c:pt idx="2">
                  <c:v>0.31</c:v>
                </c:pt>
                <c:pt idx="3">
                  <c:v>0.38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B-4C44-8FD0-F3EE173403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Distributed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1.6247237756363098E-2"/>
                  <c:y val="4.080246562552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B-4C44-8FD0-F3EE173403A3}"/>
                </c:ext>
              </c:extLst>
            </c:dLbl>
            <c:dLbl>
              <c:idx val="2"/>
              <c:layout>
                <c:manualLayout>
                  <c:x val="1.9857735035554901E-2"/>
                  <c:y val="1.22407396876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0B-4C44-8FD0-F3EE173403A3}"/>
                </c:ext>
              </c:extLst>
            </c:dLbl>
            <c:dLbl>
              <c:idx val="3"/>
              <c:layout>
                <c:manualLayout>
                  <c:x val="1.62472377563629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0B-4C44-8FD0-F3EE17340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0.27</c:v>
                </c:pt>
                <c:pt idx="1">
                  <c:v>0.19</c:v>
                </c:pt>
                <c:pt idx="2">
                  <c:v>0.21</c:v>
                </c:pt>
                <c:pt idx="3">
                  <c:v>0.18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0B-4C44-8FD0-F3EE17340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071736"/>
        <c:axId val="-2119426696"/>
      </c:barChart>
      <c:catAx>
        <c:axId val="-21180717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9426696"/>
        <c:crosses val="autoZero"/>
        <c:auto val="1"/>
        <c:lblAlgn val="ctr"/>
        <c:lblOffset val="100"/>
        <c:noMultiLvlLbl val="0"/>
      </c:catAx>
      <c:valAx>
        <c:axId val="-2119426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18071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3.9417752028316298E-3"/>
          <c:w val="0.97580544619422604"/>
          <c:h val="0.21739814356821699"/>
        </c:manualLayout>
      </c:layout>
      <c:overlay val="0"/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8623387937849E-3"/>
          <c:y val="0.165897708596289"/>
          <c:w val="1"/>
          <c:h val="0.83410229140371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CIO is also COO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1.47058836628320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2C-47EE-A67F-20BC492C8D23}"/>
                </c:ext>
              </c:extLst>
            </c:dLbl>
            <c:dLbl>
              <c:idx val="3"/>
              <c:layout>
                <c:manualLayout>
                  <c:x val="1.05304208934605E-2"/>
                  <c:y val="2.6881720430107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2C-47EE-A67F-20BC492C8D23}"/>
                </c:ext>
              </c:extLst>
            </c:dLbl>
            <c:dLbl>
              <c:idx val="4"/>
              <c:layout>
                <c:manualLayout>
                  <c:x val="1.6380654723161001E-2"/>
                  <c:y val="-2.68817204301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2C-47EE-A67F-20BC492C8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0.01</c:v>
                </c:pt>
                <c:pt idx="2">
                  <c:v>0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2C-47EE-A67F-20BC492C8D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CIO Reports to COO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</c:v>
                </c:pt>
                <c:pt idx="3">
                  <c:v>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2C-47EE-A67F-20BC492C8D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COO Reports to CIO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0.08</c:v>
                </c:pt>
                <c:pt idx="1">
                  <c:v>0.06</c:v>
                </c:pt>
                <c:pt idx="2">
                  <c:v>0.02</c:v>
                </c:pt>
                <c:pt idx="3">
                  <c:v>0.05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2C-47EE-A67F-20BC492C8D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Collaborating Peers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0.63</c:v>
                </c:pt>
                <c:pt idx="2">
                  <c:v>0.71</c:v>
                </c:pt>
                <c:pt idx="3">
                  <c:v>0.73</c:v>
                </c:pt>
                <c:pt idx="4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2C-47EE-A67F-20BC492C8D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 Formal Relationship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5746618426143E-2"/>
                  <c:y val="-2.52525252525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2C-47EE-A67F-20BC492C8D23}"/>
                </c:ext>
              </c:extLst>
            </c:dLbl>
            <c:dLbl>
              <c:idx val="1"/>
              <c:layout>
                <c:manualLayout>
                  <c:x val="1.9230770943703498E-2"/>
                  <c:y val="2.525252525252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2C-47EE-A67F-20BC492C8D23}"/>
                </c:ext>
              </c:extLst>
            </c:dLbl>
            <c:dLbl>
              <c:idx val="2"/>
              <c:layout>
                <c:manualLayout>
                  <c:x val="1.583710548305E-2"/>
                  <c:y val="2.5252525252524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2C-47EE-A67F-20BC492C8D23}"/>
                </c:ext>
              </c:extLst>
            </c:dLbl>
            <c:dLbl>
              <c:idx val="3"/>
              <c:layout>
                <c:manualLayout>
                  <c:x val="1.3574661842614201E-2"/>
                  <c:y val="2.5252525252524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92C-47EE-A67F-20BC492C8D23}"/>
                </c:ext>
              </c:extLst>
            </c:dLbl>
            <c:dLbl>
              <c:idx val="4"/>
              <c:layout>
                <c:manualLayout>
                  <c:x val="1.13122182021785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2C-47EE-A67F-20BC492C8D23}"/>
                </c:ext>
              </c:extLst>
            </c:dLbl>
            <c:dLbl>
              <c:idx val="5"/>
              <c:layout>
                <c:manualLayout>
                  <c:x val="4.5248872808714199E-3"/>
                  <c:y val="-9.25915229674186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92C-47EE-A67F-20BC492C8D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COLLEGES</c:v>
                </c:pt>
                <c:pt idx="1">
                  <c:v>4Y LOW ENROLLMENT</c:v>
                </c:pt>
                <c:pt idx="2">
                  <c:v>REGIONAL PUBLICS</c:v>
                </c:pt>
                <c:pt idx="3">
                  <c:v>REGIONAL PRIVATES</c:v>
                </c:pt>
                <c:pt idx="4">
                  <c:v>ENTERPRISE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0.35</c:v>
                </c:pt>
                <c:pt idx="1">
                  <c:v>0.3</c:v>
                </c:pt>
                <c:pt idx="2">
                  <c:v>0.27</c:v>
                </c:pt>
                <c:pt idx="3">
                  <c:v>0.2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92C-47EE-A67F-20BC492C8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324056"/>
        <c:axId val="-2119969656"/>
      </c:barChart>
      <c:catAx>
        <c:axId val="-2119324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969656"/>
        <c:crosses val="autoZero"/>
        <c:auto val="1"/>
        <c:lblAlgn val="ctr"/>
        <c:lblOffset val="100"/>
        <c:noMultiLvlLbl val="0"/>
      </c:catAx>
      <c:valAx>
        <c:axId val="-21199696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19324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5.7500488653009299E-4"/>
          <c:w val="0.99839987505091399"/>
          <c:h val="0.222526304131765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360136801081703E-3"/>
          <c:y val="7.2697086313970496E-2"/>
          <c:w val="0.99356398631989196"/>
          <c:h val="0.92414792225569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Cost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0.25</c:v>
                </c:pt>
                <c:pt idx="2">
                  <c:v>0.18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E-48A2-8E51-AFA5AB7330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 Generator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0.44</c:v>
                </c:pt>
                <c:pt idx="1">
                  <c:v>0.47</c:v>
                </c:pt>
                <c:pt idx="2">
                  <c:v>0.4</c:v>
                </c:pt>
                <c:pt idx="3">
                  <c:v>0.6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7E-48A2-8E51-AFA5AB7330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Varies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Community College</c:v>
                </c:pt>
                <c:pt idx="1">
                  <c:v>Low Enrollment 4Y</c:v>
                </c:pt>
                <c:pt idx="2">
                  <c:v>Regional 4Y Public</c:v>
                </c:pt>
                <c:pt idx="3">
                  <c:v>Regional 4Y Private</c:v>
                </c:pt>
                <c:pt idx="4">
                  <c:v>Enterprise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0.12</c:v>
                </c:pt>
                <c:pt idx="1">
                  <c:v>0.21</c:v>
                </c:pt>
                <c:pt idx="2">
                  <c:v>0.27</c:v>
                </c:pt>
                <c:pt idx="3">
                  <c:v>0.3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7E-48A2-8E51-AFA5AB733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6714488"/>
        <c:axId val="-2131921736"/>
      </c:barChart>
      <c:catAx>
        <c:axId val="-20767144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31921736"/>
        <c:crosses val="autoZero"/>
        <c:auto val="1"/>
        <c:lblAlgn val="ctr"/>
        <c:lblOffset val="100"/>
        <c:noMultiLvlLbl val="0"/>
      </c:catAx>
      <c:valAx>
        <c:axId val="-21319217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76714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3.3277469156654298E-2"/>
          <c:w val="0.87796203238797998"/>
          <c:h val="7.8603299587551606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0.07314</cdr:x>
      <cdr:y>0.03873</cdr:y>
    </cdr:from>
    <cdr:to>
      <cdr:x>0.48983</cdr:x>
      <cdr:y>0.32971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73" y="140448"/>
          <a:ext cx="1764258" cy="105510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Chief Online Officer</a:t>
          </a:r>
        </a:p>
        <a:p xmlns:a="http://schemas.openxmlformats.org/drawingml/2006/main">
          <a:pPr algn="ctr"/>
          <a:r>
            <a:rPr lang="en-US" sz="1800" b="1" dirty="0"/>
            <a:t>Respondents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0.04553</cdr:x>
      <cdr:y>0.04069</cdr:y>
    </cdr:from>
    <cdr:to>
      <cdr:x>0.97544</cdr:x>
      <cdr:y>0.16301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913" y="230976"/>
          <a:ext cx="10515600" cy="694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0.03206</cdr:x>
      <cdr:y>0</cdr:y>
    </cdr:from>
    <cdr:to>
      <cdr:x>0.98292</cdr:x>
      <cdr:y>0.18389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3958" y="0"/>
          <a:ext cx="8421847" cy="673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0.03216</cdr:x>
      <cdr:y>0.06378</cdr:y>
    </cdr:from>
    <cdr:to>
      <cdr:x>0.21634</cdr:x>
      <cdr:y>0.19842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337" y="184336"/>
          <a:ext cx="1290556" cy="389156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</a:t>
          </a:r>
          <a:r>
            <a:rPr lang="en-US" sz="1800" b="1" dirty="0" smtClean="0"/>
            <a:t> </a:t>
          </a:r>
          <a:r>
            <a:rPr lang="en-US" sz="1800" b="1" dirty="0" smtClean="0">
              <a:solidFill>
                <a:schemeClr val="bg1">
                  <a:lumMod val="95000"/>
                </a:schemeClr>
              </a:solidFill>
            </a:rPr>
            <a:t>  Local</a:t>
          </a:r>
          <a:r>
            <a:rPr lang="en-US" sz="1800" b="1" dirty="0" smtClean="0"/>
            <a:t>		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0.35959</cdr:x>
      <cdr:y>0.09212</cdr:y>
    </cdr:from>
    <cdr:to>
      <cdr:x>0.535</cdr:x>
      <cdr:y>0.19133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9658" y="266263"/>
          <a:ext cx="1229101" cy="286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0.35374</cdr:x>
      <cdr:y>0.07795</cdr:y>
    </cdr:from>
    <cdr:to>
      <cdr:x>0.54962</cdr:x>
      <cdr:y>0.19133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78688" y="225300"/>
          <a:ext cx="1372496" cy="32770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</a:rPr>
            <a:t>Regional</a:t>
          </a:r>
          <a:endParaRPr 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0.69287</cdr:x>
      <cdr:y>0</cdr:y>
    </cdr:from>
    <cdr:to>
      <cdr:x>0.70749</cdr:x>
      <cdr:y>0.1063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54950" y="0"/>
          <a:ext cx="102425" cy="307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0.69851</cdr:x>
      <cdr:y>0.09921</cdr:y>
    </cdr:from>
    <cdr:to>
      <cdr:x>0.87976</cdr:x>
      <cdr:y>0.2055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94455" y="286745"/>
          <a:ext cx="1270071" cy="307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0.71312</cdr:x>
      <cdr:y>0.07086</cdr:y>
    </cdr:from>
    <cdr:to>
      <cdr:x>0.91777</cdr:x>
      <cdr:y>0.2055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96880" y="204819"/>
          <a:ext cx="1433951" cy="38915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National</a:t>
          </a:r>
          <a:endParaRPr lang="en-US" sz="18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74071-2716-6249-8856-8E5324C307A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3D9C-7FEF-864D-B366-9C7E02730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49% or</a:t>
            </a:r>
            <a:r>
              <a:rPr lang="en-US" baseline="0" dirty="0" smtClean="0"/>
              <a:t> more of the CHLOE 4 Sample listed all these issues.</a:t>
            </a:r>
          </a:p>
          <a:p>
            <a:r>
              <a:rPr lang="en-US" baseline="0" dirty="0" smtClean="0"/>
              <a:t>49% or more of COO’s take the lead for the institution listed the issues listed in red font.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83D9C-7FEF-864D-B366-9C7E027300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M Regio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3846"/>
            <a:ext cx="7772400" cy="910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31855"/>
            <a:ext cx="6400800" cy="631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6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900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4913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15057"/>
            <a:ext cx="5486400" cy="3291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Slide_No-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765286" y="4650519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5824181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502518" y="1255973"/>
            <a:ext cx="5824181" cy="19275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502518" y="903350"/>
            <a:ext cx="5824184" cy="352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44909"/>
            <a:ext cx="7772400" cy="1203137"/>
          </a:xfrm>
          <a:prstGeom prst="rect">
            <a:avLst/>
          </a:prstGeom>
        </p:spPr>
        <p:txBody>
          <a:bodyPr/>
          <a:lstStyle>
            <a:lvl1pPr algn="ctr">
              <a:defRPr sz="44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“Committing to Excellence for Learners”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02610"/>
            <a:ext cx="7772400" cy="631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October 27 – 30 | Grapevine, Texas</a:t>
            </a:r>
          </a:p>
        </p:txBody>
      </p:sp>
    </p:spTree>
    <p:extLst>
      <p:ext uri="{BB962C8B-B14F-4D97-AF65-F5344CB8AC3E}">
        <p14:creationId xmlns:p14="http://schemas.microsoft.com/office/powerpoint/2010/main" val="311203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M Regional Titl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645208" y="1832578"/>
            <a:ext cx="2028763" cy="18519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2523" y="1832578"/>
            <a:ext cx="2028763" cy="18519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55580" y="1832578"/>
            <a:ext cx="2028763" cy="18519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74AA38-87D6-3240-AAE4-55C2E695D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475" y="3800475"/>
            <a:ext cx="2028825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50A5DC9-7D1C-EB4D-BB0D-A4C7C1A7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37915" y="3800475"/>
            <a:ext cx="2028825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D543ED-76D5-7348-9AE0-5ADC753E1B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2395" y="3800475"/>
            <a:ext cx="2028825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84247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5867"/>
            <a:ext cx="7772400" cy="1521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4460"/>
            <a:ext cx="6400800" cy="631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5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57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38055"/>
            <a:ext cx="6400800" cy="631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0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455613" y="1631156"/>
            <a:ext cx="4041775" cy="2699797"/>
          </a:xfrm>
        </p:spPr>
        <p:txBody>
          <a:bodyPr/>
          <a:lstStyle>
            <a:lvl1pPr marL="228600" indent="-228600">
              <a:defRPr sz="2000"/>
            </a:lvl1pPr>
            <a:lvl2pPr marL="188913" indent="-188913">
              <a:tabLst/>
              <a:defRPr sz="2000"/>
            </a:lvl2pPr>
            <a:lvl3pPr marL="404813" indent="-180975">
              <a:tabLst/>
              <a:defRPr sz="1800"/>
            </a:lvl3pPr>
            <a:lvl4pPr marL="577850" indent="-138113">
              <a:tabLst/>
              <a:defRPr sz="1600"/>
            </a:lvl4pPr>
            <a:lvl5pPr marL="742950" indent="-165100"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A36A4BF-A5E9-D245-849C-B92193B17E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3145" y="1631156"/>
            <a:ext cx="4041775" cy="2699797"/>
          </a:xfrm>
        </p:spPr>
        <p:txBody>
          <a:bodyPr/>
          <a:lstStyle>
            <a:lvl1pPr marL="228600" indent="-228600">
              <a:defRPr sz="2000"/>
            </a:lvl1pPr>
            <a:lvl2pPr marL="188913" indent="-188913">
              <a:tabLst/>
              <a:defRPr sz="2000"/>
            </a:lvl2pPr>
            <a:lvl3pPr marL="404813" indent="-180975">
              <a:tabLst/>
              <a:defRPr sz="1800"/>
            </a:lvl3pPr>
            <a:lvl4pPr marL="577850" indent="-138113">
              <a:tabLst/>
              <a:defRPr sz="1600"/>
            </a:lvl4pPr>
            <a:lvl5pPr marL="742950" indent="-165100"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37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63626"/>
            <a:ext cx="4040188" cy="32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5338" y="1063625"/>
            <a:ext cx="4081462" cy="326707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990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02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309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28628"/>
            <a:ext cx="9144000" cy="514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9" y="316518"/>
            <a:ext cx="2722705" cy="1219663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596524" y="4899475"/>
            <a:ext cx="145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en-US" sz="800" dirty="0">
                <a:solidFill>
                  <a:schemeClr val="bg2"/>
                </a:solidFill>
                <a:latin typeface="Calibri" charset="0"/>
              </a:rPr>
              <a:t>©2019 </a:t>
            </a:r>
            <a:r>
              <a:rPr lang="en-US" sz="800" dirty="0" err="1">
                <a:solidFill>
                  <a:schemeClr val="bg2"/>
                </a:solidFill>
                <a:latin typeface="Calibri" charset="0"/>
              </a:rPr>
              <a:t>MarylandOnline</a:t>
            </a:r>
            <a:r>
              <a:rPr lang="en-US" sz="800" dirty="0">
                <a:solidFill>
                  <a:schemeClr val="bg2"/>
                </a:solidFill>
                <a:latin typeface="Calibri" charset="0"/>
              </a:rPr>
              <a:t>, Inc.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10425" y="4760975"/>
            <a:ext cx="5755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Join the community</a:t>
            </a:r>
            <a:r>
              <a:rPr lang="en-US" sz="1200" baseline="0" dirty="0">
                <a:solidFill>
                  <a:schemeClr val="bg1"/>
                </a:solidFill>
                <a:latin typeface="Calibri"/>
                <a:cs typeface="Calibri"/>
              </a:rPr>
              <a:t> of people that believes quality matters | </a:t>
            </a:r>
            <a:r>
              <a:rPr lang="en-US" sz="1000" dirty="0" err="1">
                <a:solidFill>
                  <a:schemeClr val="bg1"/>
                </a:solidFill>
                <a:latin typeface="Calibri"/>
                <a:cs typeface="Calibri"/>
              </a:rPr>
              <a:t>qualitymatters.org</a:t>
            </a:r>
            <a:r>
              <a:rPr lang="en-US" sz="1000" dirty="0">
                <a:solidFill>
                  <a:schemeClr val="bg1"/>
                </a:solidFill>
                <a:latin typeface="Calibri"/>
                <a:cs typeface="Calibri"/>
              </a:rPr>
              <a:t>/events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372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9850" dist="889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2" y="430740"/>
            <a:ext cx="2453694" cy="1099156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7604879" y="4874410"/>
            <a:ext cx="145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  <a:latin typeface="Calibri" charset="0"/>
              </a:rPr>
              <a:t>©2019 </a:t>
            </a:r>
            <a:r>
              <a:rPr lang="en-US" sz="800" dirty="0" err="1">
                <a:solidFill>
                  <a:schemeClr val="bg1"/>
                </a:solidFill>
                <a:latin typeface="Calibri" charset="0"/>
              </a:rPr>
              <a:t>MarylandOnline</a:t>
            </a:r>
            <a:r>
              <a:rPr lang="en-US" sz="800" dirty="0">
                <a:solidFill>
                  <a:schemeClr val="bg1"/>
                </a:solidFill>
                <a:latin typeface="Calibri" charset="0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212296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25950"/>
            <a:ext cx="9144000" cy="7175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>
            <a:outerShdw blurRad="50800" dist="38100" dir="16200000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9" y="4547038"/>
            <a:ext cx="1034826" cy="463560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604879" y="4899475"/>
            <a:ext cx="145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r"/>
            <a:r>
              <a:rPr lang="en-US" sz="800" dirty="0">
                <a:solidFill>
                  <a:schemeClr val="accent2"/>
                </a:solidFill>
                <a:latin typeface="Calibri" charset="0"/>
              </a:rPr>
              <a:t>©2019 </a:t>
            </a:r>
            <a:r>
              <a:rPr lang="en-US" sz="800" dirty="0" err="1">
                <a:solidFill>
                  <a:schemeClr val="accent2"/>
                </a:solidFill>
                <a:latin typeface="Calibri" charset="0"/>
              </a:rPr>
              <a:t>MarylandOnline</a:t>
            </a:r>
            <a:r>
              <a:rPr lang="en-US" sz="800" dirty="0">
                <a:solidFill>
                  <a:schemeClr val="accent2"/>
                </a:solidFill>
                <a:latin typeface="Calibri" charset="0"/>
              </a:rPr>
              <a:t>, Inc.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69766" y="4512545"/>
            <a:ext cx="2684226" cy="4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  <a:latin typeface="Calibri"/>
                <a:cs typeface="Calibri"/>
              </a:rPr>
              <a:t>Committing to Excellence for Learners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accent1"/>
                </a:solidFill>
                <a:latin typeface="Calibri"/>
                <a:cs typeface="Calibri"/>
              </a:rPr>
              <a:t>October 27 – 30 | Grapevine, Texas</a:t>
            </a:r>
          </a:p>
        </p:txBody>
      </p:sp>
      <p:pic>
        <p:nvPicPr>
          <p:cNvPr id="2" name="Picture 1" descr="Screen Shot 2019-02-03 at 10.39.38 A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16" y="4425949"/>
            <a:ext cx="2325056" cy="708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75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31775" indent="-22383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57200" indent="-225425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42950" indent="-225425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74725" indent="-223838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nstructionalconnections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xtensionengine.or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idesignedu.org/" TargetMode="Externa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legon@qualitymatters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burch@qualitymatters.or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7884E4-EF56-6248-8C27-76CF4B221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27-30, Grapevine, Texas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11B18-3CB8-0F4D-92F2-001012092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“Committing to Excellence</a:t>
            </a:r>
            <a:br>
              <a:rPr lang="en-US" dirty="0" smtClean="0"/>
            </a:br>
            <a:r>
              <a:rPr lang="en-US" dirty="0" smtClean="0"/>
              <a:t>for Learners”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23537"/>
              </p:ext>
            </p:extLst>
          </p:nvPr>
        </p:nvGraphicFramePr>
        <p:xfrm>
          <a:off x="0" y="539750"/>
          <a:ext cx="879069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C-2 Q2.6 Competition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Greatest source of Competition: Local, Regional, or National?</a:t>
                      </a:r>
                      <a:endParaRPr lang="en-US" sz="1600" b="1" baseline="0" dirty="0" smtClean="0"/>
                    </a:p>
                    <a:p>
                      <a:endParaRPr lang="en-US" sz="1600" b="1" baseline="0" dirty="0" smtClean="0"/>
                    </a:p>
                    <a:p>
                      <a:r>
                        <a:rPr lang="en-US" sz="1600" b="1" baseline="0" dirty="0" smtClean="0"/>
                        <a:t>Varies by institutional type of model</a:t>
                      </a:r>
                    </a:p>
                    <a:p>
                      <a:endParaRPr lang="en-US" sz="1600" b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63521186"/>
              </p:ext>
            </p:extLst>
          </p:nvPr>
        </p:nvGraphicFramePr>
        <p:xfrm>
          <a:off x="1783661" y="1392765"/>
          <a:ext cx="7007029" cy="289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0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Contrasting Models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2800" b="1" dirty="0" smtClean="0">
                <a:solidFill>
                  <a:srgbClr val="000090"/>
                </a:solidFill>
              </a:rPr>
              <a:t>What We Knew Going into CHLOE 4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8910"/>
            <a:ext cx="9144000" cy="108790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b="1" dirty="0"/>
              <a:t>CHLOE Search for Models </a:t>
            </a:r>
            <a:r>
              <a:rPr lang="mr-IN" sz="1800" b="1" dirty="0"/>
              <a:t>–</a:t>
            </a:r>
            <a:r>
              <a:rPr lang="en-US" sz="1800" b="1" dirty="0"/>
              <a:t> by online enrollment, control, Carnegie ranking, etc.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/>
              <a:t>Ongoing effort to provide useful benchmarks for all types of institutions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Five </a:t>
            </a:r>
            <a:r>
              <a:rPr lang="en-US" sz="1800" b="1" dirty="0"/>
              <a:t>most productive models to </a:t>
            </a:r>
            <a:r>
              <a:rPr lang="en-US" sz="1800" b="1" dirty="0" smtClean="0"/>
              <a:t>date:</a:t>
            </a:r>
            <a:endParaRPr lang="en-US" sz="1800" b="1" dirty="0"/>
          </a:p>
          <a:p>
            <a:pPr algn="ctr"/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376262" y="2316819"/>
            <a:ext cx="4465734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Community College (2Y)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Low Online Enrollment (4Y)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Regional Public (4Y)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Regional Private (4Y)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Enterprise (2Y and 4Y)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72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382" y="161246"/>
            <a:ext cx="8703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Refined Definitions of the Five Models</a:t>
            </a:r>
            <a:endParaRPr lang="en-US" sz="2400" dirty="0"/>
          </a:p>
          <a:p>
            <a:r>
              <a:rPr lang="en-US" sz="1600" dirty="0"/>
              <a:t>(Sample size:  C-3 = 280 2-year / 4-year institutions; C-4 = 368 2-year / 4-year institutions)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66325"/>
              </p:ext>
            </p:extLst>
          </p:nvPr>
        </p:nvGraphicFramePr>
        <p:xfrm>
          <a:off x="103671" y="1010880"/>
          <a:ext cx="8703402" cy="324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11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Institutional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Online Model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C-3 and C-4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Defining Criteria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2-year public institutions with less than 7,500 fully and partly online students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4-year public and private institutions with fewer than 1,000 fully and partly online students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4-year non-flagship public institutions with between 1,000 and 7,500 fully and partly online students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4-year private, nonprofit institutions with between 1,000 and 7,500 fully and partly online students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 &amp; 4-year public, private nonprofit, and for-profit institutions with more than 7,500 fully and partly online students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Online Governance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2800" b="1" dirty="0" smtClean="0">
                <a:solidFill>
                  <a:srgbClr val="000090"/>
                </a:solidFill>
              </a:rPr>
              <a:t>What We Knew Going into CHLOE 4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082925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Emergence of the Chief Online Officer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Based on range of duties - Online </a:t>
            </a:r>
            <a:r>
              <a:rPr lang="en-US" sz="2200" dirty="0"/>
              <a:t>Learning has a seat at the table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Most COOs report to the chief online officer or the president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Centralized planning &amp; support services are twice as common as distributed ones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Almost two-thirds have committees/councils dedicated to online </a:t>
            </a:r>
            <a:r>
              <a:rPr lang="en-US" sz="2200" dirty="0"/>
              <a:t>l</a:t>
            </a:r>
            <a:r>
              <a:rPr lang="en-US" sz="2200" dirty="0" smtClean="0"/>
              <a:t>earning issues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207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7528"/>
              </p:ext>
            </p:extLst>
          </p:nvPr>
        </p:nvGraphicFramePr>
        <p:xfrm>
          <a:off x="373542" y="539750"/>
          <a:ext cx="8417148" cy="310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Q5.3a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baseline="0" dirty="0" smtClean="0"/>
                        <a:t>Chief Online Officers’ Role in Online Strategic Planning </a:t>
                      </a:r>
                      <a:r>
                        <a:rPr lang="mr-IN" sz="1700" b="1" baseline="0" dirty="0" smtClean="0"/>
                        <a:t>–</a:t>
                      </a:r>
                      <a:r>
                        <a:rPr lang="en-US" sz="1700" b="1" baseline="0" dirty="0" smtClean="0"/>
                        <a:t> </a:t>
                      </a:r>
                    </a:p>
                    <a:p>
                      <a:endParaRPr lang="en-US" sz="1700" b="1" baseline="0" dirty="0" smtClean="0"/>
                    </a:p>
                    <a:p>
                      <a:r>
                        <a:rPr lang="en-US" sz="1700" b="1" baseline="0" dirty="0" smtClean="0"/>
                        <a:t>92% overall</a:t>
                      </a:r>
                    </a:p>
                    <a:p>
                      <a:r>
                        <a:rPr lang="en-US" sz="1700" b="1" baseline="0" dirty="0" smtClean="0"/>
                        <a:t>play a role</a:t>
                      </a:r>
                      <a:endParaRPr lang="en-US" sz="1700" b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50354993"/>
              </p:ext>
            </p:extLst>
          </p:nvPr>
        </p:nvGraphicFramePr>
        <p:xfrm>
          <a:off x="1775345" y="1010879"/>
          <a:ext cx="6894041" cy="329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87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42682"/>
              </p:ext>
            </p:extLst>
          </p:nvPr>
        </p:nvGraphicFramePr>
        <p:xfrm>
          <a:off x="0" y="539750"/>
          <a:ext cx="8790690" cy="32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Q5.2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Central</a:t>
                      </a:r>
                      <a:r>
                        <a:rPr lang="en-US" sz="1600" b="1" baseline="0" dirty="0" smtClean="0"/>
                        <a:t> vs. Distributed Management of Online Support Services </a:t>
                      </a:r>
                      <a:r>
                        <a:rPr lang="mr-IN" sz="1600" b="1" baseline="0" dirty="0" smtClean="0"/>
                        <a:t>–</a:t>
                      </a:r>
                      <a:endParaRPr lang="en-US" sz="1600" b="1" baseline="0" dirty="0" smtClean="0"/>
                    </a:p>
                    <a:p>
                      <a:endParaRPr lang="en-US" sz="1600" b="1" baseline="0" dirty="0" smtClean="0"/>
                    </a:p>
                    <a:p>
                      <a:r>
                        <a:rPr lang="en-US" sz="1600" b="1" baseline="0" dirty="0" smtClean="0"/>
                        <a:t>Overall: 47% centralized,</a:t>
                      </a:r>
                    </a:p>
                    <a:p>
                      <a:r>
                        <a:rPr lang="en-US" sz="1600" b="1" baseline="0" dirty="0" smtClean="0"/>
                        <a:t>32% balanced, 20% distributed</a:t>
                      </a:r>
                    </a:p>
                    <a:p>
                      <a:endParaRPr lang="en-US" sz="1600" b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40530961"/>
              </p:ext>
            </p:extLst>
          </p:nvPr>
        </p:nvGraphicFramePr>
        <p:xfrm>
          <a:off x="1755648" y="958666"/>
          <a:ext cx="7035042" cy="311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4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19758"/>
              </p:ext>
            </p:extLst>
          </p:nvPr>
        </p:nvGraphicFramePr>
        <p:xfrm>
          <a:off x="143394" y="539750"/>
          <a:ext cx="8647296" cy="368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1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Q5.6c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Chief Online Officers’ Relationship with the Chief Information Officer </a:t>
                      </a:r>
                      <a:r>
                        <a:rPr lang="mr-IN" sz="1600" b="1" baseline="0" dirty="0" smtClean="0"/>
                        <a:t>–</a:t>
                      </a:r>
                      <a:r>
                        <a:rPr lang="en-US" sz="1600" b="1" baseline="0" dirty="0" smtClean="0"/>
                        <a:t> </a:t>
                      </a:r>
                    </a:p>
                    <a:p>
                      <a:endParaRPr lang="en-US" sz="1600" b="1" baseline="0" dirty="0" smtClean="0"/>
                    </a:p>
                    <a:p>
                      <a:r>
                        <a:rPr lang="en-US" sz="1600" b="1" baseline="0" dirty="0" smtClean="0"/>
                        <a:t>Collaboration increases with size of 4Y online program</a:t>
                      </a:r>
                      <a:endParaRPr lang="en-US" sz="1600" b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3180270"/>
              </p:ext>
            </p:extLst>
          </p:nvPr>
        </p:nvGraphicFramePr>
        <p:xfrm>
          <a:off x="1786237" y="921224"/>
          <a:ext cx="7004453" cy="350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73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80" y="143372"/>
            <a:ext cx="8808558" cy="71686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Finances: </a:t>
            </a:r>
            <a:r>
              <a:rPr lang="en-US" sz="2800" b="1" dirty="0" smtClean="0">
                <a:solidFill>
                  <a:srgbClr val="000090"/>
                </a:solidFill>
              </a:rPr>
              <a:t>What We Knew Going into CHLOE 4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87946"/>
            <a:ext cx="9144000" cy="327709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A quarter of COO’s polled remain skeptical that online learning can generate net revenue for their institutions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Most </a:t>
            </a:r>
            <a:r>
              <a:rPr lang="en-US" sz="2200" dirty="0"/>
              <a:t>institutions split online </a:t>
            </a:r>
            <a:r>
              <a:rPr lang="en-US" sz="2200" dirty="0" smtClean="0"/>
              <a:t>revenue between online support and general needs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Most institutions still charge the same tuition for online as on-ground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Less than half (43%) of faculty receive stipends for online course development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312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76523"/>
              </p:ext>
            </p:extLst>
          </p:nvPr>
        </p:nvGraphicFramePr>
        <p:xfrm>
          <a:off x="272131" y="539750"/>
          <a:ext cx="8643473" cy="3901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C-4 Q2.1 </a:t>
                      </a:r>
                      <a:endParaRPr lang="en-US" sz="20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1" u="dash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Cost vs. Revenue</a:t>
                      </a:r>
                    </a:p>
                    <a:p>
                      <a:endParaRPr lang="en-US" sz="1800" b="1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Overall:</a:t>
                      </a:r>
                      <a:endParaRPr lang="en-US" u="none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47% believe</a:t>
                      </a:r>
                      <a:r>
                        <a:rPr lang="en-US" b="1" baseline="0" dirty="0" smtClean="0"/>
                        <a:t> online generates revenue.</a:t>
                      </a:r>
                    </a:p>
                    <a:p>
                      <a:r>
                        <a:rPr lang="en-US" b="1" baseline="0" dirty="0" smtClean="0"/>
                        <a:t>26% see a net cost.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5145287"/>
              </p:ext>
            </p:extLst>
          </p:nvPr>
        </p:nvGraphicFramePr>
        <p:xfrm>
          <a:off x="1710552" y="941580"/>
          <a:ext cx="7205052" cy="312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8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42344"/>
              </p:ext>
            </p:extLst>
          </p:nvPr>
        </p:nvGraphicFramePr>
        <p:xfrm>
          <a:off x="298834" y="539750"/>
          <a:ext cx="8579016" cy="326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9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9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Q2.2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Typical</a:t>
                      </a:r>
                      <a:r>
                        <a:rPr lang="en-US" b="1" baseline="0" dirty="0" smtClean="0"/>
                        <a:t> Online Tuition vs. On-Ground Tuition </a:t>
                      </a:r>
                      <a:r>
                        <a:rPr lang="mr-IN" b="1" baseline="0" dirty="0" smtClean="0"/>
                        <a:t>–</a:t>
                      </a:r>
                      <a:endParaRPr lang="en-US" b="1" baseline="0" dirty="0" smtClean="0"/>
                    </a:p>
                    <a:p>
                      <a:endParaRPr lang="en-US" b="1" baseline="0" dirty="0" smtClean="0"/>
                    </a:p>
                    <a:p>
                      <a:r>
                        <a:rPr lang="en-US" b="1" baseline="0" dirty="0" smtClean="0"/>
                        <a:t>Overall:</a:t>
                      </a:r>
                    </a:p>
                    <a:p>
                      <a:r>
                        <a:rPr lang="en-US" b="1" baseline="0" dirty="0" smtClean="0"/>
                        <a:t>13% Lower</a:t>
                      </a:r>
                    </a:p>
                    <a:p>
                      <a:r>
                        <a:rPr lang="en-US" b="1" baseline="0" dirty="0" smtClean="0"/>
                        <a:t>69% Same </a:t>
                      </a:r>
                    </a:p>
                    <a:p>
                      <a:r>
                        <a:rPr lang="en-US" b="1" baseline="0" dirty="0" smtClean="0"/>
                        <a:t>16% Higher</a:t>
                      </a:r>
                      <a:endParaRPr lang="en-US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25960736"/>
              </p:ext>
            </p:extLst>
          </p:nvPr>
        </p:nvGraphicFramePr>
        <p:xfrm>
          <a:off x="1705842" y="1008467"/>
          <a:ext cx="7172008" cy="312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3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860" y="2073846"/>
            <a:ext cx="8357697" cy="910807"/>
          </a:xfrm>
        </p:spPr>
        <p:txBody>
          <a:bodyPr/>
          <a:lstStyle/>
          <a:p>
            <a:r>
              <a:rPr lang="en-US" sz="3600" b="1" dirty="0"/>
              <a:t>Four Years of CHLOE Survey Findings</a:t>
            </a:r>
            <a:r>
              <a:rPr lang="en-US" sz="3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850" y="2816303"/>
            <a:ext cx="8603707" cy="63110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What we have learned and what remains to be studied? 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Screen Shot 2019-02-03 at 10.39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96" y="167402"/>
            <a:ext cx="2730500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1496" y="1058472"/>
            <a:ext cx="27305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/>
              <a:t>Quality Matters &amp; </a:t>
            </a:r>
          </a:p>
          <a:p>
            <a:pPr algn="ctr"/>
            <a:r>
              <a:rPr lang="en-US" sz="1900" b="1" dirty="0" err="1" smtClean="0"/>
              <a:t>Eduventures</a:t>
            </a:r>
            <a:r>
              <a:rPr lang="en-US" sz="1900" b="1" dirty="0" smtClean="0"/>
              <a:t> Research</a:t>
            </a:r>
            <a:endParaRPr lang="en-US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4481" y="3589004"/>
            <a:ext cx="773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Barbra Burch, Research Manager, Quality Matters</a:t>
            </a:r>
          </a:p>
          <a:p>
            <a:r>
              <a:rPr lang="en-US" sz="2000" dirty="0" smtClean="0"/>
              <a:t>Ron Legon, Executive Director Emeritus and CHLOE Co-Director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20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EF1E9-407B-480C-8E91-52A499913C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A25E3-CB42-438E-8BB5-EFEAC8414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062" y="88941"/>
            <a:ext cx="7030649" cy="747909"/>
          </a:xfrm>
        </p:spPr>
        <p:txBody>
          <a:bodyPr/>
          <a:lstStyle/>
          <a:p>
            <a:r>
              <a:rPr lang="en-US" sz="1800" b="1" dirty="0"/>
              <a:t>Online Program Pricing</a:t>
            </a:r>
            <a:r>
              <a:rPr lang="en-US" sz="1800" dirty="0"/>
              <a:t>: uniform pricing by delivery mode remains norm; about 1/3 of schools not  internally consistent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2A4B3E-1982-4885-8549-29F862C2D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734850"/>
              </p:ext>
            </p:extLst>
          </p:nvPr>
        </p:nvGraphicFramePr>
        <p:xfrm>
          <a:off x="351196" y="742626"/>
          <a:ext cx="6751739" cy="320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C19B03-DEAD-4CC0-AAB8-826A277CD0BA}"/>
              </a:ext>
            </a:extLst>
          </p:cNvPr>
          <p:cNvSpPr txBox="1"/>
          <p:nvPr/>
        </p:nvSpPr>
        <p:spPr>
          <a:xfrm>
            <a:off x="68138" y="3949946"/>
            <a:ext cx="892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Note: “Small” means schools with &lt;1,000 fully online undergraduate and graduate students; “Medium” between 1,000 and 4,999 and “Large” &gt;5,000. Excludes 14 respondents who report zero fully online students.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F82F7-345B-48F5-9EF7-0A03F9AE4BCC}"/>
              </a:ext>
            </a:extLst>
          </p:cNvPr>
          <p:cNvSpPr txBox="1"/>
          <p:nvPr/>
        </p:nvSpPr>
        <p:spPr>
          <a:xfrm>
            <a:off x="1099982" y="781493"/>
            <a:ext cx="5835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At your institution, how does online program tuition compare to on-ground tuition?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006A9-616C-42B1-BA14-5538A590D602}"/>
              </a:ext>
            </a:extLst>
          </p:cNvPr>
          <p:cNvSpPr txBox="1"/>
          <p:nvPr/>
        </p:nvSpPr>
        <p:spPr>
          <a:xfrm>
            <a:off x="7277010" y="1556087"/>
            <a:ext cx="1515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The CHLOE 4 report will explore associations between online program pricing and enrollment growth. </a:t>
            </a:r>
          </a:p>
        </p:txBody>
      </p:sp>
    </p:spTree>
    <p:extLst>
      <p:ext uri="{BB962C8B-B14F-4D97-AF65-F5344CB8AC3E}">
        <p14:creationId xmlns:p14="http://schemas.microsoft.com/office/powerpoint/2010/main" val="12204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27752"/>
              </p:ext>
            </p:extLst>
          </p:nvPr>
        </p:nvGraphicFramePr>
        <p:xfrm>
          <a:off x="373542" y="539750"/>
          <a:ext cx="8417148" cy="129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Q2.5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Online Revenue Distribution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91121680"/>
              </p:ext>
            </p:extLst>
          </p:nvPr>
        </p:nvGraphicFramePr>
        <p:xfrm>
          <a:off x="1755647" y="958667"/>
          <a:ext cx="7035043" cy="310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4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17088"/>
              </p:ext>
            </p:extLst>
          </p:nvPr>
        </p:nvGraphicFramePr>
        <p:xfrm>
          <a:off x="373542" y="539750"/>
          <a:ext cx="8417148" cy="368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Q4.3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Relationship with Online Program Managers (OPMs)</a:t>
                      </a:r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Overall, Only 24% of institutions report OPM contracts and 76% have none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14636896"/>
              </p:ext>
            </p:extLst>
          </p:nvPr>
        </p:nvGraphicFramePr>
        <p:xfrm>
          <a:off x="1743196" y="971118"/>
          <a:ext cx="7047493" cy="306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88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855"/>
            <a:ext cx="9143999" cy="901199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Curriculum Development and Outcomes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2800" b="1" dirty="0" smtClean="0">
                <a:solidFill>
                  <a:srgbClr val="000090"/>
                </a:solidFill>
              </a:rPr>
              <a:t>What </a:t>
            </a:r>
            <a:r>
              <a:rPr lang="en-US" sz="2800" b="1" dirty="0">
                <a:solidFill>
                  <a:srgbClr val="000090"/>
                </a:solidFill>
              </a:rPr>
              <a:t>We Knew </a:t>
            </a:r>
            <a:r>
              <a:rPr lang="en-US" sz="2800" b="1" dirty="0" smtClean="0">
                <a:solidFill>
                  <a:srgbClr val="000090"/>
                </a:solidFill>
              </a:rPr>
              <a:t>Going </a:t>
            </a:r>
            <a:r>
              <a:rPr lang="en-US" sz="2800" b="1" dirty="0">
                <a:solidFill>
                  <a:srgbClr val="000090"/>
                </a:solidFill>
              </a:rPr>
              <a:t>into CHLOE 4</a:t>
            </a:r>
            <a:r>
              <a:rPr lang="en-US" sz="2800" dirty="0">
                <a:solidFill>
                  <a:srgbClr val="000090"/>
                </a:solidFill>
              </a:rPr>
              <a:t/>
            </a:r>
            <a:br>
              <a:rPr lang="en-US" sz="2800" dirty="0">
                <a:solidFill>
                  <a:srgbClr val="000090"/>
                </a:solidFill>
              </a:rPr>
            </a:b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860236"/>
            <a:ext cx="9402623" cy="352287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High student demand for blended courses &amp; programs, but most institutions emphasize development of fully online programs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Only community colleges prioritize course over program development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Almost half of institutions provide only optional support for course design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Student Interaction: 52% materials;23% with faculty;22% with other students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Online performance </a:t>
            </a:r>
            <a:r>
              <a:rPr lang="en-US" sz="2000" dirty="0" smtClean="0"/>
              <a:t>vs. on</a:t>
            </a:r>
            <a:r>
              <a:rPr lang="en-US" sz="2000" dirty="0"/>
              <a:t>-ground students</a:t>
            </a:r>
            <a:r>
              <a:rPr lang="en-US" sz="2000" dirty="0" smtClean="0"/>
              <a:t>:11</a:t>
            </a:r>
            <a:r>
              <a:rPr lang="en-US" sz="2000" dirty="0"/>
              <a:t>% better</a:t>
            </a:r>
            <a:r>
              <a:rPr lang="en-US" sz="2000" dirty="0" smtClean="0"/>
              <a:t>;54</a:t>
            </a:r>
            <a:r>
              <a:rPr lang="en-US" sz="2000" dirty="0"/>
              <a:t>% same</a:t>
            </a:r>
            <a:r>
              <a:rPr lang="en-US" sz="2000" dirty="0" smtClean="0"/>
              <a:t>;35</a:t>
            </a:r>
            <a:r>
              <a:rPr lang="en-US" sz="2000" dirty="0"/>
              <a:t>% worse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Impact of Instructional Design </a:t>
            </a:r>
            <a:endParaRPr lang="en-US" sz="2000" dirty="0"/>
          </a:p>
          <a:p>
            <a:pPr marL="517525" lvl="1" indent="-285750">
              <a:buFont typeface="Arial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ncreased student to student interaction</a:t>
            </a:r>
          </a:p>
          <a:p>
            <a:pPr marL="517525" lvl="1" indent="-285750">
              <a:buFont typeface="Arial"/>
              <a:buChar char="•"/>
            </a:pPr>
            <a:r>
              <a:rPr lang="en-US" sz="2000" dirty="0" smtClean="0"/>
              <a:t>Consistent use of online tools</a:t>
            </a:r>
          </a:p>
          <a:p>
            <a:pPr marL="517525" lvl="1" indent="-285750">
              <a:buFont typeface="Arial"/>
              <a:buChar char="•"/>
            </a:pPr>
            <a:r>
              <a:rPr lang="en-US" sz="2000" dirty="0" smtClean="0"/>
              <a:t>Better outcomes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33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D0584-E231-4659-90ED-620CDFC6DD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35D3E-2B6B-4F5A-870F-C3BAAEA64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2" y="241930"/>
            <a:ext cx="8621184" cy="725960"/>
          </a:xfrm>
        </p:spPr>
        <p:txBody>
          <a:bodyPr/>
          <a:lstStyle/>
          <a:p>
            <a:pPr algn="ctr"/>
            <a:r>
              <a:rPr lang="en-US" b="1" dirty="0"/>
              <a:t>Student Interaction: Online vs. On-</a:t>
            </a:r>
            <a:r>
              <a:rPr lang="en-US" b="1" dirty="0" smtClean="0"/>
              <a:t>Ground </a:t>
            </a:r>
          </a:p>
          <a:p>
            <a:pPr algn="ctr"/>
            <a:r>
              <a:rPr lang="en-US" sz="2000" dirty="0" smtClean="0"/>
              <a:t>continuity </a:t>
            </a:r>
            <a:r>
              <a:rPr lang="en-US" sz="2000" dirty="0"/>
              <a:t>widely asserted but relative emphasis online on materials and peers, de-emphasis on faculty and other staff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00A1CD-C776-423E-A9DC-B07FD6F3E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251863"/>
              </p:ext>
            </p:extLst>
          </p:nvPr>
        </p:nvGraphicFramePr>
        <p:xfrm>
          <a:off x="136207" y="927567"/>
          <a:ext cx="6096000" cy="353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B1E8030-9415-4E84-98BE-5F66EB324EF3}"/>
              </a:ext>
            </a:extLst>
          </p:cNvPr>
          <p:cNvSpPr/>
          <p:nvPr/>
        </p:nvSpPr>
        <p:spPr>
          <a:xfrm>
            <a:off x="6145619" y="2411173"/>
            <a:ext cx="2826819" cy="2031325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Q3.5b How does the mix of interactions in a typical online course at your institution compare to the interaction mix in an equivalent on-ground course at your institution?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0FA87-17AD-49B2-A1F9-87B85E075887}"/>
              </a:ext>
            </a:extLst>
          </p:cNvPr>
          <p:cNvSpPr txBox="1"/>
          <p:nvPr/>
        </p:nvSpPr>
        <p:spPr>
          <a:xfrm>
            <a:off x="6523074" y="831319"/>
            <a:ext cx="2148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Online Boost Student-to-Faculty Interaction? </a:t>
            </a:r>
            <a:r>
              <a:rPr lang="en-US" sz="1200" dirty="0"/>
              <a:t>Minority of CHLOE 4 respondents say their online students experience more interaction with faculty and other staff than their ground students.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C2B518-DA97-4F14-9986-B7072D7E87D3}"/>
              </a:ext>
            </a:extLst>
          </p:cNvPr>
          <p:cNvCxnSpPr>
            <a:cxnSpLocks/>
          </p:cNvCxnSpPr>
          <p:nvPr/>
        </p:nvCxnSpPr>
        <p:spPr>
          <a:xfrm flipH="1" flipV="1">
            <a:off x="4146698" y="1557670"/>
            <a:ext cx="2376377" cy="20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92ECCC-9451-4B5A-BD44-B3DB1C988010}"/>
              </a:ext>
            </a:extLst>
          </p:cNvPr>
          <p:cNvCxnSpPr>
            <a:cxnSpLocks/>
          </p:cNvCxnSpPr>
          <p:nvPr/>
        </p:nvCxnSpPr>
        <p:spPr>
          <a:xfrm flipH="1" flipV="1">
            <a:off x="5603359" y="1616149"/>
            <a:ext cx="919716" cy="145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0D9EB-9DF8-4967-840D-7D0BB0610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A5262-9176-411A-A559-B295EF05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99" y="373406"/>
            <a:ext cx="7121026" cy="747909"/>
          </a:xfrm>
        </p:spPr>
        <p:txBody>
          <a:bodyPr/>
          <a:lstStyle/>
          <a:p>
            <a:r>
              <a:rPr lang="en-US" sz="2000" b="1" dirty="0"/>
              <a:t>Student Interaction in Online Classes- </a:t>
            </a:r>
            <a:r>
              <a:rPr lang="en-US" sz="2000" dirty="0"/>
              <a:t>even with clearer definitions, responses remain essentially uniform between CHLOE 3 and 4, and by size of online enrollment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7BD7C7-963A-44BC-B72A-F84D263C9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277719"/>
              </p:ext>
            </p:extLst>
          </p:nvPr>
        </p:nvGraphicFramePr>
        <p:xfrm>
          <a:off x="490870" y="962646"/>
          <a:ext cx="6096000" cy="335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A6AC507-FF20-4ECD-A9F8-76A5B5F226C2}"/>
              </a:ext>
            </a:extLst>
          </p:cNvPr>
          <p:cNvSpPr/>
          <p:nvPr/>
        </p:nvSpPr>
        <p:spPr>
          <a:xfrm>
            <a:off x="6177516" y="962646"/>
            <a:ext cx="2833577" cy="1384995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Q3.3 In a typical online course offered by your institution, approximately what proportion of student engagement in the course falls into each of the following categories?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E94EF-E716-43E4-9CCA-08B5B3A8D4E3}"/>
              </a:ext>
            </a:extLst>
          </p:cNvPr>
          <p:cNvSpPr txBox="1"/>
          <p:nvPr/>
        </p:nvSpPr>
        <p:spPr>
          <a:xfrm>
            <a:off x="6451304" y="2929866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Should there be more diversity in the interaction mix by online enrollment scale? The CHLOE 4 report will look at interaction profiles behind these averages. </a:t>
            </a:r>
          </a:p>
        </p:txBody>
      </p:sp>
    </p:spTree>
    <p:extLst>
      <p:ext uri="{BB962C8B-B14F-4D97-AF65-F5344CB8AC3E}">
        <p14:creationId xmlns:p14="http://schemas.microsoft.com/office/powerpoint/2010/main" val="1787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262A61-BC7E-4147-AB3A-A6A0B90451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ACAEE-A20C-444B-980A-256B8472B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518" y="1"/>
            <a:ext cx="8320168" cy="903348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/>
              <a:t>Student Interaction: Online vs. On-</a:t>
            </a:r>
            <a:r>
              <a:rPr lang="en-US" b="1" dirty="0" smtClean="0"/>
              <a:t>Ground </a:t>
            </a:r>
          </a:p>
          <a:p>
            <a:pPr algn="ctr"/>
            <a:r>
              <a:rPr lang="en-US" sz="2000" dirty="0" smtClean="0"/>
              <a:t>average </a:t>
            </a:r>
            <a:r>
              <a:rPr lang="en-US" sz="2000" dirty="0"/>
              <a:t>delivery mode gaps are small. Largest for peer interaction 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7044BC8-407C-4B41-83FA-8CC82FEB5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868488"/>
              </p:ext>
            </p:extLst>
          </p:nvPr>
        </p:nvGraphicFramePr>
        <p:xfrm>
          <a:off x="2155430" y="903348"/>
          <a:ext cx="6988570" cy="352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FAA12B5-52CF-4DAB-8F24-40F15CB85C3A}"/>
              </a:ext>
            </a:extLst>
          </p:cNvPr>
          <p:cNvSpPr/>
          <p:nvPr/>
        </p:nvSpPr>
        <p:spPr>
          <a:xfrm>
            <a:off x="4070074" y="924061"/>
            <a:ext cx="4752612" cy="738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Q3.5b How does the mix of interactions in a typical online course at your institution compare to the interaction mix in an equivalent on-ground course at your institution? </a:t>
            </a:r>
            <a:endParaRPr lang="en-US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5181B6F-2982-4094-B4B3-D2BA4A84DAF4}"/>
              </a:ext>
            </a:extLst>
          </p:cNvPr>
          <p:cNvSpPr txBox="1"/>
          <p:nvPr/>
        </p:nvSpPr>
        <p:spPr>
          <a:xfrm>
            <a:off x="91625" y="1263280"/>
            <a:ext cx="2103998" cy="26169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How to Read</a:t>
            </a:r>
            <a:r>
              <a:rPr lang="en-US" sz="1100" dirty="0"/>
              <a:t>: This chart looks at </a:t>
            </a:r>
            <a:r>
              <a:rPr lang="en-US" dirty="0"/>
              <a:t>a</a:t>
            </a:r>
            <a:r>
              <a:rPr lang="en-US" sz="1100" dirty="0"/>
              <a:t>verage online student interaction ratios by </a:t>
            </a:r>
            <a:r>
              <a:rPr lang="en-US" dirty="0"/>
              <a:t>asserted similarity or difference with ground classes. </a:t>
            </a:r>
            <a:r>
              <a:rPr lang="en-US" sz="1100" dirty="0"/>
              <a:t>For example, for </a:t>
            </a:r>
            <a:r>
              <a:rPr lang="en-US" sz="1100" i="1" dirty="0"/>
              <a:t>Materials, </a:t>
            </a:r>
            <a:r>
              <a:rPr lang="en-US" dirty="0"/>
              <a:t>respondents who stated that online students spent </a:t>
            </a:r>
            <a:r>
              <a:rPr lang="en-US" b="1" u="sng" dirty="0"/>
              <a:t>more</a:t>
            </a:r>
            <a:r>
              <a:rPr lang="en-US" dirty="0"/>
              <a:t> time with materials than did ground students reported an average of 53.1% of online student time devoted to materials, compared to 46.8% for respondents who asserted that online students tend to spend </a:t>
            </a:r>
            <a:r>
              <a:rPr lang="en-US" b="1" u="sng" dirty="0"/>
              <a:t>less</a:t>
            </a:r>
            <a:r>
              <a:rPr lang="en-US" dirty="0"/>
              <a:t> time with materials than ground students.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061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05530"/>
              </p:ext>
            </p:extLst>
          </p:nvPr>
        </p:nvGraphicFramePr>
        <p:xfrm>
          <a:off x="373542" y="539750"/>
          <a:ext cx="8417148" cy="3444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Q3.2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Prevailing</a:t>
                      </a:r>
                    </a:p>
                    <a:p>
                      <a:r>
                        <a:rPr lang="en-US" sz="1600" b="1" dirty="0" smtClean="0"/>
                        <a:t>Online Course Design</a:t>
                      </a:r>
                      <a:r>
                        <a:rPr lang="en-US" sz="1600" b="1" baseline="0" dirty="0" smtClean="0"/>
                        <a:t> Practices </a:t>
                      </a:r>
                      <a:r>
                        <a:rPr lang="mr-IN" sz="1600" b="1" baseline="0" dirty="0" smtClean="0"/>
                        <a:t>–</a:t>
                      </a:r>
                      <a:endParaRPr lang="en-US" sz="1600" b="1" baseline="0" dirty="0" smtClean="0"/>
                    </a:p>
                    <a:p>
                      <a:endParaRPr lang="en-US" sz="1600" b="1" baseline="0" dirty="0" smtClean="0"/>
                    </a:p>
                    <a:p>
                      <a:r>
                        <a:rPr lang="en-US" sz="1600" b="1" baseline="0" dirty="0" smtClean="0"/>
                        <a:t>Overall:</a:t>
                      </a:r>
                    </a:p>
                    <a:p>
                      <a:r>
                        <a:rPr lang="en-US" sz="1600" b="1" baseline="0" dirty="0" smtClean="0"/>
                        <a:t>11% Faculty with no help</a:t>
                      </a:r>
                    </a:p>
                    <a:p>
                      <a:r>
                        <a:rPr lang="en-US" sz="1600" b="1" baseline="0" dirty="0" smtClean="0"/>
                        <a:t>40% Faculty w. optional</a:t>
                      </a:r>
                    </a:p>
                    <a:p>
                      <a:r>
                        <a:rPr lang="en-US" sz="1600" b="1" baseline="0" dirty="0" smtClean="0"/>
                        <a:t>ID support</a:t>
                      </a:r>
                      <a:endParaRPr lang="en-US" sz="1600" b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34783020"/>
              </p:ext>
            </p:extLst>
          </p:nvPr>
        </p:nvGraphicFramePr>
        <p:xfrm>
          <a:off x="1755648" y="958667"/>
          <a:ext cx="7035042" cy="313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3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52868"/>
              </p:ext>
            </p:extLst>
          </p:nvPr>
        </p:nvGraphicFramePr>
        <p:xfrm>
          <a:off x="373542" y="539750"/>
          <a:ext cx="8417148" cy="3032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Q2.4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Faculty stipends for online course development</a:t>
                      </a:r>
                    </a:p>
                    <a:p>
                      <a:endParaRPr lang="en-US" sz="1500" b="1" dirty="0" smtClean="0"/>
                    </a:p>
                    <a:p>
                      <a:r>
                        <a:rPr lang="en-US" sz="1500" b="1" dirty="0" smtClean="0"/>
                        <a:t>Overall:</a:t>
                      </a:r>
                    </a:p>
                    <a:p>
                      <a:r>
                        <a:rPr lang="en-US" sz="1500" b="1" dirty="0" smtClean="0"/>
                        <a:t>43% of faculty receive development stipends</a:t>
                      </a:r>
                      <a:endParaRPr lang="en-US" sz="1500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65047016"/>
              </p:ext>
            </p:extLst>
          </p:nvPr>
        </p:nvGraphicFramePr>
        <p:xfrm>
          <a:off x="1762387" y="959040"/>
          <a:ext cx="7028303" cy="307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4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14411"/>
              </p:ext>
            </p:extLst>
          </p:nvPr>
        </p:nvGraphicFramePr>
        <p:xfrm>
          <a:off x="373542" y="539750"/>
          <a:ext cx="8417148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Q3.10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Accessibility of online courses and support services</a:t>
                      </a:r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Overall: </a:t>
                      </a:r>
                    </a:p>
                    <a:p>
                      <a:r>
                        <a:rPr lang="en-US" sz="1600" b="1" dirty="0" smtClean="0"/>
                        <a:t>59% Fully Accessible; 27% Partly Accessible</a:t>
                      </a:r>
                    </a:p>
                    <a:p>
                      <a:r>
                        <a:rPr lang="en-US" sz="1600" b="1" dirty="0" smtClean="0"/>
                        <a:t>14% Wide Variation. </a:t>
                      </a:r>
                    </a:p>
                    <a:p>
                      <a:endParaRPr lang="en-US" sz="1600" b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2034642"/>
              </p:ext>
            </p:extLst>
          </p:nvPr>
        </p:nvGraphicFramePr>
        <p:xfrm>
          <a:off x="1743197" y="971118"/>
          <a:ext cx="7047493" cy="310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80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5017" y="324931"/>
            <a:ext cx="4503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</a:rPr>
              <a:t>CHLOE Partners and Sponsors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pic>
        <p:nvPicPr>
          <p:cNvPr id="5" name="Picture 4" descr="Macintosh HD:Users:ronaldlegon:Desktop:Screen Shot 2019-02-03 at 10.39.1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61" y="2005572"/>
            <a:ext cx="1363980" cy="109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ronaldlegon:Desktop:Screen Shot 2019-02-03 at 10.38.50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40" y="1986946"/>
            <a:ext cx="1900767" cy="111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26C90278-AADE-334B-8E3C-3E93F5A624E2}"/>
              </a:ext>
            </a:extLst>
          </p:cNvPr>
          <p:cNvPicPr/>
          <p:nvPr/>
        </p:nvPicPr>
        <p:blipFill rotWithShape="1">
          <a:blip r:embed="rId5"/>
          <a:srcRect b="7866"/>
          <a:stretch/>
        </p:blipFill>
        <p:spPr>
          <a:xfrm>
            <a:off x="350496" y="3929528"/>
            <a:ext cx="3623857" cy="1091537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105018" y="4392706"/>
            <a:ext cx="2379454" cy="627663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AF6D52EB-BFE0-BA4E-9AE4-2BC9E2BD7FE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648824" y="4392706"/>
            <a:ext cx="2151827" cy="5799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496" y="3264508"/>
            <a:ext cx="362385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Platinum Sponsor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5652" y="3313975"/>
            <a:ext cx="384499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Sponsors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1647" y="2196353"/>
            <a:ext cx="642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FF"/>
                </a:solidFill>
              </a:rPr>
              <a:t>+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176" y="2196353"/>
            <a:ext cx="21365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Partners: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66877"/>
              </p:ext>
            </p:extLst>
          </p:nvPr>
        </p:nvGraphicFramePr>
        <p:xfrm>
          <a:off x="0" y="539750"/>
          <a:ext cx="879069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5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Q3.11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Teaching &amp; Learning Technology Innovation</a:t>
                      </a:r>
                      <a:r>
                        <a:rPr lang="en-US" sz="1800" b="1" baseline="0" dirty="0" smtClean="0"/>
                        <a:t> Centers </a:t>
                      </a:r>
                      <a:r>
                        <a:rPr lang="mr-IN" sz="1800" b="1" baseline="0" dirty="0" smtClean="0"/>
                        <a:t>–</a:t>
                      </a:r>
                      <a:r>
                        <a:rPr lang="en-US" sz="1800" b="1" baseline="0" dirty="0" smtClean="0"/>
                        <a:t> </a:t>
                      </a:r>
                    </a:p>
                    <a:p>
                      <a:endParaRPr lang="en-US" sz="1800" b="1" baseline="0" dirty="0" smtClean="0"/>
                    </a:p>
                    <a:p>
                      <a:r>
                        <a:rPr lang="en-US" sz="1800" b="1" baseline="0" dirty="0" smtClean="0"/>
                        <a:t>Overall:</a:t>
                      </a:r>
                    </a:p>
                    <a:p>
                      <a:r>
                        <a:rPr lang="en-US" sz="1800" b="1" dirty="0" smtClean="0"/>
                        <a:t>79% of sample have one or more TLT Centers 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ha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78315200"/>
              </p:ext>
            </p:extLst>
          </p:nvPr>
        </p:nvGraphicFramePr>
        <p:xfrm>
          <a:off x="1597831" y="983568"/>
          <a:ext cx="7192859" cy="333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45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Quality Assurance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b="1" dirty="0" smtClean="0">
                <a:solidFill>
                  <a:srgbClr val="000090"/>
                </a:solidFill>
              </a:rPr>
              <a:t>(QA)</a:t>
            </a:r>
            <a:r>
              <a:rPr lang="en-US" sz="2800" b="1" dirty="0" smtClean="0">
                <a:solidFill>
                  <a:srgbClr val="000090"/>
                </a:solidFill>
              </a:rPr>
              <a:t>What We Knew Going into CHLOE 4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65" y="1200150"/>
            <a:ext cx="8959635" cy="324440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QA is highly valued but constrained by resources &amp; other factors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Only a third of institutions involve external evaluators and only on course &amp; program quality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QA of online </a:t>
            </a:r>
            <a:r>
              <a:rPr lang="en-US" sz="2200" dirty="0"/>
              <a:t>faculty </a:t>
            </a:r>
            <a:r>
              <a:rPr lang="en-US" sz="2200" dirty="0" smtClean="0"/>
              <a:t>remains almost entirely an </a:t>
            </a:r>
            <a:r>
              <a:rPr lang="en-US" sz="2200" dirty="0"/>
              <a:t>internal </a:t>
            </a:r>
            <a:r>
              <a:rPr lang="en-US" sz="2200" dirty="0" smtClean="0"/>
              <a:t>matter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Online support services are least subject to formal QA</a:t>
            </a:r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Most QA remains focused on inputs, rather than outcomes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Limited tracking of post-graduation student success</a:t>
            </a:r>
            <a:r>
              <a:rPr lang="en-US" sz="14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Consequences of QA are largely advisory, rather than mandatory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02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481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Where Does Quality Stand Among Institutional Online Goals?</a:t>
            </a:r>
            <a:endParaRPr lang="en-US" sz="2400" b="1" dirty="0">
              <a:solidFill>
                <a:srgbClr val="00009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87677"/>
              </p:ext>
            </p:extLst>
          </p:nvPr>
        </p:nvGraphicFramePr>
        <p:xfrm>
          <a:off x="1" y="666478"/>
          <a:ext cx="9143998" cy="3706285"/>
        </p:xfrm>
        <a:graphic>
          <a:graphicData uri="http://schemas.openxmlformats.org/drawingml/2006/table">
            <a:tbl>
              <a:tblPr/>
              <a:tblGrid>
                <a:gridCol w="635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1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12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Institutional 5 Year Goals - CHLOE 4 Survey 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Maintain and/or Increase the quality of online learning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number of online programs  / expand offerings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enrollment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student access to programs through online delivery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accessibility of courses and content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student success through greater support of online students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standardization / centralization of online learning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Provide faculty support / professional development for online instruction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online revenue 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Establish sustainable growth and learning / increase institutional capacity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Improve and streamline the online course and program development process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30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Column n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-webkit-standard"/>
                        </a:rPr>
                        <a:t>280</a:t>
                      </a: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12" marR="8612" marT="86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00642"/>
              </p:ext>
            </p:extLst>
          </p:nvPr>
        </p:nvGraphicFramePr>
        <p:xfrm>
          <a:off x="373542" y="539750"/>
          <a:ext cx="8417148" cy="3032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2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Q5.3a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92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Role of COO in Online Quality Assurance</a:t>
                      </a:r>
                    </a:p>
                    <a:p>
                      <a:endParaRPr lang="en-US" sz="1500" b="1" dirty="0" smtClean="0"/>
                    </a:p>
                    <a:p>
                      <a:r>
                        <a:rPr lang="en-US" sz="1500" b="1" dirty="0" smtClean="0"/>
                        <a:t>Overall, </a:t>
                      </a:r>
                    </a:p>
                    <a:p>
                      <a:r>
                        <a:rPr lang="en-US" sz="1500" b="1" dirty="0" smtClean="0"/>
                        <a:t>61% Lead QA</a:t>
                      </a:r>
                    </a:p>
                    <a:p>
                      <a:r>
                        <a:rPr lang="en-US" sz="1500" b="1" dirty="0" smtClean="0"/>
                        <a:t>33% involved</a:t>
                      </a:r>
                    </a:p>
                    <a:p>
                      <a:r>
                        <a:rPr lang="en-US" sz="1500" b="1" dirty="0" smtClean="0"/>
                        <a:t>6%</a:t>
                      </a:r>
                      <a:r>
                        <a:rPr lang="en-US" sz="1500" b="1" baseline="0" dirty="0" smtClean="0"/>
                        <a:t> Little or no role</a:t>
                      </a:r>
                      <a:endParaRPr lang="en-US" sz="1500" b="1" dirty="0" smtClean="0"/>
                    </a:p>
                    <a:p>
                      <a:endParaRPr lang="en-US" sz="1500" b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47257253"/>
              </p:ext>
            </p:extLst>
          </p:nvPr>
        </p:nvGraphicFramePr>
        <p:xfrm>
          <a:off x="1741226" y="1085537"/>
          <a:ext cx="7049463" cy="335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42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27998"/>
              </p:ext>
            </p:extLst>
          </p:nvPr>
        </p:nvGraphicFramePr>
        <p:xfrm>
          <a:off x="373542" y="539750"/>
          <a:ext cx="8417148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2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Q5.7b3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92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Online</a:t>
                      </a:r>
                      <a:r>
                        <a:rPr lang="en-US" sz="1500" b="1" baseline="0" dirty="0" smtClean="0"/>
                        <a:t> Council/ Committee involvement in Online Quality Assurance</a:t>
                      </a:r>
                    </a:p>
                    <a:p>
                      <a:endParaRPr lang="en-US" sz="1500" b="1" baseline="0" dirty="0" smtClean="0"/>
                    </a:p>
                    <a:p>
                      <a:r>
                        <a:rPr lang="en-US" sz="1500" b="1" baseline="0" dirty="0" smtClean="0"/>
                        <a:t>90%+ of councils influence QA Policy</a:t>
                      </a:r>
                      <a:endParaRPr lang="en-US" sz="1500" b="1" dirty="0" smtClean="0"/>
                    </a:p>
                    <a:p>
                      <a:endParaRPr lang="en-US" sz="1500" b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01711654"/>
              </p:ext>
            </p:extLst>
          </p:nvPr>
        </p:nvGraphicFramePr>
        <p:xfrm>
          <a:off x="1741227" y="1162803"/>
          <a:ext cx="7049463" cy="335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11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06526589"/>
              </p:ext>
            </p:extLst>
          </p:nvPr>
        </p:nvGraphicFramePr>
        <p:xfrm>
          <a:off x="1843652" y="942164"/>
          <a:ext cx="6947038" cy="348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85915"/>
              </p:ext>
            </p:extLst>
          </p:nvPr>
        </p:nvGraphicFramePr>
        <p:xfrm>
          <a:off x="373542" y="539750"/>
          <a:ext cx="8417148" cy="143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2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C-4 Q5.6c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Community College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Low-Enrollment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Public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Regional 4Y Private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Enterprise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2Y and 4Y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92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COO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mr-IN" sz="1500" b="1" baseline="0" dirty="0" smtClean="0"/>
                        <a:t>–</a:t>
                      </a:r>
                      <a:r>
                        <a:rPr lang="en-US" sz="1500" b="1" baseline="0" dirty="0" smtClean="0"/>
                        <a:t> QA Officer relationship</a:t>
                      </a:r>
                      <a:endParaRPr lang="en-US" sz="1500" b="1" dirty="0" smtClean="0"/>
                    </a:p>
                    <a:p>
                      <a:endParaRPr lang="en-US" sz="1500" b="1" dirty="0" smtClean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1" y="206375"/>
            <a:ext cx="8665162" cy="85725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Some CHLOE Issues Deserving Further Study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21" y="1200150"/>
            <a:ext cx="8665162" cy="308292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What factors inhibit rational planning of blended online study?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are institutions maximizing the strengths of online learning and minimizing its shortcomings?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Can we measure the impact of distributed and overlapping online responsibilities vs. the constraints of centralizing control?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Can online learning reduce costs and lower tuition without sacrificing quality?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What incentives influence the spread of externally validated Quality Assurance?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30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155" y="2000571"/>
            <a:ext cx="8357697" cy="631104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</a:rPr>
              <a:t>Your</a:t>
            </a:r>
            <a:r>
              <a:rPr lang="en-US" sz="3600" dirty="0" smtClean="0">
                <a:solidFill>
                  <a:srgbClr val="000090"/>
                </a:solidFill>
              </a:rPr>
              <a:t> Questions and Comments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4" name="Picture 3" descr="Screen Shot 2019-02-03 at 10.39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96" y="167402"/>
            <a:ext cx="2730500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1496" y="1058472"/>
            <a:ext cx="27305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/>
              <a:t>Quality Matters &amp; </a:t>
            </a:r>
          </a:p>
          <a:p>
            <a:pPr algn="ctr"/>
            <a:r>
              <a:rPr lang="en-US" sz="1900" b="1" dirty="0" err="1" smtClean="0"/>
              <a:t>Eduventures</a:t>
            </a:r>
            <a:r>
              <a:rPr lang="en-US" sz="1900" b="1" dirty="0" smtClean="0"/>
              <a:t> Research</a:t>
            </a:r>
            <a:endParaRPr lang="en-US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9155" y="3589004"/>
            <a:ext cx="82108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962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155" y="2000571"/>
            <a:ext cx="8357697" cy="631104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000090"/>
                </a:solidFill>
              </a:rPr>
              <a:t>For questions about the CHLOE data and findings, contact</a:t>
            </a:r>
          </a:p>
          <a:p>
            <a:pPr algn="l"/>
            <a:r>
              <a:rPr lang="en-US" sz="2200" dirty="0" smtClean="0">
                <a:solidFill>
                  <a:srgbClr val="000090"/>
                </a:solidFill>
              </a:rPr>
              <a:t>Ron </a:t>
            </a:r>
            <a:r>
              <a:rPr lang="en-US" sz="2200" dirty="0">
                <a:solidFill>
                  <a:srgbClr val="000090"/>
                </a:solidFill>
              </a:rPr>
              <a:t>Legon, Executive Director Emeritus </a:t>
            </a:r>
            <a:r>
              <a:rPr lang="en-US" sz="2200" dirty="0" smtClean="0">
                <a:solidFill>
                  <a:srgbClr val="000090"/>
                </a:solidFill>
              </a:rPr>
              <a:t>and </a:t>
            </a:r>
            <a:r>
              <a:rPr lang="en-US" sz="2200" dirty="0">
                <a:solidFill>
                  <a:srgbClr val="000090"/>
                </a:solidFill>
              </a:rPr>
              <a:t>CHLOE Co-</a:t>
            </a:r>
            <a:r>
              <a:rPr lang="en-US" sz="2200" dirty="0" smtClean="0">
                <a:solidFill>
                  <a:srgbClr val="000090"/>
                </a:solidFill>
              </a:rPr>
              <a:t>Director</a:t>
            </a:r>
          </a:p>
          <a:p>
            <a:pPr algn="l"/>
            <a:r>
              <a:rPr lang="en-US" sz="2200" dirty="0" smtClean="0">
                <a:solidFill>
                  <a:srgbClr val="000090"/>
                </a:solidFill>
              </a:rPr>
              <a:t>Email: </a:t>
            </a:r>
            <a:r>
              <a:rPr lang="en-US" sz="2200" dirty="0" smtClean="0">
                <a:solidFill>
                  <a:srgbClr val="000090"/>
                </a:solidFill>
                <a:hlinkClick r:id="rId2"/>
              </a:rPr>
              <a:t>rlegon@qualitymatters.org</a:t>
            </a:r>
            <a:r>
              <a:rPr lang="en-US" sz="2200" dirty="0" smtClean="0">
                <a:solidFill>
                  <a:srgbClr val="000090"/>
                </a:solidFill>
              </a:rPr>
              <a:t> or Skype: </a:t>
            </a:r>
            <a:r>
              <a:rPr lang="en-US" sz="2200" dirty="0" err="1" smtClean="0">
                <a:solidFill>
                  <a:srgbClr val="000090"/>
                </a:solidFill>
              </a:rPr>
              <a:t>rlegon.qm</a:t>
            </a:r>
            <a:endParaRPr lang="en-US" sz="2200" dirty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Picture 3" descr="Screen Shot 2019-02-03 at 10.39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96" y="167402"/>
            <a:ext cx="2730500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1496" y="1058472"/>
            <a:ext cx="27305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/>
              <a:t>Quality Matters &amp; </a:t>
            </a:r>
          </a:p>
          <a:p>
            <a:pPr algn="ctr"/>
            <a:r>
              <a:rPr lang="en-US" sz="1900" b="1" dirty="0" err="1" smtClean="0"/>
              <a:t>Eduventures</a:t>
            </a:r>
            <a:r>
              <a:rPr lang="en-US" sz="1900" b="1" dirty="0" smtClean="0"/>
              <a:t> Research</a:t>
            </a:r>
            <a:endParaRPr lang="en-US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9155" y="3392815"/>
            <a:ext cx="8210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For questions about participating in future CHLOE surveys, Contact: Barbra Burch, Research Manager, Quality Matters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Email: </a:t>
            </a:r>
            <a:r>
              <a:rPr lang="en-US" sz="2200" dirty="0" smtClean="0">
                <a:solidFill>
                  <a:srgbClr val="000090"/>
                </a:solidFill>
                <a:hlinkClick r:id="rId4"/>
              </a:rPr>
              <a:t>bburch@qualitymatters.org</a:t>
            </a:r>
            <a:r>
              <a:rPr lang="en-US" sz="2200" dirty="0" smtClean="0">
                <a:solidFill>
                  <a:srgbClr val="000090"/>
                </a:solidFill>
              </a:rPr>
              <a:t> or Skype : </a:t>
            </a:r>
            <a:r>
              <a:rPr lang="en-US" sz="2200" dirty="0" err="1" smtClean="0">
                <a:solidFill>
                  <a:srgbClr val="000090"/>
                </a:solidFill>
              </a:rPr>
              <a:t>bburch.qm</a:t>
            </a:r>
            <a:endParaRPr lang="en-US" sz="22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90"/>
                </a:solidFill>
              </a:rPr>
              <a:t>CHLOE Survey Sample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440079"/>
              </p:ext>
            </p:extLst>
          </p:nvPr>
        </p:nvGraphicFramePr>
        <p:xfrm>
          <a:off x="457200" y="1214920"/>
          <a:ext cx="3825012" cy="30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77985350"/>
              </p:ext>
            </p:extLst>
          </p:nvPr>
        </p:nvGraphicFramePr>
        <p:xfrm>
          <a:off x="4419600" y="1063625"/>
          <a:ext cx="4622800" cy="332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17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1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15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159692"/>
              </p:ext>
            </p:extLst>
          </p:nvPr>
        </p:nvGraphicFramePr>
        <p:xfrm>
          <a:off x="457200" y="1200150"/>
          <a:ext cx="8229600" cy="30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9789" y="1318169"/>
            <a:ext cx="3875741" cy="1054135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r>
              <a:rPr lang="en-US" sz="1600" dirty="0"/>
              <a:t>15% established </a:t>
            </a:r>
            <a:r>
              <a:rPr lang="en-US" sz="1600" u="sng" dirty="0"/>
              <a:t>before 2001</a:t>
            </a:r>
            <a:endParaRPr lang="en-US" sz="1600" dirty="0"/>
          </a:p>
          <a:p>
            <a:r>
              <a:rPr lang="en-US" sz="1600" dirty="0"/>
              <a:t>   2.3% annual increase from </a:t>
            </a:r>
            <a:r>
              <a:rPr lang="en-US" sz="1600" u="sng" dirty="0"/>
              <a:t>2001 – 2009</a:t>
            </a:r>
            <a:endParaRPr lang="en-US" sz="1600" dirty="0"/>
          </a:p>
          <a:p>
            <a:r>
              <a:rPr lang="en-US" sz="1600" dirty="0"/>
              <a:t>   5.8% annual increase from </a:t>
            </a:r>
            <a:r>
              <a:rPr lang="en-US" sz="1600" u="sng" dirty="0"/>
              <a:t>2010 – 2018</a:t>
            </a:r>
          </a:p>
          <a:p>
            <a:r>
              <a:rPr lang="en-US" sz="1600" dirty="0"/>
              <a:t>   1.6% do not have a COO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818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90"/>
                </a:solidFill>
              </a:rPr>
              <a:t>Emergence of the Chief Online Officer 2000-2019</a:t>
            </a:r>
          </a:p>
          <a:p>
            <a:pPr algn="ctr">
              <a:defRPr sz="1800" b="1" i="0" u="none" strike="noStrike" kern="1200" baseline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90"/>
                </a:solidFill>
              </a:rPr>
              <a:t>(CHLOE 4 data: 367 Institutions Reporting)</a:t>
            </a:r>
          </a:p>
        </p:txBody>
      </p:sp>
    </p:spTree>
    <p:extLst>
      <p:ext uri="{BB962C8B-B14F-4D97-AF65-F5344CB8AC3E}">
        <p14:creationId xmlns:p14="http://schemas.microsoft.com/office/powerpoint/2010/main" val="20414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303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000090"/>
                </a:solidFill>
                <a:latin typeface="+mn-lt"/>
              </a:rPr>
              <a:t>The </a:t>
            </a:r>
            <a:r>
              <a:rPr lang="en-US" sz="3000" b="1" dirty="0">
                <a:solidFill>
                  <a:srgbClr val="000090"/>
                </a:solidFill>
                <a:latin typeface="+mn-lt"/>
              </a:rPr>
              <a:t>Role of the Chief Online </a:t>
            </a:r>
            <a:r>
              <a:rPr lang="en-US" sz="3000" b="1" dirty="0" smtClean="0">
                <a:solidFill>
                  <a:srgbClr val="000090"/>
                </a:solidFill>
                <a:latin typeface="+mn-lt"/>
              </a:rPr>
              <a:t>Officer is Expanding</a:t>
            </a:r>
            <a:endParaRPr lang="en-US" sz="3000" b="1" dirty="0">
              <a:solidFill>
                <a:srgbClr val="00009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69746"/>
              </p:ext>
            </p:extLst>
          </p:nvPr>
        </p:nvGraphicFramePr>
        <p:xfrm>
          <a:off x="457200" y="1200150"/>
          <a:ext cx="8229600" cy="30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74" y="1"/>
            <a:ext cx="8838124" cy="746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No Agreed Title for Chief Online Officer</a:t>
            </a:r>
            <a:endParaRPr lang="en-US" sz="3600" b="1" dirty="0">
              <a:solidFill>
                <a:srgbClr val="00009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726" b="12726"/>
          <a:stretch>
            <a:fillRect/>
          </a:stretch>
        </p:blipFill>
        <p:spPr>
          <a:xfrm>
            <a:off x="457200" y="746126"/>
            <a:ext cx="8229600" cy="3651250"/>
          </a:xfrm>
        </p:spPr>
      </p:pic>
    </p:spTree>
    <p:extLst>
      <p:ext uri="{BB962C8B-B14F-4D97-AF65-F5344CB8AC3E}">
        <p14:creationId xmlns:p14="http://schemas.microsoft.com/office/powerpoint/2010/main" val="11207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1"/>
            <a:ext cx="8464550" cy="762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0090"/>
                </a:solidFill>
              </a:rPr>
              <a:t>  What Do COO’s Do? - Scope of Duties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6075" y="762000"/>
            <a:ext cx="8229600" cy="3571874"/>
          </a:xfrm>
        </p:spPr>
        <p:txBody>
          <a:bodyPr numCol="2">
            <a:no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Faculty Training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Instructional Design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Quality Assurance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Online </a:t>
            </a:r>
            <a:r>
              <a:rPr lang="en-US" sz="1600" dirty="0">
                <a:solidFill>
                  <a:srgbClr val="FF0000"/>
                </a:solidFill>
              </a:rPr>
              <a:t>Policies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LMS Support &amp; Admin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Course Development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Coordination w. Academic Units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External Representation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Budgeting of Online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Student Orientation </a:t>
            </a:r>
          </a:p>
          <a:p>
            <a:r>
              <a:rPr lang="en-US" sz="1600" dirty="0"/>
              <a:t>Strategic Planning</a:t>
            </a:r>
          </a:p>
          <a:p>
            <a:r>
              <a:rPr lang="en-US" sz="1600" dirty="0"/>
              <a:t>Selection of LMS &amp; Online Tools</a:t>
            </a:r>
          </a:p>
          <a:p>
            <a:r>
              <a:rPr lang="en-US" sz="1600" dirty="0"/>
              <a:t>Online Support Services</a:t>
            </a:r>
          </a:p>
          <a:p>
            <a:r>
              <a:rPr lang="en-US" sz="1600" dirty="0"/>
              <a:t>Regulatory Compliance</a:t>
            </a:r>
          </a:p>
          <a:p>
            <a:r>
              <a:rPr lang="en-US" sz="1600" dirty="0"/>
              <a:t>Contracting with External Providers</a:t>
            </a:r>
          </a:p>
          <a:p>
            <a:r>
              <a:rPr lang="en-US" sz="1600" dirty="0"/>
              <a:t>Data Gathering &amp; Reporting</a:t>
            </a:r>
          </a:p>
          <a:p>
            <a:r>
              <a:rPr lang="en-US" sz="1600" dirty="0"/>
              <a:t>Online Technical Support</a:t>
            </a:r>
          </a:p>
          <a:p>
            <a:r>
              <a:rPr lang="en-US" sz="1600" dirty="0"/>
              <a:t>Online Program Development</a:t>
            </a:r>
          </a:p>
          <a:p>
            <a:r>
              <a:rPr lang="en-US" sz="1600" dirty="0"/>
              <a:t>Intellectual Property Protection</a:t>
            </a:r>
          </a:p>
          <a:p>
            <a:r>
              <a:rPr lang="en-US" sz="1600" dirty="0"/>
              <a:t>Market Research</a:t>
            </a:r>
          </a:p>
          <a:p>
            <a:r>
              <a:rPr lang="en-US" sz="1600" dirty="0"/>
              <a:t>Accessibility Issues</a:t>
            </a:r>
          </a:p>
          <a:p>
            <a:r>
              <a:rPr lang="en-US" sz="1600" dirty="0"/>
              <a:t>On-Campus Technology</a:t>
            </a:r>
          </a:p>
          <a:p>
            <a:r>
              <a:rPr lang="en-US" sz="1600" dirty="0"/>
              <a:t>OER Policy &amp; Support</a:t>
            </a:r>
          </a:p>
          <a:p>
            <a:r>
              <a:rPr lang="en-US" sz="1600" dirty="0"/>
              <a:t>Marketing of Online Programs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31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Competition for Online Students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2800" b="1" dirty="0" smtClean="0">
                <a:solidFill>
                  <a:srgbClr val="000090"/>
                </a:solidFill>
              </a:rPr>
              <a:t>What We Knew Going into CHLOE 4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65" y="1413246"/>
            <a:ext cx="8959635" cy="286982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Most COOs see increasing competition </a:t>
            </a:r>
            <a:r>
              <a:rPr lang="mr-IN" sz="2000" dirty="0" smtClean="0"/>
              <a:t>–</a:t>
            </a:r>
            <a:r>
              <a:rPr lang="en-US" sz="2000" dirty="0" smtClean="0"/>
              <a:t> past, present and future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Widely differing views of the </a:t>
            </a:r>
            <a:r>
              <a:rPr lang="en-US" sz="2000" u="sng" dirty="0" smtClean="0"/>
              <a:t>sources</a:t>
            </a:r>
            <a:r>
              <a:rPr lang="en-US" sz="2000" dirty="0" smtClean="0"/>
              <a:t> of competition</a:t>
            </a:r>
          </a:p>
          <a:p>
            <a:pPr marL="517525" lvl="1" indent="-285750">
              <a:buFont typeface="Arial"/>
              <a:buChar char="•"/>
            </a:pPr>
            <a:r>
              <a:rPr lang="en-US" sz="2000" dirty="0" smtClean="0"/>
              <a:t>Local, regional, national</a:t>
            </a:r>
          </a:p>
          <a:p>
            <a:pPr marL="517525" lvl="1" indent="-285750">
              <a:buFont typeface="Arial"/>
              <a:buChar char="•"/>
            </a:pPr>
            <a:r>
              <a:rPr lang="en-US" sz="2000" dirty="0" smtClean="0"/>
              <a:t>Public, private non-profit, private for-profit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Early indication of online learning sectors or 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3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M Regional Title Master">
  <a:themeElements>
    <a:clrScheme name="QM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-QM-Connect-Conf-slide-template" id="{A20CA13D-4619-BE43-A860-EA1F2FFE8236}" vid="{91F38C8A-BD60-5344-8460-098A6AD261B6}"/>
    </a:ext>
  </a:extLst>
</a:theme>
</file>

<file path=ppt/theme/theme2.xml><?xml version="1.0" encoding="utf-8"?>
<a:theme xmlns:a="http://schemas.openxmlformats.org/drawingml/2006/main" name="New Section or Closing">
  <a:themeElements>
    <a:clrScheme name="QM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-QM-Connect-Conf-slide-template" id="{A20CA13D-4619-BE43-A860-EA1F2FFE8236}" vid="{857FFD92-3C75-8545-BC2B-1DC6D53EAB8B}"/>
    </a:ext>
  </a:extLst>
</a:theme>
</file>

<file path=ppt/theme/theme3.xml><?xml version="1.0" encoding="utf-8"?>
<a:theme xmlns:a="http://schemas.openxmlformats.org/drawingml/2006/main" name="QM Regional Content Slides">
  <a:themeElements>
    <a:clrScheme name="QM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E7E7E7"/>
      </a:lt2>
      <a:accent1>
        <a:srgbClr val="1F419A"/>
      </a:accent1>
      <a:accent2>
        <a:srgbClr val="526C7C"/>
      </a:accent2>
      <a:accent3>
        <a:srgbClr val="CBD3D8"/>
      </a:accent3>
      <a:accent4>
        <a:srgbClr val="F9F3D7"/>
      </a:accent4>
      <a:accent5>
        <a:srgbClr val="6B80AA"/>
      </a:accent5>
      <a:accent6>
        <a:srgbClr val="A58B00"/>
      </a:accent6>
      <a:hlink>
        <a:srgbClr val="2A5DB0"/>
      </a:hlink>
      <a:folHlink>
        <a:srgbClr val="2A5DB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-QM-Connect-Conf-slide-template" id="{A20CA13D-4619-BE43-A860-EA1F2FFE8236}" vid="{D01EB09F-D3EC-0440-92BC-0FFD93C790A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M color palette">
    <a:dk1>
      <a:sysClr val="windowText" lastClr="000000"/>
    </a:dk1>
    <a:lt1>
      <a:sysClr val="window" lastClr="FFFFFF"/>
    </a:lt1>
    <a:dk2>
      <a:srgbClr val="1F497D"/>
    </a:dk2>
    <a:lt2>
      <a:srgbClr val="E7E7E7"/>
    </a:lt2>
    <a:accent1>
      <a:srgbClr val="1F419A"/>
    </a:accent1>
    <a:accent2>
      <a:srgbClr val="526C7C"/>
    </a:accent2>
    <a:accent3>
      <a:srgbClr val="CBD3D8"/>
    </a:accent3>
    <a:accent4>
      <a:srgbClr val="F9F3D7"/>
    </a:accent4>
    <a:accent5>
      <a:srgbClr val="6B80AA"/>
    </a:accent5>
    <a:accent6>
      <a:srgbClr val="A58B00"/>
    </a:accent6>
    <a:hlink>
      <a:srgbClr val="2A5DB0"/>
    </a:hlink>
    <a:folHlink>
      <a:srgbClr val="2A5DB0"/>
    </a:folHlink>
  </a:clrScheme>
  <a:fontScheme name="Slipstream">
    <a:majorFont>
      <a:latin typeface="Trebuchet MS"/>
      <a:ea typeface=""/>
      <a:cs typeface=""/>
      <a:font script="Jpan" typeface="ＭＳ ゴシック"/>
      <a:font script="Hang" typeface="HY그래픽B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ＭＳ ゴシック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2019-QM-Connect-Conf-slide-template</Template>
  <TotalTime>8498</TotalTime>
  <Words>1912</Words>
  <Application>Microsoft Office PowerPoint</Application>
  <PresentationFormat>On-screen Show (16:9)</PresentationFormat>
  <Paragraphs>363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ＭＳ Ｐゴシック</vt:lpstr>
      <vt:lpstr>Arial</vt:lpstr>
      <vt:lpstr>Calibri</vt:lpstr>
      <vt:lpstr>Cambria</vt:lpstr>
      <vt:lpstr>Courier New</vt:lpstr>
      <vt:lpstr>Lato</vt:lpstr>
      <vt:lpstr>ＭＳ 明朝</vt:lpstr>
      <vt:lpstr>Times New Roman</vt:lpstr>
      <vt:lpstr>Trebuchet MS</vt:lpstr>
      <vt:lpstr>-webkit-standard</vt:lpstr>
      <vt:lpstr>QM Regional Title Master</vt:lpstr>
      <vt:lpstr>New Section or Closing</vt:lpstr>
      <vt:lpstr>QM Regional Content Slides</vt:lpstr>
      <vt:lpstr>“Committing to Excellence for Learners”</vt:lpstr>
      <vt:lpstr>Four Years of CHLOE Survey Findings </vt:lpstr>
      <vt:lpstr>PowerPoint Presentation</vt:lpstr>
      <vt:lpstr>CHLOE Survey Sample</vt:lpstr>
      <vt:lpstr>15% established before 2001    2.3% annual increase from 2001 – 2009    5.8% annual increase from 2010 – 2018    1.6% do not have a COO       </vt:lpstr>
      <vt:lpstr>The Role of the Chief Online Officer is Expanding</vt:lpstr>
      <vt:lpstr>No Agreed Title for Chief Online Officer</vt:lpstr>
      <vt:lpstr>  What Do COO’s Do? - Scope of Duties</vt:lpstr>
      <vt:lpstr>Competition for Online Students What We Knew Going into CHLOE 4</vt:lpstr>
      <vt:lpstr>PowerPoint Presentation</vt:lpstr>
      <vt:lpstr>Contrasting Models What We Knew Going into CHLOE 4</vt:lpstr>
      <vt:lpstr>PowerPoint Presentation</vt:lpstr>
      <vt:lpstr>Online Governance What We Knew Going into CHLOE 4</vt:lpstr>
      <vt:lpstr>PowerPoint Presentation</vt:lpstr>
      <vt:lpstr>PowerPoint Presentation</vt:lpstr>
      <vt:lpstr>PowerPoint Presentation</vt:lpstr>
      <vt:lpstr>Finances: What We Knew Going into CHLOE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Curriculum Development and Outcomes What We Knew Going into CHLOE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Assurance (QA)What We Knew Going into CHLOE 4</vt:lpstr>
      <vt:lpstr>PowerPoint Presentation</vt:lpstr>
      <vt:lpstr>PowerPoint Presentation</vt:lpstr>
      <vt:lpstr>PowerPoint Presentation</vt:lpstr>
      <vt:lpstr>PowerPoint Presentation</vt:lpstr>
      <vt:lpstr>Some CHLOE Issues Deserving Further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Beth</dc:creator>
  <cp:keywords/>
  <dc:description/>
  <cp:lastModifiedBy>Barbra Burch</cp:lastModifiedBy>
  <cp:revision>80</cp:revision>
  <dcterms:created xsi:type="dcterms:W3CDTF">2019-08-12T19:39:48Z</dcterms:created>
  <dcterms:modified xsi:type="dcterms:W3CDTF">2019-10-24T15:57:47Z</dcterms:modified>
  <cp:category/>
</cp:coreProperties>
</file>