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87" r:id="rId5"/>
    <p:sldId id="281" r:id="rId6"/>
    <p:sldId id="260" r:id="rId7"/>
    <p:sldId id="306" r:id="rId8"/>
    <p:sldId id="267" r:id="rId9"/>
    <p:sldId id="302" r:id="rId10"/>
    <p:sldId id="305" r:id="rId11"/>
    <p:sldId id="264" r:id="rId12"/>
    <p:sldId id="307" r:id="rId13"/>
    <p:sldId id="290" r:id="rId14"/>
    <p:sldId id="257" r:id="rId15"/>
    <p:sldId id="300" r:id="rId16"/>
    <p:sldId id="301" r:id="rId17"/>
    <p:sldId id="313" r:id="rId18"/>
    <p:sldId id="312" r:id="rId19"/>
    <p:sldId id="311" r:id="rId20"/>
    <p:sldId id="310" r:id="rId21"/>
    <p:sldId id="319" r:id="rId22"/>
    <p:sldId id="318" r:id="rId23"/>
    <p:sldId id="316" r:id="rId24"/>
    <p:sldId id="317" r:id="rId25"/>
    <p:sldId id="330" r:id="rId26"/>
    <p:sldId id="314" r:id="rId27"/>
    <p:sldId id="331" r:id="rId28"/>
    <p:sldId id="321" r:id="rId29"/>
    <p:sldId id="289" r:id="rId30"/>
    <p:sldId id="283" r:id="rId31"/>
    <p:sldId id="299" r:id="rId32"/>
    <p:sldId id="298" r:id="rId33"/>
    <p:sldId id="308" r:id="rId34"/>
    <p:sldId id="294" r:id="rId35"/>
    <p:sldId id="288" r:id="rId36"/>
    <p:sldId id="296" r:id="rId37"/>
    <p:sldId id="303" r:id="rId38"/>
    <p:sldId id="297" r:id="rId39"/>
    <p:sldId id="304" r:id="rId40"/>
    <p:sldId id="309" r:id="rId41"/>
    <p:sldId id="295" r:id="rId42"/>
    <p:sldId id="2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88" userDrawn="1">
          <p15:clr>
            <a:srgbClr val="A4A3A4"/>
          </p15:clr>
        </p15:guide>
        <p15:guide id="3" pos="432"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401918"/>
    <a:srgbClr val="731F1C"/>
    <a:srgbClr val="B2606E"/>
    <a:srgbClr val="0D3047"/>
    <a:srgbClr val="0B2B41"/>
    <a:srgbClr val="AB678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3" autoAdjust="0"/>
  </p:normalViewPr>
  <p:slideViewPr>
    <p:cSldViewPr snapToGrid="0">
      <p:cViewPr varScale="1">
        <p:scale>
          <a:sx n="73" d="100"/>
          <a:sy n="73" d="100"/>
        </p:scale>
        <p:origin x="582" y="78"/>
      </p:cViewPr>
      <p:guideLst>
        <p:guide orient="horz" pos="2400"/>
        <p:guide pos="3888"/>
        <p:guide pos="432"/>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2/4/2021</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US" noProof="0" smtClean="0"/>
              <a:pPr algn="ctr"/>
              <a:t>‹#›</a:t>
            </a:fld>
            <a:endParaRPr lang="en-US" noProof="0"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2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hyperlink" Target="https://www.aascu.org/AcademicAffairs/ADP/DigiPo/" TargetMode="External"/><Relationship Id="rId2" Type="http://schemas.openxmlformats.org/officeDocument/2006/relationships/hyperlink" Target="https://pullias.usc.edu/download/high-impact-practices-hips-tool-for-admins/" TargetMode="External"/><Relationship Id="rId1" Type="http://schemas.openxmlformats.org/officeDocument/2006/relationships/slideLayout" Target="../slideLayouts/slideLayout9.xml"/><Relationship Id="rId5" Type="http://schemas.openxmlformats.org/officeDocument/2006/relationships/image" Target="../media/image29.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38.svg"/><Relationship Id="rId5" Type="http://schemas.openxmlformats.org/officeDocument/2006/relationships/image" Target="../media/image25.png"/><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hyperlink" Target="https://secure.aacu.org/imis/ItemDetail?iProductCode=E-HIPSUNST&amp;Categ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acu.org/node/4084" TargetMode="External"/><Relationship Id="rId1" Type="http://schemas.openxmlformats.org/officeDocument/2006/relationships/slideLayout" Target="../slideLayouts/slideLayout9.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1.xml"/><Relationship Id="rId6" Type="http://schemas.openxmlformats.org/officeDocument/2006/relationships/image" Target="../media/image47.svg"/><Relationship Id="rId5" Type="http://schemas.openxmlformats.org/officeDocument/2006/relationships/image" Target="../media/image31.png"/><Relationship Id="rId4" Type="http://schemas.openxmlformats.org/officeDocument/2006/relationships/image" Target="../media/image45.sv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ocs.google.com/spreadsheets/d/1P66D4O4s_tKdT7GLVuYxk538jIxbwYFryseaFQvWBME/edit#gid=0" TargetMode="External"/><Relationship Id="rId1" Type="http://schemas.openxmlformats.org/officeDocument/2006/relationships/slideLayout" Target="../slideLayouts/slideLayout9.xml"/><Relationship Id="rId4" Type="http://schemas.openxmlformats.org/officeDocument/2006/relationships/image" Target="../media/image49.svg"/></Relationships>
</file>

<file path=ppt/slides/_rels/slide3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mailto:R.das@tamu.edu" TargetMode="External"/><Relationship Id="rId2" Type="http://schemas.openxmlformats.org/officeDocument/2006/relationships/hyperlink" Target="https://assessmentinstitute.iupui.edu/program/HIPs_in_the_States.html" TargetMode="External"/><Relationship Id="rId1" Type="http://schemas.openxmlformats.org/officeDocument/2006/relationships/slideLayout" Target="../slideLayouts/slideLayout9.xml"/><Relationship Id="rId5" Type="http://schemas.openxmlformats.org/officeDocument/2006/relationships/image" Target="../media/image51.sv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36.png"/><Relationship Id="rId4" Type="http://schemas.openxmlformats.org/officeDocument/2006/relationships/image" Target="../media/image54.svg"/></Relationships>
</file>

<file path=ppt/slides/_rels/slide39.xml.rels><?xml version="1.0" encoding="UTF-8" standalone="yes"?>
<Relationships xmlns="http://schemas.openxmlformats.org/package/2006/relationships"><Relationship Id="rId3" Type="http://schemas.openxmlformats.org/officeDocument/2006/relationships/hyperlink" Target="https://pullias.usc.edu/download/high-impact-practices-hips-tool-for-admins/" TargetMode="External"/><Relationship Id="rId2" Type="http://schemas.openxmlformats.org/officeDocument/2006/relationships/hyperlink" Target="https://secure.aacu.org/imis/ItemDetail?iProductCode=E-HIPSUNST&amp;Category=" TargetMode="External"/><Relationship Id="rId1" Type="http://schemas.openxmlformats.org/officeDocument/2006/relationships/slideLayout" Target="../slideLayouts/slideLayout9.xml"/><Relationship Id="rId5" Type="http://schemas.openxmlformats.org/officeDocument/2006/relationships/hyperlink" Target="https://citeseerx.ist.psu.edu/viewdoc/download?doi=10.1.1.1076.8885&amp;rep=rep1&amp;type=pdf" TargetMode="External"/><Relationship Id="rId4" Type="http://schemas.openxmlformats.org/officeDocument/2006/relationships/hyperlink" Target="https://secure.aacu.org/imis/ItemDetail?iProductCode=E-HIGHIMP&amp;Catego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acu.org/node/4084" TargetMode="External"/><Relationship Id="rId1" Type="http://schemas.openxmlformats.org/officeDocument/2006/relationships/slideLayout" Target="../slideLayouts/slideLayout9.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1.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082446" y="1092267"/>
            <a:ext cx="4629865" cy="3611880"/>
          </a:xfrm>
        </p:spPr>
        <p:txBody>
          <a:bodyPr/>
          <a:lstStyle/>
          <a:p>
            <a:r>
              <a:rPr lang="en-US" sz="4000" dirty="0"/>
              <a:t>Implementing High-Impact Practices on Campus and Online:</a:t>
            </a:r>
            <a:br>
              <a:rPr lang="en-US" sz="4000" dirty="0"/>
            </a:br>
            <a:r>
              <a:rPr lang="en-US" sz="4000" dirty="0"/>
              <a:t>Research, Resources, and Requests</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15203" y="5392401"/>
            <a:ext cx="4328887" cy="521208"/>
          </a:xfrm>
        </p:spPr>
        <p:txBody>
          <a:bodyPr/>
          <a:lstStyle/>
          <a:p>
            <a:r>
              <a:rPr lang="en-US" sz="2200" b="1" dirty="0">
                <a:solidFill>
                  <a:schemeClr val="accent5"/>
                </a:solidFill>
              </a:rPr>
              <a:t>Dr. Andria Schwegler</a:t>
            </a:r>
          </a:p>
          <a:p>
            <a:r>
              <a:rPr lang="en-US" sz="2200" b="1" dirty="0">
                <a:solidFill>
                  <a:schemeClr val="accent5"/>
                </a:solidFill>
              </a:rPr>
              <a:t>Texas A&amp;M University – Central Texas</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boy in front of library stacks">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person reading a book">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RESEARCH</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r>
              <a:rPr lang="en-US" sz="2400" b="1" dirty="0">
                <a:solidFill>
                  <a:schemeClr val="bg1"/>
                </a:solidFill>
                <a:effectLst>
                  <a:outerShdw blurRad="38100" dist="38100" dir="2700000" algn="tl">
                    <a:srgbClr val="000000">
                      <a:alpha val="43137"/>
                    </a:srgbClr>
                  </a:outerShdw>
                </a:effectLst>
              </a:rPr>
              <a:t>Research to support HIP implementation</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7887962" cy="830997"/>
          </a:xfrm>
        </p:spPr>
        <p:txBody>
          <a:bodyPr/>
          <a:lstStyle/>
          <a:p>
            <a:r>
              <a:rPr lang="en-US" sz="3200" b="1" dirty="0"/>
              <a:t>RESEARCH TO GUIDE INSTITUTIONAL IMPLEMENTATION OF HIPS</a:t>
            </a:r>
          </a:p>
        </p:txBody>
      </p:sp>
      <p:pic>
        <p:nvPicPr>
          <p:cNvPr id="35" name="Content Placeholder 34" descr="Graduation cap">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a:extLst>
              <a:ext uri="{96DAC541-7B7A-43D3-8B79-37D633B846F1}">
                <asvg:svgBlip xmlns:asvg="http://schemas.microsoft.com/office/drawing/2016/SVG/main" xmlns="" r:embed="rId4"/>
              </a:ext>
            </a:extLst>
          </a:blip>
          <a:srcRect/>
          <a:stretch/>
        </p:blipFill>
        <p:spPr>
          <a:xfrm>
            <a:off x="1528538" y="1815319"/>
            <a:ext cx="966309" cy="966309"/>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pPr algn="ctr"/>
            <a:r>
              <a:rPr lang="en-US" sz="2800" b="1" dirty="0"/>
              <a:t>Scholarly opinion and theoretical pieces; literature reviews; application tools</a:t>
            </a:r>
          </a:p>
        </p:txBody>
      </p:sp>
      <p:pic>
        <p:nvPicPr>
          <p:cNvPr id="36" name="Content Placeholder 35" descr="Research">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a:extLst>
              <a:ext uri="{96DAC541-7B7A-43D3-8B79-37D633B846F1}">
                <asvg:svgBlip xmlns:asvg="http://schemas.microsoft.com/office/drawing/2016/SVG/main" xmlns="" r:embed="rId6"/>
              </a:ext>
            </a:extLst>
          </a:blip>
          <a:srcRect/>
          <a:stretch/>
        </p:blipFill>
        <p:spPr>
          <a:xfrm>
            <a:off x="5380264" y="1981199"/>
            <a:ext cx="736603" cy="736603"/>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pPr algn="ctr"/>
            <a:r>
              <a:rPr lang="en-US" sz="2800" b="1" dirty="0"/>
              <a:t>Empirical research with first-hand data collection</a:t>
            </a:r>
          </a:p>
          <a:p>
            <a:pPr algn="ctr"/>
            <a:endParaRPr lang="en-US" sz="2800" b="1"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spTree>
    <p:extLst>
      <p:ext uri="{BB962C8B-B14F-4D97-AF65-F5344CB8AC3E}">
        <p14:creationId xmlns:p14="http://schemas.microsoft.com/office/powerpoint/2010/main" val="320712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562100" y="1625558"/>
            <a:ext cx="8534400" cy="4248073"/>
          </a:xfrm>
        </p:spPr>
        <p:txBody>
          <a:bodyPr/>
          <a:lstStyle/>
          <a:p>
            <a:r>
              <a:rPr lang="en-US" sz="2800" b="1" dirty="0"/>
              <a:t>Administrative support for HIPs</a:t>
            </a:r>
          </a:p>
          <a:p>
            <a:pPr lvl="1"/>
            <a:r>
              <a:rPr lang="en-US" b="1" dirty="0" err="1"/>
              <a:t>Kezar</a:t>
            </a:r>
            <a:r>
              <a:rPr lang="en-US" b="1" dirty="0"/>
              <a:t> &amp; Holcombe (2017) – “</a:t>
            </a:r>
            <a:r>
              <a:rPr lang="en-US" b="1" dirty="0">
                <a:solidFill>
                  <a:srgbClr val="0070C0"/>
                </a:solidFill>
                <a:hlinkClick r:id="rId2">
                  <a:extLst>
                    <a:ext uri="{A12FA001-AC4F-418D-AE19-62706E023703}">
                      <ahyp:hlinkClr xmlns:ahyp="http://schemas.microsoft.com/office/drawing/2018/hyperlinkcolor" xmlns="" val="tx"/>
                    </a:ext>
                  </a:extLst>
                </a:hlinkClick>
              </a:rPr>
              <a:t>HIPs Tool for Admins</a:t>
            </a:r>
            <a:r>
              <a:rPr lang="en-US" b="1" dirty="0"/>
              <a:t>”</a:t>
            </a:r>
          </a:p>
          <a:p>
            <a:r>
              <a:rPr lang="en-US" sz="2800" b="1" dirty="0"/>
              <a:t>Library support for HIPs</a:t>
            </a:r>
          </a:p>
          <a:p>
            <a:pPr lvl="1"/>
            <a:r>
              <a:rPr lang="en-US" b="1" dirty="0"/>
              <a:t>Murray (2015) – positive correlation between library resources and HIP offerings</a:t>
            </a:r>
          </a:p>
          <a:p>
            <a:r>
              <a:rPr lang="en-US" sz="2800" b="1" dirty="0"/>
              <a:t>Information literacy and HIP experiences</a:t>
            </a:r>
          </a:p>
          <a:p>
            <a:pPr lvl="1"/>
            <a:r>
              <a:rPr lang="en-US" b="1" dirty="0"/>
              <a:t>Fraser Riehle &amp; Weiner (2013) - capstones, learning communities, service learning, research, and writing intensive courses are well suited for this</a:t>
            </a:r>
          </a:p>
          <a:p>
            <a:pPr lvl="1"/>
            <a:r>
              <a:rPr lang="en-US" b="1" dirty="0">
                <a:solidFill>
                  <a:srgbClr val="0070C0"/>
                </a:solidFill>
                <a:hlinkClick r:id="rId3">
                  <a:extLst>
                    <a:ext uri="{A12FA001-AC4F-418D-AE19-62706E023703}">
                      <ahyp:hlinkClr xmlns:ahyp="http://schemas.microsoft.com/office/drawing/2018/hyperlinkcolor" xmlns="" val="tx"/>
                    </a:ext>
                  </a:extLst>
                </a:hlinkClick>
              </a:rPr>
              <a:t>AASCU’s Digital Polarization Initiative</a:t>
            </a:r>
            <a:r>
              <a:rPr lang="en-US" b="1" dirty="0"/>
              <a:t> – pilot campus</a:t>
            </a:r>
          </a:p>
          <a:p>
            <a:endParaRPr lang="en-US" b="1" dirty="0">
              <a:solidFill>
                <a:srgbClr val="0070C0"/>
              </a:solidFill>
            </a:endParaRP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Scholarly Opinion, Theoretical, and Application Resources</a:t>
            </a:r>
          </a:p>
        </p:txBody>
      </p:sp>
      <p:pic>
        <p:nvPicPr>
          <p:cNvPr id="6" name="Content Placeholder 34" descr="Graduation cap">
            <a:extLst>
              <a:ext uri="{FF2B5EF4-FFF2-40B4-BE49-F238E27FC236}">
                <a16:creationId xmlns:a16="http://schemas.microsoft.com/office/drawing/2014/main" id="{A308C307-436D-4218-9256-4813909446D9}"/>
              </a:ext>
            </a:extLst>
          </p:cNvPr>
          <p:cNvPicPr>
            <a:picLocks noGrp="1" noChangeAspect="1"/>
          </p:cNvPicPr>
          <p:nvPr>
            <p:ph sz="quarter" idx="13"/>
          </p:nvPr>
        </p:nvPicPr>
        <p:blipFill>
          <a:blip r:embed="rId4">
            <a:extLst>
              <a:ext uri="{96DAC541-7B7A-43D3-8B79-37D633B846F1}">
                <asvg:svgBlip xmlns:asvg="http://schemas.microsoft.com/office/drawing/2016/SVG/main" xmlns="" r:embed="rId5"/>
              </a:ext>
            </a:extLst>
          </a:blip>
          <a:srcRect/>
          <a:stretch/>
        </p:blipFill>
        <p:spPr>
          <a:xfrm>
            <a:off x="9771585" y="5015391"/>
            <a:ext cx="1425166" cy="1425166"/>
          </a:xfrm>
        </p:spPr>
      </p:pic>
    </p:spTree>
    <p:extLst>
      <p:ext uri="{BB962C8B-B14F-4D97-AF65-F5344CB8AC3E}">
        <p14:creationId xmlns:p14="http://schemas.microsoft.com/office/powerpoint/2010/main" val="360266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030085" y="1193292"/>
            <a:ext cx="8884830" cy="4248073"/>
          </a:xfrm>
        </p:spPr>
        <p:txBody>
          <a:bodyPr/>
          <a:lstStyle/>
          <a:p>
            <a:r>
              <a:rPr lang="en-US" sz="2800" b="1" dirty="0"/>
              <a:t>Positive association between extent of HIPs participation and students’ perceptions of outcomes</a:t>
            </a:r>
          </a:p>
          <a:p>
            <a:pPr lvl="1"/>
            <a:r>
              <a:rPr lang="en-US" b="1" dirty="0"/>
              <a:t>Finley &amp; McNair (2013) - 38 institutions, </a:t>
            </a:r>
            <a:r>
              <a:rPr lang="en-US" b="1" i="1" dirty="0"/>
              <a:t>n</a:t>
            </a:r>
            <a:r>
              <a:rPr lang="en-US" b="1" dirty="0"/>
              <a:t> = 25,336</a:t>
            </a:r>
          </a:p>
          <a:p>
            <a:pPr lvl="2"/>
            <a:r>
              <a:rPr lang="en-US" b="1" dirty="0"/>
              <a:t>HIP participation (yes vs. no)</a:t>
            </a:r>
          </a:p>
          <a:p>
            <a:pPr lvl="3"/>
            <a:r>
              <a:rPr lang="en-US" b="1" dirty="0"/>
              <a:t>Number of HIP experiences (range = 0 - 6)</a:t>
            </a:r>
          </a:p>
          <a:p>
            <a:pPr lvl="2"/>
            <a:r>
              <a:rPr lang="en-US" b="1" dirty="0"/>
              <a:t>Student perceptions - NSSE items (deep learning, practical competence, general education, personal and social development)</a:t>
            </a:r>
          </a:p>
          <a:p>
            <a:pPr lvl="1"/>
            <a:r>
              <a:rPr lang="en-US" b="1" dirty="0"/>
              <a:t>Coker, </a:t>
            </a:r>
            <a:r>
              <a:rPr lang="en-US" b="1" dirty="0" err="1"/>
              <a:t>Heiser</a:t>
            </a:r>
            <a:r>
              <a:rPr lang="en-US" b="1" dirty="0"/>
              <a:t>, Taylor, &amp; Book (2017) - 1 institution, </a:t>
            </a:r>
            <a:r>
              <a:rPr lang="en-US" b="1" i="1" dirty="0"/>
              <a:t>n</a:t>
            </a:r>
            <a:r>
              <a:rPr lang="en-US" b="1" dirty="0"/>
              <a:t> = 2,058</a:t>
            </a:r>
          </a:p>
          <a:p>
            <a:pPr lvl="2"/>
            <a:r>
              <a:rPr lang="en-US" b="1" dirty="0"/>
              <a:t>HIP participation (at least 1 unit required, range 1 to 63)</a:t>
            </a:r>
          </a:p>
          <a:p>
            <a:pPr lvl="3"/>
            <a:r>
              <a:rPr lang="en-US" b="1" dirty="0"/>
              <a:t>Breadth – amount of unique HIP experiences</a:t>
            </a:r>
          </a:p>
          <a:p>
            <a:pPr lvl="3"/>
            <a:r>
              <a:rPr lang="en-US" b="1" dirty="0"/>
              <a:t>Depth – amount of one type of HIP experience</a:t>
            </a:r>
          </a:p>
          <a:p>
            <a:pPr lvl="2"/>
            <a:r>
              <a:rPr lang="en-US" b="1" dirty="0"/>
              <a:t>Student perceptions – NSSE items (perceived learning, higher level thinking, relationships, college experience)</a:t>
            </a:r>
          </a:p>
          <a:p>
            <a:pPr marL="914400" lvl="2" indent="0">
              <a:buNone/>
            </a:pPr>
            <a:endParaRPr lang="en-US" sz="1100" b="1" dirty="0"/>
          </a:p>
          <a:p>
            <a:pPr lvl="1"/>
            <a:endParaRPr lang="en-US" sz="3800" b="1" dirty="0"/>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Empirical Research Major Findings</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92558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030084" y="1193292"/>
            <a:ext cx="9028315" cy="4248073"/>
          </a:xfrm>
        </p:spPr>
        <p:txBody>
          <a:bodyPr/>
          <a:lstStyle/>
          <a:p>
            <a:r>
              <a:rPr lang="en-US" sz="2800" b="1" dirty="0"/>
              <a:t>Positive association between extent of HIPs participation and students’ perceptions of outcomes</a:t>
            </a:r>
          </a:p>
          <a:p>
            <a:pPr lvl="1"/>
            <a:r>
              <a:rPr lang="en-US" b="1" dirty="0"/>
              <a:t>Myers, Myers, &amp; Peters (2019) - </a:t>
            </a:r>
            <a:r>
              <a:rPr lang="en-US" b="1" i="1" dirty="0"/>
              <a:t>n</a:t>
            </a:r>
            <a:r>
              <a:rPr lang="en-US" b="1" dirty="0"/>
              <a:t> = 6,440 assessed 4 times</a:t>
            </a:r>
          </a:p>
          <a:p>
            <a:pPr lvl="2"/>
            <a:r>
              <a:rPr lang="en-US" b="1" dirty="0"/>
              <a:t>Educational Longitudinal Study – 10-year survey starting in 10</a:t>
            </a:r>
            <a:r>
              <a:rPr lang="en-US" b="1" baseline="30000" dirty="0"/>
              <a:t>th</a:t>
            </a:r>
            <a:r>
              <a:rPr lang="en-US" b="1" dirty="0"/>
              <a:t> grade</a:t>
            </a:r>
          </a:p>
          <a:p>
            <a:pPr lvl="2"/>
            <a:r>
              <a:rPr lang="en-US" b="1" dirty="0"/>
              <a:t>HIP participation (yes vs. no) in college positively associated with civic engagement in adulthood, especially for those with low civic orientation in high school</a:t>
            </a:r>
          </a:p>
          <a:p>
            <a:pPr lvl="2"/>
            <a:r>
              <a:rPr lang="en-US" b="1" dirty="0"/>
              <a:t>Each additional HIP associated with increase in civic engagement</a:t>
            </a:r>
          </a:p>
          <a:p>
            <a:pPr lvl="2"/>
            <a:endParaRPr lang="en-US" b="1" dirty="0"/>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Empirical Research Major Findings</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317509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030085" y="1193292"/>
            <a:ext cx="8884830" cy="4248073"/>
          </a:xfrm>
        </p:spPr>
        <p:txBody>
          <a:bodyPr/>
          <a:lstStyle/>
          <a:p>
            <a:r>
              <a:rPr lang="en-US" sz="2800" b="1" dirty="0"/>
              <a:t>Large gains from participation in HIPs for underserved students</a:t>
            </a:r>
          </a:p>
          <a:p>
            <a:pPr lvl="1"/>
            <a:r>
              <a:rPr lang="en-US" b="1" dirty="0" err="1"/>
              <a:t>Kuh</a:t>
            </a:r>
            <a:r>
              <a:rPr lang="en-US" b="1" dirty="0"/>
              <a:t> (2008) – 587 institutions, </a:t>
            </a:r>
            <a:r>
              <a:rPr lang="en-US" b="1" i="1" dirty="0"/>
              <a:t>n</a:t>
            </a:r>
            <a:r>
              <a:rPr lang="en-US" b="1" dirty="0"/>
              <a:t> = ~300,000</a:t>
            </a:r>
          </a:p>
          <a:p>
            <a:pPr lvl="2"/>
            <a:r>
              <a:rPr lang="en-US" b="1" dirty="0"/>
              <a:t>NSSE 2007 data on “educationally purposeful activities”</a:t>
            </a:r>
          </a:p>
          <a:p>
            <a:pPr lvl="2"/>
            <a:r>
              <a:rPr lang="en-US" b="1" dirty="0"/>
              <a:t>Compensatory effect - underserved students benefit more from participation in these activities on deep learning, personal and practical gains</a:t>
            </a:r>
          </a:p>
          <a:p>
            <a:pPr lvl="1"/>
            <a:r>
              <a:rPr lang="en-US" b="1" dirty="0"/>
              <a:t>Finley &amp; McNair (2013)</a:t>
            </a:r>
          </a:p>
          <a:p>
            <a:pPr lvl="2"/>
            <a:r>
              <a:rPr lang="en-US" b="1" dirty="0"/>
              <a:t>Within group comparisons of students from underserved groups (first-generation, transfer, race or ethnicity)</a:t>
            </a:r>
          </a:p>
          <a:p>
            <a:pPr lvl="3"/>
            <a:r>
              <a:rPr lang="en-US" b="1" dirty="0"/>
              <a:t>No HIPs participation - self-reported lower levels of engagement and learning gains </a:t>
            </a:r>
          </a:p>
          <a:p>
            <a:pPr lvl="3"/>
            <a:r>
              <a:rPr lang="en-US" b="1" dirty="0"/>
              <a:t>HIPs participation - self-reported higher levels of engagement and learning gains</a:t>
            </a:r>
          </a:p>
          <a:p>
            <a:pPr lvl="2"/>
            <a:r>
              <a:rPr lang="en-US" b="1" dirty="0"/>
              <a:t>Students “appeared to benefit substantially from involvement in these practices”</a:t>
            </a:r>
          </a:p>
          <a:p>
            <a:pPr marL="914400" lvl="2" indent="0">
              <a:buNone/>
            </a:pPr>
            <a:endParaRPr lang="en-US" b="1" dirty="0"/>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Empirical Research Major Findings</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147941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030085" y="1193292"/>
            <a:ext cx="8884830" cy="4248073"/>
          </a:xfrm>
        </p:spPr>
        <p:txBody>
          <a:bodyPr/>
          <a:lstStyle/>
          <a:p>
            <a:r>
              <a:rPr lang="en-US" sz="2800" b="1" dirty="0"/>
              <a:t>Positive association between faculty support for HIPs and student participation in them</a:t>
            </a:r>
          </a:p>
          <a:p>
            <a:pPr lvl="1"/>
            <a:r>
              <a:rPr lang="en-US" b="1" dirty="0"/>
              <a:t>Laird, </a:t>
            </a:r>
            <a:r>
              <a:rPr lang="en-US" b="1" dirty="0" err="1"/>
              <a:t>BrckaLorenz</a:t>
            </a:r>
            <a:r>
              <a:rPr lang="en-US" b="1" dirty="0"/>
              <a:t>, </a:t>
            </a:r>
            <a:r>
              <a:rPr lang="en-US" b="1" dirty="0" err="1"/>
              <a:t>Zilvinskis</a:t>
            </a:r>
            <a:r>
              <a:rPr lang="en-US" b="1" dirty="0"/>
              <a:t>, &amp; Lambert (2014) – 121 institutions participating in NSSE and FSSE</a:t>
            </a:r>
          </a:p>
          <a:p>
            <a:pPr lvl="2"/>
            <a:r>
              <a:rPr lang="en-US" b="1" dirty="0"/>
              <a:t>Importance faculty assign to student participation in HIPs</a:t>
            </a:r>
          </a:p>
          <a:p>
            <a:pPr lvl="2"/>
            <a:r>
              <a:rPr lang="en-US" b="1" dirty="0"/>
              <a:t>HIP participation by students</a:t>
            </a:r>
          </a:p>
          <a:p>
            <a:pPr lvl="1"/>
            <a:r>
              <a:rPr lang="en-US" b="1" dirty="0" err="1"/>
              <a:t>Zilvinskis</a:t>
            </a:r>
            <a:r>
              <a:rPr lang="en-US" b="1" dirty="0"/>
              <a:t> &amp; </a:t>
            </a:r>
            <a:r>
              <a:rPr lang="en-US" b="1" dirty="0" err="1"/>
              <a:t>Dumford</a:t>
            </a:r>
            <a:r>
              <a:rPr lang="en-US" b="1" dirty="0"/>
              <a:t> (2018) – </a:t>
            </a:r>
            <a:r>
              <a:rPr lang="en-US" b="1" i="1" dirty="0"/>
              <a:t>n</a:t>
            </a:r>
            <a:r>
              <a:rPr lang="en-US" b="1" dirty="0"/>
              <a:t> = 22,994</a:t>
            </a:r>
          </a:p>
          <a:p>
            <a:pPr lvl="2"/>
            <a:r>
              <a:rPr lang="en-US" b="1" dirty="0"/>
              <a:t>Based on NSSE responses, student-faculty interaction mediated relationship between transfer status and HIP participation</a:t>
            </a:r>
          </a:p>
          <a:p>
            <a:pPr lvl="2"/>
            <a:endParaRPr lang="en-US" b="1" dirty="0"/>
          </a:p>
          <a:p>
            <a:pPr lvl="2"/>
            <a:endParaRPr lang="en-US" b="1" dirty="0"/>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Empirical Research Major Findings</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406978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038401" y="1268113"/>
            <a:ext cx="9103129" cy="4248073"/>
          </a:xfrm>
        </p:spPr>
        <p:txBody>
          <a:bodyPr/>
          <a:lstStyle/>
          <a:p>
            <a:r>
              <a:rPr lang="en-US" sz="2800" b="1" dirty="0"/>
              <a:t>HIPs are not consistently associated with positive outcomes</a:t>
            </a:r>
          </a:p>
          <a:p>
            <a:pPr lvl="1"/>
            <a:r>
              <a:rPr lang="en-US" b="1" dirty="0" err="1"/>
              <a:t>Kilgo</a:t>
            </a:r>
            <a:r>
              <a:rPr lang="en-US" b="1" dirty="0"/>
              <a:t>, Sheets, &amp; Pascarella (2015) – 17 institutions, </a:t>
            </a:r>
            <a:r>
              <a:rPr lang="en-US" b="1" i="1" dirty="0"/>
              <a:t>n</a:t>
            </a:r>
            <a:r>
              <a:rPr lang="en-US" b="1" dirty="0"/>
              <a:t>s ranged from 883 to 1,845 </a:t>
            </a:r>
            <a:r>
              <a:rPr lang="en-US" sz="2000" b="1" dirty="0"/>
              <a:t>(Wabash National Study of Liberal Arts Education)</a:t>
            </a:r>
          </a:p>
          <a:p>
            <a:pPr lvl="2"/>
            <a:r>
              <a:rPr lang="en-US" b="1" dirty="0"/>
              <a:t>Association between HIPs participation (yes vs. no) and outcomes</a:t>
            </a:r>
          </a:p>
          <a:p>
            <a:pPr lvl="3"/>
            <a:r>
              <a:rPr lang="en-US" b="1" dirty="0"/>
              <a:t>Critical thinking</a:t>
            </a:r>
          </a:p>
          <a:p>
            <a:pPr lvl="3"/>
            <a:r>
              <a:rPr lang="en-US" b="1" dirty="0"/>
              <a:t>Lifelong learning</a:t>
            </a:r>
          </a:p>
          <a:p>
            <a:pPr lvl="3"/>
            <a:r>
              <a:rPr lang="en-US" b="1" dirty="0"/>
              <a:t>Intercultural effectiveness</a:t>
            </a:r>
          </a:p>
          <a:p>
            <a:pPr lvl="3"/>
            <a:r>
              <a:rPr lang="en-US" b="1" dirty="0"/>
              <a:t>Socially responsible leadership</a:t>
            </a:r>
          </a:p>
          <a:p>
            <a:pPr lvl="3"/>
            <a:r>
              <a:rPr lang="en-US" b="1" dirty="0"/>
              <a:t>Moral reasoning </a:t>
            </a:r>
          </a:p>
          <a:p>
            <a:pPr lvl="2"/>
            <a:r>
              <a:rPr lang="en-US" b="1" dirty="0"/>
              <a:t>Moral reasoning was not associated with any HIP</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BUT…</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70903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946958" y="1309678"/>
            <a:ext cx="9103129" cy="4248073"/>
          </a:xfrm>
        </p:spPr>
        <p:txBody>
          <a:bodyPr/>
          <a:lstStyle/>
          <a:p>
            <a:r>
              <a:rPr lang="en-US" sz="2800" b="1" dirty="0"/>
              <a:t>HIPs are not consistently associated with positive outcomes</a:t>
            </a:r>
          </a:p>
          <a:p>
            <a:pPr lvl="1"/>
            <a:r>
              <a:rPr lang="en-US" b="1" dirty="0" err="1"/>
              <a:t>Kilgo</a:t>
            </a:r>
            <a:r>
              <a:rPr lang="en-US" b="1" dirty="0"/>
              <a:t>, Ezell Sheets, &amp; Pascarella (2015) continued</a:t>
            </a:r>
          </a:p>
          <a:p>
            <a:pPr lvl="2"/>
            <a:r>
              <a:rPr lang="en-US" b="1" dirty="0"/>
              <a:t>Positive associations</a:t>
            </a:r>
          </a:p>
          <a:p>
            <a:pPr lvl="3"/>
            <a:r>
              <a:rPr lang="en-US" b="1" dirty="0"/>
              <a:t>Only active/collaborative learning and undergraduate research had positive associations with a majority of outcomes</a:t>
            </a:r>
          </a:p>
          <a:p>
            <a:pPr lvl="3"/>
            <a:r>
              <a:rPr lang="en-US" b="1" dirty="0"/>
              <a:t>Internship and study abroad had positive associations with some outcomes</a:t>
            </a:r>
          </a:p>
          <a:p>
            <a:pPr lvl="2"/>
            <a:r>
              <a:rPr lang="en-US" b="1" dirty="0"/>
              <a:t>Negative associations</a:t>
            </a:r>
          </a:p>
          <a:p>
            <a:pPr lvl="3"/>
            <a:r>
              <a:rPr lang="en-US" b="1" dirty="0"/>
              <a:t>Service learning was negatively associated with lifelong learning</a:t>
            </a:r>
          </a:p>
          <a:p>
            <a:pPr lvl="3"/>
            <a:r>
              <a:rPr lang="en-US" b="1" dirty="0"/>
              <a:t>Capstones were negatively associated with critical thinking</a:t>
            </a:r>
          </a:p>
          <a:p>
            <a:pPr lvl="2"/>
            <a:r>
              <a:rPr lang="en-US" b="1" dirty="0"/>
              <a:t>No associations</a:t>
            </a:r>
          </a:p>
          <a:p>
            <a:pPr lvl="3"/>
            <a:r>
              <a:rPr lang="en-US" b="1" dirty="0"/>
              <a:t>First-year seminars, learning communities, and writing-intensive courses were not associated with any outcomes</a:t>
            </a:r>
          </a:p>
          <a:p>
            <a:pPr lvl="2"/>
            <a:r>
              <a:rPr lang="en-US" b="1" dirty="0"/>
              <a:t>Future studies should “examine differences in administration and facilitation in order to determine how effective these practices truly are in educating students” (p. 522).</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BUT…</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55450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129837" y="1143423"/>
            <a:ext cx="9103129" cy="4248073"/>
          </a:xfrm>
        </p:spPr>
        <p:txBody>
          <a:bodyPr/>
          <a:lstStyle/>
          <a:p>
            <a:r>
              <a:rPr lang="en-US" sz="2800" b="1" dirty="0"/>
              <a:t>HIPs are not consistently associated with positive outcomes</a:t>
            </a:r>
          </a:p>
          <a:p>
            <a:pPr lvl="1"/>
            <a:r>
              <a:rPr lang="en-US" b="1" dirty="0"/>
              <a:t>Johnson &amp; Stage (2018) – </a:t>
            </a:r>
            <a:r>
              <a:rPr lang="en-US" b="1" i="1" dirty="0"/>
              <a:t>n</a:t>
            </a:r>
            <a:r>
              <a:rPr lang="en-US" b="1" dirty="0"/>
              <a:t> = 101 large, public institutions</a:t>
            </a:r>
          </a:p>
          <a:p>
            <a:pPr lvl="2"/>
            <a:r>
              <a:rPr lang="en-US" b="1" dirty="0"/>
              <a:t>HIP participation (none, optional, required for some, required for all) and 4-year and 6-year graduation rates by institution selectivity (most, moderate, least)</a:t>
            </a:r>
          </a:p>
          <a:p>
            <a:pPr lvl="3"/>
            <a:r>
              <a:rPr lang="en-US" b="1" dirty="0"/>
              <a:t>Positive associations with graduation rates</a:t>
            </a:r>
          </a:p>
          <a:p>
            <a:pPr lvl="4"/>
            <a:r>
              <a:rPr lang="en-US" b="1" dirty="0"/>
              <a:t>Only undergraduate research had large, positive correlation at least selective institutions (for 6-year rates)</a:t>
            </a:r>
          </a:p>
          <a:p>
            <a:pPr lvl="3"/>
            <a:r>
              <a:rPr lang="en-US" b="1" dirty="0"/>
              <a:t>Negative associations with graduation rates</a:t>
            </a:r>
          </a:p>
          <a:p>
            <a:pPr lvl="4"/>
            <a:r>
              <a:rPr lang="en-US" b="1" dirty="0"/>
              <a:t>Freshman seminars, learning communities, and group work at most selective institutions</a:t>
            </a:r>
          </a:p>
          <a:p>
            <a:pPr lvl="3"/>
            <a:r>
              <a:rPr lang="en-US" b="1" dirty="0"/>
              <a:t>No associations with graduation rates</a:t>
            </a:r>
          </a:p>
          <a:p>
            <a:pPr lvl="4"/>
            <a:r>
              <a:rPr lang="en-US" b="1" dirty="0"/>
              <a:t>All HIPs at moderately selective institutions</a:t>
            </a:r>
          </a:p>
          <a:p>
            <a:pPr lvl="2"/>
            <a:r>
              <a:rPr lang="en-US" b="1" dirty="0"/>
              <a:t>“Institutions planning to add HIPs to their curricula should make intentional decisions about which practices fit well… consider expanding opportunities for…research programs” (p. 776).</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BUT…</a:t>
            </a:r>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22787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xmlns=""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D3412FAC-65D5-4FC5-BB29-679AAD96B483}"/>
              </a:ext>
            </a:extLst>
          </p:cNvPr>
          <p:cNvSpPr txBox="1"/>
          <p:nvPr/>
        </p:nvSpPr>
        <p:spPr>
          <a:xfrm>
            <a:off x="6841374" y="1238604"/>
            <a:ext cx="4987635" cy="3600986"/>
          </a:xfrm>
          <a:prstGeom prst="rect">
            <a:avLst/>
          </a:prstGeom>
          <a:noFill/>
        </p:spPr>
        <p:txBody>
          <a:bodyPr wrap="square" rtlCol="0">
            <a:spAutoFit/>
          </a:bodyPr>
          <a:lstStyle/>
          <a:p>
            <a:pPr algn="ctr"/>
            <a:r>
              <a:rPr lang="en-US" sz="3600" b="1" dirty="0"/>
              <a:t>Agenda</a:t>
            </a:r>
          </a:p>
          <a:p>
            <a:pPr marL="457200" indent="-457200">
              <a:buFont typeface="Arial" panose="020B0604020202020204" pitchFamily="34" charset="0"/>
              <a:buChar char="•"/>
            </a:pPr>
            <a:r>
              <a:rPr lang="en-US" sz="3200" dirty="0"/>
              <a:t>Context: Institutional Initiative</a:t>
            </a:r>
          </a:p>
          <a:p>
            <a:pPr marL="457200" indent="-457200">
              <a:buFont typeface="Arial" panose="020B0604020202020204" pitchFamily="34" charset="0"/>
              <a:buChar char="•"/>
            </a:pPr>
            <a:r>
              <a:rPr lang="en-US" sz="3200" dirty="0"/>
              <a:t>Review of Research</a:t>
            </a:r>
          </a:p>
          <a:p>
            <a:pPr marL="457200" indent="-457200">
              <a:buFont typeface="Arial" panose="020B0604020202020204" pitchFamily="34" charset="0"/>
              <a:buChar char="•"/>
            </a:pPr>
            <a:r>
              <a:rPr lang="en-US" sz="3200" dirty="0"/>
              <a:t>Resources to Guide Implementation</a:t>
            </a:r>
          </a:p>
          <a:p>
            <a:pPr marL="457200" indent="-457200">
              <a:buFont typeface="Arial" panose="020B0604020202020204" pitchFamily="34" charset="0"/>
              <a:buChar char="•"/>
            </a:pPr>
            <a:r>
              <a:rPr lang="en-US" sz="3200" dirty="0"/>
              <a:t>Requests for Collaboration</a:t>
            </a:r>
          </a:p>
        </p:txBody>
      </p:sp>
    </p:spTree>
    <p:extLst>
      <p:ext uri="{BB962C8B-B14F-4D97-AF65-F5344CB8AC3E}">
        <p14:creationId xmlns:p14="http://schemas.microsoft.com/office/powerpoint/2010/main" val="1725568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379220" y="1268107"/>
            <a:ext cx="8903624" cy="4248073"/>
          </a:xfrm>
        </p:spPr>
        <p:txBody>
          <a:bodyPr/>
          <a:lstStyle/>
          <a:p>
            <a:pPr>
              <a:lnSpc>
                <a:spcPct val="100000"/>
              </a:lnSpc>
            </a:pPr>
            <a:r>
              <a:rPr lang="en-US" sz="2800" b="1" dirty="0"/>
              <a:t>HIPs are not consistently associated with positive outcomes</a:t>
            </a:r>
          </a:p>
          <a:p>
            <a:pPr lvl="1">
              <a:lnSpc>
                <a:spcPct val="100000"/>
              </a:lnSpc>
            </a:pPr>
            <a:r>
              <a:rPr lang="en-US" b="1" dirty="0" err="1"/>
              <a:t>Zilvinskis</a:t>
            </a:r>
            <a:r>
              <a:rPr lang="en-US" b="1" dirty="0"/>
              <a:t> (2019) – examined HIP quality</a:t>
            </a:r>
          </a:p>
          <a:p>
            <a:pPr lvl="2">
              <a:lnSpc>
                <a:spcPct val="100000"/>
              </a:lnSpc>
            </a:pPr>
            <a:r>
              <a:rPr lang="en-US" b="1" dirty="0"/>
              <a:t>HIPs in which all sampled students participated</a:t>
            </a:r>
          </a:p>
          <a:p>
            <a:pPr lvl="3">
              <a:lnSpc>
                <a:spcPct val="100000"/>
              </a:lnSpc>
            </a:pPr>
            <a:r>
              <a:rPr lang="en-US" b="1" dirty="0"/>
              <a:t>Undergraduate research (</a:t>
            </a:r>
            <a:r>
              <a:rPr lang="en-US" b="1" i="1" dirty="0"/>
              <a:t>n</a:t>
            </a:r>
            <a:r>
              <a:rPr lang="en-US" b="1" dirty="0"/>
              <a:t> = 4,287)</a:t>
            </a:r>
          </a:p>
          <a:p>
            <a:pPr lvl="3">
              <a:lnSpc>
                <a:spcPct val="100000"/>
              </a:lnSpc>
            </a:pPr>
            <a:r>
              <a:rPr lang="en-US" b="1" dirty="0"/>
              <a:t>Internships (</a:t>
            </a:r>
            <a:r>
              <a:rPr lang="en-US" b="1" i="1" dirty="0"/>
              <a:t>n</a:t>
            </a:r>
            <a:r>
              <a:rPr lang="en-US" b="1" dirty="0"/>
              <a:t> = 2,885)</a:t>
            </a:r>
          </a:p>
          <a:p>
            <a:pPr lvl="3">
              <a:lnSpc>
                <a:spcPct val="100000"/>
              </a:lnSpc>
            </a:pPr>
            <a:r>
              <a:rPr lang="en-US" b="1" dirty="0"/>
              <a:t>Capstones (</a:t>
            </a:r>
            <a:r>
              <a:rPr lang="en-US" b="1" i="1" dirty="0"/>
              <a:t>n</a:t>
            </a:r>
            <a:r>
              <a:rPr lang="en-US" b="1" dirty="0"/>
              <a:t> = 1,437)</a:t>
            </a:r>
          </a:p>
          <a:p>
            <a:pPr lvl="2">
              <a:lnSpc>
                <a:spcPct val="100000"/>
              </a:lnSpc>
            </a:pPr>
            <a:r>
              <a:rPr lang="en-US" b="1" dirty="0"/>
              <a:t>Characteristics of HIP Quality			</a:t>
            </a:r>
          </a:p>
          <a:p>
            <a:pPr lvl="3">
              <a:lnSpc>
                <a:spcPct val="100000"/>
              </a:lnSpc>
            </a:pPr>
            <a:r>
              <a:rPr lang="en-US" b="1" dirty="0"/>
              <a:t>High expectations			</a:t>
            </a:r>
          </a:p>
          <a:p>
            <a:pPr lvl="3">
              <a:lnSpc>
                <a:spcPct val="100000"/>
              </a:lnSpc>
            </a:pPr>
            <a:r>
              <a:rPr lang="en-US" b="1" dirty="0"/>
              <a:t>Student time</a:t>
            </a:r>
          </a:p>
          <a:p>
            <a:pPr lvl="3">
              <a:lnSpc>
                <a:spcPct val="100000"/>
              </a:lnSpc>
            </a:pPr>
            <a:r>
              <a:rPr lang="en-US" b="1" dirty="0"/>
              <a:t>Collaboration with peers</a:t>
            </a:r>
          </a:p>
          <a:p>
            <a:pPr lvl="3">
              <a:lnSpc>
                <a:spcPct val="100000"/>
              </a:lnSpc>
            </a:pPr>
            <a:r>
              <a:rPr lang="en-US" b="1" dirty="0"/>
              <a:t>Faculty feedback</a:t>
            </a:r>
          </a:p>
          <a:p>
            <a:pPr lvl="3">
              <a:lnSpc>
                <a:spcPct val="100000"/>
              </a:lnSpc>
            </a:pPr>
            <a:r>
              <a:rPr lang="en-US" b="1" dirty="0"/>
              <a:t>Integrative learning</a:t>
            </a:r>
          </a:p>
          <a:p>
            <a:pPr lvl="3">
              <a:lnSpc>
                <a:spcPct val="100000"/>
              </a:lnSpc>
            </a:pPr>
            <a:r>
              <a:rPr lang="en-US" b="1" dirty="0"/>
              <a:t>Real-world application</a:t>
            </a:r>
          </a:p>
          <a:p>
            <a:pPr lvl="3">
              <a:lnSpc>
                <a:spcPct val="100000"/>
              </a:lnSpc>
            </a:pPr>
            <a:r>
              <a:rPr lang="en-US" b="1" dirty="0"/>
              <a:t>Public demonstration</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BUT…</a:t>
            </a:r>
          </a:p>
        </p:txBody>
      </p:sp>
      <p:sp>
        <p:nvSpPr>
          <p:cNvPr id="5" name="Content Placeholder 4">
            <a:extLst>
              <a:ext uri="{FF2B5EF4-FFF2-40B4-BE49-F238E27FC236}">
                <a16:creationId xmlns:a16="http://schemas.microsoft.com/office/drawing/2014/main" id="{62D7A1F9-4D29-400F-A288-80AEF797A359}"/>
              </a:ext>
            </a:extLst>
          </p:cNvPr>
          <p:cNvSpPr>
            <a:spLocks noGrp="1"/>
          </p:cNvSpPr>
          <p:nvPr>
            <p:ph sz="quarter" idx="13"/>
          </p:nvPr>
        </p:nvSpPr>
        <p:spPr/>
        <p:txBody>
          <a:bodyPr/>
          <a:lstStyle/>
          <a:p>
            <a:endParaRPr lang="en-US"/>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
        <p:nvSpPr>
          <p:cNvPr id="4" name="TextBox 3">
            <a:extLst>
              <a:ext uri="{FF2B5EF4-FFF2-40B4-BE49-F238E27FC236}">
                <a16:creationId xmlns:a16="http://schemas.microsoft.com/office/drawing/2014/main" id="{4DBDCF09-94DE-4B4F-A59A-27F273335D0F}"/>
              </a:ext>
            </a:extLst>
          </p:cNvPr>
          <p:cNvSpPr txBox="1"/>
          <p:nvPr/>
        </p:nvSpPr>
        <p:spPr>
          <a:xfrm>
            <a:off x="6172200" y="3561810"/>
            <a:ext cx="2921377" cy="2041585"/>
          </a:xfrm>
          <a:prstGeom prst="rect">
            <a:avLst/>
          </a:prstGeom>
          <a:noFill/>
        </p:spPr>
        <p:txBody>
          <a:bodyPr wrap="none" rtlCol="0">
            <a:spAutoFit/>
          </a:bodyPr>
          <a:lstStyle/>
          <a:p>
            <a:pPr>
              <a:spcBef>
                <a:spcPts val="200"/>
              </a:spcBef>
              <a:spcAft>
                <a:spcPts val="200"/>
              </a:spcAft>
            </a:pPr>
            <a:r>
              <a:rPr lang="en-US" sz="2000" b="1" dirty="0"/>
              <a:t>Outcomes</a:t>
            </a:r>
          </a:p>
          <a:p>
            <a:pPr marL="285750" indent="-285750">
              <a:spcBef>
                <a:spcPts val="200"/>
              </a:spcBef>
              <a:spcAft>
                <a:spcPts val="200"/>
              </a:spcAft>
              <a:buFont typeface="Arial" panose="020B0604020202020204" pitchFamily="34" charset="0"/>
              <a:buChar char="•"/>
            </a:pPr>
            <a:r>
              <a:rPr lang="en-US" b="1" dirty="0"/>
              <a:t>Higher-order learning</a:t>
            </a:r>
          </a:p>
          <a:p>
            <a:pPr marL="285750" indent="-285750">
              <a:spcBef>
                <a:spcPts val="200"/>
              </a:spcBef>
              <a:spcAft>
                <a:spcPts val="200"/>
              </a:spcAft>
              <a:buFont typeface="Arial" panose="020B0604020202020204" pitchFamily="34" charset="0"/>
              <a:buChar char="•"/>
            </a:pPr>
            <a:r>
              <a:rPr lang="en-US" b="1" dirty="0"/>
              <a:t>Effective teaching</a:t>
            </a:r>
          </a:p>
          <a:p>
            <a:pPr marL="285750" indent="-285750">
              <a:spcBef>
                <a:spcPts val="200"/>
              </a:spcBef>
              <a:spcAft>
                <a:spcPts val="200"/>
              </a:spcAft>
              <a:buFont typeface="Arial" panose="020B0604020202020204" pitchFamily="34" charset="0"/>
              <a:buChar char="•"/>
            </a:pPr>
            <a:r>
              <a:rPr lang="en-US" b="1" dirty="0"/>
              <a:t>Supportive environment</a:t>
            </a:r>
          </a:p>
          <a:p>
            <a:pPr marL="285750" indent="-285750">
              <a:spcBef>
                <a:spcPts val="200"/>
              </a:spcBef>
              <a:spcAft>
                <a:spcPts val="200"/>
              </a:spcAft>
              <a:buFont typeface="Arial" panose="020B0604020202020204" pitchFamily="34" charset="0"/>
              <a:buChar char="•"/>
            </a:pPr>
            <a:r>
              <a:rPr lang="en-US" b="1" dirty="0"/>
              <a:t>Self-reported GPA</a:t>
            </a:r>
          </a:p>
          <a:p>
            <a:pPr marL="285750" indent="-285750">
              <a:spcBef>
                <a:spcPts val="200"/>
              </a:spcBef>
              <a:spcAft>
                <a:spcPts val="200"/>
              </a:spcAft>
              <a:buFont typeface="Arial" panose="020B0604020202020204" pitchFamily="34" charset="0"/>
              <a:buChar char="•"/>
            </a:pPr>
            <a:r>
              <a:rPr lang="en-US" b="1" dirty="0"/>
              <a:t>Satisfaction with education</a:t>
            </a:r>
          </a:p>
        </p:txBody>
      </p:sp>
    </p:spTree>
    <p:extLst>
      <p:ext uri="{BB962C8B-B14F-4D97-AF65-F5344CB8AC3E}">
        <p14:creationId xmlns:p14="http://schemas.microsoft.com/office/powerpoint/2010/main" val="140534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221279" y="1201603"/>
            <a:ext cx="9036626" cy="4248073"/>
          </a:xfrm>
        </p:spPr>
        <p:txBody>
          <a:bodyPr/>
          <a:lstStyle/>
          <a:p>
            <a:pPr>
              <a:lnSpc>
                <a:spcPct val="100000"/>
              </a:lnSpc>
            </a:pPr>
            <a:r>
              <a:rPr lang="en-US" sz="2800" b="1" dirty="0"/>
              <a:t>HIPs characteristics are not consistently associated with positive outcomes</a:t>
            </a:r>
          </a:p>
          <a:p>
            <a:pPr lvl="1">
              <a:lnSpc>
                <a:spcPct val="100000"/>
              </a:lnSpc>
            </a:pPr>
            <a:r>
              <a:rPr lang="en-US" b="1" dirty="0" err="1"/>
              <a:t>Zilvinskis</a:t>
            </a:r>
            <a:r>
              <a:rPr lang="en-US" b="1" dirty="0"/>
              <a:t> (2019)</a:t>
            </a:r>
          </a:p>
          <a:p>
            <a:pPr lvl="2">
              <a:lnSpc>
                <a:spcPct val="100000"/>
              </a:lnSpc>
            </a:pPr>
            <a:r>
              <a:rPr lang="en-US" b="1" dirty="0"/>
              <a:t>Full sample </a:t>
            </a:r>
          </a:p>
          <a:p>
            <a:pPr lvl="3">
              <a:lnSpc>
                <a:spcPct val="100000"/>
              </a:lnSpc>
            </a:pPr>
            <a:r>
              <a:rPr lang="en-US" b="1" dirty="0"/>
              <a:t>Faculty feedback, real-world application, and high expectations had positive associations with outcomes</a:t>
            </a:r>
          </a:p>
          <a:p>
            <a:pPr lvl="3">
              <a:lnSpc>
                <a:spcPct val="100000"/>
              </a:lnSpc>
            </a:pPr>
            <a:r>
              <a:rPr lang="en-US" b="1" dirty="0"/>
              <a:t>Public demonstration was unrelated to most outcomes</a:t>
            </a:r>
          </a:p>
          <a:p>
            <a:pPr lvl="3">
              <a:lnSpc>
                <a:spcPct val="100000"/>
              </a:lnSpc>
            </a:pPr>
            <a:r>
              <a:rPr lang="en-US" b="1" dirty="0"/>
              <a:t>Student time (&gt; 4 months and &gt; 5 </a:t>
            </a:r>
            <a:r>
              <a:rPr lang="en-US" b="1" dirty="0" err="1"/>
              <a:t>hours|week</a:t>
            </a:r>
            <a:r>
              <a:rPr lang="en-US" b="1" dirty="0"/>
              <a:t>) had negative associations with outcomes</a:t>
            </a:r>
          </a:p>
          <a:p>
            <a:pPr lvl="2">
              <a:lnSpc>
                <a:spcPct val="100000"/>
              </a:lnSpc>
            </a:pPr>
            <a:r>
              <a:rPr lang="en-US" b="1" dirty="0"/>
              <a:t>Underserved students</a:t>
            </a:r>
          </a:p>
          <a:p>
            <a:pPr lvl="3">
              <a:lnSpc>
                <a:spcPct val="100000"/>
              </a:lnSpc>
            </a:pPr>
            <a:r>
              <a:rPr lang="en-US" b="1" dirty="0"/>
              <a:t>Student identities:  African American, Hispanic or Latino, first-generation, transfer</a:t>
            </a:r>
          </a:p>
          <a:p>
            <a:pPr lvl="3">
              <a:lnSpc>
                <a:spcPct val="100000"/>
              </a:lnSpc>
            </a:pPr>
            <a:r>
              <a:rPr lang="en-US" b="1" dirty="0"/>
              <a:t>22 / 440 interactions were significant</a:t>
            </a:r>
          </a:p>
          <a:p>
            <a:pPr lvl="3">
              <a:lnSpc>
                <a:spcPct val="100000"/>
              </a:lnSpc>
            </a:pPr>
            <a:r>
              <a:rPr lang="en-US" b="1" dirty="0"/>
              <a:t>Results give readers “pause when trying to create uniform experiences for students and, instead, should consider the ways these experiences should be adjusted to support diverse groups of students” (p. 705).</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BUT…</a:t>
            </a:r>
          </a:p>
        </p:txBody>
      </p:sp>
      <p:sp>
        <p:nvSpPr>
          <p:cNvPr id="5" name="Content Placeholder 4">
            <a:extLst>
              <a:ext uri="{FF2B5EF4-FFF2-40B4-BE49-F238E27FC236}">
                <a16:creationId xmlns:a16="http://schemas.microsoft.com/office/drawing/2014/main" id="{62D7A1F9-4D29-400F-A288-80AEF797A359}"/>
              </a:ext>
            </a:extLst>
          </p:cNvPr>
          <p:cNvSpPr>
            <a:spLocks noGrp="1"/>
          </p:cNvSpPr>
          <p:nvPr>
            <p:ph sz="quarter" idx="13"/>
          </p:nvPr>
        </p:nvSpPr>
        <p:spPr/>
        <p:txBody>
          <a:bodyPr/>
          <a:lstStyle/>
          <a:p>
            <a:endParaRPr lang="en-US"/>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15966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886296" y="2342774"/>
            <a:ext cx="9136380" cy="3858520"/>
          </a:xfrm>
        </p:spPr>
        <p:txBody>
          <a:bodyPr/>
          <a:lstStyle/>
          <a:p>
            <a:r>
              <a:rPr lang="en-US" sz="2800" b="1" dirty="0"/>
              <a:t>What HIPs are appropriate for the students at your institution?</a:t>
            </a:r>
          </a:p>
          <a:p>
            <a:r>
              <a:rPr lang="en-US" sz="2800" b="1" dirty="0"/>
              <a:t>What scholarly, theoretical pieces might be useful for supporting these HIPs at your institution?</a:t>
            </a:r>
          </a:p>
          <a:p>
            <a:r>
              <a:rPr lang="en-US" sz="2800" b="1" dirty="0"/>
              <a:t>What empirical research might be useful?</a:t>
            </a:r>
          </a:p>
          <a:p>
            <a:r>
              <a:rPr lang="en-US" sz="2800" b="1" dirty="0"/>
              <a:t>What research has examined direct student learning artifacts instead of indirect student self-reports of perceived learning?</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a:xfrm>
            <a:off x="2235744" y="670561"/>
            <a:ext cx="8463680" cy="830997"/>
          </a:xfrm>
        </p:spPr>
        <p:txBody>
          <a:bodyPr/>
          <a:lstStyle/>
          <a:p>
            <a:r>
              <a:rPr lang="en-US" sz="3200" b="1" dirty="0"/>
              <a:t>What research do you recommend for guiding the implementation of HIPs?</a:t>
            </a:r>
          </a:p>
        </p:txBody>
      </p:sp>
      <p:pic>
        <p:nvPicPr>
          <p:cNvPr id="5" name="Graphic 4" descr="Group brainstorm">
            <a:extLst>
              <a:ext uri="{FF2B5EF4-FFF2-40B4-BE49-F238E27FC236}">
                <a16:creationId xmlns:a16="http://schemas.microsoft.com/office/drawing/2014/main" id="{7F55719D-D7BB-4E06-BFD8-A87CB05CF0C2}"/>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24203" y="338970"/>
            <a:ext cx="1886151" cy="1886151"/>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9627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p:txBody>
          <a:bodyPr/>
          <a:lstStyle/>
          <a:p>
            <a:r>
              <a:rPr lang="en-US" sz="2800" b="1" dirty="0"/>
              <a:t>Few quasi-experimental studies with comparison groups</a:t>
            </a:r>
          </a:p>
          <a:p>
            <a:r>
              <a:rPr lang="en-US" sz="2800" b="1" dirty="0"/>
              <a:t>Selection bias for those with HIP experiences</a:t>
            </a:r>
          </a:p>
          <a:p>
            <a:r>
              <a:rPr lang="en-US" sz="2800" b="1" dirty="0"/>
              <a:t>Participation in HIPs (yes vs. no) ignores quality of experience</a:t>
            </a:r>
          </a:p>
          <a:p>
            <a:r>
              <a:rPr lang="en-US" sz="2800" b="1" dirty="0"/>
              <a:t>Limited explanations of HIP implementation/techniques</a:t>
            </a:r>
          </a:p>
          <a:p>
            <a:pPr lvl="1"/>
            <a:r>
              <a:rPr lang="en-US" b="1" dirty="0"/>
              <a:t>Few descriptions of the experiences in which students participate</a:t>
            </a:r>
          </a:p>
          <a:p>
            <a:pPr lvl="1"/>
            <a:r>
              <a:rPr lang="en-US" b="1" dirty="0"/>
              <a:t>Dearth of research on online implementation</a:t>
            </a:r>
          </a:p>
          <a:p>
            <a:pPr lvl="2"/>
            <a:r>
              <a:rPr lang="en-US" b="1" dirty="0"/>
              <a:t>Exception: Linder &amp; Hayes (2018). High-impact practices in online education: Research and best practices. Stylus.</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Limitations of Existing Research</a:t>
            </a:r>
          </a:p>
        </p:txBody>
      </p:sp>
      <p:sp>
        <p:nvSpPr>
          <p:cNvPr id="5" name="Content Placeholder 4">
            <a:extLst>
              <a:ext uri="{FF2B5EF4-FFF2-40B4-BE49-F238E27FC236}">
                <a16:creationId xmlns:a16="http://schemas.microsoft.com/office/drawing/2014/main" id="{62D7A1F9-4D29-400F-A288-80AEF797A359}"/>
              </a:ext>
            </a:extLst>
          </p:cNvPr>
          <p:cNvSpPr>
            <a:spLocks noGrp="1"/>
          </p:cNvSpPr>
          <p:nvPr>
            <p:ph sz="quarter" idx="13"/>
          </p:nvPr>
        </p:nvSpPr>
        <p:spPr/>
        <p:txBody>
          <a:bodyPr/>
          <a:lstStyle/>
          <a:p>
            <a:endParaRPr lang="en-US"/>
          </a:p>
        </p:txBody>
      </p:sp>
      <p:pic>
        <p:nvPicPr>
          <p:cNvPr id="7" name="Content Placeholder 35" descr="Research">
            <a:extLst>
              <a:ext uri="{FF2B5EF4-FFF2-40B4-BE49-F238E27FC236}">
                <a16:creationId xmlns:a16="http://schemas.microsoft.com/office/drawing/2014/main" id="{36F44795-CF69-418D-9819-01179179CF5F}"/>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9914915" y="5094193"/>
            <a:ext cx="1232698" cy="1232698"/>
          </a:xfrm>
          <a:prstGeom prst="rect">
            <a:avLst/>
          </a:prstGeom>
        </p:spPr>
      </p:pic>
    </p:spTree>
    <p:extLst>
      <p:ext uri="{BB962C8B-B14F-4D97-AF65-F5344CB8AC3E}">
        <p14:creationId xmlns:p14="http://schemas.microsoft.com/office/powerpoint/2010/main" val="262258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8C62378-4E5F-4D91-9C7F-9F1833EF483F}"/>
              </a:ext>
            </a:extLst>
          </p:cNvPr>
          <p:cNvSpPr txBox="1">
            <a:spLocks/>
          </p:cNvSpPr>
          <p:nvPr/>
        </p:nvSpPr>
        <p:spPr>
          <a:xfrm>
            <a:off x="633186" y="557439"/>
            <a:ext cx="10815864" cy="8309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Implementing HIPs Online</a:t>
            </a:r>
          </a:p>
        </p:txBody>
      </p:sp>
      <p:sp>
        <p:nvSpPr>
          <p:cNvPr id="3" name="Text Placeholder 1">
            <a:extLst>
              <a:ext uri="{FF2B5EF4-FFF2-40B4-BE49-F238E27FC236}">
                <a16:creationId xmlns:a16="http://schemas.microsoft.com/office/drawing/2014/main" id="{C24933C7-BB7B-4147-B2AF-9788E102CEFD}"/>
              </a:ext>
            </a:extLst>
          </p:cNvPr>
          <p:cNvSpPr txBox="1">
            <a:spLocks/>
          </p:cNvSpPr>
          <p:nvPr/>
        </p:nvSpPr>
        <p:spPr>
          <a:xfrm>
            <a:off x="1562100" y="1733627"/>
            <a:ext cx="8534400" cy="4248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Linder &amp; Hayes (2018):</a:t>
            </a:r>
          </a:p>
          <a:p>
            <a:pPr lvl="1"/>
            <a:r>
              <a:rPr lang="en-US" b="1" dirty="0"/>
              <a:t>Griffin - Writing Intensive Classes</a:t>
            </a:r>
          </a:p>
          <a:p>
            <a:pPr lvl="1"/>
            <a:r>
              <a:rPr lang="en-US" b="1" dirty="0"/>
              <a:t>Pearson &amp; </a:t>
            </a:r>
            <a:r>
              <a:rPr lang="en-US" b="1" dirty="0" err="1"/>
              <a:t>McClurken</a:t>
            </a:r>
            <a:r>
              <a:rPr lang="en-US" b="1" dirty="0"/>
              <a:t> - Research in Humanities</a:t>
            </a:r>
          </a:p>
          <a:p>
            <a:pPr lvl="1"/>
            <a:r>
              <a:rPr lang="en-US" b="1" dirty="0"/>
              <a:t>Downing &amp; Holtz - Research in Sciences</a:t>
            </a:r>
          </a:p>
          <a:p>
            <a:pPr lvl="1"/>
            <a:r>
              <a:rPr lang="en-US" b="1" dirty="0"/>
              <a:t>Nelson &amp; Soto - Diversity &amp; Global Learning</a:t>
            </a:r>
          </a:p>
          <a:p>
            <a:pPr lvl="1"/>
            <a:r>
              <a:rPr lang="en-US" b="1" dirty="0"/>
              <a:t>Strait &amp; </a:t>
            </a:r>
            <a:r>
              <a:rPr lang="en-US" b="1" dirty="0" err="1"/>
              <a:t>Nordyke</a:t>
            </a:r>
            <a:r>
              <a:rPr lang="en-US" b="1" dirty="0"/>
              <a:t> - eService-Learning</a:t>
            </a:r>
          </a:p>
          <a:p>
            <a:pPr lvl="1"/>
            <a:r>
              <a:rPr lang="en-US" b="1" dirty="0"/>
              <a:t>Pike - Internships</a:t>
            </a:r>
          </a:p>
          <a:p>
            <a:pPr lvl="1"/>
            <a:r>
              <a:rPr lang="en-US" b="1" dirty="0"/>
              <a:t>Newton-Calvert &amp; Arthur - Capstones</a:t>
            </a:r>
          </a:p>
          <a:p>
            <a:pPr lvl="1"/>
            <a:r>
              <a:rPr lang="en-US" b="1" dirty="0"/>
              <a:t>Sparrow &amp; </a:t>
            </a:r>
            <a:r>
              <a:rPr lang="en-US" b="1" dirty="0" err="1"/>
              <a:t>Torok</a:t>
            </a:r>
            <a:r>
              <a:rPr lang="en-US" b="1" dirty="0"/>
              <a:t> - </a:t>
            </a:r>
            <a:r>
              <a:rPr lang="en-US" b="1" dirty="0" err="1"/>
              <a:t>ePortfolios</a:t>
            </a:r>
            <a:endParaRPr lang="en-US" b="1" dirty="0"/>
          </a:p>
        </p:txBody>
      </p:sp>
    </p:spTree>
    <p:extLst>
      <p:ext uri="{BB962C8B-B14F-4D97-AF65-F5344CB8AC3E}">
        <p14:creationId xmlns:p14="http://schemas.microsoft.com/office/powerpoint/2010/main" val="54260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xmlns="" val="1"/>
              </a:ext>
            </a:extLst>
          </p:cNvPr>
          <p:cNvSpPr/>
          <p:nvPr/>
        </p:nvSpPr>
        <p:spPr>
          <a:xfrm>
            <a:off x="-1" y="-176173"/>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Our Institutional Path Forward</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25</a:t>
            </a:fld>
            <a:endParaRPr lang="en-US" sz="1200" dirty="0">
              <a:solidFill>
                <a:schemeClr val="bg1"/>
              </a:solidFill>
            </a:endParaRPr>
          </a:p>
        </p:txBody>
      </p:sp>
      <p:sp>
        <p:nvSpPr>
          <p:cNvPr id="33" name="Text Placeholder 1">
            <a:extLst>
              <a:ext uri="{FF2B5EF4-FFF2-40B4-BE49-F238E27FC236}">
                <a16:creationId xmlns:a16="http://schemas.microsoft.com/office/drawing/2014/main" id="{3BF61D23-6E53-4934-B0F8-BE52960690EB}"/>
              </a:ext>
            </a:extLst>
          </p:cNvPr>
          <p:cNvSpPr txBox="1">
            <a:spLocks/>
          </p:cNvSpPr>
          <p:nvPr/>
        </p:nvSpPr>
        <p:spPr>
          <a:xfrm>
            <a:off x="1121527" y="1359552"/>
            <a:ext cx="8534400" cy="4248073"/>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bg1">
                    <a:lumMod val="95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bg1"/>
                </a:solidFill>
              </a:rPr>
              <a:t>Build an online learning community for faculty/staff to support HIP implementation</a:t>
            </a:r>
          </a:p>
          <a:p>
            <a:pPr lvl="1"/>
            <a:r>
              <a:rPr lang="en-US" b="1" dirty="0">
                <a:solidFill>
                  <a:schemeClr val="bg1"/>
                </a:solidFill>
              </a:rPr>
              <a:t>Consolidate resources currently housed across offices</a:t>
            </a:r>
          </a:p>
          <a:p>
            <a:pPr lvl="1"/>
            <a:r>
              <a:rPr lang="en-US" b="1" dirty="0">
                <a:solidFill>
                  <a:schemeClr val="bg1"/>
                </a:solidFill>
              </a:rPr>
              <a:t>Stimulate development of processes to align HIPs with curriculum and learning outcomes in courses and programs</a:t>
            </a:r>
          </a:p>
          <a:p>
            <a:pPr lvl="2"/>
            <a:r>
              <a:rPr lang="en-US" b="1" dirty="0">
                <a:solidFill>
                  <a:schemeClr val="bg1"/>
                </a:solidFill>
              </a:rPr>
              <a:t>“Map the learning environment”</a:t>
            </a:r>
          </a:p>
          <a:p>
            <a:pPr lvl="1"/>
            <a:r>
              <a:rPr lang="en-US" b="1" dirty="0">
                <a:solidFill>
                  <a:schemeClr val="bg1"/>
                </a:solidFill>
              </a:rPr>
              <a:t>Ground HIPs work in research</a:t>
            </a:r>
          </a:p>
          <a:p>
            <a:pPr lvl="1"/>
            <a:r>
              <a:rPr lang="en-US" b="1" dirty="0">
                <a:solidFill>
                  <a:schemeClr val="bg1"/>
                </a:solidFill>
              </a:rPr>
              <a:t>Align HIPs work with institutional assessment</a:t>
            </a:r>
          </a:p>
          <a:p>
            <a:r>
              <a:rPr lang="en-US" sz="2800" b="1" dirty="0">
                <a:solidFill>
                  <a:schemeClr val="bg1"/>
                </a:solidFill>
              </a:rPr>
              <a:t>Future plans for community</a:t>
            </a:r>
          </a:p>
          <a:p>
            <a:pPr lvl="1"/>
            <a:r>
              <a:rPr lang="en-US" b="1" dirty="0">
                <a:solidFill>
                  <a:schemeClr val="bg1"/>
                </a:solidFill>
              </a:rPr>
              <a:t>Incorporate into our upcoming QEP </a:t>
            </a:r>
          </a:p>
          <a:p>
            <a:pPr lvl="1"/>
            <a:r>
              <a:rPr lang="en-US" b="1" dirty="0">
                <a:solidFill>
                  <a:schemeClr val="bg1"/>
                </a:solidFill>
              </a:rPr>
              <a:t>Assign faculty leads as mentors for each HIP to curate resources and lead faculty learning groups</a:t>
            </a:r>
          </a:p>
        </p:txBody>
      </p:sp>
    </p:spTree>
    <p:extLst>
      <p:ext uri="{BB962C8B-B14F-4D97-AF65-F5344CB8AC3E}">
        <p14:creationId xmlns:p14="http://schemas.microsoft.com/office/powerpoint/2010/main" val="29949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lose up of clock">
            <a:extLst>
              <a:ext uri="{FF2B5EF4-FFF2-40B4-BE49-F238E27FC236}">
                <a16:creationId xmlns:a16="http://schemas.microsoft.com/office/drawing/2014/main" id="{83B20FBB-8217-4FB0-BC35-E49BA925255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5" name="Picture Placeholder 4" descr="girl with headphones, backpack, and stack of binders/books">
            <a:extLst>
              <a:ext uri="{FF2B5EF4-FFF2-40B4-BE49-F238E27FC236}">
                <a16:creationId xmlns:a16="http://schemas.microsoft.com/office/drawing/2014/main" id="{68B6FFC1-6A21-4DAC-82BC-F2966925C16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 uri="{C183D7F6-B498-43B3-948B-1728B52AA6E4}">
                  <adec:decorative xmlns:adec="http://schemas.microsoft.com/office/drawing/2017/decorative" xmlns=""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 uri="{C183D7F6-B498-43B3-948B-1728B52AA6E4}">
                  <adec:decorative xmlns:adec="http://schemas.microsoft.com/office/drawing/2017/decorative" xmlns=""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RESOURCES</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5047107"/>
            <a:ext cx="5538078" cy="1005840"/>
          </a:xfrm>
        </p:spPr>
        <p:txBody>
          <a:bodyPr/>
          <a:lstStyle/>
          <a:p>
            <a:r>
              <a:rPr lang="en-US" sz="2400" b="1" dirty="0">
                <a:solidFill>
                  <a:schemeClr val="bg1"/>
                </a:solidFill>
                <a:effectLst>
                  <a:outerShdw blurRad="38100" dist="38100" dir="2700000" algn="tl">
                    <a:srgbClr val="000000">
                      <a:alpha val="43137"/>
                    </a:srgbClr>
                  </a:outerShdw>
                </a:effectLst>
              </a:rPr>
              <a:t>Resources to support HIP implementation</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26</a:t>
            </a:fld>
            <a:endParaRPr lang="en-US" sz="1200" dirty="0">
              <a:solidFill>
                <a:schemeClr val="bg1"/>
              </a:solidFill>
            </a:endParaRPr>
          </a:p>
        </p:txBody>
      </p:sp>
    </p:spTree>
    <p:extLst>
      <p:ext uri="{BB962C8B-B14F-4D97-AF65-F5344CB8AC3E}">
        <p14:creationId xmlns:p14="http://schemas.microsoft.com/office/powerpoint/2010/main" val="162433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xmlns="" val="1"/>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4" y="557439"/>
            <a:ext cx="8404799" cy="830997"/>
          </a:xfrm>
        </p:spPr>
        <p:txBody>
          <a:bodyPr/>
          <a:lstStyle/>
          <a:p>
            <a:r>
              <a:rPr lang="en-US" sz="3200" b="1" dirty="0"/>
              <a:t>RESOURCES TO SUPPORT INSTITUTIONAL IMPLEMENTATION OF HIPS</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731640" y="1882521"/>
            <a:ext cx="768342" cy="768342"/>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pPr algn="ctr"/>
            <a:r>
              <a:rPr lang="en-US" sz="2800" b="1" dirty="0"/>
              <a:t>Collaborative Google Sheet of research and scholarly references</a:t>
            </a:r>
          </a:p>
        </p:txBody>
      </p:sp>
      <p:pic>
        <p:nvPicPr>
          <p:cNvPr id="36" name="Content Placeholder 35" descr="Head with gears">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a:extLst>
              <a:ext uri="{96DAC541-7B7A-43D3-8B79-37D633B846F1}">
                <asvg:svgBlip xmlns:asvg="http://schemas.microsoft.com/office/drawing/2016/SVG/main" xmlns="" r:embed="rId6"/>
              </a:ext>
            </a:extLst>
          </a:blip>
          <a:srcRect/>
          <a:stretch/>
        </p:blipFill>
        <p:spPr>
          <a:xfrm>
            <a:off x="5628968" y="1881925"/>
            <a:ext cx="771831" cy="771831"/>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pPr algn="ctr"/>
            <a:r>
              <a:rPr lang="en-US" sz="2800" b="1" dirty="0"/>
              <a:t>LMS template to guide institutional implementation and content development</a:t>
            </a:r>
          </a:p>
          <a:p>
            <a:pPr algn="ctr"/>
            <a:endParaRPr lang="en-US" sz="2800" b="1"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27</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Google Sheet:  Research Citations with Summary</a:t>
            </a:r>
          </a:p>
        </p:txBody>
      </p:sp>
      <p:pic>
        <p:nvPicPr>
          <p:cNvPr id="6" name="Content Placeholder 34" descr="Open Book">
            <a:extLst>
              <a:ext uri="{FF2B5EF4-FFF2-40B4-BE49-F238E27FC236}">
                <a16:creationId xmlns:a16="http://schemas.microsoft.com/office/drawing/2014/main" id="{F5D95131-736C-4C62-91F6-9ACE4F381F19}"/>
              </a:ext>
            </a:extLst>
          </p:cNvPr>
          <p:cNvPicPr>
            <a:picLocks noGrp="1" noChangeAspect="1"/>
          </p:cNvPicPr>
          <p:nvPr>
            <p:ph sz="quarter" idx="1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634908" y="842030"/>
            <a:ext cx="1337890" cy="1337890"/>
          </a:xfrm>
        </p:spPr>
      </p:pic>
      <p:graphicFrame>
        <p:nvGraphicFramePr>
          <p:cNvPr id="8" name="Table 8">
            <a:extLst>
              <a:ext uri="{FF2B5EF4-FFF2-40B4-BE49-F238E27FC236}">
                <a16:creationId xmlns:a16="http://schemas.microsoft.com/office/drawing/2014/main" id="{94B2B431-9CFF-4016-AB8C-273C0A6E1F10}"/>
              </a:ext>
            </a:extLst>
          </p:cNvPr>
          <p:cNvGraphicFramePr>
            <a:graphicFrameLocks noGrp="1"/>
          </p:cNvGraphicFramePr>
          <p:nvPr>
            <p:extLst>
              <p:ext uri="{D42A27DB-BD31-4B8C-83A1-F6EECF244321}">
                <p14:modId xmlns:p14="http://schemas.microsoft.com/office/powerpoint/2010/main" val="3487355435"/>
              </p:ext>
            </p:extLst>
          </p:nvPr>
        </p:nvGraphicFramePr>
        <p:xfrm>
          <a:off x="714373" y="2182571"/>
          <a:ext cx="10763253" cy="3596640"/>
        </p:xfrm>
        <a:graphic>
          <a:graphicData uri="http://schemas.openxmlformats.org/drawingml/2006/table">
            <a:tbl>
              <a:tblPr firstRow="1" bandRow="1">
                <a:tableStyleId>{E8B1032C-EA38-4F05-BA0D-38AFFFC7BED3}</a:tableStyleId>
              </a:tblPr>
              <a:tblGrid>
                <a:gridCol w="970722">
                  <a:extLst>
                    <a:ext uri="{9D8B030D-6E8A-4147-A177-3AD203B41FA5}">
                      <a16:colId xmlns:a16="http://schemas.microsoft.com/office/drawing/2014/main" val="2195640732"/>
                    </a:ext>
                  </a:extLst>
                </a:gridCol>
                <a:gridCol w="622852">
                  <a:extLst>
                    <a:ext uri="{9D8B030D-6E8A-4147-A177-3AD203B41FA5}">
                      <a16:colId xmlns:a16="http://schemas.microsoft.com/office/drawing/2014/main" val="791110991"/>
                    </a:ext>
                  </a:extLst>
                </a:gridCol>
                <a:gridCol w="1285461">
                  <a:extLst>
                    <a:ext uri="{9D8B030D-6E8A-4147-A177-3AD203B41FA5}">
                      <a16:colId xmlns:a16="http://schemas.microsoft.com/office/drawing/2014/main" val="2513814685"/>
                    </a:ext>
                  </a:extLst>
                </a:gridCol>
                <a:gridCol w="967408">
                  <a:extLst>
                    <a:ext uri="{9D8B030D-6E8A-4147-A177-3AD203B41FA5}">
                      <a16:colId xmlns:a16="http://schemas.microsoft.com/office/drawing/2014/main" val="1795918621"/>
                    </a:ext>
                  </a:extLst>
                </a:gridCol>
                <a:gridCol w="993914">
                  <a:extLst>
                    <a:ext uri="{9D8B030D-6E8A-4147-A177-3AD203B41FA5}">
                      <a16:colId xmlns:a16="http://schemas.microsoft.com/office/drawing/2014/main" val="4290512322"/>
                    </a:ext>
                  </a:extLst>
                </a:gridCol>
                <a:gridCol w="1524000">
                  <a:extLst>
                    <a:ext uri="{9D8B030D-6E8A-4147-A177-3AD203B41FA5}">
                      <a16:colId xmlns:a16="http://schemas.microsoft.com/office/drawing/2014/main" val="487549919"/>
                    </a:ext>
                  </a:extLst>
                </a:gridCol>
                <a:gridCol w="1046921">
                  <a:extLst>
                    <a:ext uri="{9D8B030D-6E8A-4147-A177-3AD203B41FA5}">
                      <a16:colId xmlns:a16="http://schemas.microsoft.com/office/drawing/2014/main" val="2478071223"/>
                    </a:ext>
                  </a:extLst>
                </a:gridCol>
                <a:gridCol w="1669774">
                  <a:extLst>
                    <a:ext uri="{9D8B030D-6E8A-4147-A177-3AD203B41FA5}">
                      <a16:colId xmlns:a16="http://schemas.microsoft.com/office/drawing/2014/main" val="390340508"/>
                    </a:ext>
                  </a:extLst>
                </a:gridCol>
                <a:gridCol w="1682201">
                  <a:extLst>
                    <a:ext uri="{9D8B030D-6E8A-4147-A177-3AD203B41FA5}">
                      <a16:colId xmlns:a16="http://schemas.microsoft.com/office/drawing/2014/main" val="2170521433"/>
                    </a:ext>
                  </a:extLst>
                </a:gridCol>
              </a:tblGrid>
              <a:tr h="370840">
                <a:tc>
                  <a:txBody>
                    <a:bodyPr/>
                    <a:lstStyle/>
                    <a:p>
                      <a:r>
                        <a:rPr lang="en-US" sz="1600" dirty="0"/>
                        <a:t>Author</a:t>
                      </a:r>
                    </a:p>
                  </a:txBody>
                  <a:tcPr/>
                </a:tc>
                <a:tc>
                  <a:txBody>
                    <a:bodyPr/>
                    <a:lstStyle/>
                    <a:p>
                      <a:r>
                        <a:rPr lang="en-US" sz="1600" dirty="0"/>
                        <a:t>Year</a:t>
                      </a:r>
                    </a:p>
                  </a:txBody>
                  <a:tcPr/>
                </a:tc>
                <a:tc>
                  <a:txBody>
                    <a:bodyPr/>
                    <a:lstStyle/>
                    <a:p>
                      <a:r>
                        <a:rPr lang="en-US" sz="1600" dirty="0"/>
                        <a:t>Title</a:t>
                      </a:r>
                    </a:p>
                  </a:txBody>
                  <a:tcPr/>
                </a:tc>
                <a:tc>
                  <a:txBody>
                    <a:bodyPr/>
                    <a:lstStyle/>
                    <a:p>
                      <a:r>
                        <a:rPr lang="en-US" sz="1600" dirty="0"/>
                        <a:t>Publisher</a:t>
                      </a:r>
                    </a:p>
                  </a:txBody>
                  <a:tcPr/>
                </a:tc>
                <a:tc>
                  <a:txBody>
                    <a:bodyPr/>
                    <a:lstStyle/>
                    <a:p>
                      <a:r>
                        <a:rPr lang="en-US" sz="1600" dirty="0"/>
                        <a:t>Access</a:t>
                      </a:r>
                    </a:p>
                  </a:txBody>
                  <a:tcPr/>
                </a:tc>
                <a:tc>
                  <a:txBody>
                    <a:bodyPr/>
                    <a:lstStyle/>
                    <a:p>
                      <a:r>
                        <a:rPr lang="en-US" sz="1600" dirty="0"/>
                        <a:t>Description</a:t>
                      </a:r>
                    </a:p>
                  </a:txBody>
                  <a:tcPr/>
                </a:tc>
                <a:tc>
                  <a:txBody>
                    <a:bodyPr/>
                    <a:lstStyle/>
                    <a:p>
                      <a:r>
                        <a:rPr lang="en-US" sz="1600" dirty="0"/>
                        <a:t>HIP </a:t>
                      </a:r>
                    </a:p>
                    <a:p>
                      <a:r>
                        <a:rPr lang="en-US" sz="1600" dirty="0"/>
                        <a:t>Mode</a:t>
                      </a:r>
                    </a:p>
                  </a:txBody>
                  <a:tcPr/>
                </a:tc>
                <a:tc>
                  <a:txBody>
                    <a:bodyPr/>
                    <a:lstStyle/>
                    <a:p>
                      <a:r>
                        <a:rPr lang="en-US" sz="1600" dirty="0"/>
                        <a:t>Non-HIP Comparison</a:t>
                      </a:r>
                    </a:p>
                  </a:txBody>
                  <a:tcPr/>
                </a:tc>
                <a:tc>
                  <a:txBody>
                    <a:bodyPr/>
                    <a:lstStyle/>
                    <a:p>
                      <a:r>
                        <a:rPr lang="en-US" sz="1600" dirty="0"/>
                        <a:t>Variables</a:t>
                      </a:r>
                    </a:p>
                  </a:txBody>
                  <a:tcPr/>
                </a:tc>
                <a:extLst>
                  <a:ext uri="{0D108BD9-81ED-4DB2-BD59-A6C34878D82A}">
                    <a16:rowId xmlns:a16="http://schemas.microsoft.com/office/drawing/2014/main" val="3250553470"/>
                  </a:ext>
                </a:extLst>
              </a:tr>
              <a:tr h="370840">
                <a:tc>
                  <a:txBody>
                    <a:bodyPr/>
                    <a:lstStyle/>
                    <a:p>
                      <a:r>
                        <a:rPr lang="en-US" sz="1600" dirty="0"/>
                        <a:t>Finley &amp; McNair</a:t>
                      </a:r>
                    </a:p>
                  </a:txBody>
                  <a:tcPr/>
                </a:tc>
                <a:tc>
                  <a:txBody>
                    <a:bodyPr/>
                    <a:lstStyle/>
                    <a:p>
                      <a:r>
                        <a:rPr lang="en-US" sz="1600" dirty="0"/>
                        <a:t>2013</a:t>
                      </a:r>
                    </a:p>
                  </a:txBody>
                  <a:tcPr/>
                </a:tc>
                <a:tc>
                  <a:txBody>
                    <a:bodyPr/>
                    <a:lstStyle/>
                    <a:p>
                      <a:r>
                        <a:rPr lang="en-US" sz="1600" dirty="0"/>
                        <a:t>Assessing underserved students’ engagement in HIPs</a:t>
                      </a:r>
                    </a:p>
                  </a:txBody>
                  <a:tcPr/>
                </a:tc>
                <a:tc>
                  <a:txBody>
                    <a:bodyPr/>
                    <a:lstStyle/>
                    <a:p>
                      <a:r>
                        <a:rPr lang="en-US" sz="1600" dirty="0"/>
                        <a:t>AACU</a:t>
                      </a:r>
                    </a:p>
                  </a:txBody>
                  <a:tcPr/>
                </a:tc>
                <a:tc>
                  <a:txBody>
                    <a:bodyPr/>
                    <a:lstStyle/>
                    <a:p>
                      <a:r>
                        <a:rPr lang="en-US" sz="1600" i="0" u="sng" kern="1200" dirty="0">
                          <a:solidFill>
                            <a:schemeClr val="tx1"/>
                          </a:solidFill>
                          <a:effectLst/>
                          <a:latin typeface="+mn-lt"/>
                          <a:ea typeface="+mn-ea"/>
                          <a:cs typeface="+mn-cs"/>
                          <a:hlinkClick r:id="rId4"/>
                        </a:rPr>
                        <a:t>https://secure.aacu.org/imis/ItemDetail?iProductCode=E-HIPSUNST&amp;Category=</a:t>
                      </a:r>
                      <a:endParaRPr lang="en-US" sz="1600" dirty="0"/>
                    </a:p>
                  </a:txBody>
                  <a:tcPr/>
                </a:tc>
                <a:tc>
                  <a:txBody>
                    <a:bodyPr/>
                    <a:lstStyle/>
                    <a:p>
                      <a:r>
                        <a:rPr lang="en-US" sz="1600" i="0" kern="1200" dirty="0">
                          <a:solidFill>
                            <a:schemeClr val="tx1"/>
                          </a:solidFill>
                          <a:effectLst/>
                          <a:latin typeface="+mn-lt"/>
                          <a:ea typeface="+mn-ea"/>
                          <a:cs typeface="+mn-cs"/>
                        </a:rPr>
                        <a:t>A qualitative (focus groups) and quantitative (NSSE data) analysis of students' participation in multiple HIPs revealed higher student self-reports for participants…</a:t>
                      </a:r>
                      <a:endParaRPr lang="en-US" sz="1600" dirty="0"/>
                    </a:p>
                  </a:txBody>
                  <a:tcPr/>
                </a:tc>
                <a:tc>
                  <a:txBody>
                    <a:bodyPr/>
                    <a:lstStyle/>
                    <a:p>
                      <a:r>
                        <a:rPr lang="en-US" sz="1600" dirty="0"/>
                        <a:t>Not stated</a:t>
                      </a:r>
                    </a:p>
                  </a:txBody>
                  <a:tcPr/>
                </a:tc>
                <a:tc>
                  <a:txBody>
                    <a:bodyPr/>
                    <a:lstStyle/>
                    <a:p>
                      <a:r>
                        <a:rPr lang="en-US" sz="1600" dirty="0"/>
                        <a:t>Students who did vs. did not participate in HIP</a:t>
                      </a:r>
                    </a:p>
                  </a:txBody>
                  <a:tcPr/>
                </a:tc>
                <a:tc>
                  <a:txBody>
                    <a:bodyPr/>
                    <a:lstStyle/>
                    <a:p>
                      <a:r>
                        <a:rPr lang="en-US" sz="1600" i="0" kern="1200" dirty="0">
                          <a:solidFill>
                            <a:schemeClr val="tx1"/>
                          </a:solidFill>
                          <a:effectLst/>
                          <a:latin typeface="+mn-lt"/>
                          <a:ea typeface="+mn-ea"/>
                          <a:cs typeface="+mn-cs"/>
                        </a:rPr>
                        <a:t>demographic characteristics (first generation, transfer, race); perception of learning, general education gains, practical competence, personal and social development</a:t>
                      </a:r>
                      <a:endParaRPr lang="en-US" sz="1600" dirty="0"/>
                    </a:p>
                  </a:txBody>
                  <a:tcPr/>
                </a:tc>
                <a:extLst>
                  <a:ext uri="{0D108BD9-81ED-4DB2-BD59-A6C34878D82A}">
                    <a16:rowId xmlns:a16="http://schemas.microsoft.com/office/drawing/2014/main" val="1076389857"/>
                  </a:ext>
                </a:extLst>
              </a:tr>
            </a:tbl>
          </a:graphicData>
        </a:graphic>
      </p:graphicFrame>
    </p:spTree>
    <p:extLst>
      <p:ext uri="{BB962C8B-B14F-4D97-AF65-F5344CB8AC3E}">
        <p14:creationId xmlns:p14="http://schemas.microsoft.com/office/powerpoint/2010/main" val="685312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562100" y="1349316"/>
            <a:ext cx="8534400" cy="4248073"/>
          </a:xfrm>
        </p:spPr>
        <p:txBody>
          <a:bodyPr/>
          <a:lstStyle/>
          <a:p>
            <a:r>
              <a:rPr lang="en-US" sz="2800" b="1" dirty="0"/>
              <a:t>[HIP] Description, Guidelines, and Requirements</a:t>
            </a:r>
          </a:p>
          <a:p>
            <a:pPr lvl="1"/>
            <a:r>
              <a:rPr lang="en-US" b="1" dirty="0">
                <a:solidFill>
                  <a:srgbClr val="114263"/>
                </a:solidFill>
                <a:hlinkClick r:id="rId2">
                  <a:extLst>
                    <a:ext uri="{A12FA001-AC4F-418D-AE19-62706E023703}">
                      <ahyp:hlinkClr xmlns:ahyp="http://schemas.microsoft.com/office/drawing/2018/hyperlinkcolor" xmlns="" val="tx"/>
                    </a:ext>
                  </a:extLst>
                </a:hlinkClick>
              </a:rPr>
              <a:t>AAC&amp;U</a:t>
            </a:r>
            <a:r>
              <a:rPr lang="en-US" b="1" dirty="0"/>
              <a:t> Description of [HIP]</a:t>
            </a:r>
          </a:p>
          <a:p>
            <a:pPr lvl="1"/>
            <a:r>
              <a:rPr lang="en-US" b="1" dirty="0"/>
              <a:t>A&amp;M-Central Texas Description of [HIP]</a:t>
            </a:r>
          </a:p>
          <a:p>
            <a:pPr lvl="2"/>
            <a:r>
              <a:rPr lang="en-US" b="1" dirty="0"/>
              <a:t>Guidelines</a:t>
            </a:r>
          </a:p>
          <a:p>
            <a:pPr lvl="2"/>
            <a:r>
              <a:rPr lang="en-US" b="1" dirty="0"/>
              <a:t>Requirements</a:t>
            </a:r>
          </a:p>
          <a:p>
            <a:pPr lvl="2"/>
            <a:r>
              <a:rPr lang="en-US" b="1" dirty="0"/>
              <a:t>Syllabus Information </a:t>
            </a:r>
            <a:r>
              <a:rPr lang="en-US" b="1" dirty="0">
                <a:sym typeface="Wingdings" panose="05000000000000000000" pitchFamily="2" charset="2"/>
              </a:rPr>
              <a:t> Banner Designation</a:t>
            </a:r>
            <a:endParaRPr lang="en-US" b="1" dirty="0"/>
          </a:p>
          <a:p>
            <a:pPr lvl="2"/>
            <a:r>
              <a:rPr lang="en-US" b="1" dirty="0"/>
              <a:t>Institutional Learning Outcomes of [HIP] Courses</a:t>
            </a:r>
          </a:p>
          <a:p>
            <a:pPr lvl="1"/>
            <a:r>
              <a:rPr lang="en-US" b="1" dirty="0"/>
              <a:t>Research Related to [HIP] Experiences</a:t>
            </a:r>
          </a:p>
          <a:p>
            <a:pPr lvl="1"/>
            <a:r>
              <a:rPr lang="en-US" b="1" dirty="0"/>
              <a:t>Assessment of [HIP] Experiences</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Template to Guide Institutional Implementation of HIPs</a:t>
            </a:r>
          </a:p>
        </p:txBody>
      </p:sp>
      <p:pic>
        <p:nvPicPr>
          <p:cNvPr id="5" name="Content Placeholder 35" descr="Head with gears">
            <a:extLst>
              <a:ext uri="{FF2B5EF4-FFF2-40B4-BE49-F238E27FC236}">
                <a16:creationId xmlns:a16="http://schemas.microsoft.com/office/drawing/2014/main" id="{52B55B68-8E0D-45E0-A5C1-5E677D9F4F59}"/>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8661862" y="3864261"/>
            <a:ext cx="1756578" cy="1756578"/>
          </a:xfrm>
          <a:prstGeom prst="rect">
            <a:avLst/>
          </a:prstGeom>
        </p:spPr>
      </p:pic>
    </p:spTree>
    <p:extLst>
      <p:ext uri="{BB962C8B-B14F-4D97-AF65-F5344CB8AC3E}">
        <p14:creationId xmlns:p14="http://schemas.microsoft.com/office/powerpoint/2010/main" val="329766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alphaModFix/>
            <a:extLst>
              <a:ext uri="{BEBA8EAE-BF5A-486C-A8C5-ECC9F3942E4B}">
                <a14:imgProps xmlns:a14="http://schemas.microsoft.com/office/drawing/2010/main">
                  <a14:imgLayer r:embed="rId3">
                    <a14:imgEffect>
                      <a14:sharpenSoften amount="-30000"/>
                    </a14:imgEffect>
                    <a14:imgEffect>
                      <a14:saturation sat="98000"/>
                    </a14:imgEffect>
                    <a14:imgEffect>
                      <a14:brightnessContrast bright="-17000" contrast="54000"/>
                    </a14:imgEffect>
                  </a14:imgLayer>
                </a14:imgProps>
              </a:ext>
              <a:ext uri="{28A0092B-C50C-407E-A947-70E740481C1C}">
                <a14:useLocalDpi xmlns:a14="http://schemas.microsoft.com/office/drawing/2010/main"/>
              </a:ext>
            </a:extLst>
          </a:blip>
          <a:srcRect/>
          <a:stretch/>
        </p:blipFill>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xmlns="" val="1"/>
              </a:ext>
            </a:extLst>
          </p:cNvPr>
          <p:cNvGrpSpPr/>
          <p:nvPr/>
        </p:nvGrpSpPr>
        <p:grpSpPr>
          <a:xfrm>
            <a:off x="0" y="0"/>
            <a:ext cx="4750604" cy="6858000"/>
            <a:chOff x="0" y="0"/>
            <a:chExt cx="4750604" cy="6858000"/>
          </a:xfrm>
          <a:effectLst>
            <a:glow>
              <a:schemeClr val="accent1">
                <a:alpha val="40000"/>
              </a:schemeClr>
            </a:glow>
          </a:effectLst>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4590288" y="942358"/>
            <a:ext cx="7124634" cy="978408"/>
          </a:xfrm>
        </p:spPr>
        <p:txBody>
          <a:bodyPr/>
          <a:lstStyle/>
          <a:p>
            <a:r>
              <a:rPr lang="en-US" b="1" dirty="0">
                <a:effectLst>
                  <a:outerShdw blurRad="38100" dist="38100" dir="2700000" algn="tl">
                    <a:srgbClr val="000000">
                      <a:alpha val="43137"/>
                    </a:srgbClr>
                  </a:outerShdw>
                </a:effectLst>
              </a:rPr>
              <a:t>Learning Objectives</a:t>
            </a:r>
          </a:p>
        </p:txBody>
      </p:sp>
      <p:sp>
        <p:nvSpPr>
          <p:cNvPr id="35" name="Text Placeholder 34" descr="subtitle">
            <a:extLst>
              <a:ext uri="{FF2B5EF4-FFF2-40B4-BE49-F238E27FC236}">
                <a16:creationId xmlns:a16="http://schemas.microsoft.com/office/drawing/2014/main" id="{3F200E92-5A1F-40B7-AE02-46929BC459EA}"/>
              </a:ext>
            </a:extLst>
          </p:cNvPr>
          <p:cNvSpPr>
            <a:spLocks noGrp="1"/>
          </p:cNvSpPr>
          <p:nvPr>
            <p:ph type="body" idx="1"/>
          </p:nvPr>
        </p:nvSpPr>
        <p:spPr>
          <a:xfrm>
            <a:off x="4590288" y="2198472"/>
            <a:ext cx="6592824" cy="3468757"/>
          </a:xfrm>
        </p:spPr>
        <p:txBody>
          <a:bodyPr/>
          <a:lstStyle/>
          <a:p>
            <a:pPr marL="457200" indent="-457200">
              <a:buFont typeface="Wingdings" panose="05000000000000000000" pitchFamily="2" charset="2"/>
              <a:buChar char="Ø"/>
            </a:pPr>
            <a:r>
              <a:rPr lang="en-US" sz="3200" b="1" dirty="0">
                <a:effectLst>
                  <a:outerShdw blurRad="38100" dist="38100" dir="2700000" algn="tl">
                    <a:srgbClr val="000000">
                      <a:alpha val="43137"/>
                    </a:srgbClr>
                  </a:outerShdw>
                </a:effectLst>
              </a:rPr>
              <a:t>Review criticisms of institutional implementation of high-impact educational practices (HIPs)</a:t>
            </a:r>
          </a:p>
          <a:p>
            <a:pPr marL="457200" indent="-457200">
              <a:buFont typeface="Wingdings" panose="05000000000000000000" pitchFamily="2" charset="2"/>
              <a:buChar char="Ø"/>
            </a:pPr>
            <a:r>
              <a:rPr lang="en-US" sz="3200" b="1" dirty="0">
                <a:effectLst>
                  <a:outerShdw blurRad="38100" dist="38100" dir="2700000" algn="tl">
                    <a:srgbClr val="000000">
                      <a:alpha val="43137"/>
                    </a:srgbClr>
                  </a:outerShdw>
                </a:effectLst>
              </a:rPr>
              <a:t>Analyze existing research on HIPs</a:t>
            </a:r>
          </a:p>
          <a:p>
            <a:pPr marL="457200" indent="-457200">
              <a:buFont typeface="Wingdings" panose="05000000000000000000" pitchFamily="2" charset="2"/>
              <a:buChar char="Ø"/>
            </a:pPr>
            <a:r>
              <a:rPr lang="en-US" sz="3200" b="1" dirty="0">
                <a:effectLst>
                  <a:outerShdw blurRad="38100" dist="38100" dir="2700000" algn="tl">
                    <a:srgbClr val="000000">
                      <a:alpha val="43137"/>
                    </a:srgbClr>
                  </a:outerShdw>
                </a:effectLst>
              </a:rPr>
              <a:t>Review resources to systematically implement HIPs</a:t>
            </a:r>
          </a:p>
          <a:p>
            <a:pPr marL="457200" indent="-457200">
              <a:buFont typeface="Wingdings" panose="05000000000000000000" pitchFamily="2" charset="2"/>
              <a:buChar char="Ø"/>
            </a:pPr>
            <a:r>
              <a:rPr lang="en-US" sz="3200" b="1" dirty="0">
                <a:effectLst>
                  <a:outerShdw blurRad="38100" dist="38100" dir="2700000" algn="tl">
                    <a:srgbClr val="000000">
                      <a:alpha val="43137"/>
                    </a:srgbClr>
                  </a:outerShdw>
                </a:effectLst>
              </a:rPr>
              <a:t>Explore ways to contribute to HIPs research</a:t>
            </a:r>
          </a:p>
        </p:txBody>
      </p:sp>
    </p:spTree>
    <p:extLst>
      <p:ext uri="{BB962C8B-B14F-4D97-AF65-F5344CB8AC3E}">
        <p14:creationId xmlns:p14="http://schemas.microsoft.com/office/powerpoint/2010/main" val="1077816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927860" y="2417587"/>
            <a:ext cx="8903624" cy="3708891"/>
          </a:xfrm>
        </p:spPr>
        <p:txBody>
          <a:bodyPr/>
          <a:lstStyle/>
          <a:p>
            <a:r>
              <a:rPr lang="en-US" sz="2800" b="1" dirty="0"/>
              <a:t>How important is a research basis to guide HIPs implementation at your institution?</a:t>
            </a:r>
          </a:p>
          <a:p>
            <a:r>
              <a:rPr lang="en-US" sz="2800" b="1" dirty="0"/>
              <a:t>What support is provided for faculty/staff who teach HIP courses and/or lead HIP initiatives?</a:t>
            </a:r>
          </a:p>
          <a:p>
            <a:r>
              <a:rPr lang="en-US" sz="2800" b="1" dirty="0"/>
              <a:t>What resources could strengthen HIPs work at your institution?</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a:xfrm>
            <a:off x="2235744" y="670561"/>
            <a:ext cx="8463680" cy="830997"/>
          </a:xfrm>
        </p:spPr>
        <p:txBody>
          <a:bodyPr/>
          <a:lstStyle/>
          <a:p>
            <a:r>
              <a:rPr lang="en-US" sz="3200" b="1" dirty="0"/>
              <a:t>What resources support HIPs implementation at your institution?</a:t>
            </a:r>
          </a:p>
        </p:txBody>
      </p:sp>
      <p:pic>
        <p:nvPicPr>
          <p:cNvPr id="5" name="Graphic 4" descr="Group brainstorm">
            <a:extLst>
              <a:ext uri="{FF2B5EF4-FFF2-40B4-BE49-F238E27FC236}">
                <a16:creationId xmlns:a16="http://schemas.microsoft.com/office/drawing/2014/main" id="{7F55719D-D7BB-4E06-BFD8-A87CB05CF0C2}"/>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24203" y="338970"/>
            <a:ext cx="1886151" cy="1886151"/>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322586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sz="3200" b="1" dirty="0">
                <a:solidFill>
                  <a:schemeClr val="bg1"/>
                </a:solidFill>
                <a:effectLst>
                  <a:outerShdw blurRad="38100" dist="38100" dir="2700000" algn="tl">
                    <a:srgbClr val="000000">
                      <a:alpha val="43137"/>
                    </a:srgbClr>
                  </a:outerShdw>
                </a:effectLst>
              </a:rPr>
              <a:t>REQUESTS</a:t>
            </a: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785586" y="4821821"/>
            <a:ext cx="5424618" cy="1005840"/>
          </a:xfrm>
        </p:spPr>
        <p:txBody>
          <a:bodyPr/>
          <a:lstStyle/>
          <a:p>
            <a:pPr marL="0" indent="0">
              <a:buNone/>
            </a:pPr>
            <a:r>
              <a:rPr lang="en-US" sz="2400" b="1" dirty="0">
                <a:solidFill>
                  <a:schemeClr val="bg1"/>
                </a:solidFill>
                <a:effectLst>
                  <a:outerShdw blurRad="38100" dist="38100" dir="2700000" algn="tl">
                    <a:srgbClr val="000000">
                      <a:alpha val="43137"/>
                    </a:srgbClr>
                  </a:outerShdw>
                </a:effectLst>
              </a:rPr>
              <a:t>Collaboration to facilitate HIP initiatives across our institutions with the shared goal of promoting student success.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31</a:t>
            </a:fld>
            <a:endParaRPr lang="en-US" sz="1200" dirty="0">
              <a:solidFill>
                <a:schemeClr val="bg1"/>
              </a:solidFill>
            </a:endParaRPr>
          </a:p>
        </p:txBody>
      </p:sp>
    </p:spTree>
    <p:extLst>
      <p:ext uri="{BB962C8B-B14F-4D97-AF65-F5344CB8AC3E}">
        <p14:creationId xmlns:p14="http://schemas.microsoft.com/office/powerpoint/2010/main" val="2022026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stack of books on the ground">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7991060" y="0"/>
            <a:ext cx="4200939" cy="6858000"/>
          </a:xfrm>
        </p:spPr>
      </p:pic>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32</a:t>
            </a:fld>
            <a:endParaRPr lang="en-US" sz="1200" dirty="0">
              <a:solidFill>
                <a:schemeClr val="bg1"/>
              </a:solidFill>
            </a:endParaRPr>
          </a:p>
        </p:txBody>
      </p:sp>
      <p:grpSp>
        <p:nvGrpSpPr>
          <p:cNvPr id="20" name="Group 19">
            <a:extLst>
              <a:ext uri="{FF2B5EF4-FFF2-40B4-BE49-F238E27FC236}">
                <a16:creationId xmlns:a16="http://schemas.microsoft.com/office/drawing/2014/main" id="{E27B380B-2D42-4805-9B54-3B9748E78697}"/>
              </a:ext>
              <a:ext uri="{C183D7F6-B498-43B3-948B-1728B52AA6E4}">
                <adec:decorative xmlns:adec="http://schemas.microsoft.com/office/drawing/2017/decorative" xmlns="" val="1"/>
              </a:ext>
            </a:extLst>
          </p:cNvPr>
          <p:cNvGrpSpPr/>
          <p:nvPr/>
        </p:nvGrpSpPr>
        <p:grpSpPr>
          <a:xfrm>
            <a:off x="2805532" y="0"/>
            <a:ext cx="7388298" cy="6858000"/>
            <a:chOff x="1826589" y="0"/>
            <a:chExt cx="7388298" cy="6858000"/>
          </a:xfrm>
        </p:grpSpPr>
        <p:sp>
          <p:nvSpPr>
            <p:cNvPr id="21" name="Parallelogram 20">
              <a:extLst>
                <a:ext uri="{FF2B5EF4-FFF2-40B4-BE49-F238E27FC236}">
                  <a16:creationId xmlns:a16="http://schemas.microsoft.com/office/drawing/2014/main" id="{50B6FF51-FBD5-4712-B5E0-4F786AAF55E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CA112FE3-AF96-4898-BDA2-ABBA6EB5070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arallelogram 22">
              <a:extLst>
                <a:ext uri="{FF2B5EF4-FFF2-40B4-BE49-F238E27FC236}">
                  <a16:creationId xmlns:a16="http://schemas.microsoft.com/office/drawing/2014/main" id="{709715A9-9885-4994-8223-E718CD7F3C53}"/>
                </a:ext>
                <a:ext uri="{C183D7F6-B498-43B3-948B-1728B52AA6E4}">
                  <adec:decorative xmlns:adec="http://schemas.microsoft.com/office/drawing/2017/decorative" xmlns=""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Graphic 18" descr="Business Growth">
            <a:extLst>
              <a:ext uri="{FF2B5EF4-FFF2-40B4-BE49-F238E27FC236}">
                <a16:creationId xmlns:a16="http://schemas.microsoft.com/office/drawing/2014/main" id="{A9AC7710-223A-4BDD-9490-6A0B5CAD72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52661" y="1889383"/>
            <a:ext cx="861391" cy="861391"/>
          </a:xfrm>
          <a:prstGeom prst="rect">
            <a:avLst/>
          </a:prstGeom>
        </p:spPr>
      </p:pic>
      <p:sp>
        <p:nvSpPr>
          <p:cNvPr id="25" name="Text Placeholder 22" descr="content block 1">
            <a:extLst>
              <a:ext uri="{FF2B5EF4-FFF2-40B4-BE49-F238E27FC236}">
                <a16:creationId xmlns:a16="http://schemas.microsoft.com/office/drawing/2014/main" id="{DCCAEF90-F272-4AEA-A120-FBBBA4D744C4}"/>
              </a:ext>
            </a:extLst>
          </p:cNvPr>
          <p:cNvSpPr>
            <a:spLocks noGrp="1"/>
          </p:cNvSpPr>
          <p:nvPr>
            <p:ph type="body" sz="quarter" idx="11"/>
          </p:nvPr>
        </p:nvSpPr>
        <p:spPr>
          <a:xfrm>
            <a:off x="647700" y="2717803"/>
            <a:ext cx="2834640" cy="3368675"/>
          </a:xfrm>
        </p:spPr>
        <p:txBody>
          <a:bodyPr/>
          <a:lstStyle/>
          <a:p>
            <a:pPr algn="ctr"/>
            <a:r>
              <a:rPr lang="en-US" sz="2800" b="1" dirty="0"/>
              <a:t>Contribute research citations to expand these resources to facilitate HIP initiatives across our institutions</a:t>
            </a:r>
          </a:p>
        </p:txBody>
      </p:sp>
      <p:pic>
        <p:nvPicPr>
          <p:cNvPr id="24" name="Graphic 23" descr="Handshake">
            <a:extLst>
              <a:ext uri="{FF2B5EF4-FFF2-40B4-BE49-F238E27FC236}">
                <a16:creationId xmlns:a16="http://schemas.microsoft.com/office/drawing/2014/main" id="{1FC0701F-9C96-4FB5-A8D4-13BB7B9875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508889" y="1894745"/>
            <a:ext cx="965488" cy="965488"/>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pic>
      <p:sp>
        <p:nvSpPr>
          <p:cNvPr id="26" name="Text Placeholder 23" descr="content block 2">
            <a:extLst>
              <a:ext uri="{FF2B5EF4-FFF2-40B4-BE49-F238E27FC236}">
                <a16:creationId xmlns:a16="http://schemas.microsoft.com/office/drawing/2014/main" id="{D06B9DB4-14B2-41E8-A2AD-2DC53AF94971}"/>
              </a:ext>
            </a:extLst>
          </p:cNvPr>
          <p:cNvSpPr txBox="1">
            <a:spLocks/>
          </p:cNvSpPr>
          <p:nvPr/>
        </p:nvSpPr>
        <p:spPr>
          <a:xfrm>
            <a:off x="4386558" y="2717803"/>
            <a:ext cx="2834640" cy="3368675"/>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vert="horz" wrap="square" lIns="91440" tIns="45720" rIns="91440" bIns="45720"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Design and conduct new research to expand our understanding of HIPs role in improving learning</a:t>
            </a:r>
          </a:p>
          <a:p>
            <a:endParaRPr lang="en-US" sz="2800" b="1" dirty="0"/>
          </a:p>
        </p:txBody>
      </p:sp>
      <p:sp>
        <p:nvSpPr>
          <p:cNvPr id="27" name="Title 3" descr="Title">
            <a:extLst>
              <a:ext uri="{FF2B5EF4-FFF2-40B4-BE49-F238E27FC236}">
                <a16:creationId xmlns:a16="http://schemas.microsoft.com/office/drawing/2014/main" id="{4ABC17C5-40E8-486B-9E3A-B905A139BF37}"/>
              </a:ext>
            </a:extLst>
          </p:cNvPr>
          <p:cNvSpPr>
            <a:spLocks noGrp="1"/>
          </p:cNvSpPr>
          <p:nvPr>
            <p:ph type="title"/>
          </p:nvPr>
        </p:nvSpPr>
        <p:spPr>
          <a:xfrm>
            <a:off x="633184" y="557439"/>
            <a:ext cx="8404799" cy="830997"/>
          </a:xfrm>
        </p:spPr>
        <p:txBody>
          <a:bodyPr/>
          <a:lstStyle/>
          <a:p>
            <a:r>
              <a:rPr lang="en-US" sz="3200" b="1" dirty="0"/>
              <a:t>REQUESTS TO SUPPORT INSTITUTIONAL IMPLEMENTATION OF HIPS</a:t>
            </a:r>
          </a:p>
        </p:txBody>
      </p:sp>
    </p:spTree>
    <p:extLst>
      <p:ext uri="{BB962C8B-B14F-4D97-AF65-F5344CB8AC3E}">
        <p14:creationId xmlns:p14="http://schemas.microsoft.com/office/powerpoint/2010/main" val="876529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4E1BBB-CB52-4CE1-99FE-3528E38778FD}"/>
              </a:ext>
            </a:extLst>
          </p:cNvPr>
          <p:cNvSpPr>
            <a:spLocks noGrp="1"/>
          </p:cNvSpPr>
          <p:nvPr>
            <p:ph type="body" sz="quarter" idx="11"/>
          </p:nvPr>
        </p:nvSpPr>
        <p:spPr>
          <a:xfrm>
            <a:off x="1562099" y="1608932"/>
            <a:ext cx="8761343" cy="4248073"/>
          </a:xfrm>
        </p:spPr>
        <p:txBody>
          <a:bodyPr/>
          <a:lstStyle/>
          <a:p>
            <a:r>
              <a:rPr lang="en-US" sz="2800" b="1" dirty="0"/>
              <a:t>Collaborative Google Sheet to Ground Initiatives in Research</a:t>
            </a:r>
          </a:p>
          <a:p>
            <a:pPr lvl="1"/>
            <a:r>
              <a:rPr lang="en-US" b="1" dirty="0">
                <a:solidFill>
                  <a:srgbClr val="114263"/>
                </a:solidFill>
                <a:hlinkClick r:id="rId2">
                  <a:extLst>
                    <a:ext uri="{A12FA001-AC4F-418D-AE19-62706E023703}">
                      <ahyp:hlinkClr xmlns:ahyp="http://schemas.microsoft.com/office/drawing/2018/hyperlinkcolor" xmlns="" val="tx"/>
                    </a:ext>
                  </a:extLst>
                </a:hlinkClick>
              </a:rPr>
              <a:t>https://docs.google.com/spreadsheets/d/1P66D4O4s_tKdT7GLVuYxk538jIxbwYFryseaFQvWBME/edit#gid=0</a:t>
            </a:r>
            <a:endParaRPr lang="en-US" b="1" dirty="0">
              <a:solidFill>
                <a:srgbClr val="114263"/>
              </a:solidFill>
            </a:endParaRPr>
          </a:p>
          <a:p>
            <a:endParaRPr lang="en-US" b="1" dirty="0">
              <a:solidFill>
                <a:srgbClr val="114263"/>
              </a:solidFill>
            </a:endParaRPr>
          </a:p>
        </p:txBody>
      </p:sp>
      <p:sp>
        <p:nvSpPr>
          <p:cNvPr id="3" name="Title 2">
            <a:extLst>
              <a:ext uri="{FF2B5EF4-FFF2-40B4-BE49-F238E27FC236}">
                <a16:creationId xmlns:a16="http://schemas.microsoft.com/office/drawing/2014/main" id="{AAF9FA0B-4DAD-4B53-BCCC-05A4999DFFD6}"/>
              </a:ext>
            </a:extLst>
          </p:cNvPr>
          <p:cNvSpPr>
            <a:spLocks noGrp="1"/>
          </p:cNvSpPr>
          <p:nvPr>
            <p:ph type="title"/>
          </p:nvPr>
        </p:nvSpPr>
        <p:spPr/>
        <p:txBody>
          <a:bodyPr/>
          <a:lstStyle/>
          <a:p>
            <a:r>
              <a:rPr lang="en-US" sz="3200" b="1" dirty="0"/>
              <a:t>Contribute Research Citations to Shared Google Sheet</a:t>
            </a:r>
          </a:p>
        </p:txBody>
      </p:sp>
      <p:pic>
        <p:nvPicPr>
          <p:cNvPr id="5" name="Graphic 4" descr="Handshake">
            <a:extLst>
              <a:ext uri="{FF2B5EF4-FFF2-40B4-BE49-F238E27FC236}">
                <a16:creationId xmlns:a16="http://schemas.microsoft.com/office/drawing/2014/main" id="{822BB9FF-E288-408D-A76A-DF150FABD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77739" y="3941850"/>
            <a:ext cx="2130386" cy="2130386"/>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pic>
      <p:sp>
        <p:nvSpPr>
          <p:cNvPr id="6" name="TextBox 5">
            <a:extLst>
              <a:ext uri="{FF2B5EF4-FFF2-40B4-BE49-F238E27FC236}">
                <a16:creationId xmlns:a16="http://schemas.microsoft.com/office/drawing/2014/main" id="{9B6937AF-8E0C-4D98-A592-C9F2D0052E68}"/>
              </a:ext>
            </a:extLst>
          </p:cNvPr>
          <p:cNvSpPr txBox="1"/>
          <p:nvPr/>
        </p:nvSpPr>
        <p:spPr>
          <a:xfrm>
            <a:off x="2468359" y="3026036"/>
            <a:ext cx="6810519" cy="3139321"/>
          </a:xfrm>
          <a:prstGeom prst="rect">
            <a:avLst/>
          </a:prstGeom>
          <a:noFill/>
        </p:spPr>
        <p:txBody>
          <a:bodyPr wrap="none" rtlCol="0">
            <a:spAutoFit/>
          </a:bodyPr>
          <a:lstStyle/>
          <a:p>
            <a:r>
              <a:rPr lang="en-US" sz="2400" b="1" dirty="0"/>
              <a:t>I. Resources for Providing Institutional Support for HIPs</a:t>
            </a:r>
          </a:p>
          <a:p>
            <a:r>
              <a:rPr lang="en-US" sz="2400" b="1" dirty="0"/>
              <a:t>II. Research on Student Outcomes Related to HIPs</a:t>
            </a:r>
          </a:p>
          <a:p>
            <a:r>
              <a:rPr lang="en-US" sz="2400" b="1" dirty="0"/>
              <a:t>III. Research Related to Individual HIPs</a:t>
            </a:r>
          </a:p>
          <a:p>
            <a:r>
              <a:rPr lang="en-US" b="1" dirty="0"/>
              <a:t>	Student Research</a:t>
            </a:r>
          </a:p>
          <a:p>
            <a:r>
              <a:rPr lang="en-US" b="1" dirty="0"/>
              <a:t>	Capstone Experiences</a:t>
            </a:r>
          </a:p>
          <a:p>
            <a:r>
              <a:rPr lang="en-US" b="1" dirty="0"/>
              <a:t>	</a:t>
            </a:r>
            <a:r>
              <a:rPr lang="en-US" b="1" dirty="0" err="1"/>
              <a:t>ePortfolios</a:t>
            </a:r>
            <a:endParaRPr lang="en-US" b="1" dirty="0"/>
          </a:p>
          <a:p>
            <a:r>
              <a:rPr lang="en-US" b="1" dirty="0"/>
              <a:t>	Internships</a:t>
            </a:r>
          </a:p>
          <a:p>
            <a:r>
              <a:rPr lang="en-US" b="1" dirty="0"/>
              <a:t>	Writing Intensive Courses</a:t>
            </a:r>
          </a:p>
          <a:p>
            <a:r>
              <a:rPr lang="en-US" b="1" dirty="0"/>
              <a:t>	Service Learning</a:t>
            </a:r>
          </a:p>
          <a:p>
            <a:r>
              <a:rPr lang="en-US" b="1" dirty="0"/>
              <a:t>	Diversity and Global Learning</a:t>
            </a:r>
          </a:p>
        </p:txBody>
      </p:sp>
    </p:spTree>
    <p:extLst>
      <p:ext uri="{BB962C8B-B14F-4D97-AF65-F5344CB8AC3E}">
        <p14:creationId xmlns:p14="http://schemas.microsoft.com/office/powerpoint/2010/main" val="2261771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p:txBody>
          <a:bodyPr/>
          <a:lstStyle/>
          <a:p>
            <a:r>
              <a:rPr lang="en-US" sz="2800" b="1" dirty="0"/>
              <a:t>Brownell &amp; </a:t>
            </a:r>
            <a:r>
              <a:rPr lang="en-US" sz="2800" b="1" dirty="0" err="1"/>
              <a:t>Swaner</a:t>
            </a:r>
            <a:r>
              <a:rPr lang="en-US" sz="2800" b="1" dirty="0"/>
              <a:t> (2009)</a:t>
            </a:r>
          </a:p>
          <a:p>
            <a:pPr lvl="1"/>
            <a:r>
              <a:rPr lang="en-US" b="1" dirty="0"/>
              <a:t>Design longitudinal approaches and use comparison groups</a:t>
            </a:r>
          </a:p>
          <a:p>
            <a:pPr lvl="1"/>
            <a:r>
              <a:rPr lang="en-US" b="1"/>
              <a:t>Move </a:t>
            </a:r>
            <a:r>
              <a:rPr lang="en-US" b="1" dirty="0"/>
              <a:t>beyond student persistence to student learning</a:t>
            </a:r>
          </a:p>
          <a:p>
            <a:pPr lvl="1"/>
            <a:r>
              <a:rPr lang="en-US" b="1" dirty="0"/>
              <a:t>Include qualitative and quantitative methods</a:t>
            </a:r>
          </a:p>
          <a:p>
            <a:pPr lvl="1"/>
            <a:r>
              <a:rPr lang="en-US" b="1" dirty="0"/>
              <a:t>Clearly describe program components</a:t>
            </a:r>
          </a:p>
          <a:p>
            <a:pPr lvl="1"/>
            <a:r>
              <a:rPr lang="en-US" b="1" dirty="0"/>
              <a:t>Include underserved populations</a:t>
            </a:r>
          </a:p>
          <a:p>
            <a:pPr lvl="1"/>
            <a:r>
              <a:rPr lang="en-US" b="1" dirty="0"/>
              <a:t>Collaborate with other institutions</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Design and Conduct New Research on HIPs</a:t>
            </a:r>
          </a:p>
        </p:txBody>
      </p:sp>
      <p:pic>
        <p:nvPicPr>
          <p:cNvPr id="5" name="Graphic 4" descr="Business Growth">
            <a:extLst>
              <a:ext uri="{FF2B5EF4-FFF2-40B4-BE49-F238E27FC236}">
                <a16:creationId xmlns:a16="http://schemas.microsoft.com/office/drawing/2014/main" id="{7F55719D-D7BB-4E06-BFD8-A87CB05CF0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56035" y="4404831"/>
            <a:ext cx="1886151" cy="1886151"/>
          </a:xfrm>
          <a:prstGeom prst="rect">
            <a:avLst/>
          </a:prstGeom>
        </p:spPr>
      </p:pic>
    </p:spTree>
    <p:extLst>
      <p:ext uri="{BB962C8B-B14F-4D97-AF65-F5344CB8AC3E}">
        <p14:creationId xmlns:p14="http://schemas.microsoft.com/office/powerpoint/2010/main" val="336946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562100" y="1244625"/>
            <a:ext cx="8534400" cy="4248073"/>
          </a:xfrm>
        </p:spPr>
        <p:txBody>
          <a:bodyPr/>
          <a:lstStyle/>
          <a:p>
            <a:r>
              <a:rPr lang="en-US" sz="2400" b="1" dirty="0">
                <a:solidFill>
                  <a:srgbClr val="114263"/>
                </a:solidFill>
                <a:hlinkClick r:id="rId2">
                  <a:extLst>
                    <a:ext uri="{A12FA001-AC4F-418D-AE19-62706E023703}">
                      <ahyp:hlinkClr xmlns:ahyp="http://schemas.microsoft.com/office/drawing/2018/hyperlinkcolor" xmlns="" val="tx"/>
                    </a:ext>
                  </a:extLst>
                </a:hlinkClick>
              </a:rPr>
              <a:t>HIPs in the States</a:t>
            </a:r>
            <a:r>
              <a:rPr lang="en-US" sz="2400" b="1" dirty="0"/>
              <a:t>, track in the Assessment Institute, October 24-27 (virtual)</a:t>
            </a:r>
          </a:p>
          <a:p>
            <a:pPr lvl="1"/>
            <a:r>
              <a:rPr lang="en-US" sz="1800" b="1" dirty="0"/>
              <a:t>Delivery and assessment of HIPs in online or hybrid modalities</a:t>
            </a:r>
          </a:p>
          <a:p>
            <a:pPr lvl="1"/>
            <a:r>
              <a:rPr lang="en-US" sz="1800" b="1" dirty="0"/>
              <a:t>Making HIPs more equitable through social and racial justice</a:t>
            </a:r>
          </a:p>
          <a:p>
            <a:pPr lvl="1"/>
            <a:r>
              <a:rPr lang="en-US" sz="1800" b="1" dirty="0"/>
              <a:t>Institutional scaling of HIPs including assessment</a:t>
            </a:r>
          </a:p>
          <a:p>
            <a:pPr lvl="1"/>
            <a:r>
              <a:rPr lang="en-US" sz="1800" b="1" dirty="0"/>
              <a:t>Designing HIPs courses focusing on professional development, inclusiveness, and universal design</a:t>
            </a:r>
          </a:p>
          <a:p>
            <a:r>
              <a:rPr lang="en-US" sz="2400" b="1" dirty="0"/>
              <a:t>Quality Matters </a:t>
            </a:r>
            <a:r>
              <a:rPr lang="en-US" sz="2400" b="1" dirty="0" err="1"/>
              <a:t>Connect</a:t>
            </a:r>
            <a:r>
              <a:rPr lang="en-US" sz="2400" b="1" i="1" dirty="0" err="1"/>
              <a:t>LX</a:t>
            </a:r>
            <a:r>
              <a:rPr lang="en-US" sz="2400" b="1" dirty="0"/>
              <a:t> Conference, November 3-5 (virtual)</a:t>
            </a:r>
            <a:endParaRPr lang="en-US" sz="2400" b="1" dirty="0">
              <a:highlight>
                <a:srgbClr val="FFFF00"/>
              </a:highlight>
            </a:endParaRPr>
          </a:p>
          <a:p>
            <a:pPr lvl="1"/>
            <a:r>
              <a:rPr lang="en-US" sz="1800" b="1" dirty="0"/>
              <a:t>Research track focused on online and blended learning</a:t>
            </a:r>
          </a:p>
          <a:p>
            <a:pPr lvl="1"/>
            <a:r>
              <a:rPr lang="en-US" sz="1800" b="1" dirty="0"/>
              <a:t>Teaching track debuted in 2020</a:t>
            </a:r>
          </a:p>
          <a:p>
            <a:r>
              <a:rPr lang="en-US" sz="2400" b="1" dirty="0"/>
              <a:t>HIPs Community of Practice</a:t>
            </a:r>
          </a:p>
          <a:p>
            <a:pPr lvl="1"/>
            <a:r>
              <a:rPr lang="en-US" sz="1800" b="1" dirty="0"/>
              <a:t>Dr. </a:t>
            </a:r>
            <a:r>
              <a:rPr lang="en-US" sz="1800" b="1" dirty="0" err="1"/>
              <a:t>Rajeeb</a:t>
            </a:r>
            <a:r>
              <a:rPr lang="en-US" sz="1800" b="1" dirty="0"/>
              <a:t> Das, Senior Data Scientist, Texas A&amp;M University</a:t>
            </a:r>
          </a:p>
          <a:p>
            <a:pPr lvl="1"/>
            <a:r>
              <a:rPr lang="en-US" sz="1800" b="1" dirty="0">
                <a:solidFill>
                  <a:srgbClr val="0070C0"/>
                </a:solidFill>
                <a:hlinkClick r:id="rId3">
                  <a:extLst>
                    <a:ext uri="{A12FA001-AC4F-418D-AE19-62706E023703}">
                      <ahyp:hlinkClr xmlns:ahyp="http://schemas.microsoft.com/office/drawing/2018/hyperlinkcolor" xmlns="" val="tx"/>
                    </a:ext>
                  </a:extLst>
                </a:hlinkClick>
              </a:rPr>
              <a:t>R.das@tamu.edu</a:t>
            </a:r>
            <a:r>
              <a:rPr lang="en-US" sz="1800" b="1" dirty="0">
                <a:solidFill>
                  <a:srgbClr val="0070C0"/>
                </a:solidFill>
              </a:rPr>
              <a:t> </a:t>
            </a:r>
            <a:r>
              <a:rPr lang="en-US" sz="1800" b="1" dirty="0"/>
              <a:t>/ 949-458-6118</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Design and Conduct New Research on HIPs</a:t>
            </a:r>
          </a:p>
        </p:txBody>
      </p:sp>
      <p:pic>
        <p:nvPicPr>
          <p:cNvPr id="5" name="Graphic 4" descr="Business Growth">
            <a:extLst>
              <a:ext uri="{FF2B5EF4-FFF2-40B4-BE49-F238E27FC236}">
                <a16:creationId xmlns:a16="http://schemas.microsoft.com/office/drawing/2014/main" id="{7F55719D-D7BB-4E06-BFD8-A87CB05CF0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621078" y="4669874"/>
            <a:ext cx="1621108" cy="1621108"/>
          </a:xfrm>
          <a:prstGeom prst="rect">
            <a:avLst/>
          </a:prstGeom>
        </p:spPr>
      </p:pic>
    </p:spTree>
    <p:extLst>
      <p:ext uri="{BB962C8B-B14F-4D97-AF65-F5344CB8AC3E}">
        <p14:creationId xmlns:p14="http://schemas.microsoft.com/office/powerpoint/2010/main" val="341611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2035925" y="2151583"/>
            <a:ext cx="8534400" cy="3908396"/>
          </a:xfrm>
        </p:spPr>
        <p:txBody>
          <a:bodyPr/>
          <a:lstStyle/>
          <a:p>
            <a:r>
              <a:rPr lang="en-US" sz="2800" b="1" dirty="0"/>
              <a:t>How might students at your institution benefit from HIPs?</a:t>
            </a:r>
          </a:p>
          <a:p>
            <a:r>
              <a:rPr lang="en-US" sz="2800" b="1" dirty="0"/>
              <a:t>What student learning outcomes would you like to see achieved by the inclusion of a particular HIP?</a:t>
            </a:r>
          </a:p>
          <a:p>
            <a:r>
              <a:rPr lang="en-US" sz="2800" b="1" dirty="0"/>
              <a:t>What research designs are possible at your institution?</a:t>
            </a:r>
          </a:p>
          <a:p>
            <a:pPr lvl="1"/>
            <a:r>
              <a:rPr lang="en-US" b="1" dirty="0"/>
              <a:t>Might it be possible to include a HIP in one course section and use another section as a comparison group?</a:t>
            </a:r>
          </a:p>
          <a:p>
            <a:r>
              <a:rPr lang="en-US" sz="2800" b="1" dirty="0"/>
              <a:t>What institutional offices can support your research project on HIPs?</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a:xfrm>
            <a:off x="2235744" y="670561"/>
            <a:ext cx="8463680" cy="830997"/>
          </a:xfrm>
        </p:spPr>
        <p:txBody>
          <a:bodyPr/>
          <a:lstStyle/>
          <a:p>
            <a:r>
              <a:rPr lang="en-US" sz="3200" b="1" dirty="0"/>
              <a:t>How can you contribute to research on HIPs?</a:t>
            </a:r>
          </a:p>
        </p:txBody>
      </p:sp>
      <p:pic>
        <p:nvPicPr>
          <p:cNvPr id="5" name="Graphic 4" descr="Group brainstorm">
            <a:extLst>
              <a:ext uri="{FF2B5EF4-FFF2-40B4-BE49-F238E27FC236}">
                <a16:creationId xmlns:a16="http://schemas.microsoft.com/office/drawing/2014/main" id="{7F55719D-D7BB-4E06-BFD8-A87CB05CF0C2}"/>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24203" y="338970"/>
            <a:ext cx="1886151" cy="1886151"/>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919827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562100" y="1388437"/>
            <a:ext cx="8534400" cy="4593264"/>
          </a:xfrm>
        </p:spPr>
        <p:txBody>
          <a:bodyPr/>
          <a:lstStyle/>
          <a:p>
            <a:r>
              <a:rPr lang="en-US" sz="2800" b="1" dirty="0"/>
              <a:t>Existing research provides a foundation to create an intentional path for implementing HIPs.</a:t>
            </a:r>
          </a:p>
          <a:p>
            <a:pPr lvl="1"/>
            <a:r>
              <a:rPr lang="en-US" b="1" dirty="0"/>
              <a:t>Tailored to institutional needs/student characteristics</a:t>
            </a:r>
          </a:p>
          <a:p>
            <a:pPr lvl="1"/>
            <a:r>
              <a:rPr lang="en-US" b="1" dirty="0"/>
              <a:t>Inclusive of all students</a:t>
            </a:r>
          </a:p>
          <a:p>
            <a:pPr lvl="1"/>
            <a:r>
              <a:rPr lang="en-US" b="1" dirty="0"/>
              <a:t>Embedded across curriculum</a:t>
            </a:r>
          </a:p>
          <a:p>
            <a:pPr lvl="1"/>
            <a:r>
              <a:rPr lang="en-US" b="1" dirty="0"/>
              <a:t>Guided by learning outcomes; improved by assessment</a:t>
            </a:r>
          </a:p>
          <a:p>
            <a:r>
              <a:rPr lang="en-US" sz="2800" b="1" dirty="0"/>
              <a:t>More research is needed expand our understanding.</a:t>
            </a:r>
          </a:p>
          <a:p>
            <a:pPr lvl="1"/>
            <a:r>
              <a:rPr lang="en-US" b="1" dirty="0"/>
              <a:t>Impact of HIPs on student learning assessed via work products</a:t>
            </a:r>
          </a:p>
          <a:p>
            <a:pPr lvl="1"/>
            <a:r>
              <a:rPr lang="en-US" b="1" dirty="0"/>
              <a:t>Critical qualities of HIPs to promote learning</a:t>
            </a:r>
          </a:p>
          <a:p>
            <a:pPr lvl="1"/>
            <a:r>
              <a:rPr lang="en-US" b="1" dirty="0"/>
              <a:t>Online learning implementation</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In Conclusion…</a:t>
            </a:r>
          </a:p>
        </p:txBody>
      </p:sp>
      <p:pic>
        <p:nvPicPr>
          <p:cNvPr id="5" name="Graphic 4" descr="Business Growth">
            <a:extLst>
              <a:ext uri="{FF2B5EF4-FFF2-40B4-BE49-F238E27FC236}">
                <a16:creationId xmlns:a16="http://schemas.microsoft.com/office/drawing/2014/main" id="{7F55719D-D7BB-4E06-BFD8-A87CB05CF0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56035" y="4404831"/>
            <a:ext cx="1886151" cy="1886151"/>
          </a:xfrm>
          <a:prstGeom prst="rect">
            <a:avLst/>
          </a:prstGeom>
        </p:spPr>
      </p:pic>
    </p:spTree>
    <p:extLst>
      <p:ext uri="{BB962C8B-B14F-4D97-AF65-F5344CB8AC3E}">
        <p14:creationId xmlns:p14="http://schemas.microsoft.com/office/powerpoint/2010/main" val="1563246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xmlns=""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1" dirty="0">
                <a:effectLst>
                  <a:outerShdw blurRad="38100" dist="38100" dir="2700000" algn="tl">
                    <a:srgbClr val="000000">
                      <a:alpha val="43137"/>
                    </a:srgbClr>
                  </a:outerShdw>
                </a:effectLst>
              </a:rPr>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xmlns=""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sz="3200" b="1" dirty="0">
                <a:effectLst>
                  <a:outerShdw blurRad="38100" dist="38100" dir="2700000" algn="tl">
                    <a:srgbClr val="000000">
                      <a:alpha val="43137"/>
                    </a:srgbClr>
                  </a:outerShdw>
                </a:effectLst>
              </a:rPr>
              <a:t>Andria Schwegler</a:t>
            </a:r>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xmlns=""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xmlns=""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a:xfrm>
            <a:off x="1359074" y="5131205"/>
            <a:ext cx="5823603" cy="373383"/>
          </a:xfrm>
        </p:spPr>
        <p:txBody>
          <a:bodyPr/>
          <a:lstStyle/>
          <a:p>
            <a:r>
              <a:rPr lang="en-US" sz="3200" b="1" dirty="0">
                <a:effectLst>
                  <a:outerShdw blurRad="38100" dist="38100" dir="2700000" algn="tl">
                    <a:srgbClr val="000000">
                      <a:alpha val="43137"/>
                    </a:srgbClr>
                  </a:outerShdw>
                </a:effectLst>
              </a:rPr>
              <a:t>Schwegler@tamuct.edu</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xmlns=""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1" name="Content Placeholder 82" descr="Bell">
            <a:extLst>
              <a:ext uri="{FF2B5EF4-FFF2-40B4-BE49-F238E27FC236}">
                <a16:creationId xmlns:a16="http://schemas.microsoft.com/office/drawing/2014/main" id="{A916978C-81BF-45AD-AABB-1B82AC04EFD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27839" y="4178620"/>
            <a:ext cx="548640" cy="548640"/>
          </a:xfrm>
          <a:prstGeom prst="rect">
            <a:avLst/>
          </a:prstGeom>
        </p:spPr>
      </p:pic>
      <p:sp>
        <p:nvSpPr>
          <p:cNvPr id="33" name="Text Placeholder 86" descr="user email">
            <a:extLst>
              <a:ext uri="{FF2B5EF4-FFF2-40B4-BE49-F238E27FC236}">
                <a16:creationId xmlns:a16="http://schemas.microsoft.com/office/drawing/2014/main" id="{154292C7-9DD6-40F4-82EE-82FC6CF0E764}"/>
              </a:ext>
            </a:extLst>
          </p:cNvPr>
          <p:cNvSpPr txBox="1">
            <a:spLocks/>
          </p:cNvSpPr>
          <p:nvPr/>
        </p:nvSpPr>
        <p:spPr>
          <a:xfrm>
            <a:off x="1339198" y="4408961"/>
            <a:ext cx="6797637" cy="318285"/>
          </a:xfrm>
          <a:prstGeom prst="rect">
            <a:avLst/>
          </a:prstGeom>
        </p:spPr>
        <p:txBody>
          <a:bodyPr vert="horz" lIns="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effectLst>
                  <a:outerShdw blurRad="38100" dist="38100" dir="2700000" algn="tl">
                    <a:srgbClr val="000000">
                      <a:alpha val="43137"/>
                    </a:srgbClr>
                  </a:outerShdw>
                </a:effectLst>
              </a:rPr>
              <a:t>Texas A&amp;M University – Central Texas</a:t>
            </a:r>
          </a:p>
        </p:txBody>
      </p:sp>
    </p:spTree>
    <p:extLst>
      <p:ext uri="{BB962C8B-B14F-4D97-AF65-F5344CB8AC3E}">
        <p14:creationId xmlns:p14="http://schemas.microsoft.com/office/powerpoint/2010/main" val="267420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200" b="1" dirty="0"/>
              <a:t>References</a:t>
            </a:r>
          </a:p>
        </p:txBody>
      </p:sp>
      <p:sp>
        <p:nvSpPr>
          <p:cNvPr id="16" name="Text Placeholder 15" descr="slide content">
            <a:extLst>
              <a:ext uri="{FF2B5EF4-FFF2-40B4-BE49-F238E27FC236}">
                <a16:creationId xmlns:a16="http://schemas.microsoft.com/office/drawing/2014/main" id="{5336101E-D654-46D8-A983-BF46C5D86583}"/>
              </a:ext>
            </a:extLst>
          </p:cNvPr>
          <p:cNvSpPr>
            <a:spLocks noGrp="1"/>
          </p:cNvSpPr>
          <p:nvPr>
            <p:ph type="body" sz="quarter" idx="11"/>
          </p:nvPr>
        </p:nvSpPr>
        <p:spPr>
          <a:xfrm>
            <a:off x="833923" y="1207519"/>
            <a:ext cx="10122252" cy="4952215"/>
          </a:xfrm>
        </p:spPr>
        <p:txBody>
          <a:bodyPr/>
          <a:lstStyle/>
          <a:p>
            <a:r>
              <a:rPr lang="en-US" sz="1050" dirty="0"/>
              <a:t>Brownell, J. E., &amp; </a:t>
            </a:r>
            <a:r>
              <a:rPr lang="en-US" sz="1050" dirty="0" err="1"/>
              <a:t>Swaner</a:t>
            </a:r>
            <a:r>
              <a:rPr lang="en-US" sz="1050" dirty="0"/>
              <a:t>, L. E. (2009). High-impact practices: Applying the learning outcomes literature to the development of successful campus programs. </a:t>
            </a:r>
            <a:r>
              <a:rPr lang="en-US" sz="1050" i="1" dirty="0"/>
              <a:t>Peer Review, 11</a:t>
            </a:r>
            <a:r>
              <a:rPr lang="en-US" sz="1050" dirty="0"/>
              <a:t>(2), 26-30.</a:t>
            </a:r>
          </a:p>
          <a:p>
            <a:r>
              <a:rPr lang="en-US" sz="1050" dirty="0"/>
              <a:t>Coker, J. S., </a:t>
            </a:r>
            <a:r>
              <a:rPr lang="en-US" sz="1050" dirty="0" err="1"/>
              <a:t>Heiser</a:t>
            </a:r>
            <a:r>
              <a:rPr lang="en-US" sz="1050" dirty="0"/>
              <a:t>, E., Taylor, L., &amp; Book, C. (2017). Impact of experiential learning depth and breadth on student outcomes. </a:t>
            </a:r>
            <a:r>
              <a:rPr lang="en-US" sz="1050" i="1" dirty="0"/>
              <a:t>Journal of Experiential Education, 40</a:t>
            </a:r>
            <a:r>
              <a:rPr lang="en-US" sz="1050" dirty="0"/>
              <a:t>(1), 5-23.</a:t>
            </a:r>
          </a:p>
          <a:p>
            <a:r>
              <a:rPr lang="en-US" sz="1050" dirty="0" err="1"/>
              <a:t>Daday</a:t>
            </a:r>
            <a:r>
              <a:rPr lang="en-US" sz="1050" dirty="0"/>
              <a:t>, J., Kinzie, J., O’Donnell, K., </a:t>
            </a:r>
            <a:r>
              <a:rPr lang="en-US" sz="1050" dirty="0" err="1"/>
              <a:t>Vande</a:t>
            </a:r>
            <a:r>
              <a:rPr lang="en-US" sz="1050" dirty="0"/>
              <a:t> Zande, C., &amp; </a:t>
            </a:r>
            <a:r>
              <a:rPr lang="en-US" sz="1050" dirty="0" err="1"/>
              <a:t>Zilvinskis</a:t>
            </a:r>
            <a:r>
              <a:rPr lang="en-US" sz="1050" dirty="0"/>
              <a:t>, J. (2020). Proposal for Delivering on the Promise of High-Impact Practices. Stylus Publishing.</a:t>
            </a:r>
          </a:p>
          <a:p>
            <a:r>
              <a:rPr lang="en-US" sz="1050" dirty="0"/>
              <a:t>Finley, A., &amp; McNair, T. (2013). Assessing underserved students’ engagement in high-impact practices. Association of American Colleges and Universities. </a:t>
            </a:r>
            <a:r>
              <a:rPr lang="en-US" sz="1050" u="sng" dirty="0">
                <a:hlinkClick r:id="rId2"/>
              </a:rPr>
              <a:t>https://secure.aacu.org/imis/ItemDetail?iProductCode=E-HIPSUNST&amp;Category=</a:t>
            </a:r>
            <a:endParaRPr lang="en-US" sz="1050" dirty="0"/>
          </a:p>
          <a:p>
            <a:r>
              <a:rPr lang="en-US" sz="1050" dirty="0"/>
              <a:t>Fraser Riehle, C., &amp; Weiner, S. A., (2013). High-impact educational practices: An exploration of the role of information literacy. </a:t>
            </a:r>
            <a:r>
              <a:rPr lang="en-US" sz="1050" i="1" dirty="0"/>
              <a:t>College and Undergraduate Libraries, 20</a:t>
            </a:r>
            <a:r>
              <a:rPr lang="en-US" sz="1050" dirty="0"/>
              <a:t>(2), 127-143.</a:t>
            </a:r>
          </a:p>
          <a:p>
            <a:r>
              <a:rPr lang="en-US" sz="1050" dirty="0"/>
              <a:t>Johnson, S. R., &amp; Stage, F. K. (2018). Academic engagement and student success: Do high-impact practices mean higher graduation rates? </a:t>
            </a:r>
            <a:r>
              <a:rPr lang="en-US" sz="1050" i="1" dirty="0"/>
              <a:t>The Journal of Higher Education, 89</a:t>
            </a:r>
            <a:r>
              <a:rPr lang="en-US" sz="1050" dirty="0"/>
              <a:t>(5), 753-781.</a:t>
            </a:r>
          </a:p>
          <a:p>
            <a:r>
              <a:rPr lang="en-US" sz="1050" dirty="0" err="1"/>
              <a:t>Kezar</a:t>
            </a:r>
            <a:r>
              <a:rPr lang="en-US" sz="1050" dirty="0"/>
              <a:t>, A., &amp; Holcombe, E. (2017). Support for high-impact practices: A new tool for administrators. </a:t>
            </a:r>
            <a:r>
              <a:rPr lang="en-US" sz="1050" dirty="0" err="1"/>
              <a:t>Pullias</a:t>
            </a:r>
            <a:r>
              <a:rPr lang="en-US" sz="1050" dirty="0"/>
              <a:t> Center for Higher Education. </a:t>
            </a:r>
            <a:r>
              <a:rPr lang="en-US" sz="1050" u="sng" dirty="0">
                <a:hlinkClick r:id="rId3"/>
              </a:rPr>
              <a:t>https://pullias.usc.edu/download/high-impact-practices-hips-tool-for-admins/</a:t>
            </a:r>
            <a:endParaRPr lang="en-US" sz="1050" u="sng" dirty="0"/>
          </a:p>
          <a:p>
            <a:r>
              <a:rPr lang="en-US" sz="1050" dirty="0" err="1"/>
              <a:t>Kilgo</a:t>
            </a:r>
            <a:r>
              <a:rPr lang="en-US" sz="1050" dirty="0"/>
              <a:t>, C. A., Ezell Sheets, J. K., &amp; Pascarella, E. T. (2015). The link between high-impact practices and student learning: Some longitudinal evidence. </a:t>
            </a:r>
            <a:r>
              <a:rPr lang="en-US" sz="1050" i="1" dirty="0"/>
              <a:t>Higher Education, 69</a:t>
            </a:r>
            <a:r>
              <a:rPr lang="en-US" sz="1050" dirty="0"/>
              <a:t>, 509-525. </a:t>
            </a:r>
          </a:p>
          <a:p>
            <a:r>
              <a:rPr lang="en-US" sz="1050" dirty="0" err="1"/>
              <a:t>Kuh</a:t>
            </a:r>
            <a:r>
              <a:rPr lang="en-US" sz="1050" dirty="0"/>
              <a:t>, G. D. (2008). High-impact practices: What they are, who has access to them, and why they matter. Association of American Colleges and Universities. </a:t>
            </a:r>
            <a:r>
              <a:rPr lang="en-US" sz="1050" u="sng" dirty="0">
                <a:hlinkClick r:id="rId4"/>
              </a:rPr>
              <a:t>https://secure.aacu.org/imis/ItemDetail?iProductCode=E-HIGHIMP&amp;Category=</a:t>
            </a:r>
            <a:endParaRPr lang="en-US" sz="1050" dirty="0"/>
          </a:p>
          <a:p>
            <a:r>
              <a:rPr lang="en-US" sz="1050" dirty="0" err="1"/>
              <a:t>Kuh</a:t>
            </a:r>
            <a:r>
              <a:rPr lang="en-US" sz="1050" dirty="0"/>
              <a:t>, G. D., O’Donnell, K., &amp; Schneider, C. G. (2017). HIPs at ten. </a:t>
            </a:r>
            <a:r>
              <a:rPr lang="en-US" sz="1050" i="1" dirty="0"/>
              <a:t>Change: The Magazine of Higher Learning, 49</a:t>
            </a:r>
            <a:r>
              <a:rPr lang="en-US" sz="1050" dirty="0"/>
              <a:t>(5), 8-16.</a:t>
            </a:r>
          </a:p>
          <a:p>
            <a:r>
              <a:rPr lang="en-US" sz="1050" dirty="0"/>
              <a:t>Laird, T. N., </a:t>
            </a:r>
            <a:r>
              <a:rPr lang="en-US" sz="1050" dirty="0" err="1"/>
              <a:t>BrckaLorenz</a:t>
            </a:r>
            <a:r>
              <a:rPr lang="en-US" sz="1050" dirty="0"/>
              <a:t>, A., </a:t>
            </a:r>
            <a:r>
              <a:rPr lang="en-US" sz="1050" dirty="0" err="1"/>
              <a:t>Zilvinskis</a:t>
            </a:r>
            <a:r>
              <a:rPr lang="en-US" sz="1050" dirty="0"/>
              <a:t>, J., &amp; Lambert, A. (2014). Exploring the effects of a HIP culture on campus: Measuring the relationship between the importance faculty place on high-impact practices and student participation in those practices. Paper presented at the 2014 Association for the Study of Higher Education Conference. </a:t>
            </a:r>
            <a:r>
              <a:rPr lang="en-US" sz="1050" u="sng" dirty="0">
                <a:hlinkClick r:id="rId5"/>
              </a:rPr>
              <a:t>https://citeseerx.ist.psu.edu/viewdoc/download?doi=10.1.1.1076.8885&amp;rep=rep1&amp;type=pdf</a:t>
            </a:r>
            <a:endParaRPr lang="en-US" sz="1050" dirty="0"/>
          </a:p>
          <a:p>
            <a:r>
              <a:rPr lang="en-US" sz="1050" dirty="0"/>
              <a:t>Murray, A. (2015). Academic libraries and high-impact practices for student retention: Library deans’ perspectives. </a:t>
            </a:r>
            <a:r>
              <a:rPr lang="en-US" sz="1050" i="1" dirty="0"/>
              <a:t>Libraries and the Academy, 15</a:t>
            </a:r>
            <a:r>
              <a:rPr lang="en-US" sz="1050" dirty="0"/>
              <a:t>(3), 471-487.</a:t>
            </a:r>
          </a:p>
          <a:p>
            <a:r>
              <a:rPr lang="en-US" sz="1050" dirty="0"/>
              <a:t>Myers, C. B., Myers, S. M., &amp; Peters, M. (2019). The longitudinal connections between undergraduate high impact curriculum practices and civic engagement in adulthood. </a:t>
            </a:r>
            <a:r>
              <a:rPr lang="en-US" sz="1050" i="1" dirty="0"/>
              <a:t>Research in Higher Education, 60</a:t>
            </a:r>
            <a:r>
              <a:rPr lang="en-US" sz="1050" dirty="0"/>
              <a:t>, 83-110. </a:t>
            </a:r>
          </a:p>
          <a:p>
            <a:r>
              <a:rPr lang="en-US" sz="1050" dirty="0" err="1"/>
              <a:t>Zilvinskis</a:t>
            </a:r>
            <a:r>
              <a:rPr lang="en-US" sz="1050" dirty="0"/>
              <a:t>, J. (2019). Measuring quality in high-impact practices. </a:t>
            </a:r>
            <a:r>
              <a:rPr lang="en-US" sz="1050" i="1" dirty="0"/>
              <a:t>Higher Education, 78</a:t>
            </a:r>
            <a:r>
              <a:rPr lang="en-US" sz="1050" dirty="0"/>
              <a:t>, 687-709. </a:t>
            </a:r>
          </a:p>
          <a:p>
            <a:r>
              <a:rPr lang="en-US" sz="1050" dirty="0" err="1"/>
              <a:t>Zilvinskis</a:t>
            </a:r>
            <a:r>
              <a:rPr lang="en-US" sz="1050" dirty="0"/>
              <a:t>, J., &amp; </a:t>
            </a:r>
            <a:r>
              <a:rPr lang="en-US" sz="1050" dirty="0" err="1"/>
              <a:t>Dumford</a:t>
            </a:r>
            <a:r>
              <a:rPr lang="en-US" sz="1050" dirty="0"/>
              <a:t>, A. D. (2018). The relationship between transfer student status, student engagement, and high-impact practice participation. </a:t>
            </a:r>
            <a:r>
              <a:rPr lang="en-US" sz="1050" i="1" dirty="0"/>
              <a:t>Community College Review, 46</a:t>
            </a:r>
            <a:r>
              <a:rPr lang="en-US" sz="1050" dirty="0"/>
              <a:t>(6), 368-387.</a:t>
            </a:r>
          </a:p>
        </p:txBody>
      </p:sp>
    </p:spTree>
    <p:extLst>
      <p:ext uri="{BB962C8B-B14F-4D97-AF65-F5344CB8AC3E}">
        <p14:creationId xmlns:p14="http://schemas.microsoft.com/office/powerpoint/2010/main" val="40647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856211" y="1509182"/>
            <a:ext cx="9240289" cy="4248073"/>
          </a:xfrm>
        </p:spPr>
        <p:txBody>
          <a:bodyPr/>
          <a:lstStyle/>
          <a:p>
            <a:r>
              <a:rPr lang="en-US" sz="2800" b="1" dirty="0"/>
              <a:t>Association of American Colleges &amp; Universities </a:t>
            </a:r>
            <a:r>
              <a:rPr lang="en-US" sz="2800" b="1" dirty="0">
                <a:solidFill>
                  <a:srgbClr val="0070C0"/>
                </a:solidFill>
                <a:hlinkClick r:id="rId2">
                  <a:extLst>
                    <a:ext uri="{A12FA001-AC4F-418D-AE19-62706E023703}">
                      <ahyp:hlinkClr xmlns:ahyp="http://schemas.microsoft.com/office/drawing/2018/hyperlinkcolor" xmlns="" val="tx"/>
                    </a:ext>
                  </a:extLst>
                </a:hlinkClick>
              </a:rPr>
              <a:t>Descriptions</a:t>
            </a:r>
            <a:endParaRPr lang="en-US" sz="2800" b="1" dirty="0">
              <a:solidFill>
                <a:srgbClr val="0070C0"/>
              </a:solidFill>
            </a:endParaRPr>
          </a:p>
          <a:p>
            <a:pPr lvl="1"/>
            <a:r>
              <a:rPr lang="en-US" sz="2000" b="1" dirty="0"/>
              <a:t>First-Year Seminars and Experiences</a:t>
            </a:r>
          </a:p>
          <a:p>
            <a:pPr lvl="1"/>
            <a:r>
              <a:rPr lang="en-US" sz="2000" b="1" dirty="0"/>
              <a:t>Common Intellectual Experiences</a:t>
            </a:r>
          </a:p>
          <a:p>
            <a:pPr lvl="1"/>
            <a:r>
              <a:rPr lang="en-US" sz="2000" b="1" dirty="0"/>
              <a:t>Learning Communities</a:t>
            </a:r>
          </a:p>
          <a:p>
            <a:pPr lvl="1"/>
            <a:r>
              <a:rPr lang="en-US" sz="2000" b="1" dirty="0"/>
              <a:t>Writing-Intensive Courses</a:t>
            </a:r>
          </a:p>
          <a:p>
            <a:pPr lvl="1"/>
            <a:r>
              <a:rPr lang="en-US" sz="2000" b="1" dirty="0"/>
              <a:t>Collaborative Assignments and Projects</a:t>
            </a:r>
          </a:p>
          <a:p>
            <a:pPr lvl="1"/>
            <a:r>
              <a:rPr lang="en-US" sz="2000" b="1" dirty="0"/>
              <a:t>Undergraduate Research</a:t>
            </a:r>
          </a:p>
          <a:p>
            <a:pPr lvl="1"/>
            <a:r>
              <a:rPr lang="en-US" sz="2000" b="1" dirty="0"/>
              <a:t>Diversity/Global Learning</a:t>
            </a:r>
          </a:p>
          <a:p>
            <a:pPr lvl="1"/>
            <a:r>
              <a:rPr lang="en-US" sz="2000" b="1" dirty="0" err="1"/>
              <a:t>ePortfolios</a:t>
            </a:r>
            <a:endParaRPr lang="en-US" sz="2000" b="1" dirty="0"/>
          </a:p>
          <a:p>
            <a:pPr lvl="1"/>
            <a:r>
              <a:rPr lang="en-US" sz="2000" b="1" dirty="0"/>
              <a:t>Service Learning, Community-Based Learning</a:t>
            </a:r>
          </a:p>
          <a:p>
            <a:pPr lvl="1"/>
            <a:r>
              <a:rPr lang="en-US" sz="2000" b="1" dirty="0"/>
              <a:t>Internships</a:t>
            </a:r>
          </a:p>
          <a:p>
            <a:pPr lvl="1"/>
            <a:r>
              <a:rPr lang="en-US" sz="2000" b="1" dirty="0"/>
              <a:t>Capstone Courses and Projects</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High-Impact Educational Practices (HIPs)</a:t>
            </a:r>
          </a:p>
        </p:txBody>
      </p:sp>
      <p:sp>
        <p:nvSpPr>
          <p:cNvPr id="5" name="Content Placeholder 4">
            <a:extLst>
              <a:ext uri="{FF2B5EF4-FFF2-40B4-BE49-F238E27FC236}">
                <a16:creationId xmlns:a16="http://schemas.microsoft.com/office/drawing/2014/main" id="{3E06C1DA-55AB-4CD8-AF80-535B1AC16CF3}"/>
              </a:ext>
            </a:extLst>
          </p:cNvPr>
          <p:cNvSpPr>
            <a:spLocks noGrp="1"/>
          </p:cNvSpPr>
          <p:nvPr>
            <p:ph sz="quarter" idx="13"/>
          </p:nvPr>
        </p:nvSpPr>
        <p:spPr/>
        <p:txBody>
          <a:bodyPr/>
          <a:lstStyle/>
          <a:p>
            <a:endParaRPr lang="en-US"/>
          </a:p>
        </p:txBody>
      </p:sp>
      <p:pic>
        <p:nvPicPr>
          <p:cNvPr id="7" name="Graphic 6" descr="Podium">
            <a:extLst>
              <a:ext uri="{FF2B5EF4-FFF2-40B4-BE49-F238E27FC236}">
                <a16:creationId xmlns:a16="http://schemas.microsoft.com/office/drawing/2014/main" id="{A4600ECA-7CFF-4B00-A471-62CEB0FF5C9D}"/>
              </a:ext>
            </a:extLst>
          </p:cNvPr>
          <p:cNvPicPr>
            <a:picLocks noChangeAspect="1"/>
          </p:cNvPicPr>
          <p:nvPr/>
        </p:nvPicPr>
        <p:blipFill>
          <a:blip r:embed="rId3">
            <a:extLst>
              <a:ext uri="{96DAC541-7B7A-43D3-8B79-37D633B846F1}">
                <asvg:svgBlip xmlns:asvg="http://schemas.microsoft.com/office/drawing/2016/SVG/main" xmlns="" r:embed="rId4"/>
              </a:ext>
            </a:extLst>
          </a:blip>
          <a:srcRect/>
          <a:stretch/>
        </p:blipFill>
        <p:spPr>
          <a:xfrm>
            <a:off x="9439145" y="4850949"/>
            <a:ext cx="1343712" cy="1343712"/>
          </a:xfrm>
          <a:prstGeom prst="rect">
            <a:avLst/>
          </a:prstGeom>
        </p:spPr>
      </p:pic>
    </p:spTree>
    <p:extLst>
      <p:ext uri="{BB962C8B-B14F-4D97-AF65-F5344CB8AC3E}">
        <p14:creationId xmlns:p14="http://schemas.microsoft.com/office/powerpoint/2010/main" val="285913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xmlns=""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xmlns=""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grpSp>
        <p:nvGrpSpPr>
          <p:cNvPr id="18" name="Group 17">
            <a:extLst>
              <a:ext uri="{FF2B5EF4-FFF2-40B4-BE49-F238E27FC236}">
                <a16:creationId xmlns:a16="http://schemas.microsoft.com/office/drawing/2014/main" id="{30A47782-C74E-4242-A26A-B8CE735AF89F}"/>
              </a:ext>
              <a:ext uri="{C183D7F6-B498-43B3-948B-1728B52AA6E4}">
                <adec:decorative xmlns:adec="http://schemas.microsoft.com/office/drawing/2017/decorative" xmlns="" val="1"/>
              </a:ext>
            </a:extLst>
          </p:cNvPr>
          <p:cNvGrpSpPr/>
          <p:nvPr/>
        </p:nvGrpSpPr>
        <p:grpSpPr>
          <a:xfrm>
            <a:off x="0" y="3808320"/>
            <a:ext cx="7833208" cy="2547440"/>
            <a:chOff x="0" y="3808320"/>
            <a:chExt cx="7833208" cy="2547440"/>
          </a:xfrm>
        </p:grpSpPr>
        <p:sp>
          <p:nvSpPr>
            <p:cNvPr id="19" name="Freeform: Shape 18">
              <a:extLst>
                <a:ext uri="{FF2B5EF4-FFF2-40B4-BE49-F238E27FC236}">
                  <a16:creationId xmlns:a16="http://schemas.microsoft.com/office/drawing/2014/main" id="{7F2C116F-D5F0-4BDD-BBC4-F1C2B6752EC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3076D3DD-DD7D-4DDD-AFA0-F0FFD56E771E}"/>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rgbClr val="4019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1" name="Title 32" descr="title">
            <a:extLst>
              <a:ext uri="{FF2B5EF4-FFF2-40B4-BE49-F238E27FC236}">
                <a16:creationId xmlns:a16="http://schemas.microsoft.com/office/drawing/2014/main" id="{2B189E3D-70DB-4CB9-8683-0A240728737E}"/>
              </a:ext>
            </a:extLst>
          </p:cNvPr>
          <p:cNvSpPr>
            <a:spLocks noGrp="1"/>
          </p:cNvSpPr>
          <p:nvPr>
            <p:ph type="title"/>
          </p:nvPr>
        </p:nvSpPr>
        <p:spPr>
          <a:xfrm>
            <a:off x="785585" y="4081468"/>
            <a:ext cx="6754901" cy="822960"/>
          </a:xfrm>
        </p:spPr>
        <p:txBody>
          <a:bodyPr/>
          <a:lstStyle/>
          <a:p>
            <a:r>
              <a:rPr lang="en-US" sz="3200" b="1" dirty="0">
                <a:solidFill>
                  <a:schemeClr val="bg1"/>
                </a:solidFill>
                <a:effectLst>
                  <a:outerShdw blurRad="38100" dist="38100" dir="2700000" algn="tl">
                    <a:srgbClr val="000000">
                      <a:alpha val="43137"/>
                    </a:srgbClr>
                  </a:outerShdw>
                </a:effectLst>
              </a:rPr>
              <a:t>INSTITUTIONAL IMPLEMENTATION</a:t>
            </a:r>
          </a:p>
        </p:txBody>
      </p:sp>
      <p:sp>
        <p:nvSpPr>
          <p:cNvPr id="22" name="Text Placeholder 33" descr="slide content">
            <a:extLst>
              <a:ext uri="{FF2B5EF4-FFF2-40B4-BE49-F238E27FC236}">
                <a16:creationId xmlns:a16="http://schemas.microsoft.com/office/drawing/2014/main" id="{D7082CC5-D32F-4702-A310-3160F2FFC294}"/>
              </a:ext>
            </a:extLst>
          </p:cNvPr>
          <p:cNvSpPr>
            <a:spLocks noGrp="1"/>
          </p:cNvSpPr>
          <p:nvPr>
            <p:ph type="body" sz="quarter" idx="11"/>
          </p:nvPr>
        </p:nvSpPr>
        <p:spPr>
          <a:xfrm>
            <a:off x="785586" y="5047107"/>
            <a:ext cx="5005614" cy="1005840"/>
          </a:xfrm>
        </p:spPr>
        <p:txBody>
          <a:bodyPr/>
          <a:lstStyle/>
          <a:p>
            <a:pPr marL="0" indent="0">
              <a:buNone/>
            </a:pPr>
            <a:r>
              <a:rPr lang="en-US" sz="2400" b="1" dirty="0">
                <a:solidFill>
                  <a:schemeClr val="bg1"/>
                </a:solidFill>
                <a:effectLst>
                  <a:outerShdw blurRad="38100" dist="38100" dir="2700000" algn="tl">
                    <a:srgbClr val="000000">
                      <a:alpha val="43137"/>
                    </a:srgbClr>
                  </a:outerShdw>
                </a:effectLst>
              </a:rPr>
              <a:t>Criticisms of implementation of HIPs</a:t>
            </a:r>
          </a:p>
        </p:txBody>
      </p:sp>
    </p:spTree>
    <p:extLst>
      <p:ext uri="{BB962C8B-B14F-4D97-AF65-F5344CB8AC3E}">
        <p14:creationId xmlns:p14="http://schemas.microsoft.com/office/powerpoint/2010/main" val="307731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p:txBody>
          <a:bodyPr/>
          <a:lstStyle/>
          <a:p>
            <a:r>
              <a:rPr lang="en-US" sz="2800" b="1" dirty="0"/>
              <a:t>“Unsystematic, to the detriment of student learning”</a:t>
            </a:r>
          </a:p>
          <a:p>
            <a:pPr lvl="1"/>
            <a:r>
              <a:rPr lang="en-US" b="1" dirty="0" err="1"/>
              <a:t>Kuh</a:t>
            </a:r>
            <a:r>
              <a:rPr lang="en-US" b="1" dirty="0"/>
              <a:t> (2008)</a:t>
            </a:r>
          </a:p>
          <a:p>
            <a:r>
              <a:rPr lang="en-US" sz="2800" b="1" dirty="0"/>
              <a:t>“Participation in HIPs remains inequitable”</a:t>
            </a:r>
          </a:p>
          <a:p>
            <a:pPr lvl="1"/>
            <a:r>
              <a:rPr lang="en-US" b="1" dirty="0" err="1"/>
              <a:t>Kuh</a:t>
            </a:r>
            <a:r>
              <a:rPr lang="en-US" b="1" dirty="0"/>
              <a:t>, O’Donnell, &amp; Schneider (2017)</a:t>
            </a:r>
          </a:p>
          <a:p>
            <a:r>
              <a:rPr lang="en-US" sz="2800" b="1" dirty="0"/>
              <a:t>“Local, personal, and idiosyncratic”</a:t>
            </a:r>
          </a:p>
          <a:p>
            <a:pPr lvl="1"/>
            <a:r>
              <a:rPr lang="en-US" b="1" dirty="0" err="1"/>
              <a:t>Daday</a:t>
            </a:r>
            <a:r>
              <a:rPr lang="en-US" b="1" dirty="0"/>
              <a:t>, Kinzie, O’Donnell, </a:t>
            </a:r>
            <a:r>
              <a:rPr lang="en-US" b="1" dirty="0" err="1"/>
              <a:t>Vande</a:t>
            </a:r>
            <a:r>
              <a:rPr lang="en-US" b="1" dirty="0"/>
              <a:t> Zande, &amp; </a:t>
            </a:r>
            <a:r>
              <a:rPr lang="en-US" b="1" dirty="0" err="1"/>
              <a:t>Zilvinskis</a:t>
            </a:r>
            <a:r>
              <a:rPr lang="en-US" b="1" dirty="0"/>
              <a:t> (2020)</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p:txBody>
          <a:bodyPr/>
          <a:lstStyle/>
          <a:p>
            <a:r>
              <a:rPr lang="en-US" sz="3200" b="1" dirty="0"/>
              <a:t>Criticisms of Institutional Implementation of HIPs</a:t>
            </a:r>
          </a:p>
        </p:txBody>
      </p:sp>
      <p:pic>
        <p:nvPicPr>
          <p:cNvPr id="6" name="Content Placeholder 34" descr="Scales of justice">
            <a:extLst>
              <a:ext uri="{FF2B5EF4-FFF2-40B4-BE49-F238E27FC236}">
                <a16:creationId xmlns:a16="http://schemas.microsoft.com/office/drawing/2014/main" id="{7B0CC0AE-FE77-4584-A04E-DE656A17B3FF}"/>
              </a:ext>
            </a:extLst>
          </p:cNvPr>
          <p:cNvPicPr>
            <a:picLocks noGrp="1" noChangeAspect="1"/>
          </p:cNvPicPr>
          <p:nvPr>
            <p:ph sz="quarter" idx="13"/>
          </p:nvPr>
        </p:nvPicPr>
        <p:blipFill>
          <a:blip r:embed="rId2">
            <a:extLst>
              <a:ext uri="{96DAC541-7B7A-43D3-8B79-37D633B846F1}">
                <asvg:svgBlip xmlns:asvg="http://schemas.microsoft.com/office/drawing/2016/SVG/main" xmlns="" r:embed="rId3"/>
              </a:ext>
            </a:extLst>
          </a:blip>
          <a:srcRect/>
          <a:stretch/>
        </p:blipFill>
        <p:spPr>
          <a:xfrm>
            <a:off x="9439145" y="4850949"/>
            <a:ext cx="1343712" cy="1343712"/>
          </a:xfrm>
        </p:spPr>
      </p:pic>
    </p:spTree>
    <p:extLst>
      <p:ext uri="{BB962C8B-B14F-4D97-AF65-F5344CB8AC3E}">
        <p14:creationId xmlns:p14="http://schemas.microsoft.com/office/powerpoint/2010/main" val="332718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ADAD61-5BEA-4CF2-8403-FC7CD582289D}"/>
              </a:ext>
            </a:extLst>
          </p:cNvPr>
          <p:cNvSpPr>
            <a:spLocks noGrp="1"/>
          </p:cNvSpPr>
          <p:nvPr>
            <p:ph type="body" sz="quarter" idx="11"/>
          </p:nvPr>
        </p:nvSpPr>
        <p:spPr>
          <a:xfrm>
            <a:off x="1944484" y="2334464"/>
            <a:ext cx="8534400" cy="3218438"/>
          </a:xfrm>
        </p:spPr>
        <p:txBody>
          <a:bodyPr/>
          <a:lstStyle/>
          <a:p>
            <a:r>
              <a:rPr lang="en-US" sz="2800" b="1" dirty="0"/>
              <a:t>Is participation in HIPs at your institution required or optional? Who is participating in HIPs?</a:t>
            </a:r>
          </a:p>
          <a:p>
            <a:r>
              <a:rPr lang="en-US" sz="2800" b="1" dirty="0"/>
              <a:t>Is participation in HIPs attributable to the faculty member teaching the course, or is it integrated into the curriculum?</a:t>
            </a:r>
          </a:p>
          <a:p>
            <a:r>
              <a:rPr lang="en-US" sz="2800" b="1" dirty="0"/>
              <a:t>Are multiple opportunities to participate in HIPs embedded across the curriculum?</a:t>
            </a:r>
          </a:p>
        </p:txBody>
      </p:sp>
      <p:sp>
        <p:nvSpPr>
          <p:cNvPr id="3" name="Title 2">
            <a:extLst>
              <a:ext uri="{FF2B5EF4-FFF2-40B4-BE49-F238E27FC236}">
                <a16:creationId xmlns:a16="http://schemas.microsoft.com/office/drawing/2014/main" id="{6E2566E1-6F0C-4DAD-AE8D-406A7935D8F3}"/>
              </a:ext>
            </a:extLst>
          </p:cNvPr>
          <p:cNvSpPr>
            <a:spLocks noGrp="1"/>
          </p:cNvSpPr>
          <p:nvPr>
            <p:ph type="title"/>
          </p:nvPr>
        </p:nvSpPr>
        <p:spPr>
          <a:xfrm>
            <a:off x="2127680" y="670561"/>
            <a:ext cx="8463680" cy="830997"/>
          </a:xfrm>
        </p:spPr>
        <p:txBody>
          <a:bodyPr/>
          <a:lstStyle/>
          <a:p>
            <a:r>
              <a:rPr lang="en-US" sz="3200" b="1" dirty="0"/>
              <a:t>How are HIPs implemented at your institution?</a:t>
            </a:r>
          </a:p>
        </p:txBody>
      </p:sp>
      <p:pic>
        <p:nvPicPr>
          <p:cNvPr id="5" name="Graphic 4" descr="Group brainstorm">
            <a:extLst>
              <a:ext uri="{FF2B5EF4-FFF2-40B4-BE49-F238E27FC236}">
                <a16:creationId xmlns:a16="http://schemas.microsoft.com/office/drawing/2014/main" id="{7F55719D-D7BB-4E06-BFD8-A87CB05CF0C2}"/>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24203" y="338970"/>
            <a:ext cx="1886151" cy="1886151"/>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10980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xmlns="" val="1"/>
              </a:ext>
            </a:extLst>
          </p:cNvPr>
          <p:cNvSpPr/>
          <p:nvPr/>
        </p:nvSpPr>
        <p:spPr>
          <a:xfrm>
            <a:off x="-1" y="-176173"/>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Initiative to Systematically Implement HIPs </a:t>
            </a:r>
          </a:p>
        </p:txBody>
      </p:sp>
      <p:pic>
        <p:nvPicPr>
          <p:cNvPr id="83" name="Content Placeholder 82" descr="Programmer">
            <a:extLst>
              <a:ext uri="{FF2B5EF4-FFF2-40B4-BE49-F238E27FC236}">
                <a16:creationId xmlns:a16="http://schemas.microsoft.com/office/drawing/2014/main" id="{604095CF-E62F-46A4-A86C-5F465AE6E235}"/>
              </a:ext>
            </a:extLst>
          </p:cNvPr>
          <p:cNvPicPr>
            <a:picLocks noGrp="1" noChangeAspect="1"/>
          </p:cNvPicPr>
          <p:nvPr>
            <p:ph sz="quarter" idx="13"/>
          </p:nvPr>
        </p:nvPicPr>
        <p:blipFill>
          <a:blip r:embed="rId3">
            <a:extLst>
              <a:ext uri="{96DAC541-7B7A-43D3-8B79-37D633B846F1}">
                <asvg:svgBlip xmlns:asvg="http://schemas.microsoft.com/office/drawing/2016/SVG/main" xmlns="" r:embed="rId4"/>
              </a:ext>
            </a:extLst>
          </a:blip>
          <a:srcRect/>
          <a:stretch/>
        </p:blipFill>
        <p:spPr>
          <a:xfrm>
            <a:off x="1562100" y="1981200"/>
            <a:ext cx="548640" cy="548640"/>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556953" y="2717803"/>
            <a:ext cx="2468187" cy="3368675"/>
          </a:xfrm>
        </p:spPr>
        <p:txBody>
          <a:bodyPr/>
          <a:lstStyle/>
          <a:p>
            <a:pPr algn="ctr"/>
            <a:r>
              <a:rPr lang="en-US" sz="2800" b="1" dirty="0">
                <a:effectLst>
                  <a:outerShdw blurRad="38100" dist="38100" dir="2700000" algn="tl">
                    <a:srgbClr val="000000">
                      <a:alpha val="43137"/>
                    </a:srgbClr>
                  </a:outerShdw>
                </a:effectLst>
              </a:rPr>
              <a:t>Student Characteristics</a:t>
            </a:r>
          </a:p>
          <a:p>
            <a:pPr algn="ctr"/>
            <a:endParaRPr lang="en-US" sz="2000" b="1" dirty="0">
              <a:effectLst>
                <a:outerShdw blurRad="38100" dist="38100" dir="2700000" algn="tl">
                  <a:srgbClr val="000000">
                    <a:alpha val="43137"/>
                  </a:srgbClr>
                </a:outerShdw>
              </a:effectLst>
            </a:endParaRPr>
          </a:p>
          <a:p>
            <a:pPr algn="ctr"/>
            <a:r>
              <a:rPr lang="en-US" sz="2000" b="1" dirty="0">
                <a:effectLst>
                  <a:outerShdw blurRad="38100" dist="38100" dir="2700000" algn="tl">
                    <a:srgbClr val="000000">
                      <a:alpha val="43137"/>
                    </a:srgbClr>
                  </a:outerShdw>
                </a:effectLst>
              </a:rPr>
              <a:t>100% Transfer</a:t>
            </a:r>
          </a:p>
          <a:p>
            <a:pPr algn="ctr"/>
            <a:r>
              <a:rPr lang="en-US" sz="2000" b="1" dirty="0">
                <a:effectLst>
                  <a:outerShdw blurRad="38100" dist="38100" dir="2700000" algn="tl">
                    <a:srgbClr val="000000">
                      <a:alpha val="43137"/>
                    </a:srgbClr>
                  </a:outerShdw>
                </a:effectLst>
              </a:rPr>
              <a:t>Average Age 33</a:t>
            </a:r>
          </a:p>
          <a:p>
            <a:pPr algn="ctr"/>
            <a:r>
              <a:rPr lang="en-US" sz="2000" b="1" dirty="0">
                <a:effectLst>
                  <a:outerShdw blurRad="38100" dist="38100" dir="2700000" algn="tl">
                    <a:srgbClr val="000000">
                      <a:alpha val="43137"/>
                    </a:srgbClr>
                  </a:outerShdw>
                </a:effectLst>
              </a:rPr>
              <a:t>40.7% White</a:t>
            </a:r>
          </a:p>
          <a:p>
            <a:pPr algn="ctr"/>
            <a:r>
              <a:rPr lang="en-US" sz="2000" b="1" dirty="0">
                <a:effectLst>
                  <a:outerShdw blurRad="38100" dist="38100" dir="2700000" algn="tl">
                    <a:srgbClr val="000000">
                      <a:alpha val="43137"/>
                    </a:srgbClr>
                  </a:outerShdw>
                </a:effectLst>
              </a:rPr>
              <a:t>23.5% Hispanic</a:t>
            </a:r>
          </a:p>
          <a:p>
            <a:pPr algn="ctr"/>
            <a:r>
              <a:rPr lang="en-US" sz="2000" b="1" dirty="0">
                <a:effectLst>
                  <a:outerShdw blurRad="38100" dist="38100" dir="2700000" algn="tl">
                    <a:srgbClr val="000000">
                      <a:alpha val="43137"/>
                    </a:srgbClr>
                  </a:outerShdw>
                </a:effectLst>
              </a:rPr>
              <a:t>26.9% African American</a:t>
            </a:r>
          </a:p>
        </p:txBody>
      </p:sp>
      <p:pic>
        <p:nvPicPr>
          <p:cNvPr id="95" name="Content Placeholder 94" descr="Classroom">
            <a:extLst>
              <a:ext uri="{FF2B5EF4-FFF2-40B4-BE49-F238E27FC236}">
                <a16:creationId xmlns:a16="http://schemas.microsoft.com/office/drawing/2014/main" id="{96991F60-484C-4906-ADB8-676435D3D6E3}"/>
              </a:ext>
            </a:extLst>
          </p:cNvPr>
          <p:cNvPicPr>
            <a:picLocks noGrp="1" noChangeAspect="1"/>
          </p:cNvPicPr>
          <p:nvPr>
            <p:ph sz="quarter" idx="14"/>
          </p:nvPr>
        </p:nvPicPr>
        <p:blipFill>
          <a:blip r:embed="rId5">
            <a:extLst>
              <a:ext uri="{96DAC541-7B7A-43D3-8B79-37D633B846F1}">
                <asvg:svgBlip xmlns:asvg="http://schemas.microsoft.com/office/drawing/2016/SVG/main" xmlns="" r:embed="rId6"/>
              </a:ext>
            </a:extLst>
          </a:blip>
          <a:srcRect/>
          <a:stretch/>
        </p:blipFill>
        <p:spPr>
          <a:xfrm>
            <a:off x="4803775" y="1981993"/>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3888842" y="2717803"/>
            <a:ext cx="2628336" cy="3368675"/>
          </a:xfrm>
        </p:spPr>
        <p:txBody>
          <a:bodyPr/>
          <a:lstStyle/>
          <a:p>
            <a:pPr algn="ctr"/>
            <a:r>
              <a:rPr lang="en-US" sz="2800" b="1" dirty="0">
                <a:effectLst>
                  <a:outerShdw blurRad="38100" dist="38100" dir="2700000" algn="tl">
                    <a:srgbClr val="000000">
                      <a:alpha val="43137"/>
                    </a:srgbClr>
                  </a:outerShdw>
                </a:effectLst>
              </a:rPr>
              <a:t>Faculty Buy-In and Support</a:t>
            </a:r>
            <a:endParaRPr lang="en-US" sz="1800" b="1" dirty="0">
              <a:effectLst>
                <a:outerShdw blurRad="38100" dist="38100" dir="2700000" algn="tl">
                  <a:srgbClr val="000000">
                    <a:alpha val="43137"/>
                  </a:srgbClr>
                </a:outerShdw>
              </a:effectLst>
            </a:endParaRPr>
          </a:p>
          <a:p>
            <a:pPr algn="ctr"/>
            <a:endParaRPr lang="en-US" sz="2000" b="1" dirty="0">
              <a:effectLst>
                <a:outerShdw blurRad="38100" dist="38100" dir="2700000" algn="tl">
                  <a:srgbClr val="000000">
                    <a:alpha val="43137"/>
                  </a:srgbClr>
                </a:outerShdw>
              </a:effectLst>
            </a:endParaRPr>
          </a:p>
          <a:p>
            <a:pPr algn="ctr"/>
            <a:r>
              <a:rPr lang="en-US" sz="2000" b="1" dirty="0">
                <a:effectLst>
                  <a:outerShdw blurRad="38100" dist="38100" dir="2700000" algn="tl">
                    <a:srgbClr val="000000">
                      <a:alpha val="43137"/>
                    </a:srgbClr>
                  </a:outerShdw>
                </a:effectLst>
              </a:rPr>
              <a:t>Research Basis</a:t>
            </a:r>
          </a:p>
          <a:p>
            <a:pPr algn="ctr"/>
            <a:r>
              <a:rPr lang="en-US" sz="2000" b="1" dirty="0">
                <a:effectLst>
                  <a:outerShdw blurRad="38100" dist="38100" dir="2700000" algn="tl">
                    <a:srgbClr val="000000">
                      <a:alpha val="43137"/>
                    </a:srgbClr>
                  </a:outerShdw>
                </a:effectLst>
              </a:rPr>
              <a:t>Colleague Collaboration</a:t>
            </a:r>
          </a:p>
          <a:p>
            <a:pPr algn="ctr"/>
            <a:r>
              <a:rPr lang="en-US" sz="2000" b="1" dirty="0">
                <a:effectLst>
                  <a:outerShdw blurRad="38100" dist="38100" dir="2700000" algn="tl">
                    <a:srgbClr val="000000">
                      <a:alpha val="43137"/>
                    </a:srgbClr>
                  </a:outerShdw>
                </a:effectLst>
              </a:rPr>
              <a:t>Consolidated Resources</a:t>
            </a:r>
          </a:p>
        </p:txBody>
      </p:sp>
      <p:pic>
        <p:nvPicPr>
          <p:cNvPr id="97" name="Content Placeholder 96" descr="Diploma roll">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7">
            <a:extLst>
              <a:ext uri="{96DAC541-7B7A-43D3-8B79-37D633B846F1}">
                <asvg:svgBlip xmlns:asvg="http://schemas.microsoft.com/office/drawing/2016/SVG/main" xmlns="" r:embed="rId8"/>
              </a:ext>
            </a:extLst>
          </a:blip>
          <a:srcRect/>
          <a:stretch/>
        </p:blipFill>
        <p:spPr>
          <a:xfrm>
            <a:off x="8044385" y="1981200"/>
            <a:ext cx="548640" cy="548640"/>
          </a:xfrm>
        </p:spPr>
      </p:pic>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pPr algn="ctr"/>
            <a:r>
              <a:rPr lang="en-US" sz="2800" b="1" dirty="0">
                <a:effectLst>
                  <a:outerShdw blurRad="38100" dist="38100" dir="2700000" algn="tl">
                    <a:srgbClr val="000000">
                      <a:alpha val="43137"/>
                    </a:srgbClr>
                  </a:outerShdw>
                </a:effectLst>
              </a:rPr>
              <a:t>Learning Improvement</a:t>
            </a:r>
          </a:p>
          <a:p>
            <a:pPr algn="ctr"/>
            <a:endParaRPr lang="en-US" sz="2000" b="1" dirty="0">
              <a:effectLst>
                <a:outerShdw blurRad="38100" dist="38100" dir="2700000" algn="tl">
                  <a:srgbClr val="000000">
                    <a:alpha val="43137"/>
                  </a:srgbClr>
                </a:outerShdw>
              </a:effectLst>
            </a:endParaRPr>
          </a:p>
          <a:p>
            <a:pPr algn="ctr"/>
            <a:r>
              <a:rPr lang="en-US" sz="2000" b="1" dirty="0">
                <a:effectLst>
                  <a:outerShdw blurRad="38100" dist="38100" dir="2700000" algn="tl">
                    <a:srgbClr val="000000">
                      <a:alpha val="43137"/>
                    </a:srgbClr>
                  </a:outerShdw>
                </a:effectLst>
              </a:rPr>
              <a:t>Application</a:t>
            </a:r>
          </a:p>
          <a:p>
            <a:pPr algn="ctr"/>
            <a:r>
              <a:rPr lang="en-US" sz="2000" b="1" dirty="0">
                <a:effectLst>
                  <a:outerShdw blurRad="38100" dist="38100" dir="2700000" algn="tl">
                    <a:srgbClr val="000000">
                      <a:alpha val="43137"/>
                    </a:srgbClr>
                  </a:outerShdw>
                </a:effectLst>
              </a:rPr>
              <a:t>Real World Relevance</a:t>
            </a:r>
          </a:p>
          <a:p>
            <a:pPr algn="ctr"/>
            <a:r>
              <a:rPr lang="en-US" sz="2000" b="1" dirty="0">
                <a:effectLst>
                  <a:outerShdw blurRad="38100" dist="38100" dir="2700000" algn="tl">
                    <a:srgbClr val="000000">
                      <a:alpha val="43137"/>
                    </a:srgbClr>
                  </a:outerShdw>
                </a:effectLst>
              </a:rPr>
              <a:t>Integrated Assessment</a:t>
            </a: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Tree>
    <p:extLst>
      <p:ext uri="{BB962C8B-B14F-4D97-AF65-F5344CB8AC3E}">
        <p14:creationId xmlns:p14="http://schemas.microsoft.com/office/powerpoint/2010/main" val="319101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xmlns="" val="1"/>
              </a:ext>
            </a:extLst>
          </p:cNvPr>
          <p:cNvSpPr/>
          <p:nvPr/>
        </p:nvSpPr>
        <p:spPr>
          <a:xfrm>
            <a:off x="-1" y="-176173"/>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xmlns=""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3600" b="1" dirty="0">
                <a:effectLst>
                  <a:outerShdw blurRad="38100" dist="38100" dir="2700000" algn="tl">
                    <a:srgbClr val="000000">
                      <a:alpha val="43137"/>
                    </a:srgbClr>
                  </a:outerShdw>
                </a:effectLst>
              </a:rPr>
              <a:t>Targeted High-Impact Practices </a:t>
            </a:r>
          </a:p>
        </p:txBody>
      </p:sp>
      <p:pic>
        <p:nvPicPr>
          <p:cNvPr id="83" name="Content Placeholder 82" descr="Cheers">
            <a:extLst>
              <a:ext uri="{FF2B5EF4-FFF2-40B4-BE49-F238E27FC236}">
                <a16:creationId xmlns:a16="http://schemas.microsoft.com/office/drawing/2014/main" id="{604095CF-E62F-46A4-A86C-5F465AE6E235}"/>
              </a:ext>
            </a:extLst>
          </p:cNvPr>
          <p:cNvPicPr>
            <a:picLocks noGrp="1" noChangeAspect="1"/>
          </p:cNvPicPr>
          <p:nvPr>
            <p:ph sz="quarter" idx="13"/>
          </p:nvPr>
        </p:nvPicPr>
        <p:blipFill>
          <a:blip r:embed="rId3">
            <a:extLst>
              <a:ext uri="{96DAC541-7B7A-43D3-8B79-37D633B846F1}">
                <asvg:svgBlip xmlns:asvg="http://schemas.microsoft.com/office/drawing/2016/SVG/main" xmlns="" r:embed="rId4"/>
              </a:ext>
            </a:extLst>
          </a:blip>
          <a:srcRect/>
          <a:stretch/>
        </p:blipFill>
        <p:spPr>
          <a:xfrm>
            <a:off x="1562100" y="1981200"/>
            <a:ext cx="548640" cy="548640"/>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p:txBody>
          <a:bodyPr/>
          <a:lstStyle/>
          <a:p>
            <a:pPr algn="ctr"/>
            <a:r>
              <a:rPr lang="en-US" sz="2800" b="1" dirty="0">
                <a:effectLst>
                  <a:outerShdw blurRad="38100" dist="38100" dir="2700000" algn="tl">
                    <a:srgbClr val="000000">
                      <a:alpha val="43137"/>
                    </a:srgbClr>
                  </a:outerShdw>
                </a:effectLst>
              </a:rPr>
              <a:t>Internships</a:t>
            </a:r>
          </a:p>
          <a:p>
            <a:pPr algn="ctr"/>
            <a:endParaRPr lang="en-US" sz="2800" b="1" dirty="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Service Learning</a:t>
            </a:r>
          </a:p>
          <a:p>
            <a:pPr algn="ctr"/>
            <a:endParaRPr lang="en-US" sz="2800" b="1" dirty="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Diversity and Global Learning</a:t>
            </a:r>
          </a:p>
        </p:txBody>
      </p:sp>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803775" y="1981993"/>
            <a:ext cx="547688" cy="547688"/>
          </a:xfrm>
        </p:spPr>
      </p:pic>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p:txBody>
          <a:bodyPr/>
          <a:lstStyle/>
          <a:p>
            <a:pPr algn="ctr"/>
            <a:r>
              <a:rPr lang="en-US" sz="2800" b="1" dirty="0">
                <a:effectLst>
                  <a:outerShdw blurRad="38100" dist="38100" dir="2700000" algn="tl">
                    <a:srgbClr val="000000">
                      <a:alpha val="43137"/>
                    </a:srgbClr>
                  </a:outerShdw>
                </a:effectLst>
              </a:rPr>
              <a:t>Student Research (undergraduate and graduate)</a:t>
            </a:r>
          </a:p>
          <a:p>
            <a:pPr algn="ctr"/>
            <a:endParaRPr lang="en-US" sz="1800" b="1" dirty="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Capstone Courses</a:t>
            </a: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p:txBody>
      </p:sp>
      <p:pic>
        <p:nvPicPr>
          <p:cNvPr id="97" name="Content Placeholder 96" descr="Pencil">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p:pic>
      <p:sp>
        <p:nvSpPr>
          <p:cNvPr id="90" name="Text Placeholder 89" descr="content block 3">
            <a:extLst>
              <a:ext uri="{FF2B5EF4-FFF2-40B4-BE49-F238E27FC236}">
                <a16:creationId xmlns:a16="http://schemas.microsoft.com/office/drawing/2014/main" id="{AC38A326-FA47-4BD6-B27D-DEB6A4485AB5}"/>
              </a:ext>
            </a:extLst>
          </p:cNvPr>
          <p:cNvSpPr>
            <a:spLocks noGrp="1"/>
          </p:cNvSpPr>
          <p:nvPr>
            <p:ph type="body" sz="quarter" idx="15"/>
          </p:nvPr>
        </p:nvSpPr>
        <p:spPr/>
        <p:txBody>
          <a:bodyPr/>
          <a:lstStyle/>
          <a:p>
            <a:pPr algn="ctr"/>
            <a:r>
              <a:rPr lang="en-US" sz="2800" b="1" dirty="0">
                <a:effectLst>
                  <a:outerShdw blurRad="38100" dist="38100" dir="2700000" algn="tl">
                    <a:srgbClr val="000000">
                      <a:alpha val="43137"/>
                    </a:srgbClr>
                  </a:outerShdw>
                </a:effectLst>
              </a:rPr>
              <a:t>Writing Instructive Courses</a:t>
            </a:r>
          </a:p>
          <a:p>
            <a:pPr algn="ctr"/>
            <a:endParaRPr lang="en-US" sz="2800" b="1" dirty="0">
              <a:effectLst>
                <a:outerShdw blurRad="38100" dist="38100" dir="2700000" algn="tl">
                  <a:srgbClr val="000000">
                    <a:alpha val="43137"/>
                  </a:srgbClr>
                </a:outerShdw>
              </a:effectLst>
            </a:endParaRPr>
          </a:p>
          <a:p>
            <a:pPr algn="ctr"/>
            <a:endParaRPr lang="en-US" sz="900" b="1" dirty="0">
              <a:effectLst>
                <a:outerShdw blurRad="38100" dist="38100" dir="2700000" algn="tl">
                  <a:srgbClr val="000000">
                    <a:alpha val="43137"/>
                  </a:srgbClr>
                </a:outerShdw>
              </a:effectLst>
            </a:endParaRPr>
          </a:p>
          <a:p>
            <a:pPr algn="ctr"/>
            <a:r>
              <a:rPr lang="en-US" sz="2800" b="1" dirty="0" err="1">
                <a:effectLst>
                  <a:outerShdw blurRad="38100" dist="38100" dir="2700000" algn="tl">
                    <a:srgbClr val="000000">
                      <a:alpha val="43137"/>
                    </a:srgbClr>
                  </a:outerShdw>
                </a:effectLst>
              </a:rPr>
              <a:t>ePortfolios</a:t>
            </a: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a:p>
            <a:pPr algn="ctr"/>
            <a:endParaRPr lang="en-US" sz="2800" b="1" dirty="0">
              <a:effectLst>
                <a:outerShdw blurRad="38100" dist="38100" dir="2700000" algn="tl">
                  <a:srgbClr val="000000">
                    <a:alpha val="43137"/>
                  </a:srgbClr>
                </a:outerShdw>
              </a:effectLst>
            </a:endParaRPr>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xmlns=""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xmlns=""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Tree>
    <p:extLst>
      <p:ext uri="{BB962C8B-B14F-4D97-AF65-F5344CB8AC3E}">
        <p14:creationId xmlns:p14="http://schemas.microsoft.com/office/powerpoint/2010/main" val="1688486608"/>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1C32B5E-029E-455A-86F0-091666CEEB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DE575C36-314A-42CB-9114-6E0CE4AB2735}">
  <ds:schemaRefs>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16c05727-aa75-4e4a-9b5f-8a80a1165891"/>
    <ds:schemaRef ds:uri="http://purl.org/dc/elements/1.1/"/>
    <ds:schemaRef ds:uri="71af3243-3dd4-4a8d-8c0d-dd76da1f0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27781</TotalTime>
  <Words>2776</Words>
  <Application>Microsoft Office PowerPoint</Application>
  <PresentationFormat>Widescreen</PresentationFormat>
  <Paragraphs>338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Corbel</vt:lpstr>
      <vt:lpstr>Wingdings</vt:lpstr>
      <vt:lpstr>Office Theme</vt:lpstr>
      <vt:lpstr>Implementing High-Impact Practices on Campus and Online: Research, Resources, and Requests</vt:lpstr>
      <vt:lpstr>PowerPoint Presentation</vt:lpstr>
      <vt:lpstr>Learning Objectives</vt:lpstr>
      <vt:lpstr>High-Impact Educational Practices (HIPs)</vt:lpstr>
      <vt:lpstr>INSTITUTIONAL IMPLEMENTATION</vt:lpstr>
      <vt:lpstr>Criticisms of Institutional Implementation of HIPs</vt:lpstr>
      <vt:lpstr>How are HIPs implemented at your institution?</vt:lpstr>
      <vt:lpstr>Initiative to Systematically Implement HIPs </vt:lpstr>
      <vt:lpstr>Targeted High-Impact Practices </vt:lpstr>
      <vt:lpstr>RESEARCH</vt:lpstr>
      <vt:lpstr>RESEARCH TO GUIDE INSTITUTIONAL IMPLEMENTATION OF HIPS</vt:lpstr>
      <vt:lpstr>Scholarly Opinion, Theoretical, and Application Resources</vt:lpstr>
      <vt:lpstr>Empirical Research Major Findings</vt:lpstr>
      <vt:lpstr>Empirical Research Major Findings</vt:lpstr>
      <vt:lpstr>Empirical Research Major Findings</vt:lpstr>
      <vt:lpstr>Empirical Research Major Findings</vt:lpstr>
      <vt:lpstr>BUT…</vt:lpstr>
      <vt:lpstr>BUT…</vt:lpstr>
      <vt:lpstr>BUT…</vt:lpstr>
      <vt:lpstr>BUT…</vt:lpstr>
      <vt:lpstr>BUT…</vt:lpstr>
      <vt:lpstr>What research do you recommend for guiding the implementation of HIPs?</vt:lpstr>
      <vt:lpstr>Limitations of Existing Research</vt:lpstr>
      <vt:lpstr>PowerPoint Presentation</vt:lpstr>
      <vt:lpstr>Our Institutional Path Forward</vt:lpstr>
      <vt:lpstr>RESOURCES</vt:lpstr>
      <vt:lpstr>RESOURCES TO SUPPORT INSTITUTIONAL IMPLEMENTATION OF HIPS</vt:lpstr>
      <vt:lpstr>Google Sheet:  Research Citations with Summary</vt:lpstr>
      <vt:lpstr>Template to Guide Institutional Implementation of HIPs</vt:lpstr>
      <vt:lpstr>What resources support HIPs implementation at your institution?</vt:lpstr>
      <vt:lpstr>REQUESTS</vt:lpstr>
      <vt:lpstr>REQUESTS TO SUPPORT INSTITUTIONAL IMPLEMENTATION OF HIPS</vt:lpstr>
      <vt:lpstr>Contribute Research Citations to Shared Google Sheet</vt:lpstr>
      <vt:lpstr>Design and Conduct New Research on HIPs</vt:lpstr>
      <vt:lpstr>Design and Conduct New Research on HIPs</vt:lpstr>
      <vt:lpstr>How can you contribute to research on HIPs?</vt:lpstr>
      <vt:lpstr>In Conclusion…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dc:title>
  <dc:creator>Schwegler, Andria F</dc:creator>
  <cp:lastModifiedBy>Barbra</cp:lastModifiedBy>
  <cp:revision>122</cp:revision>
  <dcterms:created xsi:type="dcterms:W3CDTF">2021-01-09T17:27:13Z</dcterms:created>
  <dcterms:modified xsi:type="dcterms:W3CDTF">2021-02-04T14:46:49Z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