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3" r:id="rId2"/>
    <p:sldMasterId id="2147483666" r:id="rId3"/>
    <p:sldMasterId id="2147483678" r:id="rId4"/>
    <p:sldMasterId id="2147483690" r:id="rId5"/>
  </p:sldMasterIdLst>
  <p:notesMasterIdLst>
    <p:notesMasterId r:id="rId33"/>
  </p:notesMasterIdLst>
  <p:sldIdLst>
    <p:sldId id="266" r:id="rId6"/>
    <p:sldId id="279" r:id="rId7"/>
    <p:sldId id="270" r:id="rId8"/>
    <p:sldId id="280" r:id="rId9"/>
    <p:sldId id="301" r:id="rId10"/>
    <p:sldId id="290" r:id="rId11"/>
    <p:sldId id="272" r:id="rId12"/>
    <p:sldId id="282" r:id="rId13"/>
    <p:sldId id="303" r:id="rId14"/>
    <p:sldId id="292" r:id="rId15"/>
    <p:sldId id="275" r:id="rId16"/>
    <p:sldId id="277" r:id="rId17"/>
    <p:sldId id="285" r:id="rId18"/>
    <p:sldId id="278" r:id="rId19"/>
    <p:sldId id="284" r:id="rId20"/>
    <p:sldId id="297" r:id="rId21"/>
    <p:sldId id="304" r:id="rId22"/>
    <p:sldId id="296" r:id="rId23"/>
    <p:sldId id="309" r:id="rId24"/>
    <p:sldId id="281" r:id="rId25"/>
    <p:sldId id="286" r:id="rId26"/>
    <p:sldId id="305" r:id="rId27"/>
    <p:sldId id="307" r:id="rId28"/>
    <p:sldId id="299" r:id="rId29"/>
    <p:sldId id="308" r:id="rId30"/>
    <p:sldId id="300" r:id="rId31"/>
    <p:sldId id="268" r:id="rId32"/>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7" autoAdjust="0"/>
    <p:restoredTop sz="81173" autoAdjust="0"/>
  </p:normalViewPr>
  <p:slideViewPr>
    <p:cSldViewPr>
      <p:cViewPr varScale="1">
        <p:scale>
          <a:sx n="120" d="100"/>
          <a:sy n="120" d="100"/>
        </p:scale>
        <p:origin x="984"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Same or Better</c:v>
                </c:pt>
              </c:strCache>
            </c:strRef>
          </c:tx>
          <c:spPr>
            <a:solidFill>
              <a:srgbClr val="008000"/>
            </a:solidFill>
          </c:spPr>
          <c:invertIfNegative val="0"/>
          <c:cat>
            <c:strRef>
              <c:f>Sheet1!$A$2:$A$3</c:f>
              <c:strCache>
                <c:ptCount val="2"/>
                <c:pt idx="0">
                  <c:v>ID or Team Support</c:v>
                </c:pt>
                <c:pt idx="1">
                  <c:v>Optional or No Support</c:v>
                </c:pt>
              </c:strCache>
            </c:strRef>
          </c:cat>
          <c:val>
            <c:numRef>
              <c:f>Sheet1!$B$2:$B$3</c:f>
              <c:numCache>
                <c:formatCode>0%</c:formatCode>
                <c:ptCount val="2"/>
                <c:pt idx="0">
                  <c:v>0.7</c:v>
                </c:pt>
                <c:pt idx="1">
                  <c:v>0.57999999999999996</c:v>
                </c:pt>
              </c:numCache>
            </c:numRef>
          </c:val>
          <c:extLst>
            <c:ext xmlns:c16="http://schemas.microsoft.com/office/drawing/2014/chart" uri="{C3380CC4-5D6E-409C-BE32-E72D297353CC}">
              <c16:uniqueId val="{00000000-7D16-B14E-92B4-D2876D7A78AC}"/>
            </c:ext>
          </c:extLst>
        </c:ser>
        <c:ser>
          <c:idx val="1"/>
          <c:order val="1"/>
          <c:tx>
            <c:strRef>
              <c:f>Sheet1!$C$1</c:f>
              <c:strCache>
                <c:ptCount val="1"/>
                <c:pt idx="0">
                  <c:v>Worse</c:v>
                </c:pt>
              </c:strCache>
            </c:strRef>
          </c:tx>
          <c:spPr>
            <a:solidFill>
              <a:srgbClr val="FF6600"/>
            </a:solidFill>
          </c:spPr>
          <c:invertIfNegative val="0"/>
          <c:cat>
            <c:strRef>
              <c:f>Sheet1!$A$2:$A$3</c:f>
              <c:strCache>
                <c:ptCount val="2"/>
                <c:pt idx="0">
                  <c:v>ID or Team Support</c:v>
                </c:pt>
                <c:pt idx="1">
                  <c:v>Optional or No Support</c:v>
                </c:pt>
              </c:strCache>
            </c:strRef>
          </c:cat>
          <c:val>
            <c:numRef>
              <c:f>Sheet1!$C$2:$C$3</c:f>
              <c:numCache>
                <c:formatCode>0%</c:formatCode>
                <c:ptCount val="2"/>
                <c:pt idx="0">
                  <c:v>0.3</c:v>
                </c:pt>
                <c:pt idx="1">
                  <c:v>0.42</c:v>
                </c:pt>
              </c:numCache>
            </c:numRef>
          </c:val>
          <c:extLst>
            <c:ext xmlns:c16="http://schemas.microsoft.com/office/drawing/2014/chart" uri="{C3380CC4-5D6E-409C-BE32-E72D297353CC}">
              <c16:uniqueId val="{00000001-7D16-B14E-92B4-D2876D7A78AC}"/>
            </c:ext>
          </c:extLst>
        </c:ser>
        <c:dLbls>
          <c:showLegendKey val="0"/>
          <c:showVal val="0"/>
          <c:showCatName val="0"/>
          <c:showSerName val="0"/>
          <c:showPercent val="0"/>
          <c:showBubbleSize val="0"/>
        </c:dLbls>
        <c:gapWidth val="150"/>
        <c:axId val="2129982744"/>
        <c:axId val="2129979656"/>
      </c:barChart>
      <c:catAx>
        <c:axId val="2129982744"/>
        <c:scaling>
          <c:orientation val="minMax"/>
        </c:scaling>
        <c:delete val="0"/>
        <c:axPos val="b"/>
        <c:numFmt formatCode="General" sourceLinked="0"/>
        <c:majorTickMark val="out"/>
        <c:minorTickMark val="none"/>
        <c:tickLblPos val="nextTo"/>
        <c:txPr>
          <a:bodyPr/>
          <a:lstStyle/>
          <a:p>
            <a:pPr>
              <a:defRPr sz="2000" b="1"/>
            </a:pPr>
            <a:endParaRPr lang="en-US"/>
          </a:p>
        </c:txPr>
        <c:crossAx val="2129979656"/>
        <c:crosses val="autoZero"/>
        <c:auto val="1"/>
        <c:lblAlgn val="ctr"/>
        <c:lblOffset val="100"/>
        <c:noMultiLvlLbl val="0"/>
      </c:catAx>
      <c:valAx>
        <c:axId val="2129979656"/>
        <c:scaling>
          <c:orientation val="minMax"/>
        </c:scaling>
        <c:delete val="0"/>
        <c:axPos val="l"/>
        <c:majorGridlines/>
        <c:numFmt formatCode="0%" sourceLinked="1"/>
        <c:majorTickMark val="out"/>
        <c:minorTickMark val="none"/>
        <c:tickLblPos val="nextTo"/>
        <c:crossAx val="2129982744"/>
        <c:crosses val="autoZero"/>
        <c:crossBetween val="between"/>
      </c:valAx>
    </c:plotArea>
    <c:legend>
      <c:legendPos val="r"/>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B0C5A-14A3-4508-B58D-F11EE6F14429}"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E0B3C4CC-A65B-4F9F-B56F-814CA20ECD56}">
      <dgm:prSet/>
      <dgm:spPr>
        <a:solidFill>
          <a:schemeClr val="tx2">
            <a:lumMod val="60000"/>
            <a:lumOff val="40000"/>
          </a:schemeClr>
        </a:solidFill>
      </dgm:spPr>
      <dgm:t>
        <a:bodyPr/>
        <a:lstStyle/>
        <a:p>
          <a:r>
            <a:rPr lang="en-US" i="1" dirty="0"/>
            <a:t>How prepared &amp; supported are faculty &amp; students for online learning?     </a:t>
          </a:r>
          <a:br>
            <a:rPr lang="en-US" i="1" dirty="0"/>
          </a:br>
          <a:endParaRPr lang="en-US" dirty="0"/>
        </a:p>
      </dgm:t>
    </dgm:pt>
    <dgm:pt modelId="{840668F3-F27A-41ED-8BA0-8691E5A6AE2B}" type="parTrans" cxnId="{C06E254A-6A87-4DCA-8048-D27414B61796}">
      <dgm:prSet/>
      <dgm:spPr/>
      <dgm:t>
        <a:bodyPr/>
        <a:lstStyle/>
        <a:p>
          <a:endParaRPr lang="en-US"/>
        </a:p>
      </dgm:t>
    </dgm:pt>
    <dgm:pt modelId="{AC665CD6-37BA-4496-B12F-422D956B0DF5}" type="sibTrans" cxnId="{C06E254A-6A87-4DCA-8048-D27414B61796}">
      <dgm:prSet/>
      <dgm:spPr/>
      <dgm:t>
        <a:bodyPr/>
        <a:lstStyle/>
        <a:p>
          <a:endParaRPr lang="en-US"/>
        </a:p>
      </dgm:t>
    </dgm:pt>
    <dgm:pt modelId="{06404F19-0B95-487C-B532-5B82AFA8249F}">
      <dgm:prSet/>
      <dgm:spPr>
        <a:solidFill>
          <a:schemeClr val="accent6">
            <a:lumMod val="75000"/>
          </a:schemeClr>
        </a:solidFill>
      </dgm:spPr>
      <dgm:t>
        <a:bodyPr/>
        <a:lstStyle/>
        <a:p>
          <a:r>
            <a:rPr lang="en-US" i="1" dirty="0"/>
            <a:t>How is that preparation &amp; support level impacting institutional response to the remote pivot?    </a:t>
          </a:r>
          <a:br>
            <a:rPr lang="en-US" i="1" dirty="0"/>
          </a:br>
          <a:endParaRPr lang="en-US" dirty="0"/>
        </a:p>
      </dgm:t>
    </dgm:pt>
    <dgm:pt modelId="{5C300468-E47D-45CF-A041-8049653B8E41}" type="parTrans" cxnId="{84D438D5-198B-483F-86FC-B90270A5A3FB}">
      <dgm:prSet/>
      <dgm:spPr/>
      <dgm:t>
        <a:bodyPr/>
        <a:lstStyle/>
        <a:p>
          <a:endParaRPr lang="en-US"/>
        </a:p>
      </dgm:t>
    </dgm:pt>
    <dgm:pt modelId="{F37213D1-FA7C-42C6-B65D-4013B8FD8C6B}" type="sibTrans" cxnId="{84D438D5-198B-483F-86FC-B90270A5A3FB}">
      <dgm:prSet/>
      <dgm:spPr/>
      <dgm:t>
        <a:bodyPr/>
        <a:lstStyle/>
        <a:p>
          <a:endParaRPr lang="en-US"/>
        </a:p>
      </dgm:t>
    </dgm:pt>
    <dgm:pt modelId="{4CA2A980-E367-4EB5-87C8-8591BA79E7CF}">
      <dgm:prSet/>
      <dgm:spPr>
        <a:solidFill>
          <a:schemeClr val="accent5">
            <a:lumMod val="75000"/>
          </a:schemeClr>
        </a:solidFill>
      </dgm:spPr>
      <dgm:t>
        <a:bodyPr/>
        <a:lstStyle/>
        <a:p>
          <a:r>
            <a:rPr lang="en-US" i="1" dirty="0"/>
            <a:t>Do institutions have the experience, capability &amp; resources to transition large numbers of remote instruction courses into fully online courses?</a:t>
          </a:r>
          <a:endParaRPr lang="en-US" dirty="0"/>
        </a:p>
      </dgm:t>
    </dgm:pt>
    <dgm:pt modelId="{68625B92-734F-4DAE-8730-A71ED8076898}" type="parTrans" cxnId="{A973CE1D-B456-4AB8-9285-347F272DD2AC}">
      <dgm:prSet/>
      <dgm:spPr/>
      <dgm:t>
        <a:bodyPr/>
        <a:lstStyle/>
        <a:p>
          <a:endParaRPr lang="en-US"/>
        </a:p>
      </dgm:t>
    </dgm:pt>
    <dgm:pt modelId="{D27C175C-0CB0-4406-B318-39211193E95D}" type="sibTrans" cxnId="{A973CE1D-B456-4AB8-9285-347F272DD2AC}">
      <dgm:prSet/>
      <dgm:spPr/>
      <dgm:t>
        <a:bodyPr/>
        <a:lstStyle/>
        <a:p>
          <a:endParaRPr lang="en-US"/>
        </a:p>
      </dgm:t>
    </dgm:pt>
    <dgm:pt modelId="{84C9A268-DB73-7D48-9754-C7D885BF35B7}" type="pres">
      <dgm:prSet presAssocID="{105B0C5A-14A3-4508-B58D-F11EE6F14429}" presName="outerComposite" presStyleCnt="0">
        <dgm:presLayoutVars>
          <dgm:chMax val="5"/>
          <dgm:dir/>
          <dgm:resizeHandles val="exact"/>
        </dgm:presLayoutVars>
      </dgm:prSet>
      <dgm:spPr/>
    </dgm:pt>
    <dgm:pt modelId="{C2673FFD-E0FF-2D46-83A4-B0DEB7B47E50}" type="pres">
      <dgm:prSet presAssocID="{105B0C5A-14A3-4508-B58D-F11EE6F14429}" presName="dummyMaxCanvas" presStyleCnt="0">
        <dgm:presLayoutVars/>
      </dgm:prSet>
      <dgm:spPr/>
    </dgm:pt>
    <dgm:pt modelId="{8A47DE88-48C7-8A40-9107-806E680107DF}" type="pres">
      <dgm:prSet presAssocID="{105B0C5A-14A3-4508-B58D-F11EE6F14429}" presName="ThreeNodes_1" presStyleLbl="node1" presStyleIdx="0" presStyleCnt="3">
        <dgm:presLayoutVars>
          <dgm:bulletEnabled val="1"/>
        </dgm:presLayoutVars>
      </dgm:prSet>
      <dgm:spPr/>
    </dgm:pt>
    <dgm:pt modelId="{F4FF8035-F7F6-A14F-A7AA-C5ADC25556D2}" type="pres">
      <dgm:prSet presAssocID="{105B0C5A-14A3-4508-B58D-F11EE6F14429}" presName="ThreeNodes_2" presStyleLbl="node1" presStyleIdx="1" presStyleCnt="3">
        <dgm:presLayoutVars>
          <dgm:bulletEnabled val="1"/>
        </dgm:presLayoutVars>
      </dgm:prSet>
      <dgm:spPr/>
    </dgm:pt>
    <dgm:pt modelId="{C95E5BCA-B217-B340-B5AC-A5CAABAD17BE}" type="pres">
      <dgm:prSet presAssocID="{105B0C5A-14A3-4508-B58D-F11EE6F14429}" presName="ThreeNodes_3" presStyleLbl="node1" presStyleIdx="2" presStyleCnt="3">
        <dgm:presLayoutVars>
          <dgm:bulletEnabled val="1"/>
        </dgm:presLayoutVars>
      </dgm:prSet>
      <dgm:spPr/>
    </dgm:pt>
    <dgm:pt modelId="{5804A3EF-0651-DD4B-AD12-B05593158185}" type="pres">
      <dgm:prSet presAssocID="{105B0C5A-14A3-4508-B58D-F11EE6F14429}" presName="ThreeConn_1-2" presStyleLbl="fgAccFollowNode1" presStyleIdx="0" presStyleCnt="2">
        <dgm:presLayoutVars>
          <dgm:bulletEnabled val="1"/>
        </dgm:presLayoutVars>
      </dgm:prSet>
      <dgm:spPr/>
    </dgm:pt>
    <dgm:pt modelId="{340FA7D2-C0BB-9348-8394-AFBEDBDB7EDF}" type="pres">
      <dgm:prSet presAssocID="{105B0C5A-14A3-4508-B58D-F11EE6F14429}" presName="ThreeConn_2-3" presStyleLbl="fgAccFollowNode1" presStyleIdx="1" presStyleCnt="2">
        <dgm:presLayoutVars>
          <dgm:bulletEnabled val="1"/>
        </dgm:presLayoutVars>
      </dgm:prSet>
      <dgm:spPr/>
    </dgm:pt>
    <dgm:pt modelId="{0BABC9C3-B177-1145-B645-5D4F20F94FBF}" type="pres">
      <dgm:prSet presAssocID="{105B0C5A-14A3-4508-B58D-F11EE6F14429}" presName="ThreeNodes_1_text" presStyleLbl="node1" presStyleIdx="2" presStyleCnt="3">
        <dgm:presLayoutVars>
          <dgm:bulletEnabled val="1"/>
        </dgm:presLayoutVars>
      </dgm:prSet>
      <dgm:spPr/>
    </dgm:pt>
    <dgm:pt modelId="{0A1ADF7C-A191-7244-AE01-7275713EA020}" type="pres">
      <dgm:prSet presAssocID="{105B0C5A-14A3-4508-B58D-F11EE6F14429}" presName="ThreeNodes_2_text" presStyleLbl="node1" presStyleIdx="2" presStyleCnt="3">
        <dgm:presLayoutVars>
          <dgm:bulletEnabled val="1"/>
        </dgm:presLayoutVars>
      </dgm:prSet>
      <dgm:spPr/>
    </dgm:pt>
    <dgm:pt modelId="{07CA1B2C-9832-6447-8D1F-582586719B69}" type="pres">
      <dgm:prSet presAssocID="{105B0C5A-14A3-4508-B58D-F11EE6F14429}" presName="ThreeNodes_3_text" presStyleLbl="node1" presStyleIdx="2" presStyleCnt="3">
        <dgm:presLayoutVars>
          <dgm:bulletEnabled val="1"/>
        </dgm:presLayoutVars>
      </dgm:prSet>
      <dgm:spPr/>
    </dgm:pt>
  </dgm:ptLst>
  <dgm:cxnLst>
    <dgm:cxn modelId="{A973CE1D-B456-4AB8-9285-347F272DD2AC}" srcId="{105B0C5A-14A3-4508-B58D-F11EE6F14429}" destId="{4CA2A980-E367-4EB5-87C8-8591BA79E7CF}" srcOrd="2" destOrd="0" parTransId="{68625B92-734F-4DAE-8730-A71ED8076898}" sibTransId="{D27C175C-0CB0-4406-B318-39211193E95D}"/>
    <dgm:cxn modelId="{B674C045-3413-244A-95AD-10AF6378A470}" type="presOf" srcId="{E0B3C4CC-A65B-4F9F-B56F-814CA20ECD56}" destId="{0BABC9C3-B177-1145-B645-5D4F20F94FBF}" srcOrd="1" destOrd="0" presId="urn:microsoft.com/office/officeart/2005/8/layout/vProcess5"/>
    <dgm:cxn modelId="{7A430B47-961F-FD46-A5D8-046373169F0C}" type="presOf" srcId="{06404F19-0B95-487C-B532-5B82AFA8249F}" destId="{0A1ADF7C-A191-7244-AE01-7275713EA020}" srcOrd="1" destOrd="0" presId="urn:microsoft.com/office/officeart/2005/8/layout/vProcess5"/>
    <dgm:cxn modelId="{C06E254A-6A87-4DCA-8048-D27414B61796}" srcId="{105B0C5A-14A3-4508-B58D-F11EE6F14429}" destId="{E0B3C4CC-A65B-4F9F-B56F-814CA20ECD56}" srcOrd="0" destOrd="0" parTransId="{840668F3-F27A-41ED-8BA0-8691E5A6AE2B}" sibTransId="{AC665CD6-37BA-4496-B12F-422D956B0DF5}"/>
    <dgm:cxn modelId="{0E333179-6CB9-4C43-9CBD-C3386FED0849}" type="presOf" srcId="{105B0C5A-14A3-4508-B58D-F11EE6F14429}" destId="{84C9A268-DB73-7D48-9754-C7D885BF35B7}" srcOrd="0" destOrd="0" presId="urn:microsoft.com/office/officeart/2005/8/layout/vProcess5"/>
    <dgm:cxn modelId="{A2F26E9D-68A1-D44C-88E9-53772C5AF852}" type="presOf" srcId="{E0B3C4CC-A65B-4F9F-B56F-814CA20ECD56}" destId="{8A47DE88-48C7-8A40-9107-806E680107DF}" srcOrd="0" destOrd="0" presId="urn:microsoft.com/office/officeart/2005/8/layout/vProcess5"/>
    <dgm:cxn modelId="{A8EA7AAB-4D5A-304E-91DD-50DD12597269}" type="presOf" srcId="{AC665CD6-37BA-4496-B12F-422D956B0DF5}" destId="{5804A3EF-0651-DD4B-AD12-B05593158185}" srcOrd="0" destOrd="0" presId="urn:microsoft.com/office/officeart/2005/8/layout/vProcess5"/>
    <dgm:cxn modelId="{151FA2B7-0415-714C-8E73-12171B05F308}" type="presOf" srcId="{F37213D1-FA7C-42C6-B65D-4013B8FD8C6B}" destId="{340FA7D2-C0BB-9348-8394-AFBEDBDB7EDF}" srcOrd="0" destOrd="0" presId="urn:microsoft.com/office/officeart/2005/8/layout/vProcess5"/>
    <dgm:cxn modelId="{11875CC5-27B3-A14C-B1C6-6676AA00DE96}" type="presOf" srcId="{4CA2A980-E367-4EB5-87C8-8591BA79E7CF}" destId="{C95E5BCA-B217-B340-B5AC-A5CAABAD17BE}" srcOrd="0" destOrd="0" presId="urn:microsoft.com/office/officeart/2005/8/layout/vProcess5"/>
    <dgm:cxn modelId="{3850EDC8-FC1F-934C-9E7A-28C71B7BCED1}" type="presOf" srcId="{4CA2A980-E367-4EB5-87C8-8591BA79E7CF}" destId="{07CA1B2C-9832-6447-8D1F-582586719B69}" srcOrd="1" destOrd="0" presId="urn:microsoft.com/office/officeart/2005/8/layout/vProcess5"/>
    <dgm:cxn modelId="{84D438D5-198B-483F-86FC-B90270A5A3FB}" srcId="{105B0C5A-14A3-4508-B58D-F11EE6F14429}" destId="{06404F19-0B95-487C-B532-5B82AFA8249F}" srcOrd="1" destOrd="0" parTransId="{5C300468-E47D-45CF-A041-8049653B8E41}" sibTransId="{F37213D1-FA7C-42C6-B65D-4013B8FD8C6B}"/>
    <dgm:cxn modelId="{E000B5F7-A78D-354A-BF1D-A1A18B05C03B}" type="presOf" srcId="{06404F19-0B95-487C-B532-5B82AFA8249F}" destId="{F4FF8035-F7F6-A14F-A7AA-C5ADC25556D2}" srcOrd="0" destOrd="0" presId="urn:microsoft.com/office/officeart/2005/8/layout/vProcess5"/>
    <dgm:cxn modelId="{AE4724F6-9C9E-DC40-BDC6-9C4189DACE6E}" type="presParOf" srcId="{84C9A268-DB73-7D48-9754-C7D885BF35B7}" destId="{C2673FFD-E0FF-2D46-83A4-B0DEB7B47E50}" srcOrd="0" destOrd="0" presId="urn:microsoft.com/office/officeart/2005/8/layout/vProcess5"/>
    <dgm:cxn modelId="{232A63C7-6F53-2A40-8EF0-D538016D4BCC}" type="presParOf" srcId="{84C9A268-DB73-7D48-9754-C7D885BF35B7}" destId="{8A47DE88-48C7-8A40-9107-806E680107DF}" srcOrd="1" destOrd="0" presId="urn:microsoft.com/office/officeart/2005/8/layout/vProcess5"/>
    <dgm:cxn modelId="{DCB465C8-7C17-4E4B-B975-62F7C0EB3B46}" type="presParOf" srcId="{84C9A268-DB73-7D48-9754-C7D885BF35B7}" destId="{F4FF8035-F7F6-A14F-A7AA-C5ADC25556D2}" srcOrd="2" destOrd="0" presId="urn:microsoft.com/office/officeart/2005/8/layout/vProcess5"/>
    <dgm:cxn modelId="{159AA1A2-DB22-C947-B182-FDE00D7A3BD0}" type="presParOf" srcId="{84C9A268-DB73-7D48-9754-C7D885BF35B7}" destId="{C95E5BCA-B217-B340-B5AC-A5CAABAD17BE}" srcOrd="3" destOrd="0" presId="urn:microsoft.com/office/officeart/2005/8/layout/vProcess5"/>
    <dgm:cxn modelId="{C2047910-7611-9941-8F92-7DE0B9CC6B2C}" type="presParOf" srcId="{84C9A268-DB73-7D48-9754-C7D885BF35B7}" destId="{5804A3EF-0651-DD4B-AD12-B05593158185}" srcOrd="4" destOrd="0" presId="urn:microsoft.com/office/officeart/2005/8/layout/vProcess5"/>
    <dgm:cxn modelId="{6A0D12BD-45AF-784B-B459-F0AC97750D8A}" type="presParOf" srcId="{84C9A268-DB73-7D48-9754-C7D885BF35B7}" destId="{340FA7D2-C0BB-9348-8394-AFBEDBDB7EDF}" srcOrd="5" destOrd="0" presId="urn:microsoft.com/office/officeart/2005/8/layout/vProcess5"/>
    <dgm:cxn modelId="{1AE6797F-94D9-2E48-911C-B9573727B5A6}" type="presParOf" srcId="{84C9A268-DB73-7D48-9754-C7D885BF35B7}" destId="{0BABC9C3-B177-1145-B645-5D4F20F94FBF}" srcOrd="6" destOrd="0" presId="urn:microsoft.com/office/officeart/2005/8/layout/vProcess5"/>
    <dgm:cxn modelId="{DE17A70E-5B9F-5441-A46D-5CCFDE21EDC2}" type="presParOf" srcId="{84C9A268-DB73-7D48-9754-C7D885BF35B7}" destId="{0A1ADF7C-A191-7244-AE01-7275713EA020}" srcOrd="7" destOrd="0" presId="urn:microsoft.com/office/officeart/2005/8/layout/vProcess5"/>
    <dgm:cxn modelId="{3D9FBD1F-15CE-7445-9140-29D41D30050C}" type="presParOf" srcId="{84C9A268-DB73-7D48-9754-C7D885BF35B7}" destId="{07CA1B2C-9832-6447-8D1F-582586719B6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AF55E-B304-4B17-8582-1EF5C8C23022}"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38D31BBA-E3E6-41A5-A5E3-02AEF3353FAC}">
      <dgm:prSet custT="1"/>
      <dgm:spPr/>
      <dgm:t>
        <a:bodyPr/>
        <a:lstStyle/>
        <a:p>
          <a:pPr>
            <a:lnSpc>
              <a:spcPct val="100000"/>
            </a:lnSpc>
          </a:pPr>
          <a:r>
            <a:rPr lang="en-US" sz="2000" dirty="0"/>
            <a:t>Online teaching requires different/new pedagogical strategies and methods, as well as design considerations.</a:t>
          </a:r>
        </a:p>
      </dgm:t>
    </dgm:pt>
    <dgm:pt modelId="{596AD3F1-88E3-472C-A31D-2F89E3D9CCCE}" type="parTrans" cxnId="{10F74388-7BBC-4441-8875-658332E45A2B}">
      <dgm:prSet/>
      <dgm:spPr/>
      <dgm:t>
        <a:bodyPr/>
        <a:lstStyle/>
        <a:p>
          <a:endParaRPr lang="en-US"/>
        </a:p>
      </dgm:t>
    </dgm:pt>
    <dgm:pt modelId="{7C28A2EE-91EE-4C36-9126-50BFFE7FEBAD}" type="sibTrans" cxnId="{10F74388-7BBC-4441-8875-658332E45A2B}">
      <dgm:prSet/>
      <dgm:spPr/>
      <dgm:t>
        <a:bodyPr/>
        <a:lstStyle/>
        <a:p>
          <a:endParaRPr lang="en-US"/>
        </a:p>
      </dgm:t>
    </dgm:pt>
    <dgm:pt modelId="{1431BB4F-1652-4244-A70F-27090954DA74}">
      <dgm:prSet custT="1"/>
      <dgm:spPr/>
      <dgm:t>
        <a:bodyPr/>
        <a:lstStyle/>
        <a:p>
          <a:pPr>
            <a:lnSpc>
              <a:spcPct val="100000"/>
            </a:lnSpc>
          </a:pPr>
          <a:r>
            <a:rPr lang="en-US" sz="2000" dirty="0"/>
            <a:t>Online instructors must also have minimum competencies in technology and using the LMS.</a:t>
          </a:r>
        </a:p>
      </dgm:t>
    </dgm:pt>
    <dgm:pt modelId="{C9FE3A6E-3CD1-4AFA-A894-C3B037629578}" type="parTrans" cxnId="{28A8B753-1F25-4717-8783-6ADC4DD2C4B8}">
      <dgm:prSet/>
      <dgm:spPr/>
      <dgm:t>
        <a:bodyPr/>
        <a:lstStyle/>
        <a:p>
          <a:endParaRPr lang="en-US"/>
        </a:p>
      </dgm:t>
    </dgm:pt>
    <dgm:pt modelId="{6E9682F1-A9B9-4BBC-9CFF-4ABC651A8AC5}" type="sibTrans" cxnId="{28A8B753-1F25-4717-8783-6ADC4DD2C4B8}">
      <dgm:prSet/>
      <dgm:spPr/>
      <dgm:t>
        <a:bodyPr/>
        <a:lstStyle/>
        <a:p>
          <a:endParaRPr lang="en-US"/>
        </a:p>
      </dgm:t>
    </dgm:pt>
    <dgm:pt modelId="{89D219E8-516B-4506-9F9C-1185D72A50B5}">
      <dgm:prSet custT="1"/>
      <dgm:spPr/>
      <dgm:t>
        <a:bodyPr/>
        <a:lstStyle/>
        <a:p>
          <a:pPr>
            <a:lnSpc>
              <a:spcPct val="100000"/>
            </a:lnSpc>
            <a:spcAft>
              <a:spcPts val="0"/>
            </a:spcAft>
          </a:pPr>
          <a:r>
            <a:rPr lang="en-US" sz="2000" i="1" dirty="0"/>
            <a:t>             CHLOE 4 revealed four main training areas: </a:t>
          </a:r>
          <a:br>
            <a:rPr lang="en-US" sz="2000" i="1" dirty="0"/>
          </a:br>
          <a:r>
            <a:rPr lang="en-US" sz="2000" i="1" dirty="0"/>
            <a:t>       Online Pedagogy 		       LMS &amp; Technology </a:t>
          </a:r>
        </a:p>
        <a:p>
          <a:pPr>
            <a:lnSpc>
              <a:spcPct val="100000"/>
            </a:lnSpc>
            <a:spcAft>
              <a:spcPts val="0"/>
            </a:spcAft>
          </a:pPr>
          <a:r>
            <a:rPr lang="en-US" sz="2000" i="1" dirty="0"/>
            <a:t>Institutional online policies           Quality Assurance &amp; Standards</a:t>
          </a:r>
          <a:endParaRPr lang="en-US" sz="2000" dirty="0"/>
        </a:p>
      </dgm:t>
    </dgm:pt>
    <dgm:pt modelId="{21A57D3A-09A2-44B7-A447-8D42A03898D3}" type="parTrans" cxnId="{66C4AF1C-4EF5-49BD-99F0-CEB4216D0B0E}">
      <dgm:prSet/>
      <dgm:spPr/>
      <dgm:t>
        <a:bodyPr/>
        <a:lstStyle/>
        <a:p>
          <a:endParaRPr lang="en-US"/>
        </a:p>
      </dgm:t>
    </dgm:pt>
    <dgm:pt modelId="{AE4DD750-B567-4E70-BCCE-27E619BE5947}" type="sibTrans" cxnId="{66C4AF1C-4EF5-49BD-99F0-CEB4216D0B0E}">
      <dgm:prSet/>
      <dgm:spPr/>
      <dgm:t>
        <a:bodyPr/>
        <a:lstStyle/>
        <a:p>
          <a:endParaRPr lang="en-US"/>
        </a:p>
      </dgm:t>
    </dgm:pt>
    <dgm:pt modelId="{9F628C5F-B6C0-48A7-9A6A-DD01EE227218}" type="pres">
      <dgm:prSet presAssocID="{6CDAF55E-B304-4B17-8582-1EF5C8C23022}" presName="root" presStyleCnt="0">
        <dgm:presLayoutVars>
          <dgm:dir/>
          <dgm:resizeHandles val="exact"/>
        </dgm:presLayoutVars>
      </dgm:prSet>
      <dgm:spPr/>
    </dgm:pt>
    <dgm:pt modelId="{4596E8F5-75A5-4A83-A6F4-CC29F798A4F2}" type="pres">
      <dgm:prSet presAssocID="{38D31BBA-E3E6-41A5-A5E3-02AEF3353FAC}" presName="compNode" presStyleCnt="0"/>
      <dgm:spPr/>
    </dgm:pt>
    <dgm:pt modelId="{DB0D4040-3C2E-4ED6-8600-C5F52FCA0E85}" type="pres">
      <dgm:prSet presAssocID="{38D31BBA-E3E6-41A5-A5E3-02AEF3353FAC}" presName="bgRect" presStyleLbl="bgShp" presStyleIdx="0" presStyleCnt="3"/>
      <dgm:spPr/>
    </dgm:pt>
    <dgm:pt modelId="{60BB94E5-1243-4614-BA44-73CC0EE0FFE6}" type="pres">
      <dgm:prSet presAssocID="{38D31BBA-E3E6-41A5-A5E3-02AEF3353F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6F27425-F13B-46F7-A8E4-7B839A0F9E0A}" type="pres">
      <dgm:prSet presAssocID="{38D31BBA-E3E6-41A5-A5E3-02AEF3353FAC}" presName="spaceRect" presStyleCnt="0"/>
      <dgm:spPr/>
    </dgm:pt>
    <dgm:pt modelId="{4C84A471-9406-4181-82D1-E5E0B74919D1}" type="pres">
      <dgm:prSet presAssocID="{38D31BBA-E3E6-41A5-A5E3-02AEF3353FAC}" presName="parTx" presStyleLbl="revTx" presStyleIdx="0" presStyleCnt="3">
        <dgm:presLayoutVars>
          <dgm:chMax val="0"/>
          <dgm:chPref val="0"/>
        </dgm:presLayoutVars>
      </dgm:prSet>
      <dgm:spPr/>
    </dgm:pt>
    <dgm:pt modelId="{B6407139-A949-4AF6-BB12-571639FA4A8D}" type="pres">
      <dgm:prSet presAssocID="{7C28A2EE-91EE-4C36-9126-50BFFE7FEBAD}" presName="sibTrans" presStyleCnt="0"/>
      <dgm:spPr/>
    </dgm:pt>
    <dgm:pt modelId="{EC6E113E-9B58-4BDE-AEA9-16F283DDFA29}" type="pres">
      <dgm:prSet presAssocID="{1431BB4F-1652-4244-A70F-27090954DA74}" presName="compNode" presStyleCnt="0"/>
      <dgm:spPr/>
    </dgm:pt>
    <dgm:pt modelId="{7DD7A41F-D2DC-4FE3-85A7-18C48C34B2DF}" type="pres">
      <dgm:prSet presAssocID="{1431BB4F-1652-4244-A70F-27090954DA74}" presName="bgRect" presStyleLbl="bgShp" presStyleIdx="1" presStyleCnt="3"/>
      <dgm:spPr/>
    </dgm:pt>
    <dgm:pt modelId="{0C198FA5-0895-40C9-8FBB-B410CA08C0B1}" type="pres">
      <dgm:prSet presAssocID="{1431BB4F-1652-4244-A70F-27090954DA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D849D994-9E0B-4010-B8A3-F69E55B83F54}" type="pres">
      <dgm:prSet presAssocID="{1431BB4F-1652-4244-A70F-27090954DA74}" presName="spaceRect" presStyleCnt="0"/>
      <dgm:spPr/>
    </dgm:pt>
    <dgm:pt modelId="{6BA9E9A2-2BAE-41D9-90C1-86E3EB8EB322}" type="pres">
      <dgm:prSet presAssocID="{1431BB4F-1652-4244-A70F-27090954DA74}" presName="parTx" presStyleLbl="revTx" presStyleIdx="1" presStyleCnt="3">
        <dgm:presLayoutVars>
          <dgm:chMax val="0"/>
          <dgm:chPref val="0"/>
        </dgm:presLayoutVars>
      </dgm:prSet>
      <dgm:spPr/>
    </dgm:pt>
    <dgm:pt modelId="{05575172-6CA6-4F66-BDBB-FDDFBB2E1238}" type="pres">
      <dgm:prSet presAssocID="{6E9682F1-A9B9-4BBC-9CFF-4ABC651A8AC5}" presName="sibTrans" presStyleCnt="0"/>
      <dgm:spPr/>
    </dgm:pt>
    <dgm:pt modelId="{EF85DB43-8750-4C59-A986-9B777C5F681A}" type="pres">
      <dgm:prSet presAssocID="{89D219E8-516B-4506-9F9C-1185D72A50B5}" presName="compNode" presStyleCnt="0"/>
      <dgm:spPr/>
    </dgm:pt>
    <dgm:pt modelId="{EC7582FC-4B2C-4BE6-A23B-8A039AAA4EAB}" type="pres">
      <dgm:prSet presAssocID="{89D219E8-516B-4506-9F9C-1185D72A50B5}" presName="bgRect" presStyleLbl="bgShp" presStyleIdx="2" presStyleCnt="3"/>
      <dgm:spPr/>
    </dgm:pt>
    <dgm:pt modelId="{2F185EB3-BCBE-4F41-8F5A-2F77E326D6B9}" type="pres">
      <dgm:prSet presAssocID="{89D219E8-516B-4506-9F9C-1185D72A50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BFA40ADA-70DE-4A4B-BFB1-5D4BD021D29E}" type="pres">
      <dgm:prSet presAssocID="{89D219E8-516B-4506-9F9C-1185D72A50B5}" presName="spaceRect" presStyleCnt="0"/>
      <dgm:spPr/>
    </dgm:pt>
    <dgm:pt modelId="{86A4FBAA-5C65-49EE-90EB-ECEC401D22A8}" type="pres">
      <dgm:prSet presAssocID="{89D219E8-516B-4506-9F9C-1185D72A50B5}" presName="parTx" presStyleLbl="revTx" presStyleIdx="2" presStyleCnt="3" custScaleX="100000">
        <dgm:presLayoutVars>
          <dgm:chMax val="0"/>
          <dgm:chPref val="0"/>
        </dgm:presLayoutVars>
      </dgm:prSet>
      <dgm:spPr/>
    </dgm:pt>
  </dgm:ptLst>
  <dgm:cxnLst>
    <dgm:cxn modelId="{66C4AF1C-4EF5-49BD-99F0-CEB4216D0B0E}" srcId="{6CDAF55E-B304-4B17-8582-1EF5C8C23022}" destId="{89D219E8-516B-4506-9F9C-1185D72A50B5}" srcOrd="2" destOrd="0" parTransId="{21A57D3A-09A2-44B7-A447-8D42A03898D3}" sibTransId="{AE4DD750-B567-4E70-BCCE-27E619BE5947}"/>
    <dgm:cxn modelId="{28A8B753-1F25-4717-8783-6ADC4DD2C4B8}" srcId="{6CDAF55E-B304-4B17-8582-1EF5C8C23022}" destId="{1431BB4F-1652-4244-A70F-27090954DA74}" srcOrd="1" destOrd="0" parTransId="{C9FE3A6E-3CD1-4AFA-A894-C3B037629578}" sibTransId="{6E9682F1-A9B9-4BBC-9CFF-4ABC651A8AC5}"/>
    <dgm:cxn modelId="{10F74388-7BBC-4441-8875-658332E45A2B}" srcId="{6CDAF55E-B304-4B17-8582-1EF5C8C23022}" destId="{38D31BBA-E3E6-41A5-A5E3-02AEF3353FAC}" srcOrd="0" destOrd="0" parTransId="{596AD3F1-88E3-472C-A31D-2F89E3D9CCCE}" sibTransId="{7C28A2EE-91EE-4C36-9126-50BFFE7FEBAD}"/>
    <dgm:cxn modelId="{F3C7509F-CDD1-4810-821F-3801CBD2AB2A}" type="presOf" srcId="{6CDAF55E-B304-4B17-8582-1EF5C8C23022}" destId="{9F628C5F-B6C0-48A7-9A6A-DD01EE227218}" srcOrd="0" destOrd="0" presId="urn:microsoft.com/office/officeart/2018/2/layout/IconVerticalSolidList"/>
    <dgm:cxn modelId="{674D98A4-E7BF-4EA5-8F4D-178255150563}" type="presOf" srcId="{89D219E8-516B-4506-9F9C-1185D72A50B5}" destId="{86A4FBAA-5C65-49EE-90EB-ECEC401D22A8}" srcOrd="0" destOrd="0" presId="urn:microsoft.com/office/officeart/2018/2/layout/IconVerticalSolidList"/>
    <dgm:cxn modelId="{348AE4AF-3674-4B1F-AC04-623BE68092A3}" type="presOf" srcId="{1431BB4F-1652-4244-A70F-27090954DA74}" destId="{6BA9E9A2-2BAE-41D9-90C1-86E3EB8EB322}" srcOrd="0" destOrd="0" presId="urn:microsoft.com/office/officeart/2018/2/layout/IconVerticalSolidList"/>
    <dgm:cxn modelId="{3CF181ED-06F5-4A48-B7DC-25223BAADD3C}" type="presOf" srcId="{38D31BBA-E3E6-41A5-A5E3-02AEF3353FAC}" destId="{4C84A471-9406-4181-82D1-E5E0B74919D1}" srcOrd="0" destOrd="0" presId="urn:microsoft.com/office/officeart/2018/2/layout/IconVerticalSolidList"/>
    <dgm:cxn modelId="{4E44F721-19AF-47D8-A06A-97E755F20064}" type="presParOf" srcId="{9F628C5F-B6C0-48A7-9A6A-DD01EE227218}" destId="{4596E8F5-75A5-4A83-A6F4-CC29F798A4F2}" srcOrd="0" destOrd="0" presId="urn:microsoft.com/office/officeart/2018/2/layout/IconVerticalSolidList"/>
    <dgm:cxn modelId="{76276CD7-1D6A-428E-BAB2-427293382932}" type="presParOf" srcId="{4596E8F5-75A5-4A83-A6F4-CC29F798A4F2}" destId="{DB0D4040-3C2E-4ED6-8600-C5F52FCA0E85}" srcOrd="0" destOrd="0" presId="urn:microsoft.com/office/officeart/2018/2/layout/IconVerticalSolidList"/>
    <dgm:cxn modelId="{62DEB3FC-A14C-41ED-9E5C-A4142E933318}" type="presParOf" srcId="{4596E8F5-75A5-4A83-A6F4-CC29F798A4F2}" destId="{60BB94E5-1243-4614-BA44-73CC0EE0FFE6}" srcOrd="1" destOrd="0" presId="urn:microsoft.com/office/officeart/2018/2/layout/IconVerticalSolidList"/>
    <dgm:cxn modelId="{4D843FAE-FE66-4601-8253-397365E40726}" type="presParOf" srcId="{4596E8F5-75A5-4A83-A6F4-CC29F798A4F2}" destId="{96F27425-F13B-46F7-A8E4-7B839A0F9E0A}" srcOrd="2" destOrd="0" presId="urn:microsoft.com/office/officeart/2018/2/layout/IconVerticalSolidList"/>
    <dgm:cxn modelId="{F41A065B-2F8B-46E2-943F-F9C49C604D4D}" type="presParOf" srcId="{4596E8F5-75A5-4A83-A6F4-CC29F798A4F2}" destId="{4C84A471-9406-4181-82D1-E5E0B74919D1}" srcOrd="3" destOrd="0" presId="urn:microsoft.com/office/officeart/2018/2/layout/IconVerticalSolidList"/>
    <dgm:cxn modelId="{F0FF4948-2A83-40CE-8095-C82A7A36BC53}" type="presParOf" srcId="{9F628C5F-B6C0-48A7-9A6A-DD01EE227218}" destId="{B6407139-A949-4AF6-BB12-571639FA4A8D}" srcOrd="1" destOrd="0" presId="urn:microsoft.com/office/officeart/2018/2/layout/IconVerticalSolidList"/>
    <dgm:cxn modelId="{51D2297B-43DC-490D-A890-864A66A1818D}" type="presParOf" srcId="{9F628C5F-B6C0-48A7-9A6A-DD01EE227218}" destId="{EC6E113E-9B58-4BDE-AEA9-16F283DDFA29}" srcOrd="2" destOrd="0" presId="urn:microsoft.com/office/officeart/2018/2/layout/IconVerticalSolidList"/>
    <dgm:cxn modelId="{09768BF8-3369-4A3F-A48F-8695C2C1EB4D}" type="presParOf" srcId="{EC6E113E-9B58-4BDE-AEA9-16F283DDFA29}" destId="{7DD7A41F-D2DC-4FE3-85A7-18C48C34B2DF}" srcOrd="0" destOrd="0" presId="urn:microsoft.com/office/officeart/2018/2/layout/IconVerticalSolidList"/>
    <dgm:cxn modelId="{B0EC8400-32BB-479E-A89F-30FEFE994AAF}" type="presParOf" srcId="{EC6E113E-9B58-4BDE-AEA9-16F283DDFA29}" destId="{0C198FA5-0895-40C9-8FBB-B410CA08C0B1}" srcOrd="1" destOrd="0" presId="urn:microsoft.com/office/officeart/2018/2/layout/IconVerticalSolidList"/>
    <dgm:cxn modelId="{B4EBB141-EEA2-4CF7-842D-46E9AD83EC98}" type="presParOf" srcId="{EC6E113E-9B58-4BDE-AEA9-16F283DDFA29}" destId="{D849D994-9E0B-4010-B8A3-F69E55B83F54}" srcOrd="2" destOrd="0" presId="urn:microsoft.com/office/officeart/2018/2/layout/IconVerticalSolidList"/>
    <dgm:cxn modelId="{08B5EE5E-27BC-4E0B-8C77-779FB65A41C9}" type="presParOf" srcId="{EC6E113E-9B58-4BDE-AEA9-16F283DDFA29}" destId="{6BA9E9A2-2BAE-41D9-90C1-86E3EB8EB322}" srcOrd="3" destOrd="0" presId="urn:microsoft.com/office/officeart/2018/2/layout/IconVerticalSolidList"/>
    <dgm:cxn modelId="{E7401066-3655-4BD9-900C-0A99F96DAAE1}" type="presParOf" srcId="{9F628C5F-B6C0-48A7-9A6A-DD01EE227218}" destId="{05575172-6CA6-4F66-BDBB-FDDFBB2E1238}" srcOrd="3" destOrd="0" presId="urn:microsoft.com/office/officeart/2018/2/layout/IconVerticalSolidList"/>
    <dgm:cxn modelId="{D928A884-B728-4206-9052-4D177B9AA89D}" type="presParOf" srcId="{9F628C5F-B6C0-48A7-9A6A-DD01EE227218}" destId="{EF85DB43-8750-4C59-A986-9B777C5F681A}" srcOrd="4" destOrd="0" presId="urn:microsoft.com/office/officeart/2018/2/layout/IconVerticalSolidList"/>
    <dgm:cxn modelId="{3031BEAC-0650-4FBF-B7F1-94BBC82F0BEC}" type="presParOf" srcId="{EF85DB43-8750-4C59-A986-9B777C5F681A}" destId="{EC7582FC-4B2C-4BE6-A23B-8A039AAA4EAB}" srcOrd="0" destOrd="0" presId="urn:microsoft.com/office/officeart/2018/2/layout/IconVerticalSolidList"/>
    <dgm:cxn modelId="{6DC4FA0D-1BDF-4E51-A5B5-081F8E2598CE}" type="presParOf" srcId="{EF85DB43-8750-4C59-A986-9B777C5F681A}" destId="{2F185EB3-BCBE-4F41-8F5A-2F77E326D6B9}" srcOrd="1" destOrd="0" presId="urn:microsoft.com/office/officeart/2018/2/layout/IconVerticalSolidList"/>
    <dgm:cxn modelId="{B13150EB-0B52-490B-83FF-F8EA6960F5D6}" type="presParOf" srcId="{EF85DB43-8750-4C59-A986-9B777C5F681A}" destId="{BFA40ADA-70DE-4A4B-BFB1-5D4BD021D29E}" srcOrd="2" destOrd="0" presId="urn:microsoft.com/office/officeart/2018/2/layout/IconVerticalSolidList"/>
    <dgm:cxn modelId="{7FAF6935-1C26-4C6E-A928-01223CC5A8A4}" type="presParOf" srcId="{EF85DB43-8750-4C59-A986-9B777C5F681A}" destId="{86A4FBAA-5C65-49EE-90EB-ECEC401D22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A93BF-1A71-4A58-87CB-B64D8EA908F1}"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A8DFBAA1-268C-435A-ABB7-7E3995BCA093}">
      <dgm:prSet custT="1"/>
      <dgm:spPr/>
      <dgm:t>
        <a:bodyPr/>
        <a:lstStyle/>
        <a:p>
          <a:pPr>
            <a:lnSpc>
              <a:spcPct val="100000"/>
            </a:lnSpc>
          </a:pPr>
          <a:r>
            <a:rPr lang="en-US" sz="2000" dirty="0"/>
            <a:t>Even minimal LMS and online teaching training may help ease a quick shift in modality. </a:t>
          </a:r>
          <a:br>
            <a:rPr lang="en-US" sz="1700" dirty="0"/>
          </a:br>
          <a:endParaRPr lang="en-US" sz="1700" dirty="0"/>
        </a:p>
      </dgm:t>
    </dgm:pt>
    <dgm:pt modelId="{A26CC911-974D-45F2-BAA2-B1D58CC42ABF}" type="parTrans" cxnId="{F69483AF-4ECA-4750-A056-3D70DE77323A}">
      <dgm:prSet/>
      <dgm:spPr/>
      <dgm:t>
        <a:bodyPr/>
        <a:lstStyle/>
        <a:p>
          <a:endParaRPr lang="en-US"/>
        </a:p>
      </dgm:t>
    </dgm:pt>
    <dgm:pt modelId="{A171F941-18C3-49D0-9348-123D9E899660}" type="sibTrans" cxnId="{F69483AF-4ECA-4750-A056-3D70DE77323A}">
      <dgm:prSet/>
      <dgm:spPr/>
      <dgm:t>
        <a:bodyPr/>
        <a:lstStyle/>
        <a:p>
          <a:endParaRPr lang="en-US"/>
        </a:p>
      </dgm:t>
    </dgm:pt>
    <dgm:pt modelId="{517A4812-E86D-4BBA-AB7E-145428398D5D}">
      <dgm:prSet custT="1"/>
      <dgm:spPr/>
      <dgm:t>
        <a:bodyPr/>
        <a:lstStyle/>
        <a:p>
          <a:pPr>
            <a:lnSpc>
              <a:spcPct val="100000"/>
            </a:lnSpc>
          </a:pPr>
          <a:r>
            <a:rPr lang="en-US" sz="1800" dirty="0"/>
            <a:t>Past research has shown that faculty development in online teaching and online design positively impact faculty’s face-to-face teaching practices (Kearns &amp; Mancilla, 2015; Koepke &amp; O’Brien, 2012; McQuiggan, 2012).</a:t>
          </a:r>
        </a:p>
      </dgm:t>
    </dgm:pt>
    <dgm:pt modelId="{378D2AF2-4EB6-468D-A09E-B09711D95AD5}" type="parTrans" cxnId="{3DF360CF-1D7F-4A9D-9060-43F1DA8D7F9E}">
      <dgm:prSet/>
      <dgm:spPr/>
      <dgm:t>
        <a:bodyPr/>
        <a:lstStyle/>
        <a:p>
          <a:endParaRPr lang="en-US"/>
        </a:p>
      </dgm:t>
    </dgm:pt>
    <dgm:pt modelId="{6BE24BEB-43AA-45CF-B6DB-6AA0315FB917}" type="sibTrans" cxnId="{3DF360CF-1D7F-4A9D-9060-43F1DA8D7F9E}">
      <dgm:prSet/>
      <dgm:spPr/>
      <dgm:t>
        <a:bodyPr/>
        <a:lstStyle/>
        <a:p>
          <a:endParaRPr lang="en-US"/>
        </a:p>
      </dgm:t>
    </dgm:pt>
    <dgm:pt modelId="{6B4A91E8-DABC-4B7C-948E-C2978E9FF39B}" type="pres">
      <dgm:prSet presAssocID="{8DBA93BF-1A71-4A58-87CB-B64D8EA908F1}" presName="root" presStyleCnt="0">
        <dgm:presLayoutVars>
          <dgm:dir/>
          <dgm:resizeHandles val="exact"/>
        </dgm:presLayoutVars>
      </dgm:prSet>
      <dgm:spPr/>
    </dgm:pt>
    <dgm:pt modelId="{EAAA566D-2C74-440C-A25C-B4D4CE1F9F79}" type="pres">
      <dgm:prSet presAssocID="{A8DFBAA1-268C-435A-ABB7-7E3995BCA093}" presName="compNode" presStyleCnt="0"/>
      <dgm:spPr/>
    </dgm:pt>
    <dgm:pt modelId="{C0ACA4EA-9C2B-4EFE-AEE2-F22BAD88AF9F}" type="pres">
      <dgm:prSet presAssocID="{A8DFBAA1-268C-435A-ABB7-7E3995BCA093}" presName="bgRect" presStyleLbl="bgShp" presStyleIdx="0" presStyleCnt="2"/>
      <dgm:spPr/>
    </dgm:pt>
    <dgm:pt modelId="{1FCC83B6-20EE-4709-B213-0FC3B343DE54}" type="pres">
      <dgm:prSet presAssocID="{A8DFBAA1-268C-435A-ABB7-7E3995BCA0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3C351AE8-8B96-43C5-BBB1-DEFE17BC8AA0}" type="pres">
      <dgm:prSet presAssocID="{A8DFBAA1-268C-435A-ABB7-7E3995BCA093}" presName="spaceRect" presStyleCnt="0"/>
      <dgm:spPr/>
    </dgm:pt>
    <dgm:pt modelId="{EA8E72A3-8C76-4940-B7F6-6F0F1E1C29BE}" type="pres">
      <dgm:prSet presAssocID="{A8DFBAA1-268C-435A-ABB7-7E3995BCA093}" presName="parTx" presStyleLbl="revTx" presStyleIdx="0" presStyleCnt="2">
        <dgm:presLayoutVars>
          <dgm:chMax val="0"/>
          <dgm:chPref val="0"/>
        </dgm:presLayoutVars>
      </dgm:prSet>
      <dgm:spPr/>
    </dgm:pt>
    <dgm:pt modelId="{AEF06F81-495D-4C67-93F7-FDC04311D6F7}" type="pres">
      <dgm:prSet presAssocID="{A171F941-18C3-49D0-9348-123D9E899660}" presName="sibTrans" presStyleCnt="0"/>
      <dgm:spPr/>
    </dgm:pt>
    <dgm:pt modelId="{C1378179-E33F-41AB-A9AA-9216F8E43EDD}" type="pres">
      <dgm:prSet presAssocID="{517A4812-E86D-4BBA-AB7E-145428398D5D}" presName="compNode" presStyleCnt="0"/>
      <dgm:spPr/>
    </dgm:pt>
    <dgm:pt modelId="{8029B263-930C-41CC-A814-8E1A68370BC8}" type="pres">
      <dgm:prSet presAssocID="{517A4812-E86D-4BBA-AB7E-145428398D5D}" presName="bgRect" presStyleLbl="bgShp" presStyleIdx="1" presStyleCnt="2"/>
      <dgm:spPr/>
    </dgm:pt>
    <dgm:pt modelId="{33FC67A6-4234-4A9E-A696-879F1FFB5980}" type="pres">
      <dgm:prSet presAssocID="{517A4812-E86D-4BBA-AB7E-145428398D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09EFE311-0849-4EB5-9F24-1A248D4BE8E7}" type="pres">
      <dgm:prSet presAssocID="{517A4812-E86D-4BBA-AB7E-145428398D5D}" presName="spaceRect" presStyleCnt="0"/>
      <dgm:spPr/>
    </dgm:pt>
    <dgm:pt modelId="{A63A36E2-4B2D-4102-A784-C2CE8FFC06F5}" type="pres">
      <dgm:prSet presAssocID="{517A4812-E86D-4BBA-AB7E-145428398D5D}" presName="parTx" presStyleLbl="revTx" presStyleIdx="1" presStyleCnt="2">
        <dgm:presLayoutVars>
          <dgm:chMax val="0"/>
          <dgm:chPref val="0"/>
        </dgm:presLayoutVars>
      </dgm:prSet>
      <dgm:spPr/>
    </dgm:pt>
  </dgm:ptLst>
  <dgm:cxnLst>
    <dgm:cxn modelId="{1023D81F-1A54-4F57-B184-0F24BDEEA5F7}" type="presOf" srcId="{517A4812-E86D-4BBA-AB7E-145428398D5D}" destId="{A63A36E2-4B2D-4102-A784-C2CE8FFC06F5}" srcOrd="0" destOrd="0" presId="urn:microsoft.com/office/officeart/2018/2/layout/IconVerticalSolidList"/>
    <dgm:cxn modelId="{EEF13594-2A7E-4296-A27F-3163347D6EF8}" type="presOf" srcId="{8DBA93BF-1A71-4A58-87CB-B64D8EA908F1}" destId="{6B4A91E8-DABC-4B7C-948E-C2978E9FF39B}" srcOrd="0" destOrd="0" presId="urn:microsoft.com/office/officeart/2018/2/layout/IconVerticalSolidList"/>
    <dgm:cxn modelId="{62BE189F-FA34-46C5-9868-50A1E790BDBA}" type="presOf" srcId="{A8DFBAA1-268C-435A-ABB7-7E3995BCA093}" destId="{EA8E72A3-8C76-4940-B7F6-6F0F1E1C29BE}" srcOrd="0" destOrd="0" presId="urn:microsoft.com/office/officeart/2018/2/layout/IconVerticalSolidList"/>
    <dgm:cxn modelId="{F69483AF-4ECA-4750-A056-3D70DE77323A}" srcId="{8DBA93BF-1A71-4A58-87CB-B64D8EA908F1}" destId="{A8DFBAA1-268C-435A-ABB7-7E3995BCA093}" srcOrd="0" destOrd="0" parTransId="{A26CC911-974D-45F2-BAA2-B1D58CC42ABF}" sibTransId="{A171F941-18C3-49D0-9348-123D9E899660}"/>
    <dgm:cxn modelId="{3DF360CF-1D7F-4A9D-9060-43F1DA8D7F9E}" srcId="{8DBA93BF-1A71-4A58-87CB-B64D8EA908F1}" destId="{517A4812-E86D-4BBA-AB7E-145428398D5D}" srcOrd="1" destOrd="0" parTransId="{378D2AF2-4EB6-468D-A09E-B09711D95AD5}" sibTransId="{6BE24BEB-43AA-45CF-B6DB-6AA0315FB917}"/>
    <dgm:cxn modelId="{3476D175-F44A-40E8-8B9D-01A4EE0C39CC}" type="presParOf" srcId="{6B4A91E8-DABC-4B7C-948E-C2978E9FF39B}" destId="{EAAA566D-2C74-440C-A25C-B4D4CE1F9F79}" srcOrd="0" destOrd="0" presId="urn:microsoft.com/office/officeart/2018/2/layout/IconVerticalSolidList"/>
    <dgm:cxn modelId="{3407DF81-BEB9-4A81-8734-FDD15A0C5C41}" type="presParOf" srcId="{EAAA566D-2C74-440C-A25C-B4D4CE1F9F79}" destId="{C0ACA4EA-9C2B-4EFE-AEE2-F22BAD88AF9F}" srcOrd="0" destOrd="0" presId="urn:microsoft.com/office/officeart/2018/2/layout/IconVerticalSolidList"/>
    <dgm:cxn modelId="{13A3AF6A-AB53-49A4-B98A-4DBE27AD6562}" type="presParOf" srcId="{EAAA566D-2C74-440C-A25C-B4D4CE1F9F79}" destId="{1FCC83B6-20EE-4709-B213-0FC3B343DE54}" srcOrd="1" destOrd="0" presId="urn:microsoft.com/office/officeart/2018/2/layout/IconVerticalSolidList"/>
    <dgm:cxn modelId="{C6941C63-DE23-46A3-A7D3-AD70D31A2201}" type="presParOf" srcId="{EAAA566D-2C74-440C-A25C-B4D4CE1F9F79}" destId="{3C351AE8-8B96-43C5-BBB1-DEFE17BC8AA0}" srcOrd="2" destOrd="0" presId="urn:microsoft.com/office/officeart/2018/2/layout/IconVerticalSolidList"/>
    <dgm:cxn modelId="{BC11EF14-0FC9-41E3-8F59-1C887D1F338A}" type="presParOf" srcId="{EAAA566D-2C74-440C-A25C-B4D4CE1F9F79}" destId="{EA8E72A3-8C76-4940-B7F6-6F0F1E1C29BE}" srcOrd="3" destOrd="0" presId="urn:microsoft.com/office/officeart/2018/2/layout/IconVerticalSolidList"/>
    <dgm:cxn modelId="{DEEC1090-B9C0-446D-BA8F-CCCEA85679A4}" type="presParOf" srcId="{6B4A91E8-DABC-4B7C-948E-C2978E9FF39B}" destId="{AEF06F81-495D-4C67-93F7-FDC04311D6F7}" srcOrd="1" destOrd="0" presId="urn:microsoft.com/office/officeart/2018/2/layout/IconVerticalSolidList"/>
    <dgm:cxn modelId="{703A41E7-591E-42F0-A045-1A37D897E5A4}" type="presParOf" srcId="{6B4A91E8-DABC-4B7C-948E-C2978E9FF39B}" destId="{C1378179-E33F-41AB-A9AA-9216F8E43EDD}" srcOrd="2" destOrd="0" presId="urn:microsoft.com/office/officeart/2018/2/layout/IconVerticalSolidList"/>
    <dgm:cxn modelId="{4734DC17-6DAD-4E38-BBAB-F6F5F24E1449}" type="presParOf" srcId="{C1378179-E33F-41AB-A9AA-9216F8E43EDD}" destId="{8029B263-930C-41CC-A814-8E1A68370BC8}" srcOrd="0" destOrd="0" presId="urn:microsoft.com/office/officeart/2018/2/layout/IconVerticalSolidList"/>
    <dgm:cxn modelId="{77CC0819-F7E8-4977-9716-C9D56A2D98E2}" type="presParOf" srcId="{C1378179-E33F-41AB-A9AA-9216F8E43EDD}" destId="{33FC67A6-4234-4A9E-A696-879F1FFB5980}" srcOrd="1" destOrd="0" presId="urn:microsoft.com/office/officeart/2018/2/layout/IconVerticalSolidList"/>
    <dgm:cxn modelId="{1C51D946-BCB0-4520-AFC7-76649FE42E80}" type="presParOf" srcId="{C1378179-E33F-41AB-A9AA-9216F8E43EDD}" destId="{09EFE311-0849-4EB5-9F24-1A248D4BE8E7}" srcOrd="2" destOrd="0" presId="urn:microsoft.com/office/officeart/2018/2/layout/IconVerticalSolidList"/>
    <dgm:cxn modelId="{DCE27B49-D78C-4A78-9550-3FCBB6CF72AB}" type="presParOf" srcId="{C1378179-E33F-41AB-A9AA-9216F8E43EDD}" destId="{A63A36E2-4B2D-4102-A784-C2CE8FFC06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772DB2-579D-421C-9D08-0BA393533220}"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A6761EBE-2CF5-496B-AFA1-6F6082A53B56}">
      <dgm:prSet custT="1"/>
      <dgm:spPr/>
      <dgm:t>
        <a:bodyPr/>
        <a:lstStyle/>
        <a:p>
          <a:pPr>
            <a:lnSpc>
              <a:spcPct val="100000"/>
            </a:lnSpc>
          </a:pPr>
          <a:r>
            <a:rPr lang="en-US" sz="2000" dirty="0"/>
            <a:t>Support staff, such as instructional designers, and TLT-type offices played key roles in the quick pivot to remote instruction. </a:t>
          </a:r>
          <a:br>
            <a:rPr lang="en-US" sz="2000" dirty="0"/>
          </a:br>
          <a:endParaRPr lang="en-US" sz="2000" dirty="0"/>
        </a:p>
      </dgm:t>
    </dgm:pt>
    <dgm:pt modelId="{D71DBB0E-E7F8-41C7-BF7C-C86C0CC9E060}" type="parTrans" cxnId="{338A8C79-D79A-47F4-8A55-C75992974F24}">
      <dgm:prSet/>
      <dgm:spPr/>
      <dgm:t>
        <a:bodyPr/>
        <a:lstStyle/>
        <a:p>
          <a:endParaRPr lang="en-US"/>
        </a:p>
      </dgm:t>
    </dgm:pt>
    <dgm:pt modelId="{E9FAB0E3-330F-4459-BF93-689FD851F874}" type="sibTrans" cxnId="{338A8C79-D79A-47F4-8A55-C75992974F24}">
      <dgm:prSet/>
      <dgm:spPr/>
      <dgm:t>
        <a:bodyPr/>
        <a:lstStyle/>
        <a:p>
          <a:endParaRPr lang="en-US"/>
        </a:p>
      </dgm:t>
    </dgm:pt>
    <dgm:pt modelId="{74402E36-C3C7-4DCD-B4BA-65DB1FAB08C0}">
      <dgm:prSet custT="1"/>
      <dgm:spPr/>
      <dgm:t>
        <a:bodyPr/>
        <a:lstStyle/>
        <a:p>
          <a:pPr>
            <a:lnSpc>
              <a:spcPct val="100000"/>
            </a:lnSpc>
          </a:pPr>
          <a:r>
            <a:rPr lang="en-US" sz="2000" dirty="0"/>
            <a:t>Collaborating with instructional designers can increase course design quality. [Hart, 2018]</a:t>
          </a:r>
        </a:p>
      </dgm:t>
    </dgm:pt>
    <dgm:pt modelId="{6DB469C3-5304-4B9C-A2B8-5BE420A18A16}" type="parTrans" cxnId="{2C17E467-A65A-4204-AB98-39D7368763D1}">
      <dgm:prSet/>
      <dgm:spPr/>
      <dgm:t>
        <a:bodyPr/>
        <a:lstStyle/>
        <a:p>
          <a:endParaRPr lang="en-US"/>
        </a:p>
      </dgm:t>
    </dgm:pt>
    <dgm:pt modelId="{99DEBB77-982F-414E-B055-F24182E5461D}" type="sibTrans" cxnId="{2C17E467-A65A-4204-AB98-39D7368763D1}">
      <dgm:prSet/>
      <dgm:spPr/>
      <dgm:t>
        <a:bodyPr/>
        <a:lstStyle/>
        <a:p>
          <a:endParaRPr lang="en-US"/>
        </a:p>
      </dgm:t>
    </dgm:pt>
    <dgm:pt modelId="{BD17B0DB-785E-4ACA-8784-035EAB903CF9}" type="pres">
      <dgm:prSet presAssocID="{8A772DB2-579D-421C-9D08-0BA393533220}" presName="root" presStyleCnt="0">
        <dgm:presLayoutVars>
          <dgm:dir/>
          <dgm:resizeHandles val="exact"/>
        </dgm:presLayoutVars>
      </dgm:prSet>
      <dgm:spPr/>
    </dgm:pt>
    <dgm:pt modelId="{640FDE58-EF5B-4930-A542-07755C300F86}" type="pres">
      <dgm:prSet presAssocID="{A6761EBE-2CF5-496B-AFA1-6F6082A53B56}" presName="compNode" presStyleCnt="0"/>
      <dgm:spPr/>
    </dgm:pt>
    <dgm:pt modelId="{39F1787C-75EF-4E1F-B74A-CB2717404BF5}" type="pres">
      <dgm:prSet presAssocID="{A6761EBE-2CF5-496B-AFA1-6F6082A53B56}" presName="bgRect" presStyleLbl="bgShp" presStyleIdx="0" presStyleCnt="2"/>
      <dgm:spPr/>
    </dgm:pt>
    <dgm:pt modelId="{8D57E3FA-CE27-4F89-BC75-7C410B539B95}" type="pres">
      <dgm:prSet presAssocID="{A6761EBE-2CF5-496B-AFA1-6F6082A53B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D8F887C9-569B-46C3-867E-71D77607A0B6}" type="pres">
      <dgm:prSet presAssocID="{A6761EBE-2CF5-496B-AFA1-6F6082A53B56}" presName="spaceRect" presStyleCnt="0"/>
      <dgm:spPr/>
    </dgm:pt>
    <dgm:pt modelId="{9F46ADE0-CED2-428B-96BA-42C0643FC3D5}" type="pres">
      <dgm:prSet presAssocID="{A6761EBE-2CF5-496B-AFA1-6F6082A53B56}" presName="parTx" presStyleLbl="revTx" presStyleIdx="0" presStyleCnt="2">
        <dgm:presLayoutVars>
          <dgm:chMax val="0"/>
          <dgm:chPref val="0"/>
        </dgm:presLayoutVars>
      </dgm:prSet>
      <dgm:spPr/>
    </dgm:pt>
    <dgm:pt modelId="{FEF2B654-888C-47A9-A599-C464108C7CE1}" type="pres">
      <dgm:prSet presAssocID="{E9FAB0E3-330F-4459-BF93-689FD851F874}" presName="sibTrans" presStyleCnt="0"/>
      <dgm:spPr/>
    </dgm:pt>
    <dgm:pt modelId="{4104EAB2-14EC-49ED-9254-52A00EE40BE1}" type="pres">
      <dgm:prSet presAssocID="{74402E36-C3C7-4DCD-B4BA-65DB1FAB08C0}" presName="compNode" presStyleCnt="0"/>
      <dgm:spPr/>
    </dgm:pt>
    <dgm:pt modelId="{C2344D96-D54B-4159-AD16-A61939BE6FCD}" type="pres">
      <dgm:prSet presAssocID="{74402E36-C3C7-4DCD-B4BA-65DB1FAB08C0}" presName="bgRect" presStyleLbl="bgShp" presStyleIdx="1" presStyleCnt="2"/>
      <dgm:spPr/>
    </dgm:pt>
    <dgm:pt modelId="{45059DBE-98E3-4E2D-BBA2-924568CB9AFC}" type="pres">
      <dgm:prSet presAssocID="{74402E36-C3C7-4DCD-B4BA-65DB1FAB08C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a:ext>
      </dgm:extLst>
    </dgm:pt>
    <dgm:pt modelId="{59997072-208D-476D-A618-20FA8DBAE3E5}" type="pres">
      <dgm:prSet presAssocID="{74402E36-C3C7-4DCD-B4BA-65DB1FAB08C0}" presName="spaceRect" presStyleCnt="0"/>
      <dgm:spPr/>
    </dgm:pt>
    <dgm:pt modelId="{5C49CE60-6220-43D2-8670-E7E4242BB3C3}" type="pres">
      <dgm:prSet presAssocID="{74402E36-C3C7-4DCD-B4BA-65DB1FAB08C0}" presName="parTx" presStyleLbl="revTx" presStyleIdx="1" presStyleCnt="2">
        <dgm:presLayoutVars>
          <dgm:chMax val="0"/>
          <dgm:chPref val="0"/>
        </dgm:presLayoutVars>
      </dgm:prSet>
      <dgm:spPr/>
    </dgm:pt>
  </dgm:ptLst>
  <dgm:cxnLst>
    <dgm:cxn modelId="{13A9AA59-37C5-41AB-9E05-725D26ACD63B}" type="presOf" srcId="{74402E36-C3C7-4DCD-B4BA-65DB1FAB08C0}" destId="{5C49CE60-6220-43D2-8670-E7E4242BB3C3}" srcOrd="0" destOrd="0" presId="urn:microsoft.com/office/officeart/2018/2/layout/IconVerticalSolidList"/>
    <dgm:cxn modelId="{2C17E467-A65A-4204-AB98-39D7368763D1}" srcId="{8A772DB2-579D-421C-9D08-0BA393533220}" destId="{74402E36-C3C7-4DCD-B4BA-65DB1FAB08C0}" srcOrd="1" destOrd="0" parTransId="{6DB469C3-5304-4B9C-A2B8-5BE420A18A16}" sibTransId="{99DEBB77-982F-414E-B055-F24182E5461D}"/>
    <dgm:cxn modelId="{338A8C79-D79A-47F4-8A55-C75992974F24}" srcId="{8A772DB2-579D-421C-9D08-0BA393533220}" destId="{A6761EBE-2CF5-496B-AFA1-6F6082A53B56}" srcOrd="0" destOrd="0" parTransId="{D71DBB0E-E7F8-41C7-BF7C-C86C0CC9E060}" sibTransId="{E9FAB0E3-330F-4459-BF93-689FD851F874}"/>
    <dgm:cxn modelId="{F42491A9-20D9-4AD6-8C49-A737A7EBD70E}" type="presOf" srcId="{8A772DB2-579D-421C-9D08-0BA393533220}" destId="{BD17B0DB-785E-4ACA-8784-035EAB903CF9}" srcOrd="0" destOrd="0" presId="urn:microsoft.com/office/officeart/2018/2/layout/IconVerticalSolidList"/>
    <dgm:cxn modelId="{56DB19E4-C6AF-4740-B5CB-F478DCAF492E}" type="presOf" srcId="{A6761EBE-2CF5-496B-AFA1-6F6082A53B56}" destId="{9F46ADE0-CED2-428B-96BA-42C0643FC3D5}" srcOrd="0" destOrd="0" presId="urn:microsoft.com/office/officeart/2018/2/layout/IconVerticalSolidList"/>
    <dgm:cxn modelId="{DA20701C-262D-49C3-98D6-3BC2F9580C55}" type="presParOf" srcId="{BD17B0DB-785E-4ACA-8784-035EAB903CF9}" destId="{640FDE58-EF5B-4930-A542-07755C300F86}" srcOrd="0" destOrd="0" presId="urn:microsoft.com/office/officeart/2018/2/layout/IconVerticalSolidList"/>
    <dgm:cxn modelId="{EF4C1429-93EE-4384-A732-975CA05C285E}" type="presParOf" srcId="{640FDE58-EF5B-4930-A542-07755C300F86}" destId="{39F1787C-75EF-4E1F-B74A-CB2717404BF5}" srcOrd="0" destOrd="0" presId="urn:microsoft.com/office/officeart/2018/2/layout/IconVerticalSolidList"/>
    <dgm:cxn modelId="{B244B250-489D-48B7-B5E3-60B5F0A15E4E}" type="presParOf" srcId="{640FDE58-EF5B-4930-A542-07755C300F86}" destId="{8D57E3FA-CE27-4F89-BC75-7C410B539B95}" srcOrd="1" destOrd="0" presId="urn:microsoft.com/office/officeart/2018/2/layout/IconVerticalSolidList"/>
    <dgm:cxn modelId="{D04D0FA3-ED84-40FD-BB29-B8937959E56F}" type="presParOf" srcId="{640FDE58-EF5B-4930-A542-07755C300F86}" destId="{D8F887C9-569B-46C3-867E-71D77607A0B6}" srcOrd="2" destOrd="0" presId="urn:microsoft.com/office/officeart/2018/2/layout/IconVerticalSolidList"/>
    <dgm:cxn modelId="{0C85CA73-5848-4E8E-BACC-408BFCCF83D4}" type="presParOf" srcId="{640FDE58-EF5B-4930-A542-07755C300F86}" destId="{9F46ADE0-CED2-428B-96BA-42C0643FC3D5}" srcOrd="3" destOrd="0" presId="urn:microsoft.com/office/officeart/2018/2/layout/IconVerticalSolidList"/>
    <dgm:cxn modelId="{128F0DFF-FAE7-43E6-AE75-3208FAD70A17}" type="presParOf" srcId="{BD17B0DB-785E-4ACA-8784-035EAB903CF9}" destId="{FEF2B654-888C-47A9-A599-C464108C7CE1}" srcOrd="1" destOrd="0" presId="urn:microsoft.com/office/officeart/2018/2/layout/IconVerticalSolidList"/>
    <dgm:cxn modelId="{526CA9AF-94CB-4585-BF36-5FBF2ADE3A50}" type="presParOf" srcId="{BD17B0DB-785E-4ACA-8784-035EAB903CF9}" destId="{4104EAB2-14EC-49ED-9254-52A00EE40BE1}" srcOrd="2" destOrd="0" presId="urn:microsoft.com/office/officeart/2018/2/layout/IconVerticalSolidList"/>
    <dgm:cxn modelId="{4A9BDBD3-4829-4FEC-B43B-14CDF86C5C3D}" type="presParOf" srcId="{4104EAB2-14EC-49ED-9254-52A00EE40BE1}" destId="{C2344D96-D54B-4159-AD16-A61939BE6FCD}" srcOrd="0" destOrd="0" presId="urn:microsoft.com/office/officeart/2018/2/layout/IconVerticalSolidList"/>
    <dgm:cxn modelId="{D1E6A337-6B54-4ACE-8F8C-4094D82538E0}" type="presParOf" srcId="{4104EAB2-14EC-49ED-9254-52A00EE40BE1}" destId="{45059DBE-98E3-4E2D-BBA2-924568CB9AFC}" srcOrd="1" destOrd="0" presId="urn:microsoft.com/office/officeart/2018/2/layout/IconVerticalSolidList"/>
    <dgm:cxn modelId="{B5644375-5312-4C4A-977E-23BEBC8A7198}" type="presParOf" srcId="{4104EAB2-14EC-49ED-9254-52A00EE40BE1}" destId="{59997072-208D-476D-A618-20FA8DBAE3E5}" srcOrd="2" destOrd="0" presId="urn:microsoft.com/office/officeart/2018/2/layout/IconVerticalSolidList"/>
    <dgm:cxn modelId="{24C8C94F-5D26-4BF3-A2E0-C01CA8D7F879}" type="presParOf" srcId="{4104EAB2-14EC-49ED-9254-52A00EE40BE1}" destId="{5C49CE60-6220-43D2-8670-E7E4242BB3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62F9DC-9D8F-43AC-A1FA-20F9DF416BA9}"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en-US"/>
        </a:p>
      </dgm:t>
    </dgm:pt>
    <dgm:pt modelId="{7CA9DB9B-E261-45B3-B790-05CD41F2D9AF}">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60000"/>
            <a:lumOff val="40000"/>
          </a:schemeClr>
        </a:solidFill>
      </dgm:spPr>
      <dgm:t>
        <a:bodyPr/>
        <a:lstStyle/>
        <a:p>
          <a:endParaRPr lang="en-US" sz="1800" dirty="0">
            <a:solidFill>
              <a:schemeClr val="tx1"/>
            </a:solidFill>
          </a:endParaRPr>
        </a:p>
        <a:p>
          <a:r>
            <a:rPr lang="en-US" sz="1800" dirty="0">
              <a:solidFill>
                <a:schemeClr val="tx1"/>
              </a:solidFill>
            </a:rPr>
            <a:t>Students must meet institutional requirements for technology and tech skills. </a:t>
          </a:r>
          <a:br>
            <a:rPr lang="en-US" sz="1800" dirty="0"/>
          </a:br>
          <a:endParaRPr lang="en-US" sz="1800" dirty="0"/>
        </a:p>
      </dgm:t>
    </dgm:pt>
    <dgm:pt modelId="{498840C1-8042-4DF5-BE2B-64EF4025419F}" type="parTrans" cxnId="{34842C36-9993-4EF6-A775-D3389CFF304C}">
      <dgm:prSet/>
      <dgm:spPr/>
      <dgm:t>
        <a:bodyPr/>
        <a:lstStyle/>
        <a:p>
          <a:endParaRPr lang="en-US"/>
        </a:p>
      </dgm:t>
    </dgm:pt>
    <dgm:pt modelId="{64DC73C6-0425-4B5F-93A2-D1A6610D183E}" type="sibTrans" cxnId="{34842C36-9993-4EF6-A775-D3389CFF304C}">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84C36736-6AED-42B4-AAEC-CE9B30519A5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sz="1800" dirty="0">
            <a:solidFill>
              <a:schemeClr val="tx1"/>
            </a:solidFill>
          </a:endParaRPr>
        </a:p>
        <a:p>
          <a:r>
            <a:rPr lang="en-US" sz="1800" dirty="0">
              <a:solidFill>
                <a:schemeClr val="tx1"/>
              </a:solidFill>
            </a:rPr>
            <a:t>Additional skills needed: time-management, digital communication, becoming a self-directed learner</a:t>
          </a:r>
          <a:br>
            <a:rPr lang="en-US" sz="1800" dirty="0"/>
          </a:br>
          <a:endParaRPr lang="en-US" sz="1800" dirty="0"/>
        </a:p>
      </dgm:t>
    </dgm:pt>
    <dgm:pt modelId="{A6864DBD-1733-4BA1-8E2B-00AA0D977C25}" type="parTrans" cxnId="{BD26A329-63DE-4ADE-B5FC-C7086E18A0F1}">
      <dgm:prSet/>
      <dgm:spPr/>
      <dgm:t>
        <a:bodyPr/>
        <a:lstStyle/>
        <a:p>
          <a:endParaRPr lang="en-US"/>
        </a:p>
      </dgm:t>
    </dgm:pt>
    <dgm:pt modelId="{49BD1DB2-231B-4793-8E52-22163A7BC9C1}" type="sibTrans" cxnId="{BD26A329-63DE-4ADE-B5FC-C7086E18A0F1}">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267AEFB4-359E-4D92-A712-74DE4A1026C3}">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800" dirty="0">
              <a:solidFill>
                <a:schemeClr val="tx1"/>
              </a:solidFill>
            </a:rPr>
            <a:t>Online orientation courses or workshops facilitate student acquisition of these skills</a:t>
          </a:r>
        </a:p>
      </dgm:t>
    </dgm:pt>
    <dgm:pt modelId="{B93102AC-5D1F-490C-BE6F-ECEEE1AB4FC5}" type="parTrans" cxnId="{DA3F579C-D76B-4595-9EFA-87F44C8771A1}">
      <dgm:prSet/>
      <dgm:spPr/>
      <dgm:t>
        <a:bodyPr/>
        <a:lstStyle/>
        <a:p>
          <a:endParaRPr lang="en-US"/>
        </a:p>
      </dgm:t>
    </dgm:pt>
    <dgm:pt modelId="{B24570C4-0F9E-49A2-9A1D-5551931AA71E}" type="sibTrans" cxnId="{DA3F579C-D76B-4595-9EFA-87F44C8771A1}">
      <dgm:prSet/>
      <dgm:spPr/>
      <dgm:t>
        <a:bodyPr/>
        <a:lstStyle/>
        <a:p>
          <a:endParaRPr lang="en-US"/>
        </a:p>
      </dgm:t>
    </dgm:pt>
    <dgm:pt modelId="{983F9327-0A1A-784A-BE0B-63B301501E83}" type="pres">
      <dgm:prSet presAssocID="{F162F9DC-9D8F-43AC-A1FA-20F9DF416BA9}" presName="diagram" presStyleCnt="0">
        <dgm:presLayoutVars>
          <dgm:dir/>
          <dgm:resizeHandles val="exact"/>
        </dgm:presLayoutVars>
      </dgm:prSet>
      <dgm:spPr/>
    </dgm:pt>
    <dgm:pt modelId="{9B7ABE47-2489-5C47-8536-76ED538C2A3B}" type="pres">
      <dgm:prSet presAssocID="{7CA9DB9B-E261-45B3-B790-05CD41F2D9AF}" presName="node" presStyleLbl="node1" presStyleIdx="0" presStyleCnt="3">
        <dgm:presLayoutVars>
          <dgm:bulletEnabled val="1"/>
        </dgm:presLayoutVars>
      </dgm:prSet>
      <dgm:spPr/>
    </dgm:pt>
    <dgm:pt modelId="{2E769F23-EBB1-5E48-BED4-39915E55E064}" type="pres">
      <dgm:prSet presAssocID="{64DC73C6-0425-4B5F-93A2-D1A6610D183E}" presName="sibTrans" presStyleLbl="sibTrans2D1" presStyleIdx="0" presStyleCnt="2"/>
      <dgm:spPr/>
    </dgm:pt>
    <dgm:pt modelId="{70280C3B-6203-A74B-A014-D912A2E128C1}" type="pres">
      <dgm:prSet presAssocID="{64DC73C6-0425-4B5F-93A2-D1A6610D183E}" presName="connectorText" presStyleLbl="sibTrans2D1" presStyleIdx="0" presStyleCnt="2"/>
      <dgm:spPr/>
    </dgm:pt>
    <dgm:pt modelId="{C2BB3EC6-3C9D-2645-9A6A-7B6DC871B37E}" type="pres">
      <dgm:prSet presAssocID="{84C36736-6AED-42B4-AAEC-CE9B30519A5D}" presName="node" presStyleLbl="node1" presStyleIdx="1" presStyleCnt="3" custScaleX="112800">
        <dgm:presLayoutVars>
          <dgm:bulletEnabled val="1"/>
        </dgm:presLayoutVars>
      </dgm:prSet>
      <dgm:spPr/>
    </dgm:pt>
    <dgm:pt modelId="{9B20382F-5D20-0541-AB2E-0AE6AA4840F1}" type="pres">
      <dgm:prSet presAssocID="{49BD1DB2-231B-4793-8E52-22163A7BC9C1}" presName="sibTrans" presStyleLbl="sibTrans2D1" presStyleIdx="1" presStyleCnt="2"/>
      <dgm:spPr/>
    </dgm:pt>
    <dgm:pt modelId="{05FFF968-5D05-B243-8299-899197D2BF28}" type="pres">
      <dgm:prSet presAssocID="{49BD1DB2-231B-4793-8E52-22163A7BC9C1}" presName="connectorText" presStyleLbl="sibTrans2D1" presStyleIdx="1" presStyleCnt="2"/>
      <dgm:spPr/>
    </dgm:pt>
    <dgm:pt modelId="{4119EBA4-B6AA-DD49-A18E-1A7A95660154}" type="pres">
      <dgm:prSet presAssocID="{267AEFB4-359E-4D92-A712-74DE4A1026C3}" presName="node" presStyleLbl="node1" presStyleIdx="2" presStyleCnt="3">
        <dgm:presLayoutVars>
          <dgm:bulletEnabled val="1"/>
        </dgm:presLayoutVars>
      </dgm:prSet>
      <dgm:spPr/>
    </dgm:pt>
  </dgm:ptLst>
  <dgm:cxnLst>
    <dgm:cxn modelId="{BD26A329-63DE-4ADE-B5FC-C7086E18A0F1}" srcId="{F162F9DC-9D8F-43AC-A1FA-20F9DF416BA9}" destId="{84C36736-6AED-42B4-AAEC-CE9B30519A5D}" srcOrd="1" destOrd="0" parTransId="{A6864DBD-1733-4BA1-8E2B-00AA0D977C25}" sibTransId="{49BD1DB2-231B-4793-8E52-22163A7BC9C1}"/>
    <dgm:cxn modelId="{3F679831-3F32-1F4F-8BE9-26CA2EF5D570}" type="presOf" srcId="{49BD1DB2-231B-4793-8E52-22163A7BC9C1}" destId="{05FFF968-5D05-B243-8299-899197D2BF28}" srcOrd="1" destOrd="0" presId="urn:microsoft.com/office/officeart/2005/8/layout/process5"/>
    <dgm:cxn modelId="{34842C36-9993-4EF6-A775-D3389CFF304C}" srcId="{F162F9DC-9D8F-43AC-A1FA-20F9DF416BA9}" destId="{7CA9DB9B-E261-45B3-B790-05CD41F2D9AF}" srcOrd="0" destOrd="0" parTransId="{498840C1-8042-4DF5-BE2B-64EF4025419F}" sibTransId="{64DC73C6-0425-4B5F-93A2-D1A6610D183E}"/>
    <dgm:cxn modelId="{B2F3A675-4522-424D-8F78-2093D62DB0DD}" type="presOf" srcId="{84C36736-6AED-42B4-AAEC-CE9B30519A5D}" destId="{C2BB3EC6-3C9D-2645-9A6A-7B6DC871B37E}" srcOrd="0" destOrd="0" presId="urn:microsoft.com/office/officeart/2005/8/layout/process5"/>
    <dgm:cxn modelId="{FF9B127B-861E-0A45-A88F-CF3F3C4D4A8E}" type="presOf" srcId="{F162F9DC-9D8F-43AC-A1FA-20F9DF416BA9}" destId="{983F9327-0A1A-784A-BE0B-63B301501E83}" srcOrd="0" destOrd="0" presId="urn:microsoft.com/office/officeart/2005/8/layout/process5"/>
    <dgm:cxn modelId="{19E84085-2AC3-E84A-84CC-DDF976E432F8}" type="presOf" srcId="{267AEFB4-359E-4D92-A712-74DE4A1026C3}" destId="{4119EBA4-B6AA-DD49-A18E-1A7A95660154}" srcOrd="0" destOrd="0" presId="urn:microsoft.com/office/officeart/2005/8/layout/process5"/>
    <dgm:cxn modelId="{78081E8D-1CAB-8C44-A813-7184DD102CF3}" type="presOf" srcId="{49BD1DB2-231B-4793-8E52-22163A7BC9C1}" destId="{9B20382F-5D20-0541-AB2E-0AE6AA4840F1}" srcOrd="0" destOrd="0" presId="urn:microsoft.com/office/officeart/2005/8/layout/process5"/>
    <dgm:cxn modelId="{F612049A-CF44-1741-8E97-013A3430E162}" type="presOf" srcId="{7CA9DB9B-E261-45B3-B790-05CD41F2D9AF}" destId="{9B7ABE47-2489-5C47-8536-76ED538C2A3B}" srcOrd="0" destOrd="0" presId="urn:microsoft.com/office/officeart/2005/8/layout/process5"/>
    <dgm:cxn modelId="{DA3F579C-D76B-4595-9EFA-87F44C8771A1}" srcId="{F162F9DC-9D8F-43AC-A1FA-20F9DF416BA9}" destId="{267AEFB4-359E-4D92-A712-74DE4A1026C3}" srcOrd="2" destOrd="0" parTransId="{B93102AC-5D1F-490C-BE6F-ECEEE1AB4FC5}" sibTransId="{B24570C4-0F9E-49A2-9A1D-5551931AA71E}"/>
    <dgm:cxn modelId="{53207CB6-5AE5-4A4E-97D3-421B4A750178}" type="presOf" srcId="{64DC73C6-0425-4B5F-93A2-D1A6610D183E}" destId="{70280C3B-6203-A74B-A014-D912A2E128C1}" srcOrd="1" destOrd="0" presId="urn:microsoft.com/office/officeart/2005/8/layout/process5"/>
    <dgm:cxn modelId="{BC0731D4-FC07-F846-B7B7-E4EFB327EE27}" type="presOf" srcId="{64DC73C6-0425-4B5F-93A2-D1A6610D183E}" destId="{2E769F23-EBB1-5E48-BED4-39915E55E064}" srcOrd="0" destOrd="0" presId="urn:microsoft.com/office/officeart/2005/8/layout/process5"/>
    <dgm:cxn modelId="{89CA3160-D6D1-634B-8FEE-2B531A6FB5F3}" type="presParOf" srcId="{983F9327-0A1A-784A-BE0B-63B301501E83}" destId="{9B7ABE47-2489-5C47-8536-76ED538C2A3B}" srcOrd="0" destOrd="0" presId="urn:microsoft.com/office/officeart/2005/8/layout/process5"/>
    <dgm:cxn modelId="{B050E622-7062-F84F-B76C-534C05F96FDC}" type="presParOf" srcId="{983F9327-0A1A-784A-BE0B-63B301501E83}" destId="{2E769F23-EBB1-5E48-BED4-39915E55E064}" srcOrd="1" destOrd="0" presId="urn:microsoft.com/office/officeart/2005/8/layout/process5"/>
    <dgm:cxn modelId="{F234C1B6-EA2D-E74F-9C3F-11CFB11FD6F4}" type="presParOf" srcId="{2E769F23-EBB1-5E48-BED4-39915E55E064}" destId="{70280C3B-6203-A74B-A014-D912A2E128C1}" srcOrd="0" destOrd="0" presId="urn:microsoft.com/office/officeart/2005/8/layout/process5"/>
    <dgm:cxn modelId="{708F0AA6-A279-9946-AB48-A86E4DE8B246}" type="presParOf" srcId="{983F9327-0A1A-784A-BE0B-63B301501E83}" destId="{C2BB3EC6-3C9D-2645-9A6A-7B6DC871B37E}" srcOrd="2" destOrd="0" presId="urn:microsoft.com/office/officeart/2005/8/layout/process5"/>
    <dgm:cxn modelId="{4A14ABD5-97D7-344F-91D3-3EB40940E08E}" type="presParOf" srcId="{983F9327-0A1A-784A-BE0B-63B301501E83}" destId="{9B20382F-5D20-0541-AB2E-0AE6AA4840F1}" srcOrd="3" destOrd="0" presId="urn:microsoft.com/office/officeart/2005/8/layout/process5"/>
    <dgm:cxn modelId="{676FA968-6ACD-504D-9505-5F245069BD61}" type="presParOf" srcId="{9B20382F-5D20-0541-AB2E-0AE6AA4840F1}" destId="{05FFF968-5D05-B243-8299-899197D2BF28}" srcOrd="0" destOrd="0" presId="urn:microsoft.com/office/officeart/2005/8/layout/process5"/>
    <dgm:cxn modelId="{B33A8C61-A0EB-6544-B801-60EBC8DFC8B7}" type="presParOf" srcId="{983F9327-0A1A-784A-BE0B-63B301501E83}" destId="{4119EBA4-B6AA-DD49-A18E-1A7A95660154}"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A2D577-9EC7-4D46-9C16-95FAA27E7906}" type="doc">
      <dgm:prSet loTypeId="urn:microsoft.com/office/officeart/2005/8/layout/default" loCatId="list" qsTypeId="urn:microsoft.com/office/officeart/2005/8/quickstyle/simple4" qsCatId="simple" csTypeId="urn:microsoft.com/office/officeart/2005/8/colors/accent0_1" csCatId="mainScheme" phldr="1"/>
      <dgm:spPr/>
      <dgm:t>
        <a:bodyPr/>
        <a:lstStyle/>
        <a:p>
          <a:endParaRPr lang="en-US"/>
        </a:p>
      </dgm:t>
    </dgm:pt>
    <dgm:pt modelId="{74464511-0D65-4388-A084-EE356D85AE59}">
      <dgm:prSet/>
      <dgm:spPr>
        <a:solidFill>
          <a:schemeClr val="accent5">
            <a:lumMod val="75000"/>
          </a:schemeClr>
        </a:solidFill>
      </dgm:spPr>
      <dgm:t>
        <a:bodyPr/>
        <a:lstStyle/>
        <a:p>
          <a:r>
            <a:rPr lang="en-US" dirty="0">
              <a:solidFill>
                <a:schemeClr val="bg1"/>
              </a:solidFill>
            </a:rPr>
            <a:t>required online orientation for certain categories of students (e.g., freshman, </a:t>
          </a:r>
          <a:r>
            <a:rPr lang="en-US" dirty="0" err="1">
              <a:solidFill>
                <a:schemeClr val="bg1"/>
              </a:solidFill>
            </a:rPr>
            <a:t>etc</a:t>
          </a:r>
          <a:r>
            <a:rPr lang="en-US" dirty="0">
              <a:solidFill>
                <a:schemeClr val="bg1"/>
              </a:solidFill>
            </a:rPr>
            <a:t>).</a:t>
          </a:r>
        </a:p>
      </dgm:t>
    </dgm:pt>
    <dgm:pt modelId="{B62E0015-5169-42E1-A267-885A8FEFB544}" type="parTrans" cxnId="{13966DDF-9F7C-4594-A018-DAF71D9BAD68}">
      <dgm:prSet/>
      <dgm:spPr/>
      <dgm:t>
        <a:bodyPr/>
        <a:lstStyle/>
        <a:p>
          <a:endParaRPr lang="en-US"/>
        </a:p>
      </dgm:t>
    </dgm:pt>
    <dgm:pt modelId="{73411E50-9A02-4CAC-9472-2D6A2F2D91D4}" type="sibTrans" cxnId="{13966DDF-9F7C-4594-A018-DAF71D9BAD68}">
      <dgm:prSet/>
      <dgm:spPr/>
      <dgm:t>
        <a:bodyPr/>
        <a:lstStyle/>
        <a:p>
          <a:endParaRPr lang="en-US"/>
        </a:p>
      </dgm:t>
    </dgm:pt>
    <dgm:pt modelId="{B09C4203-69C0-48D9-9B5B-D10CD0AFE659}">
      <dgm:prSet/>
      <dgm:spPr>
        <a:solidFill>
          <a:schemeClr val="accent6">
            <a:lumMod val="75000"/>
          </a:schemeClr>
        </a:solidFill>
      </dgm:spPr>
      <dgm:t>
        <a:bodyPr/>
        <a:lstStyle/>
        <a:p>
          <a:r>
            <a:rPr lang="en-US" dirty="0">
              <a:solidFill>
                <a:schemeClr val="bg1"/>
              </a:solidFill>
            </a:rPr>
            <a:t>orientation modules built into credit-based online courses </a:t>
          </a:r>
        </a:p>
      </dgm:t>
    </dgm:pt>
    <dgm:pt modelId="{79498219-C429-477F-81A6-6B51B8E30B3C}" type="parTrans" cxnId="{BF6AF226-B746-41BA-8626-9F75D541F77C}">
      <dgm:prSet/>
      <dgm:spPr/>
      <dgm:t>
        <a:bodyPr/>
        <a:lstStyle/>
        <a:p>
          <a:endParaRPr lang="en-US"/>
        </a:p>
      </dgm:t>
    </dgm:pt>
    <dgm:pt modelId="{492A07C1-0C65-4810-9C57-3790CC2D6E74}" type="sibTrans" cxnId="{BF6AF226-B746-41BA-8626-9F75D541F77C}">
      <dgm:prSet/>
      <dgm:spPr/>
      <dgm:t>
        <a:bodyPr/>
        <a:lstStyle/>
        <a:p>
          <a:endParaRPr lang="en-US"/>
        </a:p>
      </dgm:t>
    </dgm:pt>
    <dgm:pt modelId="{87CC8805-155E-446A-AB1B-185BD0E5383C}">
      <dgm:prSet/>
      <dgm:spPr>
        <a:solidFill>
          <a:schemeClr val="accent3">
            <a:lumMod val="75000"/>
          </a:schemeClr>
        </a:solidFill>
      </dgm:spPr>
      <dgm:t>
        <a:bodyPr/>
        <a:lstStyle/>
        <a:p>
          <a:r>
            <a:rPr lang="en-US" dirty="0">
              <a:solidFill>
                <a:schemeClr val="bg1"/>
              </a:solidFill>
            </a:rPr>
            <a:t>requirements for online instructors to orient students to their courses (methods unspecified) </a:t>
          </a:r>
        </a:p>
      </dgm:t>
    </dgm:pt>
    <dgm:pt modelId="{D342CAF4-B223-471D-A452-F4B0B559D3BA}" type="parTrans" cxnId="{14639A76-5D26-40B1-82D4-72EBA4422A00}">
      <dgm:prSet/>
      <dgm:spPr/>
      <dgm:t>
        <a:bodyPr/>
        <a:lstStyle/>
        <a:p>
          <a:endParaRPr lang="en-US"/>
        </a:p>
      </dgm:t>
    </dgm:pt>
    <dgm:pt modelId="{8C28DD62-B254-4D78-8C96-A54840912E95}" type="sibTrans" cxnId="{14639A76-5D26-40B1-82D4-72EBA4422A00}">
      <dgm:prSet/>
      <dgm:spPr/>
      <dgm:t>
        <a:bodyPr/>
        <a:lstStyle/>
        <a:p>
          <a:endParaRPr lang="en-US"/>
        </a:p>
      </dgm:t>
    </dgm:pt>
    <dgm:pt modelId="{301D05DF-E231-483E-BB1B-4CEF0812FD2E}">
      <dgm:prSet/>
      <dgm:spPr>
        <a:solidFill>
          <a:schemeClr val="accent2">
            <a:lumMod val="75000"/>
          </a:schemeClr>
        </a:solidFill>
      </dgm:spPr>
      <dgm:t>
        <a:bodyPr/>
        <a:lstStyle/>
        <a:p>
          <a:r>
            <a:rPr lang="en-US" dirty="0">
              <a:solidFill>
                <a:schemeClr val="bg1"/>
              </a:solidFill>
            </a:rPr>
            <a:t>student-initiated one-on-one meetings with support staff on an as-needed basis</a:t>
          </a:r>
        </a:p>
      </dgm:t>
    </dgm:pt>
    <dgm:pt modelId="{6EA9EC47-594E-4C40-87AE-D4CE4F7115FC}" type="parTrans" cxnId="{9BD3E173-E493-4EBD-8A25-5926EB444848}">
      <dgm:prSet/>
      <dgm:spPr/>
      <dgm:t>
        <a:bodyPr/>
        <a:lstStyle/>
        <a:p>
          <a:endParaRPr lang="en-US"/>
        </a:p>
      </dgm:t>
    </dgm:pt>
    <dgm:pt modelId="{FFBC8071-3EED-470B-A625-48AFAAFC8C0C}" type="sibTrans" cxnId="{9BD3E173-E493-4EBD-8A25-5926EB444848}">
      <dgm:prSet/>
      <dgm:spPr/>
      <dgm:t>
        <a:bodyPr/>
        <a:lstStyle/>
        <a:p>
          <a:endParaRPr lang="en-US"/>
        </a:p>
      </dgm:t>
    </dgm:pt>
    <dgm:pt modelId="{648D43E7-B0AC-4478-8ACC-E049E9E81617}">
      <dgm:prSet/>
      <dgm:spPr>
        <a:solidFill>
          <a:schemeClr val="accent1">
            <a:lumMod val="50000"/>
          </a:schemeClr>
        </a:solidFill>
      </dgm:spPr>
      <dgm:t>
        <a:bodyPr/>
        <a:lstStyle/>
        <a:p>
          <a:r>
            <a:rPr lang="en-US" dirty="0">
              <a:solidFill>
                <a:schemeClr val="bg1"/>
              </a:solidFill>
            </a:rPr>
            <a:t>available videos that students may watch on their own</a:t>
          </a:r>
        </a:p>
      </dgm:t>
    </dgm:pt>
    <dgm:pt modelId="{987CAEB4-DBEE-4799-858B-4197C139B9FC}" type="parTrans" cxnId="{D68158F0-C1A8-45A2-B3BC-46ADB71D689F}">
      <dgm:prSet/>
      <dgm:spPr/>
      <dgm:t>
        <a:bodyPr/>
        <a:lstStyle/>
        <a:p>
          <a:endParaRPr lang="en-US"/>
        </a:p>
      </dgm:t>
    </dgm:pt>
    <dgm:pt modelId="{AB47B710-5901-40E5-A4EB-F0CD4FE658C5}" type="sibTrans" cxnId="{D68158F0-C1A8-45A2-B3BC-46ADB71D689F}">
      <dgm:prSet/>
      <dgm:spPr/>
      <dgm:t>
        <a:bodyPr/>
        <a:lstStyle/>
        <a:p>
          <a:endParaRPr lang="en-US"/>
        </a:p>
      </dgm:t>
    </dgm:pt>
    <dgm:pt modelId="{C8495FE7-51D9-CD46-BD7B-B3F392C7A0D7}" type="pres">
      <dgm:prSet presAssocID="{2AA2D577-9EC7-4D46-9C16-95FAA27E7906}" presName="diagram" presStyleCnt="0">
        <dgm:presLayoutVars>
          <dgm:dir/>
          <dgm:resizeHandles val="exact"/>
        </dgm:presLayoutVars>
      </dgm:prSet>
      <dgm:spPr/>
    </dgm:pt>
    <dgm:pt modelId="{CCC8CBB1-E711-AD40-8723-09008D460E8C}" type="pres">
      <dgm:prSet presAssocID="{74464511-0D65-4388-A084-EE356D85AE59}" presName="node" presStyleLbl="node1" presStyleIdx="0" presStyleCnt="5">
        <dgm:presLayoutVars>
          <dgm:bulletEnabled val="1"/>
        </dgm:presLayoutVars>
      </dgm:prSet>
      <dgm:spPr/>
    </dgm:pt>
    <dgm:pt modelId="{AB62042B-F13E-2241-A064-F108F9C9E759}" type="pres">
      <dgm:prSet presAssocID="{73411E50-9A02-4CAC-9472-2D6A2F2D91D4}" presName="sibTrans" presStyleCnt="0"/>
      <dgm:spPr/>
    </dgm:pt>
    <dgm:pt modelId="{A7960F20-5FBE-D64A-BDE1-4575EC366C60}" type="pres">
      <dgm:prSet presAssocID="{B09C4203-69C0-48D9-9B5B-D10CD0AFE659}" presName="node" presStyleLbl="node1" presStyleIdx="1" presStyleCnt="5">
        <dgm:presLayoutVars>
          <dgm:bulletEnabled val="1"/>
        </dgm:presLayoutVars>
      </dgm:prSet>
      <dgm:spPr/>
    </dgm:pt>
    <dgm:pt modelId="{4EB2239B-3748-3B49-8AAB-8DB0624B53EB}" type="pres">
      <dgm:prSet presAssocID="{492A07C1-0C65-4810-9C57-3790CC2D6E74}" presName="sibTrans" presStyleCnt="0"/>
      <dgm:spPr/>
    </dgm:pt>
    <dgm:pt modelId="{1F24A60E-977F-0540-AF93-CEDBD97576D0}" type="pres">
      <dgm:prSet presAssocID="{87CC8805-155E-446A-AB1B-185BD0E5383C}" presName="node" presStyleLbl="node1" presStyleIdx="2" presStyleCnt="5">
        <dgm:presLayoutVars>
          <dgm:bulletEnabled val="1"/>
        </dgm:presLayoutVars>
      </dgm:prSet>
      <dgm:spPr/>
    </dgm:pt>
    <dgm:pt modelId="{6239346B-2015-7B4A-BF8D-4BDD50C10DF8}" type="pres">
      <dgm:prSet presAssocID="{8C28DD62-B254-4D78-8C96-A54840912E95}" presName="sibTrans" presStyleCnt="0"/>
      <dgm:spPr/>
    </dgm:pt>
    <dgm:pt modelId="{7B7158D7-8531-934B-A7D3-9C02F13DA23B}" type="pres">
      <dgm:prSet presAssocID="{301D05DF-E231-483E-BB1B-4CEF0812FD2E}" presName="node" presStyleLbl="node1" presStyleIdx="3" presStyleCnt="5">
        <dgm:presLayoutVars>
          <dgm:bulletEnabled val="1"/>
        </dgm:presLayoutVars>
      </dgm:prSet>
      <dgm:spPr/>
    </dgm:pt>
    <dgm:pt modelId="{CDEFA63B-DA1A-6F47-B559-4B8712B2FBE4}" type="pres">
      <dgm:prSet presAssocID="{FFBC8071-3EED-470B-A625-48AFAAFC8C0C}" presName="sibTrans" presStyleCnt="0"/>
      <dgm:spPr/>
    </dgm:pt>
    <dgm:pt modelId="{61C321F3-23E9-D84C-BC97-CF6C19BF9FF3}" type="pres">
      <dgm:prSet presAssocID="{648D43E7-B0AC-4478-8ACC-E049E9E81617}" presName="node" presStyleLbl="node1" presStyleIdx="4" presStyleCnt="5">
        <dgm:presLayoutVars>
          <dgm:bulletEnabled val="1"/>
        </dgm:presLayoutVars>
      </dgm:prSet>
      <dgm:spPr/>
    </dgm:pt>
  </dgm:ptLst>
  <dgm:cxnLst>
    <dgm:cxn modelId="{C58E7A0F-EE92-814C-B8DE-07BEAA126536}" type="presOf" srcId="{648D43E7-B0AC-4478-8ACC-E049E9E81617}" destId="{61C321F3-23E9-D84C-BC97-CF6C19BF9FF3}" srcOrd="0" destOrd="0" presId="urn:microsoft.com/office/officeart/2005/8/layout/default"/>
    <dgm:cxn modelId="{BF6AF226-B746-41BA-8626-9F75D541F77C}" srcId="{2AA2D577-9EC7-4D46-9C16-95FAA27E7906}" destId="{B09C4203-69C0-48D9-9B5B-D10CD0AFE659}" srcOrd="1" destOrd="0" parTransId="{79498219-C429-477F-81A6-6B51B8E30B3C}" sibTransId="{492A07C1-0C65-4810-9C57-3790CC2D6E74}"/>
    <dgm:cxn modelId="{9BD3E173-E493-4EBD-8A25-5926EB444848}" srcId="{2AA2D577-9EC7-4D46-9C16-95FAA27E7906}" destId="{301D05DF-E231-483E-BB1B-4CEF0812FD2E}" srcOrd="3" destOrd="0" parTransId="{6EA9EC47-594E-4C40-87AE-D4CE4F7115FC}" sibTransId="{FFBC8071-3EED-470B-A625-48AFAAFC8C0C}"/>
    <dgm:cxn modelId="{3622EE74-05DC-2848-82B2-52946BAF75D5}" type="presOf" srcId="{2AA2D577-9EC7-4D46-9C16-95FAA27E7906}" destId="{C8495FE7-51D9-CD46-BD7B-B3F392C7A0D7}" srcOrd="0" destOrd="0" presId="urn:microsoft.com/office/officeart/2005/8/layout/default"/>
    <dgm:cxn modelId="{14639A76-5D26-40B1-82D4-72EBA4422A00}" srcId="{2AA2D577-9EC7-4D46-9C16-95FAA27E7906}" destId="{87CC8805-155E-446A-AB1B-185BD0E5383C}" srcOrd="2" destOrd="0" parTransId="{D342CAF4-B223-471D-A452-F4B0B559D3BA}" sibTransId="{8C28DD62-B254-4D78-8C96-A54840912E95}"/>
    <dgm:cxn modelId="{BF4C0598-DB40-874B-A3FC-9E9DEBF2643A}" type="presOf" srcId="{B09C4203-69C0-48D9-9B5B-D10CD0AFE659}" destId="{A7960F20-5FBE-D64A-BDE1-4575EC366C60}" srcOrd="0" destOrd="0" presId="urn:microsoft.com/office/officeart/2005/8/layout/default"/>
    <dgm:cxn modelId="{AAB8A2A5-EC54-BF40-A4A6-F57279F5A631}" type="presOf" srcId="{301D05DF-E231-483E-BB1B-4CEF0812FD2E}" destId="{7B7158D7-8531-934B-A7D3-9C02F13DA23B}" srcOrd="0" destOrd="0" presId="urn:microsoft.com/office/officeart/2005/8/layout/default"/>
    <dgm:cxn modelId="{C28E29BE-82D6-BB4C-93EE-AADA35D88081}" type="presOf" srcId="{74464511-0D65-4388-A084-EE356D85AE59}" destId="{CCC8CBB1-E711-AD40-8723-09008D460E8C}" srcOrd="0" destOrd="0" presId="urn:microsoft.com/office/officeart/2005/8/layout/default"/>
    <dgm:cxn modelId="{0BD966DB-AE70-EE45-A267-3D009D101889}" type="presOf" srcId="{87CC8805-155E-446A-AB1B-185BD0E5383C}" destId="{1F24A60E-977F-0540-AF93-CEDBD97576D0}" srcOrd="0" destOrd="0" presId="urn:microsoft.com/office/officeart/2005/8/layout/default"/>
    <dgm:cxn modelId="{13966DDF-9F7C-4594-A018-DAF71D9BAD68}" srcId="{2AA2D577-9EC7-4D46-9C16-95FAA27E7906}" destId="{74464511-0D65-4388-A084-EE356D85AE59}" srcOrd="0" destOrd="0" parTransId="{B62E0015-5169-42E1-A267-885A8FEFB544}" sibTransId="{73411E50-9A02-4CAC-9472-2D6A2F2D91D4}"/>
    <dgm:cxn modelId="{D68158F0-C1A8-45A2-B3BC-46ADB71D689F}" srcId="{2AA2D577-9EC7-4D46-9C16-95FAA27E7906}" destId="{648D43E7-B0AC-4478-8ACC-E049E9E81617}" srcOrd="4" destOrd="0" parTransId="{987CAEB4-DBEE-4799-858B-4197C139B9FC}" sibTransId="{AB47B710-5901-40E5-A4EB-F0CD4FE658C5}"/>
    <dgm:cxn modelId="{FE6B4E4F-D0C5-6747-9CED-3DD02E2DF402}" type="presParOf" srcId="{C8495FE7-51D9-CD46-BD7B-B3F392C7A0D7}" destId="{CCC8CBB1-E711-AD40-8723-09008D460E8C}" srcOrd="0" destOrd="0" presId="urn:microsoft.com/office/officeart/2005/8/layout/default"/>
    <dgm:cxn modelId="{A1BC9FF5-869E-CF44-961D-EF190D617455}" type="presParOf" srcId="{C8495FE7-51D9-CD46-BD7B-B3F392C7A0D7}" destId="{AB62042B-F13E-2241-A064-F108F9C9E759}" srcOrd="1" destOrd="0" presId="urn:microsoft.com/office/officeart/2005/8/layout/default"/>
    <dgm:cxn modelId="{73E9E477-89FE-D045-97E1-1B75839242BB}" type="presParOf" srcId="{C8495FE7-51D9-CD46-BD7B-B3F392C7A0D7}" destId="{A7960F20-5FBE-D64A-BDE1-4575EC366C60}" srcOrd="2" destOrd="0" presId="urn:microsoft.com/office/officeart/2005/8/layout/default"/>
    <dgm:cxn modelId="{DEDDBDEA-4B00-7544-B82B-13266A9675D5}" type="presParOf" srcId="{C8495FE7-51D9-CD46-BD7B-B3F392C7A0D7}" destId="{4EB2239B-3748-3B49-8AAB-8DB0624B53EB}" srcOrd="3" destOrd="0" presId="urn:microsoft.com/office/officeart/2005/8/layout/default"/>
    <dgm:cxn modelId="{CF116C43-386F-9941-A4F5-FCA9032AF2B2}" type="presParOf" srcId="{C8495FE7-51D9-CD46-BD7B-B3F392C7A0D7}" destId="{1F24A60E-977F-0540-AF93-CEDBD97576D0}" srcOrd="4" destOrd="0" presId="urn:microsoft.com/office/officeart/2005/8/layout/default"/>
    <dgm:cxn modelId="{A6585DEA-590F-FF4E-AAB6-98861AA6C8CB}" type="presParOf" srcId="{C8495FE7-51D9-CD46-BD7B-B3F392C7A0D7}" destId="{6239346B-2015-7B4A-BF8D-4BDD50C10DF8}" srcOrd="5" destOrd="0" presId="urn:microsoft.com/office/officeart/2005/8/layout/default"/>
    <dgm:cxn modelId="{390ECCF0-F9D0-C348-9146-6F778ACF3A02}" type="presParOf" srcId="{C8495FE7-51D9-CD46-BD7B-B3F392C7A0D7}" destId="{7B7158D7-8531-934B-A7D3-9C02F13DA23B}" srcOrd="6" destOrd="0" presId="urn:microsoft.com/office/officeart/2005/8/layout/default"/>
    <dgm:cxn modelId="{E413EA9F-6BCE-304C-BAC5-E0838DF66F07}" type="presParOf" srcId="{C8495FE7-51D9-CD46-BD7B-B3F392C7A0D7}" destId="{CDEFA63B-DA1A-6F47-B559-4B8712B2FBE4}" srcOrd="7" destOrd="0" presId="urn:microsoft.com/office/officeart/2005/8/layout/default"/>
    <dgm:cxn modelId="{45372A3D-392E-9D44-B51C-D0EF820203CD}" type="presParOf" srcId="{C8495FE7-51D9-CD46-BD7B-B3F392C7A0D7}" destId="{61C321F3-23E9-D84C-BC97-CF6C19BF9FF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772DB2-579D-421C-9D08-0BA393533220}"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A6761EBE-2CF5-496B-AFA1-6F6082A53B56}">
      <dgm:prSet custT="1"/>
      <dgm:spPr/>
      <dgm:t>
        <a:bodyPr/>
        <a:lstStyle/>
        <a:p>
          <a:pPr>
            <a:lnSpc>
              <a:spcPct val="100000"/>
            </a:lnSpc>
          </a:pPr>
          <a:r>
            <a:rPr lang="en-US" sz="1800" dirty="0"/>
            <a:t>Online orientations typically include basic LMS training, using online tools, where to go for help, and time management skills.</a:t>
          </a:r>
          <a:br>
            <a:rPr lang="en-US" sz="1800" dirty="0"/>
          </a:br>
          <a:endParaRPr lang="en-US" sz="1800" dirty="0"/>
        </a:p>
      </dgm:t>
    </dgm:pt>
    <dgm:pt modelId="{D71DBB0E-E7F8-41C7-BF7C-C86C0CC9E060}" type="parTrans" cxnId="{338A8C79-D79A-47F4-8A55-C75992974F24}">
      <dgm:prSet/>
      <dgm:spPr/>
      <dgm:t>
        <a:bodyPr/>
        <a:lstStyle/>
        <a:p>
          <a:endParaRPr lang="en-US"/>
        </a:p>
      </dgm:t>
    </dgm:pt>
    <dgm:pt modelId="{E9FAB0E3-330F-4459-BF93-689FD851F874}" type="sibTrans" cxnId="{338A8C79-D79A-47F4-8A55-C75992974F24}">
      <dgm:prSet/>
      <dgm:spPr/>
      <dgm:t>
        <a:bodyPr/>
        <a:lstStyle/>
        <a:p>
          <a:endParaRPr lang="en-US"/>
        </a:p>
      </dgm:t>
    </dgm:pt>
    <dgm:pt modelId="{74402E36-C3C7-4DCD-B4BA-65DB1FAB08C0}">
      <dgm:prSet custT="1"/>
      <dgm:spPr/>
      <dgm:t>
        <a:bodyPr/>
        <a:lstStyle/>
        <a:p>
          <a:pPr>
            <a:lnSpc>
              <a:spcPct val="100000"/>
            </a:lnSpc>
          </a:pPr>
          <a:r>
            <a:rPr lang="en-US" sz="1800" dirty="0"/>
            <a:t>Online orientation positively impacts course completion and performance (</a:t>
          </a:r>
          <a:r>
            <a:rPr lang="en-US" sz="1800" dirty="0" err="1"/>
            <a:t>Koehnke</a:t>
          </a:r>
          <a:r>
            <a:rPr lang="en-US" sz="1800" dirty="0"/>
            <a:t>, 2014)</a:t>
          </a:r>
        </a:p>
      </dgm:t>
    </dgm:pt>
    <dgm:pt modelId="{6DB469C3-5304-4B9C-A2B8-5BE420A18A16}" type="parTrans" cxnId="{2C17E467-A65A-4204-AB98-39D7368763D1}">
      <dgm:prSet/>
      <dgm:spPr/>
      <dgm:t>
        <a:bodyPr/>
        <a:lstStyle/>
        <a:p>
          <a:endParaRPr lang="en-US"/>
        </a:p>
      </dgm:t>
    </dgm:pt>
    <dgm:pt modelId="{99DEBB77-982F-414E-B055-F24182E5461D}" type="sibTrans" cxnId="{2C17E467-A65A-4204-AB98-39D7368763D1}">
      <dgm:prSet/>
      <dgm:spPr/>
      <dgm:t>
        <a:bodyPr/>
        <a:lstStyle/>
        <a:p>
          <a:endParaRPr lang="en-US"/>
        </a:p>
      </dgm:t>
    </dgm:pt>
    <dgm:pt modelId="{BD17B0DB-785E-4ACA-8784-035EAB903CF9}" type="pres">
      <dgm:prSet presAssocID="{8A772DB2-579D-421C-9D08-0BA393533220}" presName="root" presStyleCnt="0">
        <dgm:presLayoutVars>
          <dgm:dir/>
          <dgm:resizeHandles val="exact"/>
        </dgm:presLayoutVars>
      </dgm:prSet>
      <dgm:spPr/>
    </dgm:pt>
    <dgm:pt modelId="{640FDE58-EF5B-4930-A542-07755C300F86}" type="pres">
      <dgm:prSet presAssocID="{A6761EBE-2CF5-496B-AFA1-6F6082A53B56}" presName="compNode" presStyleCnt="0"/>
      <dgm:spPr/>
    </dgm:pt>
    <dgm:pt modelId="{39F1787C-75EF-4E1F-B74A-CB2717404BF5}" type="pres">
      <dgm:prSet presAssocID="{A6761EBE-2CF5-496B-AFA1-6F6082A53B56}" presName="bgRect" presStyleLbl="bgShp" presStyleIdx="0" presStyleCnt="2"/>
      <dgm:spPr/>
    </dgm:pt>
    <dgm:pt modelId="{8D57E3FA-CE27-4F89-BC75-7C410B539B95}" type="pres">
      <dgm:prSet presAssocID="{A6761EBE-2CF5-496B-AFA1-6F6082A53B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s"/>
        </a:ext>
      </dgm:extLst>
    </dgm:pt>
    <dgm:pt modelId="{D8F887C9-569B-46C3-867E-71D77607A0B6}" type="pres">
      <dgm:prSet presAssocID="{A6761EBE-2CF5-496B-AFA1-6F6082A53B56}" presName="spaceRect" presStyleCnt="0"/>
      <dgm:spPr/>
    </dgm:pt>
    <dgm:pt modelId="{9F46ADE0-CED2-428B-96BA-42C0643FC3D5}" type="pres">
      <dgm:prSet presAssocID="{A6761EBE-2CF5-496B-AFA1-6F6082A53B56}" presName="parTx" presStyleLbl="revTx" presStyleIdx="0" presStyleCnt="2">
        <dgm:presLayoutVars>
          <dgm:chMax val="0"/>
          <dgm:chPref val="0"/>
        </dgm:presLayoutVars>
      </dgm:prSet>
      <dgm:spPr/>
    </dgm:pt>
    <dgm:pt modelId="{FEF2B654-888C-47A9-A599-C464108C7CE1}" type="pres">
      <dgm:prSet presAssocID="{E9FAB0E3-330F-4459-BF93-689FD851F874}" presName="sibTrans" presStyleCnt="0"/>
      <dgm:spPr/>
    </dgm:pt>
    <dgm:pt modelId="{4104EAB2-14EC-49ED-9254-52A00EE40BE1}" type="pres">
      <dgm:prSet presAssocID="{74402E36-C3C7-4DCD-B4BA-65DB1FAB08C0}" presName="compNode" presStyleCnt="0"/>
      <dgm:spPr/>
    </dgm:pt>
    <dgm:pt modelId="{C2344D96-D54B-4159-AD16-A61939BE6FCD}" type="pres">
      <dgm:prSet presAssocID="{74402E36-C3C7-4DCD-B4BA-65DB1FAB08C0}" presName="bgRect" presStyleLbl="bgShp" presStyleIdx="1" presStyleCnt="2"/>
      <dgm:spPr/>
    </dgm:pt>
    <dgm:pt modelId="{45059DBE-98E3-4E2D-BBA2-924568CB9AFC}" type="pres">
      <dgm:prSet presAssocID="{74402E36-C3C7-4DCD-B4BA-65DB1FAB08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ium"/>
        </a:ext>
      </dgm:extLst>
    </dgm:pt>
    <dgm:pt modelId="{59997072-208D-476D-A618-20FA8DBAE3E5}" type="pres">
      <dgm:prSet presAssocID="{74402E36-C3C7-4DCD-B4BA-65DB1FAB08C0}" presName="spaceRect" presStyleCnt="0"/>
      <dgm:spPr/>
    </dgm:pt>
    <dgm:pt modelId="{5C49CE60-6220-43D2-8670-E7E4242BB3C3}" type="pres">
      <dgm:prSet presAssocID="{74402E36-C3C7-4DCD-B4BA-65DB1FAB08C0}" presName="parTx" presStyleLbl="revTx" presStyleIdx="1" presStyleCnt="2">
        <dgm:presLayoutVars>
          <dgm:chMax val="0"/>
          <dgm:chPref val="0"/>
        </dgm:presLayoutVars>
      </dgm:prSet>
      <dgm:spPr/>
    </dgm:pt>
  </dgm:ptLst>
  <dgm:cxnLst>
    <dgm:cxn modelId="{13A9AA59-37C5-41AB-9E05-725D26ACD63B}" type="presOf" srcId="{74402E36-C3C7-4DCD-B4BA-65DB1FAB08C0}" destId="{5C49CE60-6220-43D2-8670-E7E4242BB3C3}" srcOrd="0" destOrd="0" presId="urn:microsoft.com/office/officeart/2018/2/layout/IconVerticalSolidList"/>
    <dgm:cxn modelId="{2C17E467-A65A-4204-AB98-39D7368763D1}" srcId="{8A772DB2-579D-421C-9D08-0BA393533220}" destId="{74402E36-C3C7-4DCD-B4BA-65DB1FAB08C0}" srcOrd="1" destOrd="0" parTransId="{6DB469C3-5304-4B9C-A2B8-5BE420A18A16}" sibTransId="{99DEBB77-982F-414E-B055-F24182E5461D}"/>
    <dgm:cxn modelId="{338A8C79-D79A-47F4-8A55-C75992974F24}" srcId="{8A772DB2-579D-421C-9D08-0BA393533220}" destId="{A6761EBE-2CF5-496B-AFA1-6F6082A53B56}" srcOrd="0" destOrd="0" parTransId="{D71DBB0E-E7F8-41C7-BF7C-C86C0CC9E060}" sibTransId="{E9FAB0E3-330F-4459-BF93-689FD851F874}"/>
    <dgm:cxn modelId="{F42491A9-20D9-4AD6-8C49-A737A7EBD70E}" type="presOf" srcId="{8A772DB2-579D-421C-9D08-0BA393533220}" destId="{BD17B0DB-785E-4ACA-8784-035EAB903CF9}" srcOrd="0" destOrd="0" presId="urn:microsoft.com/office/officeart/2018/2/layout/IconVerticalSolidList"/>
    <dgm:cxn modelId="{56DB19E4-C6AF-4740-B5CB-F478DCAF492E}" type="presOf" srcId="{A6761EBE-2CF5-496B-AFA1-6F6082A53B56}" destId="{9F46ADE0-CED2-428B-96BA-42C0643FC3D5}" srcOrd="0" destOrd="0" presId="urn:microsoft.com/office/officeart/2018/2/layout/IconVerticalSolidList"/>
    <dgm:cxn modelId="{DA20701C-262D-49C3-98D6-3BC2F9580C55}" type="presParOf" srcId="{BD17B0DB-785E-4ACA-8784-035EAB903CF9}" destId="{640FDE58-EF5B-4930-A542-07755C300F86}" srcOrd="0" destOrd="0" presId="urn:microsoft.com/office/officeart/2018/2/layout/IconVerticalSolidList"/>
    <dgm:cxn modelId="{EF4C1429-93EE-4384-A732-975CA05C285E}" type="presParOf" srcId="{640FDE58-EF5B-4930-A542-07755C300F86}" destId="{39F1787C-75EF-4E1F-B74A-CB2717404BF5}" srcOrd="0" destOrd="0" presId="urn:microsoft.com/office/officeart/2018/2/layout/IconVerticalSolidList"/>
    <dgm:cxn modelId="{B244B250-489D-48B7-B5E3-60B5F0A15E4E}" type="presParOf" srcId="{640FDE58-EF5B-4930-A542-07755C300F86}" destId="{8D57E3FA-CE27-4F89-BC75-7C410B539B95}" srcOrd="1" destOrd="0" presId="urn:microsoft.com/office/officeart/2018/2/layout/IconVerticalSolidList"/>
    <dgm:cxn modelId="{D04D0FA3-ED84-40FD-BB29-B8937959E56F}" type="presParOf" srcId="{640FDE58-EF5B-4930-A542-07755C300F86}" destId="{D8F887C9-569B-46C3-867E-71D77607A0B6}" srcOrd="2" destOrd="0" presId="urn:microsoft.com/office/officeart/2018/2/layout/IconVerticalSolidList"/>
    <dgm:cxn modelId="{0C85CA73-5848-4E8E-BACC-408BFCCF83D4}" type="presParOf" srcId="{640FDE58-EF5B-4930-A542-07755C300F86}" destId="{9F46ADE0-CED2-428B-96BA-42C0643FC3D5}" srcOrd="3" destOrd="0" presId="urn:microsoft.com/office/officeart/2018/2/layout/IconVerticalSolidList"/>
    <dgm:cxn modelId="{128F0DFF-FAE7-43E6-AE75-3208FAD70A17}" type="presParOf" srcId="{BD17B0DB-785E-4ACA-8784-035EAB903CF9}" destId="{FEF2B654-888C-47A9-A599-C464108C7CE1}" srcOrd="1" destOrd="0" presId="urn:microsoft.com/office/officeart/2018/2/layout/IconVerticalSolidList"/>
    <dgm:cxn modelId="{526CA9AF-94CB-4585-BF36-5FBF2ADE3A50}" type="presParOf" srcId="{BD17B0DB-785E-4ACA-8784-035EAB903CF9}" destId="{4104EAB2-14EC-49ED-9254-52A00EE40BE1}" srcOrd="2" destOrd="0" presId="urn:microsoft.com/office/officeart/2018/2/layout/IconVerticalSolidList"/>
    <dgm:cxn modelId="{4A9BDBD3-4829-4FEC-B43B-14CDF86C5C3D}" type="presParOf" srcId="{4104EAB2-14EC-49ED-9254-52A00EE40BE1}" destId="{C2344D96-D54B-4159-AD16-A61939BE6FCD}" srcOrd="0" destOrd="0" presId="urn:microsoft.com/office/officeart/2018/2/layout/IconVerticalSolidList"/>
    <dgm:cxn modelId="{D1E6A337-6B54-4ACE-8F8C-4094D82538E0}" type="presParOf" srcId="{4104EAB2-14EC-49ED-9254-52A00EE40BE1}" destId="{45059DBE-98E3-4E2D-BBA2-924568CB9AFC}" srcOrd="1" destOrd="0" presId="urn:microsoft.com/office/officeart/2018/2/layout/IconVerticalSolidList"/>
    <dgm:cxn modelId="{B5644375-5312-4C4A-977E-23BEBC8A7198}" type="presParOf" srcId="{4104EAB2-14EC-49ED-9254-52A00EE40BE1}" destId="{59997072-208D-476D-A618-20FA8DBAE3E5}" srcOrd="2" destOrd="0" presId="urn:microsoft.com/office/officeart/2018/2/layout/IconVerticalSolidList"/>
    <dgm:cxn modelId="{24C8C94F-5D26-4BF3-A2E0-C01CA8D7F879}" type="presParOf" srcId="{4104EAB2-14EC-49ED-9254-52A00EE40BE1}" destId="{5C49CE60-6220-43D2-8670-E7E4242BB3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772DB2-579D-421C-9D08-0BA393533220}"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A6761EBE-2CF5-496B-AFA1-6F6082A53B56}">
      <dgm:prSet custT="1"/>
      <dgm:spPr/>
      <dgm:t>
        <a:bodyPr/>
        <a:lstStyle/>
        <a:p>
          <a:pPr>
            <a:lnSpc>
              <a:spcPct val="100000"/>
            </a:lnSpc>
          </a:pPr>
          <a:r>
            <a:rPr lang="en-US" sz="1800" dirty="0"/>
            <a:t>Centralization of support operations (e.g., course design, faculty development, LMS and library operations, etc.) can bring consistency and often better collaboration across campus offices. </a:t>
          </a:r>
        </a:p>
      </dgm:t>
    </dgm:pt>
    <dgm:pt modelId="{D71DBB0E-E7F8-41C7-BF7C-C86C0CC9E060}" type="parTrans" cxnId="{338A8C79-D79A-47F4-8A55-C75992974F24}">
      <dgm:prSet/>
      <dgm:spPr/>
      <dgm:t>
        <a:bodyPr/>
        <a:lstStyle/>
        <a:p>
          <a:endParaRPr lang="en-US"/>
        </a:p>
      </dgm:t>
    </dgm:pt>
    <dgm:pt modelId="{E9FAB0E3-330F-4459-BF93-689FD851F874}" type="sibTrans" cxnId="{338A8C79-D79A-47F4-8A55-C75992974F24}">
      <dgm:prSet/>
      <dgm:spPr/>
      <dgm:t>
        <a:bodyPr/>
        <a:lstStyle/>
        <a:p>
          <a:endParaRPr lang="en-US"/>
        </a:p>
      </dgm:t>
    </dgm:pt>
    <dgm:pt modelId="{74402E36-C3C7-4DCD-B4BA-65DB1FAB08C0}">
      <dgm:prSet/>
      <dgm:spPr/>
      <dgm:t>
        <a:bodyPr/>
        <a:lstStyle/>
        <a:p>
          <a:pPr>
            <a:lnSpc>
              <a:spcPct val="100000"/>
            </a:lnSpc>
          </a:pPr>
          <a:r>
            <a:rPr lang="en-US" dirty="0"/>
            <a:t>While decentralization often consumes more resources by having multiple operations within departments and colleges, it does allow for customized resources based on needs and usage. One possible barrier to decentralization, however, is extending online quality assurance standards to classroom-based courses.</a:t>
          </a:r>
        </a:p>
      </dgm:t>
    </dgm:pt>
    <dgm:pt modelId="{6DB469C3-5304-4B9C-A2B8-5BE420A18A16}" type="parTrans" cxnId="{2C17E467-A65A-4204-AB98-39D7368763D1}">
      <dgm:prSet/>
      <dgm:spPr/>
      <dgm:t>
        <a:bodyPr/>
        <a:lstStyle/>
        <a:p>
          <a:endParaRPr lang="en-US"/>
        </a:p>
      </dgm:t>
    </dgm:pt>
    <dgm:pt modelId="{99DEBB77-982F-414E-B055-F24182E5461D}" type="sibTrans" cxnId="{2C17E467-A65A-4204-AB98-39D7368763D1}">
      <dgm:prSet/>
      <dgm:spPr/>
      <dgm:t>
        <a:bodyPr/>
        <a:lstStyle/>
        <a:p>
          <a:endParaRPr lang="en-US"/>
        </a:p>
      </dgm:t>
    </dgm:pt>
    <dgm:pt modelId="{BD17B0DB-785E-4ACA-8784-035EAB903CF9}" type="pres">
      <dgm:prSet presAssocID="{8A772DB2-579D-421C-9D08-0BA393533220}" presName="root" presStyleCnt="0">
        <dgm:presLayoutVars>
          <dgm:dir/>
          <dgm:resizeHandles val="exact"/>
        </dgm:presLayoutVars>
      </dgm:prSet>
      <dgm:spPr/>
    </dgm:pt>
    <dgm:pt modelId="{640FDE58-EF5B-4930-A542-07755C300F86}" type="pres">
      <dgm:prSet presAssocID="{A6761EBE-2CF5-496B-AFA1-6F6082A53B56}" presName="compNode" presStyleCnt="0"/>
      <dgm:spPr/>
    </dgm:pt>
    <dgm:pt modelId="{39F1787C-75EF-4E1F-B74A-CB2717404BF5}" type="pres">
      <dgm:prSet presAssocID="{A6761EBE-2CF5-496B-AFA1-6F6082A53B56}" presName="bgRect" presStyleLbl="bgShp" presStyleIdx="0" presStyleCnt="2"/>
      <dgm:spPr/>
    </dgm:pt>
    <dgm:pt modelId="{8D57E3FA-CE27-4F89-BC75-7C410B539B95}" type="pres">
      <dgm:prSet presAssocID="{A6761EBE-2CF5-496B-AFA1-6F6082A53B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D8F887C9-569B-46C3-867E-71D77607A0B6}" type="pres">
      <dgm:prSet presAssocID="{A6761EBE-2CF5-496B-AFA1-6F6082A53B56}" presName="spaceRect" presStyleCnt="0"/>
      <dgm:spPr/>
    </dgm:pt>
    <dgm:pt modelId="{9F46ADE0-CED2-428B-96BA-42C0643FC3D5}" type="pres">
      <dgm:prSet presAssocID="{A6761EBE-2CF5-496B-AFA1-6F6082A53B56}" presName="parTx" presStyleLbl="revTx" presStyleIdx="0" presStyleCnt="2">
        <dgm:presLayoutVars>
          <dgm:chMax val="0"/>
          <dgm:chPref val="0"/>
        </dgm:presLayoutVars>
      </dgm:prSet>
      <dgm:spPr/>
    </dgm:pt>
    <dgm:pt modelId="{FEF2B654-888C-47A9-A599-C464108C7CE1}" type="pres">
      <dgm:prSet presAssocID="{E9FAB0E3-330F-4459-BF93-689FD851F874}" presName="sibTrans" presStyleCnt="0"/>
      <dgm:spPr/>
    </dgm:pt>
    <dgm:pt modelId="{4104EAB2-14EC-49ED-9254-52A00EE40BE1}" type="pres">
      <dgm:prSet presAssocID="{74402E36-C3C7-4DCD-B4BA-65DB1FAB08C0}" presName="compNode" presStyleCnt="0"/>
      <dgm:spPr/>
    </dgm:pt>
    <dgm:pt modelId="{C2344D96-D54B-4159-AD16-A61939BE6FCD}" type="pres">
      <dgm:prSet presAssocID="{74402E36-C3C7-4DCD-B4BA-65DB1FAB08C0}" presName="bgRect" presStyleLbl="bgShp" presStyleIdx="1" presStyleCnt="2"/>
      <dgm:spPr/>
    </dgm:pt>
    <dgm:pt modelId="{45059DBE-98E3-4E2D-BBA2-924568CB9AFC}" type="pres">
      <dgm:prSet presAssocID="{74402E36-C3C7-4DCD-B4BA-65DB1FAB08C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lo"/>
        </a:ext>
      </dgm:extLst>
    </dgm:pt>
    <dgm:pt modelId="{59997072-208D-476D-A618-20FA8DBAE3E5}" type="pres">
      <dgm:prSet presAssocID="{74402E36-C3C7-4DCD-B4BA-65DB1FAB08C0}" presName="spaceRect" presStyleCnt="0"/>
      <dgm:spPr/>
    </dgm:pt>
    <dgm:pt modelId="{5C49CE60-6220-43D2-8670-E7E4242BB3C3}" type="pres">
      <dgm:prSet presAssocID="{74402E36-C3C7-4DCD-B4BA-65DB1FAB08C0}" presName="parTx" presStyleLbl="revTx" presStyleIdx="1" presStyleCnt="2">
        <dgm:presLayoutVars>
          <dgm:chMax val="0"/>
          <dgm:chPref val="0"/>
        </dgm:presLayoutVars>
      </dgm:prSet>
      <dgm:spPr/>
    </dgm:pt>
  </dgm:ptLst>
  <dgm:cxnLst>
    <dgm:cxn modelId="{13A9AA59-37C5-41AB-9E05-725D26ACD63B}" type="presOf" srcId="{74402E36-C3C7-4DCD-B4BA-65DB1FAB08C0}" destId="{5C49CE60-6220-43D2-8670-E7E4242BB3C3}" srcOrd="0" destOrd="0" presId="urn:microsoft.com/office/officeart/2018/2/layout/IconVerticalSolidList"/>
    <dgm:cxn modelId="{2C17E467-A65A-4204-AB98-39D7368763D1}" srcId="{8A772DB2-579D-421C-9D08-0BA393533220}" destId="{74402E36-C3C7-4DCD-B4BA-65DB1FAB08C0}" srcOrd="1" destOrd="0" parTransId="{6DB469C3-5304-4B9C-A2B8-5BE420A18A16}" sibTransId="{99DEBB77-982F-414E-B055-F24182E5461D}"/>
    <dgm:cxn modelId="{338A8C79-D79A-47F4-8A55-C75992974F24}" srcId="{8A772DB2-579D-421C-9D08-0BA393533220}" destId="{A6761EBE-2CF5-496B-AFA1-6F6082A53B56}" srcOrd="0" destOrd="0" parTransId="{D71DBB0E-E7F8-41C7-BF7C-C86C0CC9E060}" sibTransId="{E9FAB0E3-330F-4459-BF93-689FD851F874}"/>
    <dgm:cxn modelId="{F42491A9-20D9-4AD6-8C49-A737A7EBD70E}" type="presOf" srcId="{8A772DB2-579D-421C-9D08-0BA393533220}" destId="{BD17B0DB-785E-4ACA-8784-035EAB903CF9}" srcOrd="0" destOrd="0" presId="urn:microsoft.com/office/officeart/2018/2/layout/IconVerticalSolidList"/>
    <dgm:cxn modelId="{56DB19E4-C6AF-4740-B5CB-F478DCAF492E}" type="presOf" srcId="{A6761EBE-2CF5-496B-AFA1-6F6082A53B56}" destId="{9F46ADE0-CED2-428B-96BA-42C0643FC3D5}" srcOrd="0" destOrd="0" presId="urn:microsoft.com/office/officeart/2018/2/layout/IconVerticalSolidList"/>
    <dgm:cxn modelId="{DA20701C-262D-49C3-98D6-3BC2F9580C55}" type="presParOf" srcId="{BD17B0DB-785E-4ACA-8784-035EAB903CF9}" destId="{640FDE58-EF5B-4930-A542-07755C300F86}" srcOrd="0" destOrd="0" presId="urn:microsoft.com/office/officeart/2018/2/layout/IconVerticalSolidList"/>
    <dgm:cxn modelId="{EF4C1429-93EE-4384-A732-975CA05C285E}" type="presParOf" srcId="{640FDE58-EF5B-4930-A542-07755C300F86}" destId="{39F1787C-75EF-4E1F-B74A-CB2717404BF5}" srcOrd="0" destOrd="0" presId="urn:microsoft.com/office/officeart/2018/2/layout/IconVerticalSolidList"/>
    <dgm:cxn modelId="{B244B250-489D-48B7-B5E3-60B5F0A15E4E}" type="presParOf" srcId="{640FDE58-EF5B-4930-A542-07755C300F86}" destId="{8D57E3FA-CE27-4F89-BC75-7C410B539B95}" srcOrd="1" destOrd="0" presId="urn:microsoft.com/office/officeart/2018/2/layout/IconVerticalSolidList"/>
    <dgm:cxn modelId="{D04D0FA3-ED84-40FD-BB29-B8937959E56F}" type="presParOf" srcId="{640FDE58-EF5B-4930-A542-07755C300F86}" destId="{D8F887C9-569B-46C3-867E-71D77607A0B6}" srcOrd="2" destOrd="0" presId="urn:microsoft.com/office/officeart/2018/2/layout/IconVerticalSolidList"/>
    <dgm:cxn modelId="{0C85CA73-5848-4E8E-BACC-408BFCCF83D4}" type="presParOf" srcId="{640FDE58-EF5B-4930-A542-07755C300F86}" destId="{9F46ADE0-CED2-428B-96BA-42C0643FC3D5}" srcOrd="3" destOrd="0" presId="urn:microsoft.com/office/officeart/2018/2/layout/IconVerticalSolidList"/>
    <dgm:cxn modelId="{128F0DFF-FAE7-43E6-AE75-3208FAD70A17}" type="presParOf" srcId="{BD17B0DB-785E-4ACA-8784-035EAB903CF9}" destId="{FEF2B654-888C-47A9-A599-C464108C7CE1}" srcOrd="1" destOrd="0" presId="urn:microsoft.com/office/officeart/2018/2/layout/IconVerticalSolidList"/>
    <dgm:cxn modelId="{526CA9AF-94CB-4585-BF36-5FBF2ADE3A50}" type="presParOf" srcId="{BD17B0DB-785E-4ACA-8784-035EAB903CF9}" destId="{4104EAB2-14EC-49ED-9254-52A00EE40BE1}" srcOrd="2" destOrd="0" presId="urn:microsoft.com/office/officeart/2018/2/layout/IconVerticalSolidList"/>
    <dgm:cxn modelId="{4A9BDBD3-4829-4FEC-B43B-14CDF86C5C3D}" type="presParOf" srcId="{4104EAB2-14EC-49ED-9254-52A00EE40BE1}" destId="{C2344D96-D54B-4159-AD16-A61939BE6FCD}" srcOrd="0" destOrd="0" presId="urn:microsoft.com/office/officeart/2018/2/layout/IconVerticalSolidList"/>
    <dgm:cxn modelId="{D1E6A337-6B54-4ACE-8F8C-4094D82538E0}" type="presParOf" srcId="{4104EAB2-14EC-49ED-9254-52A00EE40BE1}" destId="{45059DBE-98E3-4E2D-BBA2-924568CB9AFC}" srcOrd="1" destOrd="0" presId="urn:microsoft.com/office/officeart/2018/2/layout/IconVerticalSolidList"/>
    <dgm:cxn modelId="{B5644375-5312-4C4A-977E-23BEBC8A7198}" type="presParOf" srcId="{4104EAB2-14EC-49ED-9254-52A00EE40BE1}" destId="{59997072-208D-476D-A618-20FA8DBAE3E5}" srcOrd="2" destOrd="0" presId="urn:microsoft.com/office/officeart/2018/2/layout/IconVerticalSolidList"/>
    <dgm:cxn modelId="{24C8C94F-5D26-4BF3-A2E0-C01CA8D7F879}" type="presParOf" srcId="{4104EAB2-14EC-49ED-9254-52A00EE40BE1}" destId="{5C49CE60-6220-43D2-8670-E7E4242BB3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7DE88-48C7-8A40-9107-806E680107DF}">
      <dsp:nvSpPr>
        <dsp:cNvPr id="0" name=""/>
        <dsp:cNvSpPr/>
      </dsp:nvSpPr>
      <dsp:spPr>
        <a:xfrm>
          <a:off x="0" y="0"/>
          <a:ext cx="6995160" cy="1018222"/>
        </a:xfrm>
        <a:prstGeom prst="roundRect">
          <a:avLst>
            <a:gd name="adj" fmla="val 10000"/>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dirty="0"/>
            <a:t>How prepared &amp; supported are faculty &amp; students for online learning?     </a:t>
          </a:r>
          <a:br>
            <a:rPr lang="en-US" sz="1900" i="1" kern="1200" dirty="0"/>
          </a:br>
          <a:endParaRPr lang="en-US" sz="1900" kern="1200" dirty="0"/>
        </a:p>
      </dsp:txBody>
      <dsp:txXfrm>
        <a:off x="29823" y="29823"/>
        <a:ext cx="5896417" cy="958576"/>
      </dsp:txXfrm>
    </dsp:sp>
    <dsp:sp modelId="{F4FF8035-F7F6-A14F-A7AA-C5ADC25556D2}">
      <dsp:nvSpPr>
        <dsp:cNvPr id="0" name=""/>
        <dsp:cNvSpPr/>
      </dsp:nvSpPr>
      <dsp:spPr>
        <a:xfrm>
          <a:off x="617219" y="1187926"/>
          <a:ext cx="6995160" cy="1018222"/>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dirty="0"/>
            <a:t>How is that preparation &amp; support level impacting institutional response to the remote pivot?    </a:t>
          </a:r>
          <a:br>
            <a:rPr lang="en-US" sz="1900" i="1" kern="1200" dirty="0"/>
          </a:br>
          <a:endParaRPr lang="en-US" sz="1900" kern="1200" dirty="0"/>
        </a:p>
      </dsp:txBody>
      <dsp:txXfrm>
        <a:off x="647042" y="1217749"/>
        <a:ext cx="5656449" cy="958576"/>
      </dsp:txXfrm>
    </dsp:sp>
    <dsp:sp modelId="{C95E5BCA-B217-B340-B5AC-A5CAABAD17BE}">
      <dsp:nvSpPr>
        <dsp:cNvPr id="0" name=""/>
        <dsp:cNvSpPr/>
      </dsp:nvSpPr>
      <dsp:spPr>
        <a:xfrm>
          <a:off x="1234439" y="2375852"/>
          <a:ext cx="6995160" cy="1018222"/>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dirty="0"/>
            <a:t>Do institutions have the experience, capability &amp; resources to transition large numbers of remote instruction courses into fully online courses?</a:t>
          </a:r>
          <a:endParaRPr lang="en-US" sz="1900" kern="1200" dirty="0"/>
        </a:p>
      </dsp:txBody>
      <dsp:txXfrm>
        <a:off x="1264262" y="2405675"/>
        <a:ext cx="5656449" cy="958576"/>
      </dsp:txXfrm>
    </dsp:sp>
    <dsp:sp modelId="{5804A3EF-0651-DD4B-AD12-B05593158185}">
      <dsp:nvSpPr>
        <dsp:cNvPr id="0" name=""/>
        <dsp:cNvSpPr/>
      </dsp:nvSpPr>
      <dsp:spPr>
        <a:xfrm>
          <a:off x="6333315" y="772152"/>
          <a:ext cx="661844" cy="66184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482230" y="772152"/>
        <a:ext cx="364014" cy="498038"/>
      </dsp:txXfrm>
    </dsp:sp>
    <dsp:sp modelId="{340FA7D2-C0BB-9348-8394-AFBEDBDB7EDF}">
      <dsp:nvSpPr>
        <dsp:cNvPr id="0" name=""/>
        <dsp:cNvSpPr/>
      </dsp:nvSpPr>
      <dsp:spPr>
        <a:xfrm>
          <a:off x="6950535" y="1953290"/>
          <a:ext cx="661844" cy="661844"/>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099450" y="1953290"/>
        <a:ext cx="364014" cy="498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D4040-3C2E-4ED6-8600-C5F52FCA0E85}">
      <dsp:nvSpPr>
        <dsp:cNvPr id="0" name=""/>
        <dsp:cNvSpPr/>
      </dsp:nvSpPr>
      <dsp:spPr>
        <a:xfrm>
          <a:off x="0" y="2045"/>
          <a:ext cx="8153400" cy="97789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B94E5-1243-4614-BA44-73CC0EE0FFE6}">
      <dsp:nvSpPr>
        <dsp:cNvPr id="0" name=""/>
        <dsp:cNvSpPr/>
      </dsp:nvSpPr>
      <dsp:spPr>
        <a:xfrm>
          <a:off x="295813" y="222072"/>
          <a:ext cx="538369" cy="537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84A471-9406-4181-82D1-E5E0B74919D1}">
      <dsp:nvSpPr>
        <dsp:cNvPr id="0" name=""/>
        <dsp:cNvSpPr/>
      </dsp:nvSpPr>
      <dsp:spPr>
        <a:xfrm>
          <a:off x="1129997" y="2045"/>
          <a:ext cx="6903675" cy="978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95" tIns="103595" rIns="103595" bIns="103595" numCol="1" spcCol="1270" anchor="ctr" anchorCtr="0">
          <a:noAutofit/>
        </a:bodyPr>
        <a:lstStyle/>
        <a:p>
          <a:pPr marL="0" lvl="0" indent="0" algn="l" defTabSz="889000">
            <a:lnSpc>
              <a:spcPct val="100000"/>
            </a:lnSpc>
            <a:spcBef>
              <a:spcPct val="0"/>
            </a:spcBef>
            <a:spcAft>
              <a:spcPct val="35000"/>
            </a:spcAft>
            <a:buNone/>
          </a:pPr>
          <a:r>
            <a:rPr lang="en-US" sz="2000" kern="1200" dirty="0"/>
            <a:t>Online teaching requires different/new pedagogical strategies and methods, as well as design considerations.</a:t>
          </a:r>
        </a:p>
      </dsp:txBody>
      <dsp:txXfrm>
        <a:off x="1129997" y="2045"/>
        <a:ext cx="6903675" cy="978853"/>
      </dsp:txXfrm>
    </dsp:sp>
    <dsp:sp modelId="{7DD7A41F-D2DC-4FE3-85A7-18C48C34B2DF}">
      <dsp:nvSpPr>
        <dsp:cNvPr id="0" name=""/>
        <dsp:cNvSpPr/>
      </dsp:nvSpPr>
      <dsp:spPr>
        <a:xfrm>
          <a:off x="0" y="1186973"/>
          <a:ext cx="8153400" cy="97789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98FA5-0895-40C9-8FBB-B410CA08C0B1}">
      <dsp:nvSpPr>
        <dsp:cNvPr id="0" name=""/>
        <dsp:cNvSpPr/>
      </dsp:nvSpPr>
      <dsp:spPr>
        <a:xfrm>
          <a:off x="295813" y="1407000"/>
          <a:ext cx="538369" cy="537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A9E9A2-2BAE-41D9-90C1-86E3EB8EB322}">
      <dsp:nvSpPr>
        <dsp:cNvPr id="0" name=""/>
        <dsp:cNvSpPr/>
      </dsp:nvSpPr>
      <dsp:spPr>
        <a:xfrm>
          <a:off x="1129997" y="1186973"/>
          <a:ext cx="6903675" cy="978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95" tIns="103595" rIns="103595" bIns="103595" numCol="1" spcCol="1270" anchor="ctr" anchorCtr="0">
          <a:noAutofit/>
        </a:bodyPr>
        <a:lstStyle/>
        <a:p>
          <a:pPr marL="0" lvl="0" indent="0" algn="l" defTabSz="889000">
            <a:lnSpc>
              <a:spcPct val="100000"/>
            </a:lnSpc>
            <a:spcBef>
              <a:spcPct val="0"/>
            </a:spcBef>
            <a:spcAft>
              <a:spcPct val="35000"/>
            </a:spcAft>
            <a:buNone/>
          </a:pPr>
          <a:r>
            <a:rPr lang="en-US" sz="2000" kern="1200" dirty="0"/>
            <a:t>Online instructors must also have minimum competencies in technology and using the LMS.</a:t>
          </a:r>
        </a:p>
      </dsp:txBody>
      <dsp:txXfrm>
        <a:off x="1129997" y="1186973"/>
        <a:ext cx="6903675" cy="978853"/>
      </dsp:txXfrm>
    </dsp:sp>
    <dsp:sp modelId="{EC7582FC-4B2C-4BE6-A23B-8A039AAA4EAB}">
      <dsp:nvSpPr>
        <dsp:cNvPr id="0" name=""/>
        <dsp:cNvSpPr/>
      </dsp:nvSpPr>
      <dsp:spPr>
        <a:xfrm>
          <a:off x="0" y="2371900"/>
          <a:ext cx="8153400" cy="97789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85EB3-BCBE-4F41-8F5A-2F77E326D6B9}">
      <dsp:nvSpPr>
        <dsp:cNvPr id="0" name=""/>
        <dsp:cNvSpPr/>
      </dsp:nvSpPr>
      <dsp:spPr>
        <a:xfrm>
          <a:off x="296103" y="2591927"/>
          <a:ext cx="538369" cy="537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A4FBAA-5C65-49EE-90EB-ECEC401D22A8}">
      <dsp:nvSpPr>
        <dsp:cNvPr id="0" name=""/>
        <dsp:cNvSpPr/>
      </dsp:nvSpPr>
      <dsp:spPr>
        <a:xfrm>
          <a:off x="1130575" y="2371900"/>
          <a:ext cx="6903675" cy="978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95" tIns="103595" rIns="103595" bIns="103595" numCol="1" spcCol="1270" anchor="ctr" anchorCtr="0">
          <a:noAutofit/>
        </a:bodyPr>
        <a:lstStyle/>
        <a:p>
          <a:pPr marL="0" lvl="0" indent="0" algn="l" defTabSz="889000">
            <a:lnSpc>
              <a:spcPct val="100000"/>
            </a:lnSpc>
            <a:spcBef>
              <a:spcPct val="0"/>
            </a:spcBef>
            <a:spcAft>
              <a:spcPts val="0"/>
            </a:spcAft>
            <a:buNone/>
          </a:pPr>
          <a:r>
            <a:rPr lang="en-US" sz="2000" i="1" kern="1200" dirty="0"/>
            <a:t>             CHLOE 4 revealed four main training areas: </a:t>
          </a:r>
          <a:br>
            <a:rPr lang="en-US" sz="2000" i="1" kern="1200" dirty="0"/>
          </a:br>
          <a:r>
            <a:rPr lang="en-US" sz="2000" i="1" kern="1200" dirty="0"/>
            <a:t>       Online Pedagogy 		       LMS &amp; Technology </a:t>
          </a:r>
        </a:p>
        <a:p>
          <a:pPr marL="0" lvl="0" indent="0" algn="l" defTabSz="889000">
            <a:lnSpc>
              <a:spcPct val="100000"/>
            </a:lnSpc>
            <a:spcBef>
              <a:spcPct val="0"/>
            </a:spcBef>
            <a:spcAft>
              <a:spcPts val="0"/>
            </a:spcAft>
            <a:buNone/>
          </a:pPr>
          <a:r>
            <a:rPr lang="en-US" sz="2000" i="1" kern="1200" dirty="0"/>
            <a:t>Institutional online policies           Quality Assurance &amp; Standards</a:t>
          </a:r>
          <a:endParaRPr lang="en-US" sz="2000" kern="1200" dirty="0"/>
        </a:p>
      </dsp:txBody>
      <dsp:txXfrm>
        <a:off x="1130575" y="2371900"/>
        <a:ext cx="6903675" cy="978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CA4EA-9C2B-4EFE-AEE2-F22BAD88AF9F}">
      <dsp:nvSpPr>
        <dsp:cNvPr id="0" name=""/>
        <dsp:cNvSpPr/>
      </dsp:nvSpPr>
      <dsp:spPr>
        <a:xfrm>
          <a:off x="0" y="426744"/>
          <a:ext cx="8229600" cy="1142147"/>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C83B6-20EE-4709-B213-0FC3B343DE54}">
      <dsp:nvSpPr>
        <dsp:cNvPr id="0" name=""/>
        <dsp:cNvSpPr/>
      </dsp:nvSpPr>
      <dsp:spPr>
        <a:xfrm>
          <a:off x="345499" y="683727"/>
          <a:ext cx="628795" cy="628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8E72A3-8C76-4940-B7F6-6F0F1E1C29BE}">
      <dsp:nvSpPr>
        <dsp:cNvPr id="0" name=""/>
        <dsp:cNvSpPr/>
      </dsp:nvSpPr>
      <dsp:spPr>
        <a:xfrm>
          <a:off x="1319794" y="426744"/>
          <a:ext cx="6907223" cy="114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95" tIns="120995" rIns="120995" bIns="120995" numCol="1" spcCol="1270" anchor="ctr" anchorCtr="0">
          <a:noAutofit/>
        </a:bodyPr>
        <a:lstStyle/>
        <a:p>
          <a:pPr marL="0" lvl="0" indent="0" algn="l" defTabSz="889000">
            <a:lnSpc>
              <a:spcPct val="100000"/>
            </a:lnSpc>
            <a:spcBef>
              <a:spcPct val="0"/>
            </a:spcBef>
            <a:spcAft>
              <a:spcPct val="35000"/>
            </a:spcAft>
            <a:buNone/>
          </a:pPr>
          <a:r>
            <a:rPr lang="en-US" sz="2000" kern="1200" dirty="0"/>
            <a:t>Even minimal LMS and online teaching training may help ease a quick shift in modality. </a:t>
          </a:r>
          <a:br>
            <a:rPr lang="en-US" sz="1700" kern="1200" dirty="0"/>
          </a:br>
          <a:endParaRPr lang="en-US" sz="1700" kern="1200" dirty="0"/>
        </a:p>
      </dsp:txBody>
      <dsp:txXfrm>
        <a:off x="1319794" y="426744"/>
        <a:ext cx="6907223" cy="1143264"/>
      </dsp:txXfrm>
    </dsp:sp>
    <dsp:sp modelId="{8029B263-930C-41CC-A814-8E1A68370BC8}">
      <dsp:nvSpPr>
        <dsp:cNvPr id="0" name=""/>
        <dsp:cNvSpPr/>
      </dsp:nvSpPr>
      <dsp:spPr>
        <a:xfrm>
          <a:off x="0" y="1824066"/>
          <a:ext cx="8229600" cy="1142147"/>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C67A6-4234-4A9E-A696-879F1FFB5980}">
      <dsp:nvSpPr>
        <dsp:cNvPr id="0" name=""/>
        <dsp:cNvSpPr/>
      </dsp:nvSpPr>
      <dsp:spPr>
        <a:xfrm>
          <a:off x="345499" y="2081050"/>
          <a:ext cx="628795" cy="628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3A36E2-4B2D-4102-A784-C2CE8FFC06F5}">
      <dsp:nvSpPr>
        <dsp:cNvPr id="0" name=""/>
        <dsp:cNvSpPr/>
      </dsp:nvSpPr>
      <dsp:spPr>
        <a:xfrm>
          <a:off x="1319794" y="1824066"/>
          <a:ext cx="6907223" cy="114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95" tIns="120995" rIns="120995" bIns="120995" numCol="1" spcCol="1270" anchor="ctr" anchorCtr="0">
          <a:noAutofit/>
        </a:bodyPr>
        <a:lstStyle/>
        <a:p>
          <a:pPr marL="0" lvl="0" indent="0" algn="l" defTabSz="800100">
            <a:lnSpc>
              <a:spcPct val="100000"/>
            </a:lnSpc>
            <a:spcBef>
              <a:spcPct val="0"/>
            </a:spcBef>
            <a:spcAft>
              <a:spcPct val="35000"/>
            </a:spcAft>
            <a:buNone/>
          </a:pPr>
          <a:r>
            <a:rPr lang="en-US" sz="1800" kern="1200" dirty="0"/>
            <a:t>Past research has shown that faculty development in online teaching and online design positively impact faculty’s face-to-face teaching practices (Kearns &amp; Mancilla, 2015; Koepke &amp; O’Brien, 2012; McQuiggan, 2012).</a:t>
          </a:r>
        </a:p>
      </dsp:txBody>
      <dsp:txXfrm>
        <a:off x="1319794" y="1824066"/>
        <a:ext cx="6907223" cy="1143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1787C-75EF-4E1F-B74A-CB2717404BF5}">
      <dsp:nvSpPr>
        <dsp:cNvPr id="0" name=""/>
        <dsp:cNvSpPr/>
      </dsp:nvSpPr>
      <dsp:spPr>
        <a:xfrm>
          <a:off x="0" y="360620"/>
          <a:ext cx="8229600" cy="1209139"/>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7E3FA-CE27-4F89-BC75-7C410B539B95}">
      <dsp:nvSpPr>
        <dsp:cNvPr id="0" name=""/>
        <dsp:cNvSpPr/>
      </dsp:nvSpPr>
      <dsp:spPr>
        <a:xfrm>
          <a:off x="365764" y="632676"/>
          <a:ext cx="665026" cy="66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46ADE0-CED2-428B-96BA-42C0643FC3D5}">
      <dsp:nvSpPr>
        <dsp:cNvPr id="0" name=""/>
        <dsp:cNvSpPr/>
      </dsp:nvSpPr>
      <dsp:spPr>
        <a:xfrm>
          <a:off x="1396555" y="360620"/>
          <a:ext cx="6833044" cy="120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67" tIns="127967" rIns="127967" bIns="127967" numCol="1" spcCol="1270" anchor="ctr" anchorCtr="0">
          <a:noAutofit/>
        </a:bodyPr>
        <a:lstStyle/>
        <a:p>
          <a:pPr marL="0" lvl="0" indent="0" algn="l" defTabSz="889000">
            <a:lnSpc>
              <a:spcPct val="100000"/>
            </a:lnSpc>
            <a:spcBef>
              <a:spcPct val="0"/>
            </a:spcBef>
            <a:spcAft>
              <a:spcPct val="35000"/>
            </a:spcAft>
            <a:buNone/>
          </a:pPr>
          <a:r>
            <a:rPr lang="en-US" sz="2000" kern="1200" dirty="0"/>
            <a:t>Support staff, such as instructional designers, and TLT-type offices played key roles in the quick pivot to remote instruction. </a:t>
          </a:r>
          <a:br>
            <a:rPr lang="en-US" sz="2000" kern="1200" dirty="0"/>
          </a:br>
          <a:endParaRPr lang="en-US" sz="2000" kern="1200" dirty="0"/>
        </a:p>
      </dsp:txBody>
      <dsp:txXfrm>
        <a:off x="1396555" y="360620"/>
        <a:ext cx="6833044" cy="1209139"/>
      </dsp:txXfrm>
    </dsp:sp>
    <dsp:sp modelId="{C2344D96-D54B-4159-AD16-A61939BE6FCD}">
      <dsp:nvSpPr>
        <dsp:cNvPr id="0" name=""/>
        <dsp:cNvSpPr/>
      </dsp:nvSpPr>
      <dsp:spPr>
        <a:xfrm>
          <a:off x="0" y="1824315"/>
          <a:ext cx="8229600" cy="1209139"/>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59DBE-98E3-4E2D-BBA2-924568CB9AFC}">
      <dsp:nvSpPr>
        <dsp:cNvPr id="0" name=""/>
        <dsp:cNvSpPr/>
      </dsp:nvSpPr>
      <dsp:spPr>
        <a:xfrm>
          <a:off x="365764" y="2096371"/>
          <a:ext cx="665026" cy="6650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49CE60-6220-43D2-8670-E7E4242BB3C3}">
      <dsp:nvSpPr>
        <dsp:cNvPr id="0" name=""/>
        <dsp:cNvSpPr/>
      </dsp:nvSpPr>
      <dsp:spPr>
        <a:xfrm>
          <a:off x="1396555" y="1824315"/>
          <a:ext cx="6833044" cy="120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67" tIns="127967" rIns="127967" bIns="127967" numCol="1" spcCol="1270" anchor="ctr" anchorCtr="0">
          <a:noAutofit/>
        </a:bodyPr>
        <a:lstStyle/>
        <a:p>
          <a:pPr marL="0" lvl="0" indent="0" algn="l" defTabSz="889000">
            <a:lnSpc>
              <a:spcPct val="100000"/>
            </a:lnSpc>
            <a:spcBef>
              <a:spcPct val="0"/>
            </a:spcBef>
            <a:spcAft>
              <a:spcPct val="35000"/>
            </a:spcAft>
            <a:buNone/>
          </a:pPr>
          <a:r>
            <a:rPr lang="en-US" sz="2000" kern="1200" dirty="0"/>
            <a:t>Collaborating with instructional designers can increase course design quality. [Hart, 2018]</a:t>
          </a:r>
        </a:p>
      </dsp:txBody>
      <dsp:txXfrm>
        <a:off x="1396555" y="1824315"/>
        <a:ext cx="6833044" cy="1209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ABE47-2489-5C47-8536-76ED538C2A3B}">
      <dsp:nvSpPr>
        <dsp:cNvPr id="0" name=""/>
        <dsp:cNvSpPr/>
      </dsp:nvSpPr>
      <dsp:spPr>
        <a:xfrm>
          <a:off x="3234" y="1104459"/>
          <a:ext cx="2229259" cy="1337555"/>
        </a:xfrm>
        <a:prstGeom prst="roundRect">
          <a:avLst>
            <a:gd name="adj" fmla="val 10000"/>
          </a:avLst>
        </a:prstGeom>
        <a:solidFill>
          <a:schemeClr val="tx2">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a:p>
          <a:pPr marL="0" lvl="0" indent="0" algn="ctr" defTabSz="800100">
            <a:lnSpc>
              <a:spcPct val="90000"/>
            </a:lnSpc>
            <a:spcBef>
              <a:spcPct val="0"/>
            </a:spcBef>
            <a:spcAft>
              <a:spcPct val="35000"/>
            </a:spcAft>
            <a:buNone/>
          </a:pPr>
          <a:r>
            <a:rPr lang="en-US" sz="1800" kern="1200" dirty="0">
              <a:solidFill>
                <a:schemeClr val="tx1"/>
              </a:solidFill>
            </a:rPr>
            <a:t>Students must meet institutional requirements for technology and tech skills. </a:t>
          </a:r>
          <a:br>
            <a:rPr lang="en-US" sz="1800" kern="1200" dirty="0"/>
          </a:br>
          <a:endParaRPr lang="en-US" sz="1800" kern="1200" dirty="0"/>
        </a:p>
      </dsp:txBody>
      <dsp:txXfrm>
        <a:off x="42410" y="1143635"/>
        <a:ext cx="2150907" cy="1259203"/>
      </dsp:txXfrm>
    </dsp:sp>
    <dsp:sp modelId="{2E769F23-EBB1-5E48-BED4-39915E55E064}">
      <dsp:nvSpPr>
        <dsp:cNvPr id="0" name=""/>
        <dsp:cNvSpPr/>
      </dsp:nvSpPr>
      <dsp:spPr>
        <a:xfrm>
          <a:off x="2428668" y="1496809"/>
          <a:ext cx="472602" cy="552856"/>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428668" y="1607380"/>
        <a:ext cx="330821" cy="331714"/>
      </dsp:txXfrm>
    </dsp:sp>
    <dsp:sp modelId="{C2BB3EC6-3C9D-2645-9A6A-7B6DC871B37E}">
      <dsp:nvSpPr>
        <dsp:cNvPr id="0" name=""/>
        <dsp:cNvSpPr/>
      </dsp:nvSpPr>
      <dsp:spPr>
        <a:xfrm>
          <a:off x="3124197" y="1104459"/>
          <a:ext cx="2514604" cy="13375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a:p>
          <a:pPr marL="0" lvl="0" indent="0" algn="ctr" defTabSz="800100">
            <a:lnSpc>
              <a:spcPct val="90000"/>
            </a:lnSpc>
            <a:spcBef>
              <a:spcPct val="0"/>
            </a:spcBef>
            <a:spcAft>
              <a:spcPct val="35000"/>
            </a:spcAft>
            <a:buNone/>
          </a:pPr>
          <a:r>
            <a:rPr lang="en-US" sz="1800" kern="1200" dirty="0">
              <a:solidFill>
                <a:schemeClr val="tx1"/>
              </a:solidFill>
            </a:rPr>
            <a:t>Additional skills needed: time-management, digital communication, becoming a self-directed learner</a:t>
          </a:r>
          <a:br>
            <a:rPr lang="en-US" sz="1800" kern="1200" dirty="0"/>
          </a:br>
          <a:endParaRPr lang="en-US" sz="1800" kern="1200" dirty="0"/>
        </a:p>
      </dsp:txBody>
      <dsp:txXfrm>
        <a:off x="3163373" y="1143635"/>
        <a:ext cx="2436252" cy="1259203"/>
      </dsp:txXfrm>
    </dsp:sp>
    <dsp:sp modelId="{9B20382F-5D20-0541-AB2E-0AE6AA4840F1}">
      <dsp:nvSpPr>
        <dsp:cNvPr id="0" name=""/>
        <dsp:cNvSpPr/>
      </dsp:nvSpPr>
      <dsp:spPr>
        <a:xfrm>
          <a:off x="5834977" y="1496809"/>
          <a:ext cx="472602" cy="552856"/>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834977" y="1607380"/>
        <a:ext cx="330821" cy="331714"/>
      </dsp:txXfrm>
    </dsp:sp>
    <dsp:sp modelId="{4119EBA4-B6AA-DD49-A18E-1A7A95660154}">
      <dsp:nvSpPr>
        <dsp:cNvPr id="0" name=""/>
        <dsp:cNvSpPr/>
      </dsp:nvSpPr>
      <dsp:spPr>
        <a:xfrm>
          <a:off x="6530505" y="1104459"/>
          <a:ext cx="2229259" cy="1337555"/>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Online orientation courses or workshops facilitate student acquisition of these skills</a:t>
          </a:r>
        </a:p>
      </dsp:txBody>
      <dsp:txXfrm>
        <a:off x="6569681" y="1143635"/>
        <a:ext cx="2150907" cy="12592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8CBB1-E711-AD40-8723-09008D460E8C}">
      <dsp:nvSpPr>
        <dsp:cNvPr id="0" name=""/>
        <dsp:cNvSpPr/>
      </dsp:nvSpPr>
      <dsp:spPr>
        <a:xfrm>
          <a:off x="0" y="25399"/>
          <a:ext cx="2571749" cy="1543050"/>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required online orientation for certain categories of students (e.g., freshman, </a:t>
          </a:r>
          <a:r>
            <a:rPr lang="en-US" sz="1900" kern="1200" dirty="0" err="1">
              <a:solidFill>
                <a:schemeClr val="bg1"/>
              </a:solidFill>
            </a:rPr>
            <a:t>etc</a:t>
          </a:r>
          <a:r>
            <a:rPr lang="en-US" sz="1900" kern="1200" dirty="0">
              <a:solidFill>
                <a:schemeClr val="bg1"/>
              </a:solidFill>
            </a:rPr>
            <a:t>).</a:t>
          </a:r>
        </a:p>
      </dsp:txBody>
      <dsp:txXfrm>
        <a:off x="0" y="25399"/>
        <a:ext cx="2571749" cy="1543050"/>
      </dsp:txXfrm>
    </dsp:sp>
    <dsp:sp modelId="{A7960F20-5FBE-D64A-BDE1-4575EC366C60}">
      <dsp:nvSpPr>
        <dsp:cNvPr id="0" name=""/>
        <dsp:cNvSpPr/>
      </dsp:nvSpPr>
      <dsp:spPr>
        <a:xfrm>
          <a:off x="2828925" y="25399"/>
          <a:ext cx="2571749" cy="1543050"/>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orientation modules built into credit-based online courses </a:t>
          </a:r>
        </a:p>
      </dsp:txBody>
      <dsp:txXfrm>
        <a:off x="2828925" y="25399"/>
        <a:ext cx="2571749" cy="1543050"/>
      </dsp:txXfrm>
    </dsp:sp>
    <dsp:sp modelId="{1F24A60E-977F-0540-AF93-CEDBD97576D0}">
      <dsp:nvSpPr>
        <dsp:cNvPr id="0" name=""/>
        <dsp:cNvSpPr/>
      </dsp:nvSpPr>
      <dsp:spPr>
        <a:xfrm>
          <a:off x="5657849" y="25399"/>
          <a:ext cx="2571749" cy="1543050"/>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requirements for online instructors to orient students to their courses (methods unspecified) </a:t>
          </a:r>
        </a:p>
      </dsp:txBody>
      <dsp:txXfrm>
        <a:off x="5657849" y="25399"/>
        <a:ext cx="2571749" cy="1543050"/>
      </dsp:txXfrm>
    </dsp:sp>
    <dsp:sp modelId="{7B7158D7-8531-934B-A7D3-9C02F13DA23B}">
      <dsp:nvSpPr>
        <dsp:cNvPr id="0" name=""/>
        <dsp:cNvSpPr/>
      </dsp:nvSpPr>
      <dsp:spPr>
        <a:xfrm>
          <a:off x="1414462" y="1825625"/>
          <a:ext cx="2571749" cy="1543050"/>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student-initiated one-on-one meetings with support staff on an as-needed basis</a:t>
          </a:r>
        </a:p>
      </dsp:txBody>
      <dsp:txXfrm>
        <a:off x="1414462" y="1825625"/>
        <a:ext cx="2571749" cy="1543050"/>
      </dsp:txXfrm>
    </dsp:sp>
    <dsp:sp modelId="{61C321F3-23E9-D84C-BC97-CF6C19BF9FF3}">
      <dsp:nvSpPr>
        <dsp:cNvPr id="0" name=""/>
        <dsp:cNvSpPr/>
      </dsp:nvSpPr>
      <dsp:spPr>
        <a:xfrm>
          <a:off x="4243387" y="1825625"/>
          <a:ext cx="2571749" cy="1543050"/>
        </a:xfrm>
        <a:prstGeom prst="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available videos that students may watch on their own</a:t>
          </a:r>
        </a:p>
      </dsp:txBody>
      <dsp:txXfrm>
        <a:off x="4243387" y="1825625"/>
        <a:ext cx="2571749" cy="154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1787C-75EF-4E1F-B74A-CB2717404BF5}">
      <dsp:nvSpPr>
        <dsp:cNvPr id="0" name=""/>
        <dsp:cNvSpPr/>
      </dsp:nvSpPr>
      <dsp:spPr>
        <a:xfrm>
          <a:off x="0" y="487898"/>
          <a:ext cx="8229600" cy="1081861"/>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7E3FA-CE27-4F89-BC75-7C410B539B95}">
      <dsp:nvSpPr>
        <dsp:cNvPr id="0" name=""/>
        <dsp:cNvSpPr/>
      </dsp:nvSpPr>
      <dsp:spPr>
        <a:xfrm>
          <a:off x="327263" y="731317"/>
          <a:ext cx="595023" cy="595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46ADE0-CED2-428B-96BA-42C0643FC3D5}">
      <dsp:nvSpPr>
        <dsp:cNvPr id="0" name=""/>
        <dsp:cNvSpPr/>
      </dsp:nvSpPr>
      <dsp:spPr>
        <a:xfrm>
          <a:off x="1249549" y="487898"/>
          <a:ext cx="6980050" cy="1081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97" tIns="114497" rIns="114497" bIns="114497" numCol="1" spcCol="1270" anchor="ctr" anchorCtr="0">
          <a:noAutofit/>
        </a:bodyPr>
        <a:lstStyle/>
        <a:p>
          <a:pPr marL="0" lvl="0" indent="0" algn="l" defTabSz="800100">
            <a:lnSpc>
              <a:spcPct val="100000"/>
            </a:lnSpc>
            <a:spcBef>
              <a:spcPct val="0"/>
            </a:spcBef>
            <a:spcAft>
              <a:spcPct val="35000"/>
            </a:spcAft>
            <a:buNone/>
          </a:pPr>
          <a:r>
            <a:rPr lang="en-US" sz="1800" kern="1200" dirty="0"/>
            <a:t>Online orientations typically include basic LMS training, using online tools, where to go for help, and time management skills.</a:t>
          </a:r>
          <a:br>
            <a:rPr lang="en-US" sz="1800" kern="1200" dirty="0"/>
          </a:br>
          <a:endParaRPr lang="en-US" sz="1800" kern="1200" dirty="0"/>
        </a:p>
      </dsp:txBody>
      <dsp:txXfrm>
        <a:off x="1249549" y="487898"/>
        <a:ext cx="6980050" cy="1081861"/>
      </dsp:txXfrm>
    </dsp:sp>
    <dsp:sp modelId="{C2344D96-D54B-4159-AD16-A61939BE6FCD}">
      <dsp:nvSpPr>
        <dsp:cNvPr id="0" name=""/>
        <dsp:cNvSpPr/>
      </dsp:nvSpPr>
      <dsp:spPr>
        <a:xfrm>
          <a:off x="0" y="1824315"/>
          <a:ext cx="8229600" cy="1081861"/>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59DBE-98E3-4E2D-BBA2-924568CB9AFC}">
      <dsp:nvSpPr>
        <dsp:cNvPr id="0" name=""/>
        <dsp:cNvSpPr/>
      </dsp:nvSpPr>
      <dsp:spPr>
        <a:xfrm>
          <a:off x="327263" y="2067734"/>
          <a:ext cx="595023" cy="595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49CE60-6220-43D2-8670-E7E4242BB3C3}">
      <dsp:nvSpPr>
        <dsp:cNvPr id="0" name=""/>
        <dsp:cNvSpPr/>
      </dsp:nvSpPr>
      <dsp:spPr>
        <a:xfrm>
          <a:off x="1249549" y="1824315"/>
          <a:ext cx="6980050" cy="1081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97" tIns="114497" rIns="114497" bIns="114497" numCol="1" spcCol="1270" anchor="ctr" anchorCtr="0">
          <a:noAutofit/>
        </a:bodyPr>
        <a:lstStyle/>
        <a:p>
          <a:pPr marL="0" lvl="0" indent="0" algn="l" defTabSz="800100">
            <a:lnSpc>
              <a:spcPct val="100000"/>
            </a:lnSpc>
            <a:spcBef>
              <a:spcPct val="0"/>
            </a:spcBef>
            <a:spcAft>
              <a:spcPct val="35000"/>
            </a:spcAft>
            <a:buNone/>
          </a:pPr>
          <a:r>
            <a:rPr lang="en-US" sz="1800" kern="1200" dirty="0"/>
            <a:t>Online orientation positively impacts course completion and performance (</a:t>
          </a:r>
          <a:r>
            <a:rPr lang="en-US" sz="1800" kern="1200" dirty="0" err="1"/>
            <a:t>Koehnke</a:t>
          </a:r>
          <a:r>
            <a:rPr lang="en-US" sz="1800" kern="1200" dirty="0"/>
            <a:t>, 2014)</a:t>
          </a:r>
        </a:p>
      </dsp:txBody>
      <dsp:txXfrm>
        <a:off x="1249549" y="1824315"/>
        <a:ext cx="6980050" cy="1081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1787C-75EF-4E1F-B74A-CB2717404BF5}">
      <dsp:nvSpPr>
        <dsp:cNvPr id="0" name=""/>
        <dsp:cNvSpPr/>
      </dsp:nvSpPr>
      <dsp:spPr>
        <a:xfrm>
          <a:off x="0" y="490258"/>
          <a:ext cx="8229600" cy="1078694"/>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7E3FA-CE27-4F89-BC75-7C410B539B95}">
      <dsp:nvSpPr>
        <dsp:cNvPr id="0" name=""/>
        <dsp:cNvSpPr/>
      </dsp:nvSpPr>
      <dsp:spPr>
        <a:xfrm>
          <a:off x="326305" y="732965"/>
          <a:ext cx="593862" cy="593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46ADE0-CED2-428B-96BA-42C0643FC3D5}">
      <dsp:nvSpPr>
        <dsp:cNvPr id="0" name=""/>
        <dsp:cNvSpPr/>
      </dsp:nvSpPr>
      <dsp:spPr>
        <a:xfrm>
          <a:off x="1246472" y="490258"/>
          <a:ext cx="6980689" cy="107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73" tIns="114273" rIns="114273" bIns="114273" numCol="1" spcCol="1270" anchor="ctr" anchorCtr="0">
          <a:noAutofit/>
        </a:bodyPr>
        <a:lstStyle/>
        <a:p>
          <a:pPr marL="0" lvl="0" indent="0" algn="l" defTabSz="800100">
            <a:lnSpc>
              <a:spcPct val="100000"/>
            </a:lnSpc>
            <a:spcBef>
              <a:spcPct val="0"/>
            </a:spcBef>
            <a:spcAft>
              <a:spcPct val="35000"/>
            </a:spcAft>
            <a:buNone/>
          </a:pPr>
          <a:r>
            <a:rPr lang="en-US" sz="1800" kern="1200" dirty="0"/>
            <a:t>Centralization of support operations (e.g., course design, faculty development, LMS and library operations, etc.) can bring consistency and often better collaboration across campus offices. </a:t>
          </a:r>
        </a:p>
      </dsp:txBody>
      <dsp:txXfrm>
        <a:off x="1246472" y="490258"/>
        <a:ext cx="6980689" cy="1079749"/>
      </dsp:txXfrm>
    </dsp:sp>
    <dsp:sp modelId="{C2344D96-D54B-4159-AD16-A61939BE6FCD}">
      <dsp:nvSpPr>
        <dsp:cNvPr id="0" name=""/>
        <dsp:cNvSpPr/>
      </dsp:nvSpPr>
      <dsp:spPr>
        <a:xfrm>
          <a:off x="0" y="1824066"/>
          <a:ext cx="8229600" cy="1078694"/>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59DBE-98E3-4E2D-BBA2-924568CB9AFC}">
      <dsp:nvSpPr>
        <dsp:cNvPr id="0" name=""/>
        <dsp:cNvSpPr/>
      </dsp:nvSpPr>
      <dsp:spPr>
        <a:xfrm>
          <a:off x="326305" y="2066773"/>
          <a:ext cx="593862" cy="59328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49CE60-6220-43D2-8670-E7E4242BB3C3}">
      <dsp:nvSpPr>
        <dsp:cNvPr id="0" name=""/>
        <dsp:cNvSpPr/>
      </dsp:nvSpPr>
      <dsp:spPr>
        <a:xfrm>
          <a:off x="1246472" y="1824066"/>
          <a:ext cx="6980689" cy="107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73" tIns="114273" rIns="114273" bIns="114273" numCol="1" spcCol="1270" anchor="ctr" anchorCtr="0">
          <a:noAutofit/>
        </a:bodyPr>
        <a:lstStyle/>
        <a:p>
          <a:pPr marL="0" lvl="0" indent="0" algn="l" defTabSz="622300">
            <a:lnSpc>
              <a:spcPct val="100000"/>
            </a:lnSpc>
            <a:spcBef>
              <a:spcPct val="0"/>
            </a:spcBef>
            <a:spcAft>
              <a:spcPct val="35000"/>
            </a:spcAft>
            <a:buNone/>
          </a:pPr>
          <a:r>
            <a:rPr lang="en-US" sz="1400" kern="1200" dirty="0"/>
            <a:t>While decentralization often consumes more resources by having multiple operations within departments and colleges, it does allow for customized resources based on needs and usage. One possible barrier to decentralization, however, is extending online quality assurance standards to classroom-based courses.</a:t>
          </a:r>
        </a:p>
      </dsp:txBody>
      <dsp:txXfrm>
        <a:off x="1246472" y="1824066"/>
        <a:ext cx="6980689" cy="10797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4/22/20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963668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16</a:t>
            </a:fld>
            <a:endParaRPr lang="en-US"/>
          </a:p>
        </p:txBody>
      </p:sp>
    </p:spTree>
    <p:extLst>
      <p:ext uri="{BB962C8B-B14F-4D97-AF65-F5344CB8AC3E}">
        <p14:creationId xmlns:p14="http://schemas.microsoft.com/office/powerpoint/2010/main" val="2926204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17</a:t>
            </a:fld>
            <a:endParaRPr lang="en-US"/>
          </a:p>
        </p:txBody>
      </p:sp>
    </p:spTree>
    <p:extLst>
      <p:ext uri="{BB962C8B-B14F-4D97-AF65-F5344CB8AC3E}">
        <p14:creationId xmlns:p14="http://schemas.microsoft.com/office/powerpoint/2010/main" val="38826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18</a:t>
            </a:fld>
            <a:endParaRPr lang="en-US"/>
          </a:p>
        </p:txBody>
      </p:sp>
    </p:spTree>
    <p:extLst>
      <p:ext uri="{BB962C8B-B14F-4D97-AF65-F5344CB8AC3E}">
        <p14:creationId xmlns:p14="http://schemas.microsoft.com/office/powerpoint/2010/main" val="410972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19</a:t>
            </a:fld>
            <a:endParaRPr lang="en-US"/>
          </a:p>
        </p:txBody>
      </p:sp>
    </p:spTree>
    <p:extLst>
      <p:ext uri="{BB962C8B-B14F-4D97-AF65-F5344CB8AC3E}">
        <p14:creationId xmlns:p14="http://schemas.microsoft.com/office/powerpoint/2010/main" val="152785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in sectors claiming that online students outperform on-ground students</a:t>
            </a:r>
          </a:p>
          <a:p>
            <a:r>
              <a:rPr lang="en-US" dirty="0"/>
              <a:t>Least common in sectors claiming equivalent results for online and on-ground students</a:t>
            </a:r>
          </a:p>
          <a:p>
            <a:r>
              <a:rPr lang="en-US" dirty="0"/>
              <a:t>Other factors clearly influence student outcomes</a:t>
            </a:r>
          </a:p>
          <a:p>
            <a:pPr lvl="1"/>
            <a:r>
              <a:rPr lang="en-US" dirty="0"/>
              <a:t>e.g., student selectivity, faculty preparedness, course design, etc.</a:t>
            </a:r>
          </a:p>
          <a:p>
            <a:endParaRPr lang="en-US" dirty="0"/>
          </a:p>
        </p:txBody>
      </p:sp>
      <p:sp>
        <p:nvSpPr>
          <p:cNvPr id="4" name="Slide Number Placeholder 3"/>
          <p:cNvSpPr>
            <a:spLocks noGrp="1"/>
          </p:cNvSpPr>
          <p:nvPr>
            <p:ph type="sldNum" sz="quarter" idx="10"/>
          </p:nvPr>
        </p:nvSpPr>
        <p:spPr/>
        <p:txBody>
          <a:bodyPr/>
          <a:lstStyle/>
          <a:p>
            <a:fld id="{0DADB278-24A2-A143-A74B-283A2E2203BF}" type="slidenum">
              <a:rPr lang="en-US" smtClean="0"/>
              <a:t>20</a:t>
            </a:fld>
            <a:endParaRPr lang="en-US" dirty="0"/>
          </a:p>
        </p:txBody>
      </p:sp>
    </p:spTree>
    <p:extLst>
      <p:ext uri="{BB962C8B-B14F-4D97-AF65-F5344CB8AC3E}">
        <p14:creationId xmlns:p14="http://schemas.microsoft.com/office/powerpoint/2010/main" val="2899785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22</a:t>
            </a:fld>
            <a:endParaRPr lang="en-US"/>
          </a:p>
        </p:txBody>
      </p:sp>
    </p:spTree>
    <p:extLst>
      <p:ext uri="{BB962C8B-B14F-4D97-AF65-F5344CB8AC3E}">
        <p14:creationId xmlns:p14="http://schemas.microsoft.com/office/powerpoint/2010/main" val="332311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23</a:t>
            </a:fld>
            <a:endParaRPr lang="en-US"/>
          </a:p>
        </p:txBody>
      </p:sp>
    </p:spTree>
    <p:extLst>
      <p:ext uri="{BB962C8B-B14F-4D97-AF65-F5344CB8AC3E}">
        <p14:creationId xmlns:p14="http://schemas.microsoft.com/office/powerpoint/2010/main" val="253596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Centralized</a:t>
            </a:r>
            <a:r>
              <a:rPr lang="en-US" baseline="0" dirty="0"/>
              <a:t> services supporting both campus and remote students seem poised to pivot toward serving all students remotely, but this may involve retraining some staff and changing the work routine for many.</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a:p>
        </p:txBody>
      </p:sp>
    </p:spTree>
    <p:extLst>
      <p:ext uri="{BB962C8B-B14F-4D97-AF65-F5344CB8AC3E}">
        <p14:creationId xmlns:p14="http://schemas.microsoft.com/office/powerpoint/2010/main" val="191344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25</a:t>
            </a:fld>
            <a:endParaRPr lang="en-US"/>
          </a:p>
        </p:txBody>
      </p:sp>
    </p:spTree>
    <p:extLst>
      <p:ext uri="{BB962C8B-B14F-4D97-AF65-F5344CB8AC3E}">
        <p14:creationId xmlns:p14="http://schemas.microsoft.com/office/powerpoint/2010/main" val="92755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366029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50666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Online pedagogy</a:t>
            </a:r>
          </a:p>
          <a:p>
            <a:pPr lvl="0"/>
            <a:r>
              <a:rPr lang="en-US" sz="1200" dirty="0"/>
              <a:t>LMS/technology</a:t>
            </a:r>
          </a:p>
          <a:p>
            <a:pPr lvl="0"/>
            <a:r>
              <a:rPr lang="en-US" sz="1200" dirty="0"/>
              <a:t>Institutional online policies</a:t>
            </a:r>
          </a:p>
          <a:p>
            <a:pPr lvl="0"/>
            <a:r>
              <a:rPr lang="en-US" sz="1200" dirty="0"/>
              <a:t>Quality assurance standards</a:t>
            </a:r>
          </a:p>
        </p:txBody>
      </p:sp>
      <p:sp>
        <p:nvSpPr>
          <p:cNvPr id="4" name="Slide Number Placeholder 3"/>
          <p:cNvSpPr>
            <a:spLocks noGrp="1"/>
          </p:cNvSpPr>
          <p:nvPr>
            <p:ph type="sldNum" sz="quarter" idx="5"/>
          </p:nvPr>
        </p:nvSpPr>
        <p:spPr/>
        <p:txBody>
          <a:bodyPr/>
          <a:lstStyle/>
          <a:p>
            <a:fld id="{CA5D3BF3-D352-46FC-8343-31F56E6730EA}" type="slidenum">
              <a:rPr lang="en-US" smtClean="0"/>
              <a:pPr/>
              <a:t>7</a:t>
            </a:fld>
            <a:endParaRPr lang="en-US"/>
          </a:p>
        </p:txBody>
      </p:sp>
    </p:spTree>
    <p:extLst>
      <p:ext uri="{BB962C8B-B14F-4D97-AF65-F5344CB8AC3E}">
        <p14:creationId xmlns:p14="http://schemas.microsoft.com/office/powerpoint/2010/main" val="12800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of COOs report some required training for faculty</a:t>
            </a:r>
          </a:p>
          <a:p>
            <a:pPr lvl="1"/>
            <a:r>
              <a:rPr lang="en-US" dirty="0"/>
              <a:t>Community colleges (61%) and 4-Year low online enrollment schools (64.5%) are most likely to require faculty training </a:t>
            </a:r>
            <a:endParaRPr lang="en-US" sz="2800" dirty="0"/>
          </a:p>
          <a:p>
            <a:pPr lvl="1"/>
            <a:r>
              <a:rPr lang="en-US" dirty="0"/>
              <a:t>Flagships (35%) are least likely to require faculty training </a:t>
            </a:r>
            <a:endParaRPr lang="en-US" sz="2800" dirty="0"/>
          </a:p>
          <a:p>
            <a:pPr lvl="1"/>
            <a:r>
              <a:rPr lang="en-US" dirty="0"/>
              <a:t>Training typically encompasses the following areas: </a:t>
            </a:r>
            <a:endParaRPr lang="en-US" sz="2800" dirty="0"/>
          </a:p>
          <a:p>
            <a:pPr lvl="2"/>
            <a:r>
              <a:rPr lang="en-US" dirty="0"/>
              <a:t>LMS and technology (57%)</a:t>
            </a:r>
            <a:endParaRPr lang="en-US" sz="2400" dirty="0"/>
          </a:p>
          <a:p>
            <a:pPr lvl="2"/>
            <a:r>
              <a:rPr lang="en-US" dirty="0"/>
              <a:t>Quality standards and assurance measures (50%)</a:t>
            </a:r>
            <a:endParaRPr lang="en-US" sz="2400" dirty="0"/>
          </a:p>
          <a:p>
            <a:pPr lvl="2"/>
            <a:r>
              <a:rPr lang="en-US" dirty="0"/>
              <a:t>Institutional rules and policies (50%)</a:t>
            </a:r>
            <a:endParaRPr lang="en-US" sz="2400" dirty="0"/>
          </a:p>
          <a:p>
            <a:pPr lvl="2"/>
            <a:r>
              <a:rPr lang="en-US" dirty="0"/>
              <a:t>Resources and pedagogy (49%)</a:t>
            </a:r>
          </a:p>
        </p:txBody>
      </p:sp>
      <p:sp>
        <p:nvSpPr>
          <p:cNvPr id="4" name="Slide Number Placeholder 3"/>
          <p:cNvSpPr>
            <a:spLocks noGrp="1"/>
          </p:cNvSpPr>
          <p:nvPr>
            <p:ph type="sldNum" sz="quarter" idx="10"/>
          </p:nvPr>
        </p:nvSpPr>
        <p:spPr/>
        <p:txBody>
          <a:bodyPr/>
          <a:lstStyle/>
          <a:p>
            <a:fld id="{0DADB278-24A2-A143-A74B-283A2E2203BF}" type="slidenum">
              <a:rPr lang="en-US" smtClean="0"/>
              <a:t>8</a:t>
            </a:fld>
            <a:endParaRPr lang="en-US" dirty="0"/>
          </a:p>
        </p:txBody>
      </p:sp>
    </p:spTree>
    <p:extLst>
      <p:ext uri="{BB962C8B-B14F-4D97-AF65-F5344CB8AC3E}">
        <p14:creationId xmlns:p14="http://schemas.microsoft.com/office/powerpoint/2010/main" val="41540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9</a:t>
            </a:fld>
            <a:endParaRPr lang="en-US"/>
          </a:p>
        </p:txBody>
      </p:sp>
    </p:spTree>
    <p:extLst>
      <p:ext uri="{BB962C8B-B14F-4D97-AF65-F5344CB8AC3E}">
        <p14:creationId xmlns:p14="http://schemas.microsoft.com/office/powerpoint/2010/main" val="417116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TLT Centers are playing a key role in shifting classroom courses online during Covid-19</a:t>
            </a:r>
            <a:r>
              <a:rPr lang="en-US" baseline="0" dirty="0"/>
              <a:t> pandemic.</a:t>
            </a:r>
          </a:p>
          <a:p>
            <a:r>
              <a:rPr lang="en-US" dirty="0"/>
              <a:t>At least one TLT center in 78% of surveyed institutions</a:t>
            </a:r>
          </a:p>
          <a:p>
            <a:pPr lvl="1"/>
            <a:r>
              <a:rPr lang="en-US" dirty="0"/>
              <a:t>14% of surveyed schools have </a:t>
            </a:r>
            <a:r>
              <a:rPr lang="en-US" i="1" dirty="0"/>
              <a:t>more than one</a:t>
            </a:r>
          </a:p>
          <a:p>
            <a:r>
              <a:rPr lang="en-US" dirty="0"/>
              <a:t>Available to play a key role in preparing faculty for online teaching</a:t>
            </a:r>
          </a:p>
          <a:p>
            <a:r>
              <a:rPr lang="en-US" dirty="0"/>
              <a:t>Worthy of more detailed study of impact on faculty readiness</a:t>
            </a:r>
            <a:endParaRPr lang="en-US" sz="2400" dirty="0"/>
          </a:p>
          <a:p>
            <a:endParaRPr lang="en-US" dirty="0"/>
          </a:p>
        </p:txBody>
      </p:sp>
      <p:sp>
        <p:nvSpPr>
          <p:cNvPr id="4" name="Slide Number Placeholder 3"/>
          <p:cNvSpPr>
            <a:spLocks noGrp="1"/>
          </p:cNvSpPr>
          <p:nvPr>
            <p:ph type="sldNum" sz="quarter" idx="10"/>
          </p:nvPr>
        </p:nvSpPr>
        <p:spPr/>
        <p:txBody>
          <a:bodyPr/>
          <a:lstStyle/>
          <a:p>
            <a:fld id="{0DADB278-24A2-A143-A74B-283A2E2203BF}" type="slidenum">
              <a:rPr lang="en-US" smtClean="0"/>
              <a:t>10</a:t>
            </a:fld>
            <a:endParaRPr lang="en-US" dirty="0"/>
          </a:p>
        </p:txBody>
      </p:sp>
    </p:spTree>
    <p:extLst>
      <p:ext uri="{BB962C8B-B14F-4D97-AF65-F5344CB8AC3E}">
        <p14:creationId xmlns:p14="http://schemas.microsoft.com/office/powerpoint/2010/main" val="297355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University Results are similar to Flagship results, which are unavailable in CHLOE 3:</a:t>
            </a:r>
          </a:p>
          <a:p>
            <a:endParaRPr lang="en-US" baseline="0" dirty="0"/>
          </a:p>
          <a:p>
            <a:r>
              <a:rPr lang="en-US" dirty="0"/>
              <a:t>No ID Support 1%</a:t>
            </a:r>
            <a:r>
              <a:rPr lang="en-US" baseline="0" dirty="0"/>
              <a:t>                  </a:t>
            </a:r>
            <a:r>
              <a:rPr lang="en-US" dirty="0"/>
              <a:t>Optional ID Support 26%</a:t>
            </a:r>
            <a:r>
              <a:rPr lang="en-US" baseline="0" dirty="0"/>
              <a:t>            </a:t>
            </a:r>
            <a:r>
              <a:rPr lang="en-US" dirty="0"/>
              <a:t>Required ID Support 29%	</a:t>
            </a:r>
          </a:p>
          <a:p>
            <a:r>
              <a:rPr lang="en-US" dirty="0"/>
              <a:t>SME with Design Team</a:t>
            </a:r>
            <a:r>
              <a:rPr lang="en-US" baseline="0" dirty="0"/>
              <a:t> 9%    Outsourced to 3</a:t>
            </a:r>
            <a:r>
              <a:rPr lang="en-US" baseline="30000" dirty="0"/>
              <a:t>rd</a:t>
            </a:r>
            <a:r>
              <a:rPr lang="en-US" baseline="0" dirty="0"/>
              <a:t> party 0%        Wide Variation 28%</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a:t>
            </a:fld>
            <a:endParaRPr lang="en-US"/>
          </a:p>
        </p:txBody>
      </p:sp>
    </p:spTree>
    <p:extLst>
      <p:ext uri="{BB962C8B-B14F-4D97-AF65-F5344CB8AC3E}">
        <p14:creationId xmlns:p14="http://schemas.microsoft.com/office/powerpoint/2010/main" val="113219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12</a:t>
            </a:fld>
            <a:endParaRPr lang="en-US"/>
          </a:p>
        </p:txBody>
      </p:sp>
    </p:spTree>
    <p:extLst>
      <p:ext uri="{BB962C8B-B14F-4D97-AF65-F5344CB8AC3E}">
        <p14:creationId xmlns:p14="http://schemas.microsoft.com/office/powerpoint/2010/main" val="28395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Typographic logo that represents Quality Matters" title="QM Quality Matters">
            <a:extLst>
              <a:ext uri="{FF2B5EF4-FFF2-40B4-BE49-F238E27FC236}">
                <a16:creationId xmlns:a16="http://schemas.microsoft.com/office/drawing/2014/main" id="{34004ABA-B1FD-D949-B152-0F03E7027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734" y="300038"/>
            <a:ext cx="1786533" cy="1588029"/>
          </a:xfrm>
          <a:prstGeom prst="rect">
            <a:avLst/>
          </a:prstGeom>
          <a:effectLst>
            <a:outerShdw blurRad="82550" dist="88900" dir="2700000" algn="tl" rotWithShape="0">
              <a:prstClr val="black">
                <a:alpha val="30000"/>
              </a:prstClr>
            </a:outerShdw>
          </a:effectLst>
        </p:spPr>
      </p:pic>
    </p:spTree>
    <p:extLst>
      <p:ext uri="{BB962C8B-B14F-4D97-AF65-F5344CB8AC3E}">
        <p14:creationId xmlns:p14="http://schemas.microsoft.com/office/powerpoint/2010/main" val="17918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807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9284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7954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9969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D045E9AF-014C-4F41-A141-5A31E235202D}" type="datetimeFigureOut">
              <a:rPr lang="en-US" smtClean="0">
                <a:solidFill>
                  <a:prstClr val="black"/>
                </a:solidFill>
                <a:latin typeface="Calibri"/>
              </a:rPr>
              <a:pPr defTabSz="457200"/>
              <a:t>4/22/20</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1211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D045E9AF-014C-4F41-A141-5A31E235202D}" type="datetimeFigureOut">
              <a:rPr lang="en-US" smtClean="0">
                <a:solidFill>
                  <a:prstClr val="black"/>
                </a:solidFill>
                <a:latin typeface="Calibri"/>
              </a:rPr>
              <a:pPr defTabSz="457200"/>
              <a:t>4/22/20</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8735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08747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4067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27990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181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0842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898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8078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92847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79540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99694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D045E9AF-014C-4F41-A141-5A31E235202D}" type="datetimeFigureOut">
              <a:rPr lang="en-US" smtClean="0">
                <a:solidFill>
                  <a:prstClr val="black"/>
                </a:solidFill>
                <a:latin typeface="Calibri"/>
              </a:rPr>
              <a:pPr defTabSz="457200"/>
              <a:t>4/22/20</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12119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D045E9AF-014C-4F41-A141-5A31E235202D}" type="datetimeFigureOut">
              <a:rPr lang="en-US" smtClean="0">
                <a:solidFill>
                  <a:prstClr val="black"/>
                </a:solidFill>
                <a:latin typeface="Calibri"/>
              </a:rPr>
              <a:pPr defTabSz="457200"/>
              <a:t>4/22/20</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87350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08747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4067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2799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QM Regiona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accent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1818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898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8078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92847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79540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99694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D045E9AF-014C-4F41-A141-5A31E235202D}" type="datetimeFigureOut">
              <a:rPr lang="en-US" smtClean="0">
                <a:solidFill>
                  <a:prstClr val="black"/>
                </a:solidFill>
                <a:latin typeface="Calibri"/>
              </a:rPr>
              <a:pPr defTabSz="457200"/>
              <a:t>4/22/20</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12119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D045E9AF-014C-4F41-A141-5A31E235202D}" type="datetimeFigureOut">
              <a:rPr lang="en-US" smtClean="0">
                <a:solidFill>
                  <a:prstClr val="black"/>
                </a:solidFill>
                <a:latin typeface="Calibri"/>
              </a:rPr>
              <a:pPr defTabSz="457200"/>
              <a:t>4/22/20</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8735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M Regional Title with images">
    <p:bg>
      <p:bgRef idx="1001">
        <a:schemeClr val="bg1"/>
      </p:bgRef>
    </p:bg>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3645208" y="1832578"/>
            <a:ext cx="2028763" cy="1851944"/>
          </a:xfrm>
          <a:prstGeom prst="rect">
            <a:avLst/>
          </a:prstGeom>
        </p:spPr>
        <p:txBody>
          <a:bodyPr vert="horz"/>
          <a:lstStyle>
            <a:lvl1pPr marL="0" indent="0">
              <a:buNone/>
              <a:defRPr sz="1800"/>
            </a:lvl1pPr>
          </a:lstStyle>
          <a:p>
            <a:r>
              <a:rPr lang="en-US" dirty="0"/>
              <a:t>Drag picture to placeholder or click icon to add</a:t>
            </a:r>
          </a:p>
        </p:txBody>
      </p:sp>
      <p:sp>
        <p:nvSpPr>
          <p:cNvPr id="4" name="Picture Placeholder 5"/>
          <p:cNvSpPr>
            <a:spLocks noGrp="1"/>
          </p:cNvSpPr>
          <p:nvPr>
            <p:ph type="pic" sz="quarter" idx="12"/>
          </p:nvPr>
        </p:nvSpPr>
        <p:spPr>
          <a:xfrm>
            <a:off x="752523" y="1832578"/>
            <a:ext cx="2028763" cy="1851944"/>
          </a:xfrm>
          <a:prstGeom prst="rect">
            <a:avLst/>
          </a:prstGeom>
        </p:spPr>
        <p:txBody>
          <a:bodyPr vert="horz"/>
          <a:lstStyle>
            <a:lvl1pPr marL="0" indent="0">
              <a:buNone/>
              <a:defRPr sz="1800"/>
            </a:lvl1pPr>
          </a:lstStyle>
          <a:p>
            <a:r>
              <a:rPr lang="en-US" dirty="0"/>
              <a:t>Click icon to add picture</a:t>
            </a:r>
          </a:p>
        </p:txBody>
      </p:sp>
      <p:sp>
        <p:nvSpPr>
          <p:cNvPr id="5" name="Picture Placeholder 5"/>
          <p:cNvSpPr>
            <a:spLocks noGrp="1"/>
          </p:cNvSpPr>
          <p:nvPr>
            <p:ph type="pic" sz="quarter" idx="13"/>
          </p:nvPr>
        </p:nvSpPr>
        <p:spPr>
          <a:xfrm>
            <a:off x="6455580" y="1832578"/>
            <a:ext cx="2028763" cy="1851944"/>
          </a:xfrm>
          <a:prstGeom prst="rect">
            <a:avLst/>
          </a:prstGeom>
        </p:spPr>
        <p:txBody>
          <a:bodyPr vert="horz"/>
          <a:lstStyle>
            <a:lvl1pPr marL="0" indent="0">
              <a:buNone/>
              <a:defRPr sz="1800"/>
            </a:lvl1pPr>
          </a:lstStyle>
          <a:p>
            <a:r>
              <a:rPr lang="en-US" dirty="0"/>
              <a:t>Click icon to add picture</a:t>
            </a:r>
          </a:p>
        </p:txBody>
      </p:sp>
      <p:sp>
        <p:nvSpPr>
          <p:cNvPr id="8" name="Text Placeholder 7">
            <a:extLst>
              <a:ext uri="{FF2B5EF4-FFF2-40B4-BE49-F238E27FC236}">
                <a16:creationId xmlns:a16="http://schemas.microsoft.com/office/drawing/2014/main" id="{9574AA38-87D6-3240-AAE4-55C2E695DD6D}"/>
              </a:ext>
            </a:extLst>
          </p:cNvPr>
          <p:cNvSpPr>
            <a:spLocks noGrp="1"/>
          </p:cNvSpPr>
          <p:nvPr>
            <p:ph type="body" sz="quarter" idx="14" hasCustomPrompt="1"/>
          </p:nvPr>
        </p:nvSpPr>
        <p:spPr>
          <a:xfrm>
            <a:off x="75247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
        <p:nvSpPr>
          <p:cNvPr id="9" name="Text Placeholder 7">
            <a:extLst>
              <a:ext uri="{FF2B5EF4-FFF2-40B4-BE49-F238E27FC236}">
                <a16:creationId xmlns:a16="http://schemas.microsoft.com/office/drawing/2014/main" id="{050A5DC9-7D1C-EB4D-BB0D-A4C7C1A796A6}"/>
              </a:ext>
            </a:extLst>
          </p:cNvPr>
          <p:cNvSpPr>
            <a:spLocks noGrp="1"/>
          </p:cNvSpPr>
          <p:nvPr>
            <p:ph type="body" sz="quarter" idx="15" hasCustomPrompt="1"/>
          </p:nvPr>
        </p:nvSpPr>
        <p:spPr>
          <a:xfrm>
            <a:off x="363791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
        <p:nvSpPr>
          <p:cNvPr id="10" name="Text Placeholder 7">
            <a:extLst>
              <a:ext uri="{FF2B5EF4-FFF2-40B4-BE49-F238E27FC236}">
                <a16:creationId xmlns:a16="http://schemas.microsoft.com/office/drawing/2014/main" id="{2CD543ED-76D5-7348-9AE0-5ADC753E1BB2}"/>
              </a:ext>
            </a:extLst>
          </p:cNvPr>
          <p:cNvSpPr>
            <a:spLocks noGrp="1"/>
          </p:cNvSpPr>
          <p:nvPr>
            <p:ph type="body" sz="quarter" idx="16" hasCustomPrompt="1"/>
          </p:nvPr>
        </p:nvSpPr>
        <p:spPr>
          <a:xfrm>
            <a:off x="646239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Tree>
    <p:extLst>
      <p:ext uri="{BB962C8B-B14F-4D97-AF65-F5344CB8AC3E}">
        <p14:creationId xmlns:p14="http://schemas.microsoft.com/office/powerpoint/2010/main" val="8424708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0874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406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2799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181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C92AC8D-5EE6-FB4E-8117-B9A1A086D92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898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0.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38417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latin typeface="Trebuchet MS"/>
            </a:endParaRPr>
          </a:p>
        </p:txBody>
      </p:sp>
      <p:pic>
        <p:nvPicPr>
          <p:cNvPr id="1028" name="Picture 10" descr="Magnifying glass atop a globe encircled by a yellow ring." title="Research"/>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025" y="4137025"/>
            <a:ext cx="873125"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11" descr="Three figures framed by a circle with QM in the background" title="Communit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6638" y="4137025"/>
            <a:ext cx="811212"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2" descr="Checkmark atop a document with QM on it; all framed in a blue rectangle." title="Rubrics and Standard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105275"/>
            <a:ext cx="788988"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3" descr="Three figures framed by arrows of differing colors forming a circular pattern." title="Quality Assurance &amp; Peer Review"/>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8988" y="4075113"/>
            <a:ext cx="935037"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emale figure inside a blue frame holding a pointer positioned atop the letters QM. " title="Professional Developmen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85100" y="4186238"/>
            <a:ext cx="935038"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defTabSz="457200" fontAlgn="base">
              <a:spcBef>
                <a:spcPct val="0"/>
              </a:spcBef>
              <a:spcAft>
                <a:spcPct val="0"/>
              </a:spcAft>
            </a:pPr>
            <a:r>
              <a:rPr lang="en-US" sz="800" dirty="0">
                <a:solidFill>
                  <a:srgbClr val="526C7C"/>
                </a:solidFill>
                <a:latin typeface="Calibri" charset="0"/>
              </a:rPr>
              <a:t>©2020 MarylandOnline, Inc.</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a:off x="0" y="4628628"/>
            <a:ext cx="9144000" cy="514872"/>
          </a:xfrm>
          <a:prstGeom prst="rect">
            <a:avLst/>
          </a:prstGeom>
          <a:solidFill>
            <a:srgbClr val="FD9E3C"/>
          </a:solidFill>
          <a:ln>
            <a:noFill/>
          </a:ln>
          <a:effectLst>
            <a:outerShdw blurRad="50800" dist="38100" dir="16200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9F3D7">
                  <a:lumMod val="50000"/>
                </a:srgbClr>
              </a:solidFill>
              <a:latin typeface="Trebuchet MS"/>
            </a:endParaRPr>
          </a:p>
        </p:txBody>
      </p:sp>
      <p:sp>
        <p:nvSpPr>
          <p:cNvPr id="10" name="TextBox 12"/>
          <p:cNvSpPr txBox="1">
            <a:spLocks noChangeArrowheads="1"/>
          </p:cNvSpPr>
          <p:nvPr/>
        </p:nvSpPr>
        <p:spPr bwMode="auto">
          <a:xfrm>
            <a:off x="5737126" y="4773615"/>
            <a:ext cx="3310373" cy="27699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defTabSz="457200"/>
            <a:r>
              <a:rPr lang="de-DE" sz="1200" dirty="0">
                <a:solidFill>
                  <a:prstClr val="black"/>
                </a:solidFill>
                <a:latin typeface="Calibri" charset="0"/>
              </a:rPr>
              <a:t>© 2020 Quality </a:t>
            </a:r>
            <a:r>
              <a:rPr lang="de-DE" sz="1200" dirty="0" err="1">
                <a:solidFill>
                  <a:prstClr val="black"/>
                </a:solidFill>
                <a:latin typeface="Calibri" charset="0"/>
              </a:rPr>
              <a:t>Matters</a:t>
            </a:r>
            <a:r>
              <a:rPr lang="de-DE" sz="1200" dirty="0">
                <a:solidFill>
                  <a:prstClr val="black"/>
                </a:solidFill>
                <a:latin typeface="Calibri" charset="0"/>
              </a:rPr>
              <a:t> &amp; </a:t>
            </a:r>
            <a:r>
              <a:rPr lang="de-DE" sz="1200" dirty="0" err="1">
                <a:solidFill>
                  <a:prstClr val="black"/>
                </a:solidFill>
                <a:latin typeface="Calibri" charset="0"/>
              </a:rPr>
              <a:t>Eduventures</a:t>
            </a:r>
            <a:r>
              <a:rPr lang="de-DE" sz="1200" dirty="0">
                <a:solidFill>
                  <a:prstClr val="black"/>
                </a:solidFill>
                <a:latin typeface="Calibri" charset="0"/>
              </a:rPr>
              <a:t> Research   </a:t>
            </a:r>
            <a:endParaRPr lang="en-US" sz="1200" dirty="0">
              <a:solidFill>
                <a:prstClr val="black"/>
              </a:solidFill>
              <a:latin typeface="Calibri" charset="0"/>
            </a:endParaRPr>
          </a:p>
        </p:txBody>
      </p:sp>
      <p:pic>
        <p:nvPicPr>
          <p:cNvPr id="4" name="Picture 3" descr="Screen Shot 2020-03-08 at 10.01.42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0320" y="0"/>
            <a:ext cx="3000320" cy="1521415"/>
          </a:xfrm>
          <a:prstGeom prst="rect">
            <a:avLst/>
          </a:prstGeom>
        </p:spPr>
      </p:pic>
      <p:pic>
        <p:nvPicPr>
          <p:cNvPr id="6" name="Picture 5" descr="Screen Shot 2019-09-30 at 10.09.38 AM.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49644" y="0"/>
            <a:ext cx="1594356" cy="963098"/>
          </a:xfrm>
          <a:prstGeom prst="rect">
            <a:avLst/>
          </a:prstGeom>
        </p:spPr>
      </p:pic>
      <p:pic>
        <p:nvPicPr>
          <p:cNvPr id="7" name="Picture 6" descr="Screen Shot 2019-02-03 at 10.39.15 AM.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451318" cy="96309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152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288937" y="4767263"/>
            <a:ext cx="3397863" cy="274637"/>
          </a:xfrm>
          <a:prstGeom prst="rect">
            <a:avLst/>
          </a:prstGeom>
        </p:spPr>
        <p:txBody>
          <a:bodyPr vert="horz" lIns="91440" tIns="45720" rIns="91440" bIns="45720" rtlCol="0" anchor="ctr"/>
          <a:lstStyle>
            <a:lvl1pPr algn="ctr">
              <a:defRPr sz="1200" b="1">
                <a:solidFill>
                  <a:schemeClr val="tx1">
                    <a:tint val="75000"/>
                  </a:schemeClr>
                </a:solidFill>
              </a:defRPr>
            </a:lvl1pPr>
          </a:lstStyle>
          <a:p>
            <a:pPr defTabSz="457200"/>
            <a:r>
              <a:rPr lang="de-DE" dirty="0">
                <a:solidFill>
                  <a:prstClr val="black">
                    <a:tint val="75000"/>
                  </a:prstClr>
                </a:solidFill>
                <a:latin typeface="Calibri"/>
              </a:rPr>
              <a:t>© 2020 Quality </a:t>
            </a:r>
            <a:r>
              <a:rPr lang="de-DE" dirty="0" err="1">
                <a:solidFill>
                  <a:prstClr val="black">
                    <a:tint val="75000"/>
                  </a:prstClr>
                </a:solidFill>
                <a:latin typeface="Calibri"/>
              </a:rPr>
              <a:t>Matters</a:t>
            </a:r>
            <a:r>
              <a:rPr lang="de-DE" dirty="0">
                <a:solidFill>
                  <a:prstClr val="black">
                    <a:tint val="75000"/>
                  </a:prstClr>
                </a:solidFill>
                <a:latin typeface="Calibri"/>
              </a:rPr>
              <a:t> &amp; </a:t>
            </a:r>
            <a:r>
              <a:rPr lang="de-DE" dirty="0" err="1">
                <a:solidFill>
                  <a:prstClr val="black">
                    <a:tint val="75000"/>
                  </a:prstClr>
                </a:solidFill>
                <a:latin typeface="Calibri"/>
              </a:rPr>
              <a:t>Eduventures</a:t>
            </a:r>
            <a:r>
              <a:rPr lang="de-DE" dirty="0">
                <a:solidFill>
                  <a:prstClr val="black">
                    <a:tint val="75000"/>
                  </a:prstClr>
                </a:solidFill>
                <a:latin typeface="Calibri"/>
              </a:rPr>
              <a:t> Research</a:t>
            </a:r>
            <a:endParaRPr lang="en-US" dirty="0">
              <a:solidFill>
                <a:prstClr val="black">
                  <a:tint val="75000"/>
                </a:prstClr>
              </a:solidFill>
              <a:latin typeface="Calibri"/>
            </a:endParaRPr>
          </a:p>
        </p:txBody>
      </p:sp>
      <p:sp>
        <p:nvSpPr>
          <p:cNvPr id="8" name="TextBox 7"/>
          <p:cNvSpPr txBox="1"/>
          <p:nvPr userDrawn="1"/>
        </p:nvSpPr>
        <p:spPr>
          <a:xfrm>
            <a:off x="1" y="4767263"/>
            <a:ext cx="9144000" cy="376237"/>
          </a:xfrm>
          <a:prstGeom prst="rect">
            <a:avLst/>
          </a:prstGeom>
          <a:solidFill>
            <a:srgbClr val="FD9E3C"/>
          </a:solidFill>
        </p:spPr>
        <p:txBody>
          <a:bodyPr wrap="square" rtlCol="0">
            <a:spAutoFit/>
          </a:bodyPr>
          <a:lstStyle/>
          <a:p>
            <a:pPr defTabSz="457200"/>
            <a:endParaRPr lang="en-US" dirty="0">
              <a:solidFill>
                <a:prstClr val="black"/>
              </a:solidFill>
              <a:latin typeface="Calibri"/>
            </a:endParaRPr>
          </a:p>
        </p:txBody>
      </p:sp>
      <p:sp>
        <p:nvSpPr>
          <p:cNvPr id="9" name="TextBox 12"/>
          <p:cNvSpPr txBox="1">
            <a:spLocks noChangeArrowheads="1"/>
          </p:cNvSpPr>
          <p:nvPr userDrawn="1"/>
        </p:nvSpPr>
        <p:spPr bwMode="auto">
          <a:xfrm>
            <a:off x="5737126" y="4773615"/>
            <a:ext cx="3310373" cy="27699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defTabSz="457200"/>
            <a:r>
              <a:rPr lang="de-DE" sz="1200" dirty="0">
                <a:solidFill>
                  <a:prstClr val="black"/>
                </a:solidFill>
                <a:latin typeface="Calibri" charset="0"/>
              </a:rPr>
              <a:t>© 2020 Quality </a:t>
            </a:r>
            <a:r>
              <a:rPr lang="de-DE" sz="1200" dirty="0" err="1">
                <a:solidFill>
                  <a:prstClr val="black"/>
                </a:solidFill>
                <a:latin typeface="Calibri" charset="0"/>
              </a:rPr>
              <a:t>Matters</a:t>
            </a:r>
            <a:r>
              <a:rPr lang="de-DE" sz="1200" dirty="0">
                <a:solidFill>
                  <a:prstClr val="black"/>
                </a:solidFill>
                <a:latin typeface="Calibri" charset="0"/>
              </a:rPr>
              <a:t> &amp; </a:t>
            </a:r>
            <a:r>
              <a:rPr lang="de-DE" sz="1200" dirty="0" err="1">
                <a:solidFill>
                  <a:prstClr val="black"/>
                </a:solidFill>
                <a:latin typeface="Calibri" charset="0"/>
              </a:rPr>
              <a:t>Eduventures</a:t>
            </a:r>
            <a:r>
              <a:rPr lang="de-DE" sz="1200" dirty="0">
                <a:solidFill>
                  <a:prstClr val="black"/>
                </a:solidFill>
                <a:latin typeface="Calibri" charset="0"/>
              </a:rPr>
              <a:t> Research   </a:t>
            </a:r>
            <a:endParaRPr lang="en-US" sz="1200" dirty="0">
              <a:solidFill>
                <a:prstClr val="black"/>
              </a:solidFill>
              <a:latin typeface="Calibri" charset="0"/>
            </a:endParaRPr>
          </a:p>
        </p:txBody>
      </p:sp>
      <p:pic>
        <p:nvPicPr>
          <p:cNvPr id="7" name="Picture 6" descr="Screen Shot 2020-03-08 at 10.08.54 A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4594226"/>
            <a:ext cx="1191944" cy="549274"/>
          </a:xfrm>
          <a:prstGeom prst="rect">
            <a:avLst/>
          </a:prstGeom>
        </p:spPr>
      </p:pic>
    </p:spTree>
    <p:extLst>
      <p:ext uri="{BB962C8B-B14F-4D97-AF65-F5344CB8AC3E}">
        <p14:creationId xmlns:p14="http://schemas.microsoft.com/office/powerpoint/2010/main" val="21224755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152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288937" y="4767263"/>
            <a:ext cx="3397863" cy="274637"/>
          </a:xfrm>
          <a:prstGeom prst="rect">
            <a:avLst/>
          </a:prstGeom>
        </p:spPr>
        <p:txBody>
          <a:bodyPr vert="horz" lIns="91440" tIns="45720" rIns="91440" bIns="45720" rtlCol="0" anchor="ctr"/>
          <a:lstStyle>
            <a:lvl1pPr algn="ctr">
              <a:defRPr sz="1200" b="1">
                <a:solidFill>
                  <a:schemeClr val="tx1">
                    <a:tint val="75000"/>
                  </a:schemeClr>
                </a:solidFill>
              </a:defRPr>
            </a:lvl1pPr>
          </a:lstStyle>
          <a:p>
            <a:pPr defTabSz="457200"/>
            <a:r>
              <a:rPr lang="de-DE" dirty="0">
                <a:solidFill>
                  <a:prstClr val="black">
                    <a:tint val="75000"/>
                  </a:prstClr>
                </a:solidFill>
                <a:latin typeface="Calibri"/>
              </a:rPr>
              <a:t>© 2020 Quality </a:t>
            </a:r>
            <a:r>
              <a:rPr lang="de-DE" dirty="0" err="1">
                <a:solidFill>
                  <a:prstClr val="black">
                    <a:tint val="75000"/>
                  </a:prstClr>
                </a:solidFill>
                <a:latin typeface="Calibri"/>
              </a:rPr>
              <a:t>Matters</a:t>
            </a:r>
            <a:r>
              <a:rPr lang="de-DE" dirty="0">
                <a:solidFill>
                  <a:prstClr val="black">
                    <a:tint val="75000"/>
                  </a:prstClr>
                </a:solidFill>
                <a:latin typeface="Calibri"/>
              </a:rPr>
              <a:t> &amp; </a:t>
            </a:r>
            <a:r>
              <a:rPr lang="de-DE" dirty="0" err="1">
                <a:solidFill>
                  <a:prstClr val="black">
                    <a:tint val="75000"/>
                  </a:prstClr>
                </a:solidFill>
                <a:latin typeface="Calibri"/>
              </a:rPr>
              <a:t>Eduventures</a:t>
            </a:r>
            <a:r>
              <a:rPr lang="de-DE" dirty="0">
                <a:solidFill>
                  <a:prstClr val="black">
                    <a:tint val="75000"/>
                  </a:prstClr>
                </a:solidFill>
                <a:latin typeface="Calibri"/>
              </a:rPr>
              <a:t> Research</a:t>
            </a:r>
            <a:endParaRPr lang="en-US" dirty="0">
              <a:solidFill>
                <a:prstClr val="black">
                  <a:tint val="75000"/>
                </a:prstClr>
              </a:solidFill>
              <a:latin typeface="Calibri"/>
            </a:endParaRPr>
          </a:p>
        </p:txBody>
      </p:sp>
      <p:sp>
        <p:nvSpPr>
          <p:cNvPr id="8" name="TextBox 7"/>
          <p:cNvSpPr txBox="1"/>
          <p:nvPr userDrawn="1"/>
        </p:nvSpPr>
        <p:spPr>
          <a:xfrm>
            <a:off x="1" y="4767263"/>
            <a:ext cx="9144000" cy="376237"/>
          </a:xfrm>
          <a:prstGeom prst="rect">
            <a:avLst/>
          </a:prstGeom>
          <a:solidFill>
            <a:srgbClr val="FD9E3C"/>
          </a:solidFill>
        </p:spPr>
        <p:txBody>
          <a:bodyPr wrap="square" rtlCol="0">
            <a:spAutoFit/>
          </a:bodyPr>
          <a:lstStyle/>
          <a:p>
            <a:pPr defTabSz="457200"/>
            <a:endParaRPr lang="en-US" dirty="0">
              <a:solidFill>
                <a:prstClr val="black"/>
              </a:solidFill>
              <a:latin typeface="Calibri"/>
            </a:endParaRPr>
          </a:p>
        </p:txBody>
      </p:sp>
      <p:sp>
        <p:nvSpPr>
          <p:cNvPr id="9" name="TextBox 12"/>
          <p:cNvSpPr txBox="1">
            <a:spLocks noChangeArrowheads="1"/>
          </p:cNvSpPr>
          <p:nvPr userDrawn="1"/>
        </p:nvSpPr>
        <p:spPr bwMode="auto">
          <a:xfrm>
            <a:off x="5737126" y="4773615"/>
            <a:ext cx="3310373" cy="27699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defTabSz="457200"/>
            <a:r>
              <a:rPr lang="de-DE" sz="1200" dirty="0">
                <a:solidFill>
                  <a:prstClr val="black"/>
                </a:solidFill>
                <a:latin typeface="Calibri" charset="0"/>
              </a:rPr>
              <a:t>© 2020 Quality </a:t>
            </a:r>
            <a:r>
              <a:rPr lang="de-DE" sz="1200" dirty="0" err="1">
                <a:solidFill>
                  <a:prstClr val="black"/>
                </a:solidFill>
                <a:latin typeface="Calibri" charset="0"/>
              </a:rPr>
              <a:t>Matters</a:t>
            </a:r>
            <a:r>
              <a:rPr lang="de-DE" sz="1200" dirty="0">
                <a:solidFill>
                  <a:prstClr val="black"/>
                </a:solidFill>
                <a:latin typeface="Calibri" charset="0"/>
              </a:rPr>
              <a:t> &amp; </a:t>
            </a:r>
            <a:r>
              <a:rPr lang="de-DE" sz="1200" dirty="0" err="1">
                <a:solidFill>
                  <a:prstClr val="black"/>
                </a:solidFill>
                <a:latin typeface="Calibri" charset="0"/>
              </a:rPr>
              <a:t>Eduventures</a:t>
            </a:r>
            <a:r>
              <a:rPr lang="de-DE" sz="1200" dirty="0">
                <a:solidFill>
                  <a:prstClr val="black"/>
                </a:solidFill>
                <a:latin typeface="Calibri" charset="0"/>
              </a:rPr>
              <a:t> Research   </a:t>
            </a:r>
            <a:endParaRPr lang="en-US" sz="1200" dirty="0">
              <a:solidFill>
                <a:prstClr val="black"/>
              </a:solidFill>
              <a:latin typeface="Calibri" charset="0"/>
            </a:endParaRPr>
          </a:p>
        </p:txBody>
      </p:sp>
      <p:pic>
        <p:nvPicPr>
          <p:cNvPr id="7" name="Picture 6" descr="Screen Shot 2020-03-08 at 10.08.54 A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4594226"/>
            <a:ext cx="1191944" cy="549274"/>
          </a:xfrm>
          <a:prstGeom prst="rect">
            <a:avLst/>
          </a:prstGeom>
        </p:spPr>
      </p:pic>
    </p:spTree>
    <p:extLst>
      <p:ext uri="{BB962C8B-B14F-4D97-AF65-F5344CB8AC3E}">
        <p14:creationId xmlns:p14="http://schemas.microsoft.com/office/powerpoint/2010/main" val="21224755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152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288937" y="4767263"/>
            <a:ext cx="3397863" cy="274637"/>
          </a:xfrm>
          <a:prstGeom prst="rect">
            <a:avLst/>
          </a:prstGeom>
        </p:spPr>
        <p:txBody>
          <a:bodyPr vert="horz" lIns="91440" tIns="45720" rIns="91440" bIns="45720" rtlCol="0" anchor="ctr"/>
          <a:lstStyle>
            <a:lvl1pPr algn="ctr">
              <a:defRPr sz="1200" b="1">
                <a:solidFill>
                  <a:schemeClr val="tx1">
                    <a:tint val="75000"/>
                  </a:schemeClr>
                </a:solidFill>
              </a:defRPr>
            </a:lvl1pPr>
          </a:lstStyle>
          <a:p>
            <a:pPr defTabSz="457200"/>
            <a:r>
              <a:rPr lang="de-DE" dirty="0">
                <a:solidFill>
                  <a:prstClr val="black">
                    <a:tint val="75000"/>
                  </a:prstClr>
                </a:solidFill>
                <a:latin typeface="Calibri"/>
              </a:rPr>
              <a:t>© 2020 Quality </a:t>
            </a:r>
            <a:r>
              <a:rPr lang="de-DE" dirty="0" err="1">
                <a:solidFill>
                  <a:prstClr val="black">
                    <a:tint val="75000"/>
                  </a:prstClr>
                </a:solidFill>
                <a:latin typeface="Calibri"/>
              </a:rPr>
              <a:t>Matters</a:t>
            </a:r>
            <a:r>
              <a:rPr lang="de-DE" dirty="0">
                <a:solidFill>
                  <a:prstClr val="black">
                    <a:tint val="75000"/>
                  </a:prstClr>
                </a:solidFill>
                <a:latin typeface="Calibri"/>
              </a:rPr>
              <a:t> &amp; </a:t>
            </a:r>
            <a:r>
              <a:rPr lang="de-DE" dirty="0" err="1">
                <a:solidFill>
                  <a:prstClr val="black">
                    <a:tint val="75000"/>
                  </a:prstClr>
                </a:solidFill>
                <a:latin typeface="Calibri"/>
              </a:rPr>
              <a:t>Eduventures</a:t>
            </a:r>
            <a:r>
              <a:rPr lang="de-DE" dirty="0">
                <a:solidFill>
                  <a:prstClr val="black">
                    <a:tint val="75000"/>
                  </a:prstClr>
                </a:solidFill>
                <a:latin typeface="Calibri"/>
              </a:rPr>
              <a:t> Research</a:t>
            </a:r>
            <a:endParaRPr lang="en-US" dirty="0">
              <a:solidFill>
                <a:prstClr val="black">
                  <a:tint val="75000"/>
                </a:prstClr>
              </a:solidFill>
              <a:latin typeface="Calibri"/>
            </a:endParaRPr>
          </a:p>
        </p:txBody>
      </p:sp>
      <p:sp>
        <p:nvSpPr>
          <p:cNvPr id="8" name="TextBox 7"/>
          <p:cNvSpPr txBox="1"/>
          <p:nvPr userDrawn="1"/>
        </p:nvSpPr>
        <p:spPr>
          <a:xfrm>
            <a:off x="1" y="4767263"/>
            <a:ext cx="9144000" cy="376237"/>
          </a:xfrm>
          <a:prstGeom prst="rect">
            <a:avLst/>
          </a:prstGeom>
          <a:solidFill>
            <a:srgbClr val="FD9E3C"/>
          </a:solidFill>
        </p:spPr>
        <p:txBody>
          <a:bodyPr wrap="square" rtlCol="0">
            <a:spAutoFit/>
          </a:bodyPr>
          <a:lstStyle/>
          <a:p>
            <a:pPr defTabSz="457200"/>
            <a:endParaRPr lang="en-US" dirty="0">
              <a:solidFill>
                <a:prstClr val="black"/>
              </a:solidFill>
              <a:latin typeface="Calibri"/>
            </a:endParaRPr>
          </a:p>
        </p:txBody>
      </p:sp>
      <p:sp>
        <p:nvSpPr>
          <p:cNvPr id="9" name="TextBox 12"/>
          <p:cNvSpPr txBox="1">
            <a:spLocks noChangeArrowheads="1"/>
          </p:cNvSpPr>
          <p:nvPr userDrawn="1"/>
        </p:nvSpPr>
        <p:spPr bwMode="auto">
          <a:xfrm>
            <a:off x="5737126" y="4773615"/>
            <a:ext cx="3310373" cy="27699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defTabSz="457200"/>
            <a:r>
              <a:rPr lang="de-DE" sz="1200" dirty="0">
                <a:solidFill>
                  <a:prstClr val="black"/>
                </a:solidFill>
                <a:latin typeface="Calibri" charset="0"/>
              </a:rPr>
              <a:t>© 2020 Quality </a:t>
            </a:r>
            <a:r>
              <a:rPr lang="de-DE" sz="1200" dirty="0" err="1">
                <a:solidFill>
                  <a:prstClr val="black"/>
                </a:solidFill>
                <a:latin typeface="Calibri" charset="0"/>
              </a:rPr>
              <a:t>Matters</a:t>
            </a:r>
            <a:r>
              <a:rPr lang="de-DE" sz="1200" dirty="0">
                <a:solidFill>
                  <a:prstClr val="black"/>
                </a:solidFill>
                <a:latin typeface="Calibri" charset="0"/>
              </a:rPr>
              <a:t> &amp; </a:t>
            </a:r>
            <a:r>
              <a:rPr lang="de-DE" sz="1200" dirty="0" err="1">
                <a:solidFill>
                  <a:prstClr val="black"/>
                </a:solidFill>
                <a:latin typeface="Calibri" charset="0"/>
              </a:rPr>
              <a:t>Eduventures</a:t>
            </a:r>
            <a:r>
              <a:rPr lang="de-DE" sz="1200" dirty="0">
                <a:solidFill>
                  <a:prstClr val="black"/>
                </a:solidFill>
                <a:latin typeface="Calibri" charset="0"/>
              </a:rPr>
              <a:t> Research   </a:t>
            </a:r>
            <a:endParaRPr lang="en-US" sz="1200" dirty="0">
              <a:solidFill>
                <a:prstClr val="black"/>
              </a:solidFill>
              <a:latin typeface="Calibri" charset="0"/>
            </a:endParaRPr>
          </a:p>
        </p:txBody>
      </p:sp>
      <p:pic>
        <p:nvPicPr>
          <p:cNvPr id="7" name="Picture 6" descr="Screen Shot 2020-03-08 at 10.08.54 A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4594226"/>
            <a:ext cx="1191944" cy="549274"/>
          </a:xfrm>
          <a:prstGeom prst="rect">
            <a:avLst/>
          </a:prstGeom>
        </p:spPr>
      </p:pic>
    </p:spTree>
    <p:extLst>
      <p:ext uri="{BB962C8B-B14F-4D97-AF65-F5344CB8AC3E}">
        <p14:creationId xmlns:p14="http://schemas.microsoft.com/office/powerpoint/2010/main" val="21224755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93348"/>
            <a:ext cx="8369852" cy="1492802"/>
          </a:xfrm>
        </p:spPr>
        <p:txBody>
          <a:bodyPr/>
          <a:lstStyle/>
          <a:p>
            <a:r>
              <a:rPr lang="en-US" sz="3200" b="1" dirty="0">
                <a:solidFill>
                  <a:schemeClr val="accent5">
                    <a:lumMod val="50000"/>
                  </a:schemeClr>
                </a:solidFill>
                <a:latin typeface="Calibri" panose="020F0502020204030204" pitchFamily="34" charset="0"/>
                <a:cs typeface="Calibri" panose="020F0502020204030204" pitchFamily="34" charset="0"/>
              </a:rPr>
              <a:t>How Colleges Prepare Students &amp; Faculty for Online Learning </a:t>
            </a:r>
            <a:r>
              <a:rPr lang="mr-IN" sz="3200" b="1" i="1" dirty="0">
                <a:solidFill>
                  <a:schemeClr val="accent5">
                    <a:lumMod val="50000"/>
                  </a:schemeClr>
                </a:solidFill>
                <a:latin typeface="Calibri" panose="020F0502020204030204" pitchFamily="34" charset="0"/>
              </a:rPr>
              <a:t>…</a:t>
            </a:r>
            <a:r>
              <a:rPr lang="en-US" sz="3200" b="1" i="1" dirty="0">
                <a:solidFill>
                  <a:schemeClr val="accent5">
                    <a:lumMod val="50000"/>
                  </a:schemeClr>
                </a:solidFill>
                <a:latin typeface="Calibri" panose="020F0502020204030204" pitchFamily="34" charset="0"/>
                <a:cs typeface="Calibri" panose="020F0502020204030204" pitchFamily="34" charset="0"/>
              </a:rPr>
              <a:t> or Not!</a:t>
            </a:r>
            <a:endParaRPr lang="en-US" sz="2800" b="1" i="1" dirty="0">
              <a:solidFill>
                <a:schemeClr val="accent5">
                  <a:lumMod val="50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04800" y="3486150"/>
            <a:ext cx="8686799" cy="631104"/>
          </a:xfrm>
        </p:spPr>
        <p:txBody>
          <a:bodyPr/>
          <a:lstStyle/>
          <a:p>
            <a:r>
              <a:rPr lang="en-US" sz="2000" b="1" dirty="0">
                <a:solidFill>
                  <a:schemeClr val="accent5">
                    <a:lumMod val="75000"/>
                  </a:schemeClr>
                </a:solidFill>
                <a:latin typeface="Calibri" panose="020F0502020204030204" pitchFamily="34" charset="0"/>
                <a:cs typeface="Calibri" panose="020F0502020204030204" pitchFamily="34" charset="0"/>
              </a:rPr>
              <a:t>Ron Legon, Co-Director of the CHLOE Project</a:t>
            </a:r>
          </a:p>
          <a:p>
            <a:r>
              <a:rPr lang="en-US" sz="2000" b="1" dirty="0">
                <a:solidFill>
                  <a:schemeClr val="accent5">
                    <a:lumMod val="75000"/>
                  </a:schemeClr>
                </a:solidFill>
                <a:latin typeface="Calibri" panose="020F0502020204030204" pitchFamily="34" charset="0"/>
                <a:cs typeface="Calibri" panose="020F0502020204030204" pitchFamily="34" charset="0"/>
              </a:rPr>
              <a:t>Bethany </a:t>
            </a:r>
            <a:r>
              <a:rPr lang="en-US" sz="2000" b="1" dirty="0" err="1">
                <a:solidFill>
                  <a:schemeClr val="accent5">
                    <a:lumMod val="75000"/>
                  </a:schemeClr>
                </a:solidFill>
                <a:latin typeface="Calibri" panose="020F0502020204030204" pitchFamily="34" charset="0"/>
                <a:cs typeface="Calibri" panose="020F0502020204030204" pitchFamily="34" charset="0"/>
              </a:rPr>
              <a:t>Simunich</a:t>
            </a:r>
            <a:r>
              <a:rPr lang="en-US" sz="2000" b="1" dirty="0">
                <a:solidFill>
                  <a:schemeClr val="accent5">
                    <a:lumMod val="75000"/>
                  </a:schemeClr>
                </a:solidFill>
                <a:latin typeface="Calibri" panose="020F0502020204030204" pitchFamily="34" charset="0"/>
                <a:cs typeface="Calibri" panose="020F0502020204030204" pitchFamily="34" charset="0"/>
              </a:rPr>
              <a:t>, QM Director of Research &amp; Innovation</a:t>
            </a:r>
          </a:p>
        </p:txBody>
      </p:sp>
    </p:spTree>
    <p:extLst>
      <p:ext uri="{BB962C8B-B14F-4D97-AF65-F5344CB8AC3E}">
        <p14:creationId xmlns:p14="http://schemas.microsoft.com/office/powerpoint/2010/main" val="59202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913"/>
            <a:ext cx="8229600" cy="717825"/>
          </a:xfrm>
        </p:spPr>
        <p:txBody>
          <a:bodyPr>
            <a:normAutofit fontScale="90000"/>
          </a:bodyPr>
          <a:lstStyle/>
          <a:p>
            <a:pPr lvl="0"/>
            <a:r>
              <a:rPr lang="en-US" b="1" dirty="0"/>
              <a:t>78% of Surveyed Schools Have One or More </a:t>
            </a:r>
            <a:br>
              <a:rPr lang="en-US" b="1" dirty="0"/>
            </a:br>
            <a:r>
              <a:rPr lang="en-US" b="1" dirty="0"/>
              <a:t>Teaching/Learning/Tech Centers </a:t>
            </a:r>
            <a:br>
              <a:rPr lang="en-US" b="1" dirty="0"/>
            </a:br>
            <a:endParaRPr lang="en-US" b="1" dirty="0"/>
          </a:p>
        </p:txBody>
      </p:sp>
      <p:pic>
        <p:nvPicPr>
          <p:cNvPr id="4" name="Picture 3" descr="Screen Shot 2020-04-01 at 9.16.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949739"/>
            <a:ext cx="6952284" cy="3636770"/>
          </a:xfrm>
          <a:prstGeom prst="rect">
            <a:avLst/>
          </a:prstGeom>
        </p:spPr>
      </p:pic>
    </p:spTree>
    <p:extLst>
      <p:ext uri="{BB962C8B-B14F-4D97-AF65-F5344CB8AC3E}">
        <p14:creationId xmlns:p14="http://schemas.microsoft.com/office/powerpoint/2010/main" val="426620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38" y="57150"/>
            <a:ext cx="8681776" cy="715237"/>
          </a:xfrm>
        </p:spPr>
        <p:txBody>
          <a:bodyPr>
            <a:normAutofit/>
          </a:bodyPr>
          <a:lstStyle/>
          <a:p>
            <a:r>
              <a:rPr lang="en-US" b="1" dirty="0"/>
              <a:t>Instructional Design Support by Sector </a:t>
            </a:r>
            <a:r>
              <a:rPr lang="en-US" sz="2000" b="1" dirty="0"/>
              <a:t>(CHLOE 3)</a:t>
            </a:r>
            <a:endParaRPr lang="en-US" b="1" dirty="0"/>
          </a:p>
        </p:txBody>
      </p:sp>
      <p:pic>
        <p:nvPicPr>
          <p:cNvPr id="6" name="Picture 5" descr="Screen Shot 2020-04-13 at 9.34.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19" y="649212"/>
            <a:ext cx="8051800" cy="4056138"/>
          </a:xfrm>
          <a:prstGeom prst="rect">
            <a:avLst/>
          </a:prstGeom>
        </p:spPr>
      </p:pic>
    </p:spTree>
    <p:extLst>
      <p:ext uri="{BB962C8B-B14F-4D97-AF65-F5344CB8AC3E}">
        <p14:creationId xmlns:p14="http://schemas.microsoft.com/office/powerpoint/2010/main" val="56959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38" y="57150"/>
            <a:ext cx="8681776" cy="715237"/>
          </a:xfrm>
        </p:spPr>
        <p:txBody>
          <a:bodyPr>
            <a:normAutofit/>
          </a:bodyPr>
          <a:lstStyle/>
          <a:p>
            <a:r>
              <a:rPr lang="en-US" b="1" dirty="0"/>
              <a:t>Median Number of ID’s by Sector </a:t>
            </a:r>
            <a:r>
              <a:rPr lang="en-US" sz="2000" b="1" dirty="0"/>
              <a:t>(CHLOE 3)</a:t>
            </a:r>
            <a:endParaRPr lang="en-US" b="1" dirty="0"/>
          </a:p>
        </p:txBody>
      </p:sp>
      <p:pic>
        <p:nvPicPr>
          <p:cNvPr id="6" name="Picture 5" descr="Screen Shot 2020-04-13 at 9.33.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95350"/>
            <a:ext cx="7442200" cy="3708400"/>
          </a:xfrm>
          <a:prstGeom prst="rect">
            <a:avLst/>
          </a:prstGeom>
        </p:spPr>
      </p:pic>
    </p:spTree>
    <p:extLst>
      <p:ext uri="{BB962C8B-B14F-4D97-AF65-F5344CB8AC3E}">
        <p14:creationId xmlns:p14="http://schemas.microsoft.com/office/powerpoint/2010/main" val="138308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38200"/>
          </a:xfrm>
        </p:spPr>
        <p:txBody>
          <a:bodyPr>
            <a:normAutofit fontScale="90000"/>
          </a:bodyPr>
          <a:lstStyle/>
          <a:p>
            <a:r>
              <a:rPr lang="en-US" b="1" dirty="0"/>
              <a:t>ID Input Ensures Course to Course Consistency of Course Structure, Navigation, etc. </a:t>
            </a:r>
            <a:r>
              <a:rPr lang="en-US" sz="2000" b="1" dirty="0"/>
              <a:t>(CHLOE 2)</a:t>
            </a:r>
            <a:endParaRPr lang="en-US" b="1" dirty="0"/>
          </a:p>
        </p:txBody>
      </p:sp>
      <p:pic>
        <p:nvPicPr>
          <p:cNvPr id="4" name="Picture 3" descr="Screen Shot 2020-04-13 at 10.13.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23950"/>
            <a:ext cx="4985355" cy="3505200"/>
          </a:xfrm>
          <a:prstGeom prst="rect">
            <a:avLst/>
          </a:prstGeom>
        </p:spPr>
      </p:pic>
      <p:pic>
        <p:nvPicPr>
          <p:cNvPr id="5" name="Picture 4" descr="Screen Shot 2020-04-13 at 10.16.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885950"/>
            <a:ext cx="2425700" cy="723900"/>
          </a:xfrm>
          <a:prstGeom prst="rect">
            <a:avLst/>
          </a:prstGeom>
        </p:spPr>
      </p:pic>
      <p:pic>
        <p:nvPicPr>
          <p:cNvPr id="6" name="Picture 5" descr="Screen Shot 2020-04-13 at 10.16.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028950"/>
            <a:ext cx="2514600" cy="736600"/>
          </a:xfrm>
          <a:prstGeom prst="rect">
            <a:avLst/>
          </a:prstGeom>
        </p:spPr>
      </p:pic>
    </p:spTree>
    <p:extLst>
      <p:ext uri="{BB962C8B-B14F-4D97-AF65-F5344CB8AC3E}">
        <p14:creationId xmlns:p14="http://schemas.microsoft.com/office/powerpoint/2010/main" val="76236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38" y="57150"/>
            <a:ext cx="8681776" cy="715237"/>
          </a:xfrm>
        </p:spPr>
        <p:txBody>
          <a:bodyPr>
            <a:normAutofit fontScale="90000"/>
          </a:bodyPr>
          <a:lstStyle/>
          <a:p>
            <a:r>
              <a:rPr lang="en-US" b="1" dirty="0"/>
              <a:t>ID Input Increases Online Student Interaction </a:t>
            </a:r>
            <a:r>
              <a:rPr lang="en-US" sz="2000" b="1" dirty="0"/>
              <a:t>(CHLOE 2)</a:t>
            </a:r>
            <a:r>
              <a:rPr lang="en-US" b="1" dirty="0"/>
              <a:t> </a:t>
            </a:r>
          </a:p>
        </p:txBody>
      </p:sp>
      <p:pic>
        <p:nvPicPr>
          <p:cNvPr id="4" name="Picture 3" descr="Screen Shot 2020-04-13 at 9.54.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66750"/>
            <a:ext cx="8026400" cy="3530600"/>
          </a:xfrm>
          <a:prstGeom prst="rect">
            <a:avLst/>
          </a:prstGeom>
        </p:spPr>
      </p:pic>
      <p:pic>
        <p:nvPicPr>
          <p:cNvPr id="5" name="Picture 4" descr="Screen Shot 2020-04-13 at 9.54.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095750"/>
            <a:ext cx="8077200" cy="609600"/>
          </a:xfrm>
          <a:prstGeom prst="rect">
            <a:avLst/>
          </a:prstGeom>
        </p:spPr>
      </p:pic>
    </p:spTree>
    <p:extLst>
      <p:ext uri="{BB962C8B-B14F-4D97-AF65-F5344CB8AC3E}">
        <p14:creationId xmlns:p14="http://schemas.microsoft.com/office/powerpoint/2010/main" val="189566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A88D-D503-4A33-8751-B9F9B0A88A18}"/>
              </a:ext>
            </a:extLst>
          </p:cNvPr>
          <p:cNvSpPr>
            <a:spLocks noGrp="1"/>
          </p:cNvSpPr>
          <p:nvPr>
            <p:ph type="title"/>
          </p:nvPr>
        </p:nvSpPr>
        <p:spPr>
          <a:xfrm>
            <a:off x="261502" y="285750"/>
            <a:ext cx="8534400" cy="715237"/>
          </a:xfrm>
        </p:spPr>
        <p:txBody>
          <a:bodyPr>
            <a:normAutofit fontScale="90000"/>
          </a:bodyPr>
          <a:lstStyle/>
          <a:p>
            <a:r>
              <a:rPr lang="en-US" b="1" dirty="0"/>
              <a:t>ID Input Increases Variety of Student Interaction</a:t>
            </a:r>
            <a:br>
              <a:rPr lang="en-US" b="1" dirty="0"/>
            </a:br>
            <a:r>
              <a:rPr lang="en-US" sz="2000" b="1" dirty="0"/>
              <a:t>(CHLOE 3)</a:t>
            </a:r>
            <a:endParaRPr lang="en-US" dirty="0"/>
          </a:p>
        </p:txBody>
      </p:sp>
      <p:pic>
        <p:nvPicPr>
          <p:cNvPr id="3" name="Picture 2" descr="Screen Shot 2019-04-04 at 10.04.52 AM.png">
            <a:extLst>
              <a:ext uri="{FF2B5EF4-FFF2-40B4-BE49-F238E27FC236}">
                <a16:creationId xmlns:a16="http://schemas.microsoft.com/office/drawing/2014/main" id="{4C7FF331-A28E-459A-BE27-524211E41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 y="1244200"/>
            <a:ext cx="4735545" cy="2756914"/>
          </a:xfrm>
          <a:prstGeom prst="rect">
            <a:avLst/>
          </a:prstGeom>
        </p:spPr>
      </p:pic>
      <p:pic>
        <p:nvPicPr>
          <p:cNvPr id="4" name="Picture 3" descr="Screen Shot 2019-04-04 at 10.05.18 AM.png">
            <a:extLst>
              <a:ext uri="{FF2B5EF4-FFF2-40B4-BE49-F238E27FC236}">
                <a16:creationId xmlns:a16="http://schemas.microsoft.com/office/drawing/2014/main" id="{4B8F8693-1CFC-4A51-A3B8-E08071E60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702" y="1244201"/>
            <a:ext cx="4615298" cy="2756913"/>
          </a:xfrm>
          <a:prstGeom prst="rect">
            <a:avLst/>
          </a:prstGeom>
        </p:spPr>
      </p:pic>
      <p:pic>
        <p:nvPicPr>
          <p:cNvPr id="5" name="Picture 4" descr="Screen Shot 2019-04-04 at 10.05.47 AM.png">
            <a:extLst>
              <a:ext uri="{FF2B5EF4-FFF2-40B4-BE49-F238E27FC236}">
                <a16:creationId xmlns:a16="http://schemas.microsoft.com/office/drawing/2014/main" id="{DB8A6859-7818-4901-8648-07FBA04D2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239" y="4001114"/>
            <a:ext cx="5538346" cy="508000"/>
          </a:xfrm>
          <a:prstGeom prst="rect">
            <a:avLst/>
          </a:prstGeom>
        </p:spPr>
      </p:pic>
    </p:spTree>
    <p:extLst>
      <p:ext uri="{BB962C8B-B14F-4D97-AF65-F5344CB8AC3E}">
        <p14:creationId xmlns:p14="http://schemas.microsoft.com/office/powerpoint/2010/main" val="206043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771"/>
            <a:ext cx="8229600" cy="685800"/>
          </a:xfrm>
        </p:spPr>
        <p:txBody>
          <a:bodyPr>
            <a:normAutofit fontScale="90000"/>
          </a:bodyPr>
          <a:lstStyle/>
          <a:p>
            <a:r>
              <a:rPr lang="en-US" b="1" dirty="0"/>
              <a:t>Impact of ID Support for Course Design</a:t>
            </a:r>
            <a:br>
              <a:rPr lang="en-US" b="1" dirty="0"/>
            </a:br>
            <a:r>
              <a:rPr lang="en-US" b="1" dirty="0"/>
              <a:t>on Online Student Performance </a:t>
            </a:r>
            <a:r>
              <a:rPr lang="en-US" sz="2000" b="1" dirty="0"/>
              <a:t>(CHLOE 3)</a:t>
            </a:r>
            <a:br>
              <a:rPr lang="en-US" b="1"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0483133"/>
              </p:ext>
            </p:extLst>
          </p:nvPr>
        </p:nvGraphicFramePr>
        <p:xfrm>
          <a:off x="457200" y="895350"/>
          <a:ext cx="8229600" cy="369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7302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FA57-4F28-5B43-A036-7C1FFE4F17CA}"/>
              </a:ext>
            </a:extLst>
          </p:cNvPr>
          <p:cNvSpPr>
            <a:spLocks noGrp="1"/>
          </p:cNvSpPr>
          <p:nvPr>
            <p:ph type="title"/>
          </p:nvPr>
        </p:nvSpPr>
        <p:spPr>
          <a:xfrm>
            <a:off x="381000" y="420256"/>
            <a:ext cx="8229600" cy="715237"/>
          </a:xfrm>
        </p:spPr>
        <p:txBody>
          <a:bodyPr anchor="ctr">
            <a:normAutofit/>
          </a:bodyPr>
          <a:lstStyle/>
          <a:p>
            <a:r>
              <a:rPr lang="en-US" b="1" dirty="0">
                <a:solidFill>
                  <a:schemeClr val="accent1">
                    <a:lumMod val="50000"/>
                  </a:schemeClr>
                </a:solidFill>
              </a:rPr>
              <a:t>Potential Impact</a:t>
            </a:r>
          </a:p>
        </p:txBody>
      </p:sp>
      <p:graphicFrame>
        <p:nvGraphicFramePr>
          <p:cNvPr id="5" name="Content Placeholder 2">
            <a:extLst>
              <a:ext uri="{FF2B5EF4-FFF2-40B4-BE49-F238E27FC236}">
                <a16:creationId xmlns:a16="http://schemas.microsoft.com/office/drawing/2014/main" id="{9A7B293E-368A-4DED-9DF8-8D2A8959D4EB}"/>
              </a:ext>
            </a:extLst>
          </p:cNvPr>
          <p:cNvGraphicFramePr>
            <a:graphicFrameLocks noGrp="1"/>
          </p:cNvGraphicFramePr>
          <p:nvPr>
            <p:ph idx="1"/>
            <p:extLst>
              <p:ext uri="{D42A27DB-BD31-4B8C-83A1-F6EECF244321}">
                <p14:modId xmlns:p14="http://schemas.microsoft.com/office/powerpoint/2010/main" val="458119762"/>
              </p:ext>
            </p:extLst>
          </p:nvPr>
        </p:nvGraphicFramePr>
        <p:xfrm>
          <a:off x="457200" y="9715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78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E371-09E1-654F-AA02-CE047630B4A1}"/>
              </a:ext>
            </a:extLst>
          </p:cNvPr>
          <p:cNvSpPr>
            <a:spLocks noGrp="1"/>
          </p:cNvSpPr>
          <p:nvPr>
            <p:ph type="title"/>
          </p:nvPr>
        </p:nvSpPr>
        <p:spPr>
          <a:xfrm>
            <a:off x="533400" y="1581150"/>
            <a:ext cx="7772400" cy="1022350"/>
          </a:xfrm>
        </p:spPr>
        <p:txBody>
          <a:bodyPr>
            <a:normAutofit fontScale="90000"/>
          </a:bodyPr>
          <a:lstStyle/>
          <a:p>
            <a:r>
              <a:rPr lang="en-US" dirty="0"/>
              <a:t>Preparing students for online learning</a:t>
            </a:r>
          </a:p>
        </p:txBody>
      </p:sp>
      <p:sp>
        <p:nvSpPr>
          <p:cNvPr id="3" name="Text Placeholder 2">
            <a:extLst>
              <a:ext uri="{FF2B5EF4-FFF2-40B4-BE49-F238E27FC236}">
                <a16:creationId xmlns:a16="http://schemas.microsoft.com/office/drawing/2014/main" id="{10AC1550-16A3-DA43-B34C-41D17214F87B}"/>
              </a:ext>
            </a:extLst>
          </p:cNvPr>
          <p:cNvSpPr>
            <a:spLocks noGrp="1"/>
          </p:cNvSpPr>
          <p:nvPr>
            <p:ph type="body" idx="1"/>
          </p:nvPr>
        </p:nvSpPr>
        <p:spPr>
          <a:xfrm>
            <a:off x="533400" y="285750"/>
            <a:ext cx="7772400" cy="1125537"/>
          </a:xfrm>
        </p:spPr>
        <p:txBody>
          <a:bodyPr/>
          <a:lstStyle/>
          <a:p>
            <a:r>
              <a:rPr lang="en-US" dirty="0">
                <a:solidFill>
                  <a:schemeClr val="accent1">
                    <a:lumMod val="75000"/>
                  </a:schemeClr>
                </a:solidFill>
              </a:rPr>
              <a:t>CHLOE 4</a:t>
            </a:r>
          </a:p>
        </p:txBody>
      </p:sp>
    </p:spTree>
    <p:extLst>
      <p:ext uri="{BB962C8B-B14F-4D97-AF65-F5344CB8AC3E}">
        <p14:creationId xmlns:p14="http://schemas.microsoft.com/office/powerpoint/2010/main" val="398022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715237"/>
          </a:xfrm>
        </p:spPr>
        <p:txBody>
          <a:bodyPr anchor="ctr">
            <a:normAutofit/>
          </a:bodyPr>
          <a:lstStyle/>
          <a:p>
            <a:r>
              <a:rPr lang="en-US" b="1" dirty="0"/>
              <a:t>Online Learner Readiness</a:t>
            </a:r>
          </a:p>
        </p:txBody>
      </p:sp>
      <p:graphicFrame>
        <p:nvGraphicFramePr>
          <p:cNvPr id="5" name="Content Placeholder 2">
            <a:extLst>
              <a:ext uri="{FF2B5EF4-FFF2-40B4-BE49-F238E27FC236}">
                <a16:creationId xmlns:a16="http://schemas.microsoft.com/office/drawing/2014/main" id="{D22E994F-164C-4B20-8AE1-F88D4202B370}"/>
              </a:ext>
            </a:extLst>
          </p:cNvPr>
          <p:cNvGraphicFramePr>
            <a:graphicFrameLocks noGrp="1"/>
          </p:cNvGraphicFramePr>
          <p:nvPr>
            <p:ph idx="1"/>
            <p:extLst>
              <p:ext uri="{D42A27DB-BD31-4B8C-83A1-F6EECF244321}">
                <p14:modId xmlns:p14="http://schemas.microsoft.com/office/powerpoint/2010/main" val="2350060376"/>
              </p:ext>
            </p:extLst>
          </p:nvPr>
        </p:nvGraphicFramePr>
        <p:xfrm>
          <a:off x="152400" y="1006475"/>
          <a:ext cx="8763000" cy="354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540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565150"/>
          </a:xfrm>
        </p:spPr>
        <p:txBody>
          <a:bodyPr>
            <a:normAutofit fontScale="90000"/>
          </a:bodyPr>
          <a:lstStyle/>
          <a:p>
            <a:r>
              <a:rPr lang="en-US" b="1" dirty="0"/>
              <a:t>Growth in CHLOE Survey Participation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4104510"/>
              </p:ext>
            </p:extLst>
          </p:nvPr>
        </p:nvGraphicFramePr>
        <p:xfrm>
          <a:off x="457200" y="830461"/>
          <a:ext cx="8229600" cy="299422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877367">
                <a:tc>
                  <a:txBody>
                    <a:bodyPr/>
                    <a:lstStyle/>
                    <a:p>
                      <a:pPr marL="0" marR="0">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p>
                      <a:pPr marL="0" marR="0" algn="ctr">
                        <a:spcBef>
                          <a:spcPts val="0"/>
                        </a:spcBef>
                        <a:spcAft>
                          <a:spcPts val="0"/>
                        </a:spcAft>
                      </a:pPr>
                      <a:r>
                        <a:rPr lang="en-US" sz="1800" b="1" dirty="0">
                          <a:effectLst/>
                          <a:latin typeface="Calibri"/>
                          <a:ea typeface="ＭＳ 明朝"/>
                          <a:cs typeface="Times New Roman"/>
                        </a:rPr>
                        <a:t>Year</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b="1" dirty="0">
                          <a:effectLst/>
                          <a:latin typeface="Calibri"/>
                          <a:ea typeface="ＭＳ 明朝"/>
                          <a:cs typeface="Times New Roman"/>
                        </a:rPr>
                        <a:t>Public 2Y</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ＭＳ 明朝"/>
                          <a:cs typeface="Times New Roman"/>
                        </a:rPr>
                        <a:t>Public 4Y</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ＭＳ 明朝"/>
                          <a:cs typeface="Times New Roman"/>
                        </a:rPr>
                        <a:t>Private 4Y</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ＭＳ 明朝"/>
                          <a:cs typeface="Times New Roman"/>
                        </a:rPr>
                        <a:t>For-Profit</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p>
                      <a:pPr marL="0" marR="0" algn="ctr">
                        <a:spcBef>
                          <a:spcPts val="0"/>
                        </a:spcBef>
                        <a:spcAft>
                          <a:spcPts val="0"/>
                        </a:spcAft>
                      </a:pPr>
                      <a:r>
                        <a:rPr lang="en-US" sz="1800" b="1" dirty="0">
                          <a:effectLst/>
                          <a:latin typeface="Calibri"/>
                          <a:ea typeface="ＭＳ 明朝"/>
                          <a:cs typeface="Times New Roman"/>
                        </a:rPr>
                        <a:t>TOTAL</a:t>
                      </a:r>
                      <a:endParaRPr lang="en-US" sz="1800" dirty="0">
                        <a:effectLst/>
                        <a:latin typeface="Cambria"/>
                        <a:ea typeface="ＭＳ 明朝"/>
                        <a:cs typeface="Times New Roman"/>
                      </a:endParaRPr>
                    </a:p>
                    <a:p>
                      <a:pPr marL="0" marR="0" algn="ctr">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0"/>
                  </a:ext>
                </a:extLst>
              </a:tr>
              <a:tr h="646947">
                <a:tc>
                  <a:txBody>
                    <a:bodyPr/>
                    <a:lstStyle/>
                    <a:p>
                      <a:pPr marL="0" marR="0">
                        <a:spcBef>
                          <a:spcPts val="0"/>
                        </a:spcBef>
                        <a:spcAft>
                          <a:spcPts val="0"/>
                        </a:spcAft>
                      </a:pPr>
                      <a:r>
                        <a:rPr lang="en-US" sz="1800" b="1" dirty="0">
                          <a:effectLst/>
                          <a:latin typeface="Calibri"/>
                          <a:ea typeface="ＭＳ 明朝"/>
                          <a:cs typeface="Times New Roman"/>
                        </a:rPr>
                        <a:t>CHLOE 3</a:t>
                      </a:r>
                      <a:endParaRPr lang="en-US" sz="1800" dirty="0">
                        <a:effectLst/>
                        <a:latin typeface="Cambria"/>
                        <a:ea typeface="ＭＳ 明朝"/>
                        <a:cs typeface="Times New Roman"/>
                      </a:endParaRPr>
                    </a:p>
                    <a:p>
                      <a:pPr marL="0" marR="0">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dirty="0">
                          <a:effectLst/>
                          <a:latin typeface="Calibri"/>
                          <a:ea typeface="ＭＳ 明朝"/>
                          <a:cs typeface="Times New Roman"/>
                        </a:rPr>
                        <a:t>76</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91</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98</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11</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280*</a:t>
                      </a:r>
                      <a:endParaRPr lang="en-US"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1"/>
                  </a:ext>
                </a:extLst>
              </a:tr>
              <a:tr h="646947">
                <a:tc>
                  <a:txBody>
                    <a:bodyPr/>
                    <a:lstStyle/>
                    <a:p>
                      <a:pPr marL="0" marR="0">
                        <a:spcBef>
                          <a:spcPts val="0"/>
                        </a:spcBef>
                        <a:spcAft>
                          <a:spcPts val="0"/>
                        </a:spcAft>
                      </a:pPr>
                      <a:r>
                        <a:rPr lang="en-US" sz="1800" b="1" dirty="0">
                          <a:effectLst/>
                          <a:latin typeface="Calibri"/>
                          <a:ea typeface="ＭＳ 明朝"/>
                          <a:cs typeface="Times New Roman"/>
                        </a:rPr>
                        <a:t>CHLOE 4</a:t>
                      </a:r>
                      <a:endParaRPr lang="en-US" sz="1800" dirty="0">
                        <a:effectLst/>
                        <a:latin typeface="Cambria"/>
                        <a:ea typeface="ＭＳ 明朝"/>
                        <a:cs typeface="Times New Roman"/>
                      </a:endParaRPr>
                    </a:p>
                    <a:p>
                      <a:pPr marL="0" marR="0">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dirty="0">
                          <a:effectLst/>
                          <a:latin typeface="Calibri"/>
                          <a:ea typeface="ＭＳ 明朝"/>
                          <a:cs typeface="Times New Roman"/>
                        </a:rPr>
                        <a:t>99</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135</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123</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8</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367*</a:t>
                      </a:r>
                      <a:endParaRPr lang="en-US"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2"/>
                  </a:ext>
                </a:extLst>
              </a:tr>
              <a:tr h="646947">
                <a:tc>
                  <a:txBody>
                    <a:bodyPr/>
                    <a:lstStyle/>
                    <a:p>
                      <a:pPr marL="0" marR="0">
                        <a:spcBef>
                          <a:spcPts val="0"/>
                        </a:spcBef>
                        <a:spcAft>
                          <a:spcPts val="0"/>
                        </a:spcAft>
                      </a:pPr>
                      <a:r>
                        <a:rPr lang="en-US" sz="1800" b="1" dirty="0">
                          <a:effectLst/>
                          <a:latin typeface="Calibri"/>
                          <a:ea typeface="ＭＳ 明朝"/>
                          <a:cs typeface="Times New Roman"/>
                        </a:rPr>
                        <a:t>% Increase CHLOE 4 vs. CHLOE 3</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dirty="0">
                          <a:effectLst/>
                          <a:latin typeface="Calibri"/>
                          <a:ea typeface="ＭＳ 明朝"/>
                          <a:cs typeface="Times New Roman"/>
                        </a:rPr>
                        <a:t>30%</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48%</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26%</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-27%</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31%</a:t>
                      </a:r>
                      <a:endParaRPr lang="en-US"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TextBox 4"/>
          <p:cNvSpPr txBox="1"/>
          <p:nvPr/>
        </p:nvSpPr>
        <p:spPr>
          <a:xfrm>
            <a:off x="457200" y="3824681"/>
            <a:ext cx="5114925" cy="307777"/>
          </a:xfrm>
          <a:prstGeom prst="rect">
            <a:avLst/>
          </a:prstGeom>
          <a:noFill/>
        </p:spPr>
        <p:txBody>
          <a:bodyPr wrap="square" rtlCol="0">
            <a:spAutoFit/>
          </a:bodyPr>
          <a:lstStyle/>
          <a:p>
            <a:r>
              <a:rPr lang="en-US" sz="1400" dirty="0"/>
              <a:t>* Including a handful of other institutional types </a:t>
            </a:r>
          </a:p>
        </p:txBody>
      </p:sp>
      <p:sp>
        <p:nvSpPr>
          <p:cNvPr id="6" name="TextBox 5"/>
          <p:cNvSpPr txBox="1"/>
          <p:nvPr/>
        </p:nvSpPr>
        <p:spPr>
          <a:xfrm>
            <a:off x="1828800" y="4202229"/>
            <a:ext cx="576326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t>Statistical reliability: </a:t>
            </a:r>
            <a:r>
              <a:rPr lang="en-US" sz="1400" dirty="0"/>
              <a:t>margin of error of 5% at 95% confidence. </a:t>
            </a:r>
          </a:p>
        </p:txBody>
      </p:sp>
    </p:spTree>
    <p:extLst>
      <p:ext uri="{BB962C8B-B14F-4D97-AF65-F5344CB8AC3E}">
        <p14:creationId xmlns:p14="http://schemas.microsoft.com/office/powerpoint/2010/main" val="269853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67" y="133350"/>
            <a:ext cx="8895866" cy="715237"/>
          </a:xfrm>
        </p:spPr>
        <p:txBody>
          <a:bodyPr>
            <a:normAutofit fontScale="90000"/>
          </a:bodyPr>
          <a:lstStyle/>
          <a:p>
            <a:r>
              <a:rPr lang="en-US" b="1" dirty="0"/>
              <a:t>Only 30% of Schools </a:t>
            </a:r>
            <a:r>
              <a:rPr lang="en-US" b="1" u="sng" dirty="0"/>
              <a:t>Require</a:t>
            </a:r>
            <a:r>
              <a:rPr lang="en-US" b="1" dirty="0"/>
              <a:t> Online Student Orientation</a:t>
            </a:r>
          </a:p>
        </p:txBody>
      </p:sp>
      <p:pic>
        <p:nvPicPr>
          <p:cNvPr id="4" name="Picture 3" descr="Screen Shot 2020-04-01 at 8.56.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46264"/>
            <a:ext cx="7267781" cy="3875102"/>
          </a:xfrm>
          <a:prstGeom prst="rect">
            <a:avLst/>
          </a:prstGeom>
        </p:spPr>
      </p:pic>
    </p:spTree>
    <p:extLst>
      <p:ext uri="{BB962C8B-B14F-4D97-AF65-F5344CB8AC3E}">
        <p14:creationId xmlns:p14="http://schemas.microsoft.com/office/powerpoint/2010/main" val="407731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 y="285750"/>
            <a:ext cx="8229600" cy="715237"/>
          </a:xfrm>
        </p:spPr>
        <p:txBody>
          <a:bodyPr/>
          <a:lstStyle/>
          <a:p>
            <a:r>
              <a:rPr lang="en-US" b="1">
                <a:solidFill>
                  <a:schemeClr val="accent1">
                    <a:lumMod val="50000"/>
                  </a:schemeClr>
                </a:solidFill>
              </a:rPr>
              <a:t>Alternatives to Formal Student Orientation</a:t>
            </a:r>
            <a:endParaRPr lang="en-US" b="1" dirty="0">
              <a:solidFill>
                <a:schemeClr val="accent1">
                  <a:lumMod val="50000"/>
                </a:schemeClr>
              </a:solidFill>
            </a:endParaRPr>
          </a:p>
        </p:txBody>
      </p:sp>
      <p:sp>
        <p:nvSpPr>
          <p:cNvPr id="3" name="Content Placeholder 2"/>
          <p:cNvSpPr>
            <a:spLocks noGrp="1"/>
          </p:cNvSpPr>
          <p:nvPr>
            <p:ph idx="1"/>
          </p:nvPr>
        </p:nvSpPr>
        <p:spPr>
          <a:xfrm>
            <a:off x="483870" y="1123950"/>
            <a:ext cx="8229600" cy="3886200"/>
          </a:xfrm>
        </p:spPr>
        <p:txBody>
          <a:bodyPr>
            <a:normAutofit/>
          </a:bodyPr>
          <a:lstStyle/>
          <a:p>
            <a:pPr>
              <a:spcBef>
                <a:spcPts val="0"/>
              </a:spcBef>
            </a:pPr>
            <a:r>
              <a:rPr lang="en-US" sz="2400"/>
              <a:t>Some institutions require online orientation for certain categories of students (e.g., new undergraduates). </a:t>
            </a:r>
            <a:br>
              <a:rPr lang="en-US" sz="2400"/>
            </a:br>
            <a:endParaRPr lang="en-US" sz="2400"/>
          </a:p>
          <a:p>
            <a:pPr>
              <a:spcBef>
                <a:spcPts val="0"/>
              </a:spcBef>
            </a:pPr>
            <a:r>
              <a:rPr lang="en-US" sz="2400" i="1"/>
              <a:t>Others point to such measures as:</a:t>
            </a:r>
          </a:p>
          <a:p>
            <a:pPr lvl="1">
              <a:spcBef>
                <a:spcPts val="0"/>
              </a:spcBef>
            </a:pPr>
            <a:r>
              <a:rPr lang="en-US" sz="2000"/>
              <a:t>orientation modules built into credit-based online courses </a:t>
            </a:r>
          </a:p>
          <a:p>
            <a:pPr lvl="1">
              <a:spcBef>
                <a:spcPts val="0"/>
              </a:spcBef>
            </a:pPr>
            <a:r>
              <a:rPr lang="en-US" sz="2000"/>
              <a:t>requirements for online instructors to orient students to their courses (methods unspecified) </a:t>
            </a:r>
          </a:p>
          <a:p>
            <a:pPr lvl="1">
              <a:spcBef>
                <a:spcPts val="0"/>
              </a:spcBef>
            </a:pPr>
            <a:r>
              <a:rPr lang="en-US" sz="2000"/>
              <a:t>student-initiated one-on-one meetings with support staff on an as-needed basis. </a:t>
            </a:r>
          </a:p>
          <a:p>
            <a:pPr lvl="1">
              <a:spcBef>
                <a:spcPts val="0"/>
              </a:spcBef>
            </a:pPr>
            <a:r>
              <a:rPr lang="en-US" sz="2000"/>
              <a:t>available videos that students may watch on their own.</a:t>
            </a:r>
            <a:endParaRPr lang="en-US" sz="2000" dirty="0"/>
          </a:p>
        </p:txBody>
      </p:sp>
    </p:spTree>
    <p:extLst>
      <p:ext uri="{BB962C8B-B14F-4D97-AF65-F5344CB8AC3E}">
        <p14:creationId xmlns:p14="http://schemas.microsoft.com/office/powerpoint/2010/main" val="626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715237"/>
          </a:xfrm>
        </p:spPr>
        <p:txBody>
          <a:bodyPr anchor="ctr">
            <a:normAutofit/>
          </a:bodyPr>
          <a:lstStyle/>
          <a:p>
            <a:r>
              <a:rPr lang="en-US" b="1" dirty="0"/>
              <a:t>Alternatives to Formal Student Orientation</a:t>
            </a:r>
          </a:p>
        </p:txBody>
      </p:sp>
      <p:graphicFrame>
        <p:nvGraphicFramePr>
          <p:cNvPr id="5" name="Content Placeholder 2">
            <a:extLst>
              <a:ext uri="{FF2B5EF4-FFF2-40B4-BE49-F238E27FC236}">
                <a16:creationId xmlns:a16="http://schemas.microsoft.com/office/drawing/2014/main" id="{E1FF893D-876C-427D-9808-1F72139979D5}"/>
              </a:ext>
            </a:extLst>
          </p:cNvPr>
          <p:cNvGraphicFramePr>
            <a:graphicFrameLocks noGrp="1"/>
          </p:cNvGraphicFramePr>
          <p:nvPr>
            <p:ph idx="1"/>
            <p:extLst>
              <p:ext uri="{D42A27DB-BD31-4B8C-83A1-F6EECF244321}">
                <p14:modId xmlns:p14="http://schemas.microsoft.com/office/powerpoint/2010/main" val="3639997919"/>
              </p:ext>
            </p:extLst>
          </p:nvPr>
        </p:nvGraphicFramePr>
        <p:xfrm>
          <a:off x="457200" y="11239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235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FA57-4F28-5B43-A036-7C1FFE4F17CA}"/>
              </a:ext>
            </a:extLst>
          </p:cNvPr>
          <p:cNvSpPr>
            <a:spLocks noGrp="1"/>
          </p:cNvSpPr>
          <p:nvPr>
            <p:ph type="title"/>
          </p:nvPr>
        </p:nvSpPr>
        <p:spPr>
          <a:xfrm>
            <a:off x="438615" y="454325"/>
            <a:ext cx="8229600" cy="715237"/>
          </a:xfrm>
        </p:spPr>
        <p:txBody>
          <a:bodyPr anchor="ctr">
            <a:normAutofit/>
          </a:bodyPr>
          <a:lstStyle/>
          <a:p>
            <a:r>
              <a:rPr lang="en-US" b="1" dirty="0">
                <a:solidFill>
                  <a:schemeClr val="accent1">
                    <a:lumMod val="50000"/>
                  </a:schemeClr>
                </a:solidFill>
              </a:rPr>
              <a:t>Potential Impact</a:t>
            </a:r>
          </a:p>
        </p:txBody>
      </p:sp>
      <p:graphicFrame>
        <p:nvGraphicFramePr>
          <p:cNvPr id="5" name="Content Placeholder 2">
            <a:extLst>
              <a:ext uri="{FF2B5EF4-FFF2-40B4-BE49-F238E27FC236}">
                <a16:creationId xmlns:a16="http://schemas.microsoft.com/office/drawing/2014/main" id="{9A7B293E-368A-4DED-9DF8-8D2A8959D4EB}"/>
              </a:ext>
            </a:extLst>
          </p:cNvPr>
          <p:cNvGraphicFramePr>
            <a:graphicFrameLocks noGrp="1"/>
          </p:cNvGraphicFramePr>
          <p:nvPr>
            <p:ph idx="1"/>
            <p:extLst>
              <p:ext uri="{D42A27DB-BD31-4B8C-83A1-F6EECF244321}">
                <p14:modId xmlns:p14="http://schemas.microsoft.com/office/powerpoint/2010/main" val="1543598180"/>
              </p:ext>
            </p:extLst>
          </p:nvPr>
        </p:nvGraphicFramePr>
        <p:xfrm>
          <a:off x="475785" y="9715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165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3"/>
            <a:ext cx="8458200" cy="776817"/>
          </a:xfrm>
        </p:spPr>
        <p:txBody>
          <a:bodyPr>
            <a:noAutofit/>
          </a:bodyPr>
          <a:lstStyle/>
          <a:p>
            <a:r>
              <a:rPr lang="en-US" sz="2800" b="1" dirty="0"/>
              <a:t>Some Good News: </a:t>
            </a:r>
            <a:r>
              <a:rPr lang="en-US" sz="2400" b="1" dirty="0"/>
              <a:t>Centralized Support Services May Be Able to Pivot Smoothly To Serve The Entire Student Body Remotely</a:t>
            </a:r>
            <a:endParaRPr lang="en-US" sz="2800" b="1" dirty="0"/>
          </a:p>
        </p:txBody>
      </p:sp>
      <p:pic>
        <p:nvPicPr>
          <p:cNvPr id="14" name="Picture 13" descr="Screen Shot 2020-04-22 at 9.45.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19150"/>
            <a:ext cx="8229600" cy="3886200"/>
          </a:xfrm>
          <a:prstGeom prst="rect">
            <a:avLst/>
          </a:prstGeom>
        </p:spPr>
      </p:pic>
    </p:spTree>
    <p:extLst>
      <p:ext uri="{BB962C8B-B14F-4D97-AF65-F5344CB8AC3E}">
        <p14:creationId xmlns:p14="http://schemas.microsoft.com/office/powerpoint/2010/main" val="423807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FA57-4F28-5B43-A036-7C1FFE4F17CA}"/>
              </a:ext>
            </a:extLst>
          </p:cNvPr>
          <p:cNvSpPr>
            <a:spLocks noGrp="1"/>
          </p:cNvSpPr>
          <p:nvPr>
            <p:ph type="title"/>
          </p:nvPr>
        </p:nvSpPr>
        <p:spPr>
          <a:xfrm>
            <a:off x="438615" y="454325"/>
            <a:ext cx="8229600" cy="715237"/>
          </a:xfrm>
        </p:spPr>
        <p:txBody>
          <a:bodyPr anchor="ctr">
            <a:normAutofit/>
          </a:bodyPr>
          <a:lstStyle/>
          <a:p>
            <a:r>
              <a:rPr lang="en-US" b="1" dirty="0">
                <a:solidFill>
                  <a:schemeClr val="accent1">
                    <a:lumMod val="50000"/>
                  </a:schemeClr>
                </a:solidFill>
              </a:rPr>
              <a:t>Potential Impact</a:t>
            </a:r>
          </a:p>
        </p:txBody>
      </p:sp>
      <p:graphicFrame>
        <p:nvGraphicFramePr>
          <p:cNvPr id="5" name="Content Placeholder 2">
            <a:extLst>
              <a:ext uri="{FF2B5EF4-FFF2-40B4-BE49-F238E27FC236}">
                <a16:creationId xmlns:a16="http://schemas.microsoft.com/office/drawing/2014/main" id="{9A7B293E-368A-4DED-9DF8-8D2A8959D4EB}"/>
              </a:ext>
            </a:extLst>
          </p:cNvPr>
          <p:cNvGraphicFramePr>
            <a:graphicFrameLocks noGrp="1"/>
          </p:cNvGraphicFramePr>
          <p:nvPr>
            <p:ph idx="1"/>
            <p:extLst>
              <p:ext uri="{D42A27DB-BD31-4B8C-83A1-F6EECF244321}">
                <p14:modId xmlns:p14="http://schemas.microsoft.com/office/powerpoint/2010/main" val="3145805269"/>
              </p:ext>
            </p:extLst>
          </p:nvPr>
        </p:nvGraphicFramePr>
        <p:xfrm>
          <a:off x="475785" y="9715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365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42" y="209550"/>
            <a:ext cx="8229600" cy="715237"/>
          </a:xfrm>
        </p:spPr>
        <p:txBody>
          <a:bodyPr/>
          <a:lstStyle/>
          <a:p>
            <a:r>
              <a:rPr lang="en-US" b="1" dirty="0">
                <a:solidFill>
                  <a:schemeClr val="accent1">
                    <a:lumMod val="50000"/>
                  </a:schemeClr>
                </a:solidFill>
              </a:rPr>
              <a:t>CHLOE 5 </a:t>
            </a:r>
            <a:r>
              <a:rPr lang="mr-IN" b="1" dirty="0">
                <a:solidFill>
                  <a:schemeClr val="accent1">
                    <a:lumMod val="50000"/>
                  </a:schemeClr>
                </a:solidFill>
              </a:rPr>
              <a:t>–</a:t>
            </a:r>
            <a:r>
              <a:rPr lang="en-US" b="1" dirty="0">
                <a:solidFill>
                  <a:schemeClr val="accent1">
                    <a:lumMod val="50000"/>
                  </a:schemeClr>
                </a:solidFill>
              </a:rPr>
              <a:t> Looking Ahead</a:t>
            </a:r>
          </a:p>
        </p:txBody>
      </p:sp>
      <p:sp>
        <p:nvSpPr>
          <p:cNvPr id="3" name="Content Placeholder 2"/>
          <p:cNvSpPr>
            <a:spLocks noGrp="1"/>
          </p:cNvSpPr>
          <p:nvPr>
            <p:ph idx="1"/>
          </p:nvPr>
        </p:nvSpPr>
        <p:spPr>
          <a:xfrm>
            <a:off x="460342" y="971550"/>
            <a:ext cx="8229600" cy="3878988"/>
          </a:xfrm>
        </p:spPr>
        <p:txBody>
          <a:bodyPr>
            <a:normAutofit/>
          </a:bodyPr>
          <a:lstStyle/>
          <a:p>
            <a:pPr lvl="0"/>
            <a:r>
              <a:rPr lang="en-US" dirty="0"/>
              <a:t>COVID-19 Upends CHLOE 5 Plans</a:t>
            </a:r>
          </a:p>
          <a:p>
            <a:pPr lvl="1"/>
            <a:r>
              <a:rPr lang="en-US" dirty="0"/>
              <a:t>The Online Market Survey postponed</a:t>
            </a:r>
            <a:br>
              <a:rPr lang="en-US" dirty="0"/>
            </a:br>
            <a:endParaRPr lang="en-US" sz="1600" dirty="0"/>
          </a:p>
          <a:p>
            <a:pPr lvl="0"/>
            <a:r>
              <a:rPr lang="en-US" dirty="0"/>
              <a:t>Focus shifts to assessment of online learning’s readiness to assume the entire instructional burden</a:t>
            </a:r>
          </a:p>
          <a:p>
            <a:pPr lvl="1"/>
            <a:r>
              <a:rPr lang="en-US" i="1" dirty="0"/>
              <a:t>Brief survey focused on scale and scope of the challenge</a:t>
            </a:r>
          </a:p>
          <a:p>
            <a:pPr lvl="1"/>
            <a:r>
              <a:rPr lang="en-US" i="1" dirty="0"/>
              <a:t>Re-analysis of CHLOE 1-4 findings on relevant resources</a:t>
            </a:r>
          </a:p>
          <a:p>
            <a:pPr lvl="1"/>
            <a:r>
              <a:rPr lang="en-US" i="1" dirty="0"/>
              <a:t>Mid-Summer CHLOE 5 Report on the challenges ahead</a:t>
            </a:r>
          </a:p>
          <a:p>
            <a:pPr lvl="1"/>
            <a:endParaRPr lang="en-US" dirty="0"/>
          </a:p>
          <a:p>
            <a:pPr lvl="1"/>
            <a:endParaRPr lang="en-US" dirty="0"/>
          </a:p>
          <a:p>
            <a:pPr lvl="0"/>
            <a:endParaRPr lang="en-US" dirty="0"/>
          </a:p>
          <a:p>
            <a:pPr lvl="0"/>
            <a:endParaRPr lang="en-US" dirty="0"/>
          </a:p>
          <a:p>
            <a:endParaRPr lang="en-US" dirty="0"/>
          </a:p>
        </p:txBody>
      </p:sp>
    </p:spTree>
    <p:extLst>
      <p:ext uri="{BB962C8B-B14F-4D97-AF65-F5344CB8AC3E}">
        <p14:creationId xmlns:p14="http://schemas.microsoft.com/office/powerpoint/2010/main" val="297979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038350"/>
            <a:ext cx="6784647" cy="2402111"/>
          </a:xfrm>
        </p:spPr>
        <p:txBody>
          <a:bodyPr/>
          <a:lstStyle/>
          <a:p>
            <a:r>
              <a:rPr lang="en-US" sz="3200" b="1" dirty="0"/>
              <a:t>Your Questions and Comments</a:t>
            </a:r>
          </a:p>
          <a:p>
            <a:endParaRPr lang="en-US" sz="3200" b="1" dirty="0"/>
          </a:p>
          <a:p>
            <a:r>
              <a:rPr lang="en-US" sz="3200" b="1" dirty="0"/>
              <a:t>Thank You!</a:t>
            </a:r>
          </a:p>
        </p:txBody>
      </p:sp>
    </p:spTree>
    <p:extLst>
      <p:ext uri="{BB962C8B-B14F-4D97-AF65-F5344CB8AC3E}">
        <p14:creationId xmlns:p14="http://schemas.microsoft.com/office/powerpoint/2010/main" val="128108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19" y="133350"/>
            <a:ext cx="9448800" cy="500856"/>
          </a:xfrm>
        </p:spPr>
        <p:txBody>
          <a:bodyPr>
            <a:noAutofit/>
          </a:bodyPr>
          <a:lstStyle/>
          <a:p>
            <a:r>
              <a:rPr lang="en-US" sz="2800" b="1" dirty="0">
                <a:solidFill>
                  <a:schemeClr val="accent1">
                    <a:lumMod val="50000"/>
                  </a:schemeClr>
                </a:solidFill>
              </a:rPr>
              <a:t>Multi-factor </a:t>
            </a:r>
            <a:r>
              <a:rPr lang="en-US" sz="2000" b="1" dirty="0">
                <a:solidFill>
                  <a:schemeClr val="accent1">
                    <a:lumMod val="50000"/>
                  </a:schemeClr>
                </a:solidFill>
              </a:rPr>
              <a:t>(Type x Online enrollment) </a:t>
            </a:r>
            <a:r>
              <a:rPr lang="en-US" sz="2800" b="1" dirty="0">
                <a:solidFill>
                  <a:schemeClr val="accent1">
                    <a:lumMod val="50000"/>
                  </a:schemeClr>
                </a:solidFill>
              </a:rPr>
              <a:t>Institutional Models</a:t>
            </a:r>
          </a:p>
        </p:txBody>
      </p:sp>
      <p:sp>
        <p:nvSpPr>
          <p:cNvPr id="3" name="Content Placeholder 2"/>
          <p:cNvSpPr>
            <a:spLocks noGrp="1"/>
          </p:cNvSpPr>
          <p:nvPr>
            <p:ph idx="1"/>
          </p:nvPr>
        </p:nvSpPr>
        <p:spPr>
          <a:xfrm>
            <a:off x="228600" y="641826"/>
            <a:ext cx="8762162" cy="4052094"/>
          </a:xfrm>
          <a:noFill/>
          <a:ln w="12700">
            <a:solidFill>
              <a:schemeClr val="accent6"/>
            </a:solidFill>
          </a:ln>
        </p:spPr>
        <p:txBody>
          <a:bodyPr numCol="2">
            <a:noAutofit/>
          </a:bodyPr>
          <a:lstStyle/>
          <a:p>
            <a:pPr marL="0" lvl="0" indent="0">
              <a:buNone/>
            </a:pPr>
            <a:r>
              <a:rPr lang="en-US" sz="1800" b="1" dirty="0"/>
              <a:t>Enterprise: </a:t>
            </a:r>
            <a:r>
              <a:rPr lang="en-US" sz="1800" dirty="0"/>
              <a:t>4-year public, private nonprofit, and for-profit institutions with </a:t>
            </a:r>
            <a:r>
              <a:rPr lang="en-US" sz="1800" i="1" dirty="0"/>
              <a:t>more than 7,500 </a:t>
            </a:r>
            <a:r>
              <a:rPr lang="en-US" sz="1800" dirty="0"/>
              <a:t>fully and partly online students  </a:t>
            </a:r>
            <a:endParaRPr lang="en-US" sz="1800" b="1" dirty="0"/>
          </a:p>
          <a:p>
            <a:pPr marL="0" lvl="0" indent="0">
              <a:buNone/>
            </a:pPr>
            <a:r>
              <a:rPr lang="en-US" sz="1800" b="1" dirty="0"/>
              <a:t>Regional Public: </a:t>
            </a:r>
            <a:r>
              <a:rPr lang="en-US" sz="1800" dirty="0"/>
              <a:t>4-year public institutions (excluding state flagships) with </a:t>
            </a:r>
            <a:r>
              <a:rPr lang="en-US" sz="1800" i="1" dirty="0"/>
              <a:t>between  1,000 and 7,500</a:t>
            </a:r>
            <a:r>
              <a:rPr lang="en-US" sz="1800" dirty="0"/>
              <a:t> fully and partly online students</a:t>
            </a:r>
          </a:p>
          <a:p>
            <a:pPr marL="0" lvl="0" indent="0">
              <a:buNone/>
            </a:pPr>
            <a:r>
              <a:rPr lang="en-US" sz="1800" b="1" dirty="0"/>
              <a:t>Regional Private: </a:t>
            </a:r>
            <a:r>
              <a:rPr lang="en-US" sz="1800" dirty="0"/>
              <a:t>4-year private nonprofits with </a:t>
            </a:r>
            <a:r>
              <a:rPr lang="en-US" sz="1800" i="1" dirty="0"/>
              <a:t>between 1,000 and 7,500 </a:t>
            </a:r>
            <a:r>
              <a:rPr lang="en-US" sz="1800" dirty="0"/>
              <a:t>fully and  partly online students</a:t>
            </a:r>
          </a:p>
          <a:p>
            <a:pPr marL="0" lvl="0" indent="0">
              <a:buNone/>
            </a:pPr>
            <a:r>
              <a:rPr lang="en-US" sz="1800" b="1" dirty="0"/>
              <a:t>Low Enrollment: </a:t>
            </a:r>
            <a:r>
              <a:rPr lang="en-US" sz="1800" dirty="0"/>
              <a:t>4-year public and private nonprofits with </a:t>
            </a:r>
            <a:r>
              <a:rPr lang="en-US" sz="1800" i="1" dirty="0"/>
              <a:t>fewer than 1,000 </a:t>
            </a:r>
            <a:r>
              <a:rPr lang="en-US" sz="1800" dirty="0"/>
              <a:t>fully and partly online students</a:t>
            </a:r>
          </a:p>
          <a:p>
            <a:pPr marL="0" indent="0">
              <a:buNone/>
            </a:pPr>
            <a:endParaRPr lang="en-US" sz="1800" b="1" dirty="0"/>
          </a:p>
          <a:p>
            <a:pPr marL="0" indent="0">
              <a:buNone/>
            </a:pPr>
            <a:endParaRPr lang="en-US" sz="1800" b="1" dirty="0"/>
          </a:p>
          <a:p>
            <a:pPr marL="0" indent="0">
              <a:buNone/>
            </a:pPr>
            <a:r>
              <a:rPr lang="en-US" sz="1800" b="1" dirty="0"/>
              <a:t>Flagship: </a:t>
            </a:r>
            <a:r>
              <a:rPr lang="en-US" sz="1800" b="1" dirty="0">
                <a:solidFill>
                  <a:srgbClr val="C00000"/>
                </a:solidFill>
              </a:rPr>
              <a:t>NEW</a:t>
            </a:r>
            <a:r>
              <a:rPr lang="en-US" sz="1800" b="1" dirty="0"/>
              <a:t> - </a:t>
            </a:r>
            <a:r>
              <a:rPr lang="en-US" sz="1800" dirty="0"/>
              <a:t>The </a:t>
            </a:r>
            <a:r>
              <a:rPr lang="en-US" sz="1800" dirty="0">
                <a:solidFill>
                  <a:srgbClr val="C00000"/>
                </a:solidFill>
              </a:rPr>
              <a:t>leading 4-year public </a:t>
            </a:r>
            <a:r>
              <a:rPr lang="en-US" sz="1800" dirty="0"/>
              <a:t>universities, with research and public service roles as designated by their home states and recognized by the Association of American Universities, </a:t>
            </a:r>
            <a:r>
              <a:rPr lang="en-US" sz="1800" dirty="0">
                <a:solidFill>
                  <a:srgbClr val="C00000"/>
                </a:solidFill>
              </a:rPr>
              <a:t>with fewer than 7,500 </a:t>
            </a:r>
            <a:r>
              <a:rPr lang="en-US" sz="1800" dirty="0"/>
              <a:t>fully and partly online students. The CHLOE 4 Survey included 20 out of 60 flagship school in the U.S. – 33%.</a:t>
            </a:r>
          </a:p>
          <a:p>
            <a:pPr marL="0" indent="0">
              <a:buNone/>
            </a:pPr>
            <a:r>
              <a:rPr lang="en-US" sz="1800" b="1" dirty="0"/>
              <a:t>Community College</a:t>
            </a:r>
            <a:r>
              <a:rPr lang="en-US" sz="1800" dirty="0"/>
              <a:t> : 2-year public institutions with fewer than 7,500 fully and partly online students </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75736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42" y="209550"/>
            <a:ext cx="8229600" cy="874161"/>
          </a:xfrm>
        </p:spPr>
        <p:txBody>
          <a:bodyPr>
            <a:noAutofit/>
          </a:bodyPr>
          <a:lstStyle/>
          <a:p>
            <a:r>
              <a:rPr lang="en-US" sz="2800" b="1">
                <a:solidFill>
                  <a:schemeClr val="accent1">
                    <a:lumMod val="50000"/>
                  </a:schemeClr>
                </a:solidFill>
              </a:rPr>
              <a:t>Past CHLOE Findings Shed Light on Higher Education’s Response to the COVID-19 Pandemic</a:t>
            </a:r>
            <a:endParaRPr lang="en-US" sz="2800" b="1" dirty="0">
              <a:solidFill>
                <a:schemeClr val="accent1">
                  <a:lumMod val="50000"/>
                </a:schemeClr>
              </a:solidFill>
            </a:endParaRPr>
          </a:p>
        </p:txBody>
      </p:sp>
      <p:sp>
        <p:nvSpPr>
          <p:cNvPr id="3" name="Content Placeholder 2"/>
          <p:cNvSpPr>
            <a:spLocks noGrp="1"/>
          </p:cNvSpPr>
          <p:nvPr>
            <p:ph idx="1"/>
          </p:nvPr>
        </p:nvSpPr>
        <p:spPr>
          <a:xfrm>
            <a:off x="460342" y="1200150"/>
            <a:ext cx="8305800" cy="3600918"/>
          </a:xfrm>
        </p:spPr>
        <p:txBody>
          <a:bodyPr>
            <a:noAutofit/>
          </a:bodyPr>
          <a:lstStyle/>
          <a:p>
            <a:pPr>
              <a:spcBef>
                <a:spcPts val="0"/>
              </a:spcBef>
            </a:pPr>
            <a:r>
              <a:rPr lang="en-US" sz="2400"/>
              <a:t>CHLOE has explored how well online learning is establishing itself alongside face-to-face learning. </a:t>
            </a:r>
            <a:r>
              <a:rPr lang="en-US" sz="1800"/>
              <a:t>  </a:t>
            </a:r>
            <a:br>
              <a:rPr lang="en-US" sz="1800"/>
            </a:br>
            <a:endParaRPr lang="en-US" sz="2400"/>
          </a:p>
          <a:p>
            <a:pPr>
              <a:spcBef>
                <a:spcPts val="0"/>
              </a:spcBef>
            </a:pPr>
            <a:r>
              <a:rPr lang="en-US" sz="2400"/>
              <a:t>CHLOE has focused on a “glass half full”, but COVID-19 forces us to consider the consequences of a ”glass half empty”.</a:t>
            </a:r>
            <a:r>
              <a:rPr lang="en-US" sz="1800"/>
              <a:t> </a:t>
            </a:r>
            <a:br>
              <a:rPr lang="en-US" sz="1800"/>
            </a:br>
            <a:endParaRPr lang="en-US" sz="2400"/>
          </a:p>
          <a:p>
            <a:pPr>
              <a:spcBef>
                <a:spcPts val="0"/>
              </a:spcBef>
            </a:pPr>
            <a:r>
              <a:rPr lang="en-US" sz="2400"/>
              <a:t>CHLOE has </a:t>
            </a:r>
            <a:r>
              <a:rPr lang="en-US" sz="2400" i="1"/>
              <a:t>not</a:t>
            </a:r>
            <a:r>
              <a:rPr lang="en-US" sz="2400"/>
              <a:t> explored the degree to which online learning capabilities have penetrated the </a:t>
            </a:r>
            <a:r>
              <a:rPr lang="en-US" sz="2400" i="1"/>
              <a:t>non-participating</a:t>
            </a:r>
            <a:r>
              <a:rPr lang="en-US" sz="2400"/>
              <a:t> segment of the faculty &amp; student body.</a:t>
            </a:r>
            <a:br>
              <a:rPr lang="en-US"/>
            </a:br>
            <a:endParaRPr lang="en-US" dirty="0"/>
          </a:p>
        </p:txBody>
      </p:sp>
    </p:spTree>
    <p:extLst>
      <p:ext uri="{BB962C8B-B14F-4D97-AF65-F5344CB8AC3E}">
        <p14:creationId xmlns:p14="http://schemas.microsoft.com/office/powerpoint/2010/main" val="428753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237"/>
          </a:xfrm>
        </p:spPr>
        <p:txBody>
          <a:bodyPr anchor="ctr">
            <a:normAutofit/>
          </a:bodyPr>
          <a:lstStyle/>
          <a:p>
            <a:r>
              <a:rPr lang="en-US" b="1"/>
              <a:t>COVID-19 Focused Questions:</a:t>
            </a:r>
          </a:p>
        </p:txBody>
      </p:sp>
      <p:graphicFrame>
        <p:nvGraphicFramePr>
          <p:cNvPr id="5" name="Content Placeholder 2">
            <a:extLst>
              <a:ext uri="{FF2B5EF4-FFF2-40B4-BE49-F238E27FC236}">
                <a16:creationId xmlns:a16="http://schemas.microsoft.com/office/drawing/2014/main" id="{9915C7C3-501E-4FB4-A7B8-7ECC09309051}"/>
              </a:ext>
            </a:extLst>
          </p:cNvPr>
          <p:cNvGraphicFramePr>
            <a:graphicFrameLocks noGrp="1"/>
          </p:cNvGraphicFramePr>
          <p:nvPr>
            <p:ph idx="1"/>
            <p:extLst>
              <p:ext uri="{D42A27DB-BD31-4B8C-83A1-F6EECF244321}">
                <p14:modId xmlns:p14="http://schemas.microsoft.com/office/powerpoint/2010/main" val="1758944915"/>
              </p:ext>
            </p:extLst>
          </p:nvPr>
        </p:nvGraphicFramePr>
        <p:xfrm>
          <a:off x="381000" y="874712"/>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307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E371-09E1-654F-AA02-CE047630B4A1}"/>
              </a:ext>
            </a:extLst>
          </p:cNvPr>
          <p:cNvSpPr>
            <a:spLocks noGrp="1"/>
          </p:cNvSpPr>
          <p:nvPr>
            <p:ph type="title"/>
          </p:nvPr>
        </p:nvSpPr>
        <p:spPr>
          <a:xfrm>
            <a:off x="533400" y="1581150"/>
            <a:ext cx="7772400" cy="1022350"/>
          </a:xfrm>
        </p:spPr>
        <p:txBody>
          <a:bodyPr>
            <a:normAutofit fontScale="90000"/>
          </a:bodyPr>
          <a:lstStyle/>
          <a:p>
            <a:r>
              <a:rPr lang="en-US" dirty="0"/>
              <a:t>Faculty support &amp; development for online teaching</a:t>
            </a:r>
          </a:p>
        </p:txBody>
      </p:sp>
      <p:sp>
        <p:nvSpPr>
          <p:cNvPr id="3" name="Text Placeholder 2">
            <a:extLst>
              <a:ext uri="{FF2B5EF4-FFF2-40B4-BE49-F238E27FC236}">
                <a16:creationId xmlns:a16="http://schemas.microsoft.com/office/drawing/2014/main" id="{10AC1550-16A3-DA43-B34C-41D17214F87B}"/>
              </a:ext>
            </a:extLst>
          </p:cNvPr>
          <p:cNvSpPr>
            <a:spLocks noGrp="1"/>
          </p:cNvSpPr>
          <p:nvPr>
            <p:ph type="body" idx="1"/>
          </p:nvPr>
        </p:nvSpPr>
        <p:spPr>
          <a:xfrm>
            <a:off x="533400" y="285750"/>
            <a:ext cx="7772400" cy="1125537"/>
          </a:xfrm>
        </p:spPr>
        <p:txBody>
          <a:bodyPr/>
          <a:lstStyle/>
          <a:p>
            <a:r>
              <a:rPr lang="en-US" dirty="0">
                <a:solidFill>
                  <a:schemeClr val="accent1">
                    <a:lumMod val="75000"/>
                  </a:schemeClr>
                </a:solidFill>
              </a:rPr>
              <a:t>CHLOE 2, CHLOE 3 and CHLOE 4</a:t>
            </a:r>
          </a:p>
        </p:txBody>
      </p:sp>
    </p:spTree>
    <p:extLst>
      <p:ext uri="{BB962C8B-B14F-4D97-AF65-F5344CB8AC3E}">
        <p14:creationId xmlns:p14="http://schemas.microsoft.com/office/powerpoint/2010/main" val="114226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56"/>
            <a:ext cx="8229600" cy="715237"/>
          </a:xfrm>
        </p:spPr>
        <p:txBody>
          <a:bodyPr anchor="ctr">
            <a:normAutofit/>
          </a:bodyPr>
          <a:lstStyle/>
          <a:p>
            <a:r>
              <a:rPr lang="en-US" b="1" dirty="0">
                <a:solidFill>
                  <a:schemeClr val="accent1">
                    <a:lumMod val="50000"/>
                  </a:schemeClr>
                </a:solidFill>
              </a:rPr>
              <a:t>Faculty Preparation for Online Teaching</a:t>
            </a:r>
          </a:p>
        </p:txBody>
      </p:sp>
      <p:graphicFrame>
        <p:nvGraphicFramePr>
          <p:cNvPr id="5" name="Content Placeholder 2">
            <a:extLst>
              <a:ext uri="{FF2B5EF4-FFF2-40B4-BE49-F238E27FC236}">
                <a16:creationId xmlns:a16="http://schemas.microsoft.com/office/drawing/2014/main" id="{6EED8692-6D49-4694-AB7B-763CA90C009A}"/>
              </a:ext>
            </a:extLst>
          </p:cNvPr>
          <p:cNvGraphicFramePr>
            <a:graphicFrameLocks noGrp="1"/>
          </p:cNvGraphicFramePr>
          <p:nvPr>
            <p:ph idx="1"/>
            <p:extLst>
              <p:ext uri="{D42A27DB-BD31-4B8C-83A1-F6EECF244321}">
                <p14:modId xmlns:p14="http://schemas.microsoft.com/office/powerpoint/2010/main" val="2450475877"/>
              </p:ext>
            </p:extLst>
          </p:nvPr>
        </p:nvGraphicFramePr>
        <p:xfrm>
          <a:off x="457200" y="971550"/>
          <a:ext cx="815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41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4-01 at 9.01.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0"/>
            <a:ext cx="6477000" cy="3848492"/>
          </a:xfrm>
          <a:prstGeom prst="rect">
            <a:avLst/>
          </a:prstGeom>
        </p:spPr>
      </p:pic>
      <p:sp>
        <p:nvSpPr>
          <p:cNvPr id="2" name="Title 1"/>
          <p:cNvSpPr>
            <a:spLocks noGrp="1"/>
          </p:cNvSpPr>
          <p:nvPr>
            <p:ph type="title"/>
          </p:nvPr>
        </p:nvSpPr>
        <p:spPr>
          <a:xfrm>
            <a:off x="381000" y="0"/>
            <a:ext cx="8458200" cy="830793"/>
          </a:xfrm>
        </p:spPr>
        <p:txBody>
          <a:bodyPr>
            <a:normAutofit/>
          </a:bodyPr>
          <a:lstStyle/>
          <a:p>
            <a:r>
              <a:rPr lang="en-US" b="1" dirty="0"/>
              <a:t>60% of Schools </a:t>
            </a:r>
            <a:r>
              <a:rPr lang="en-US" b="1" u="sng" dirty="0"/>
              <a:t>Require</a:t>
            </a:r>
            <a:r>
              <a:rPr lang="en-US" b="1" dirty="0"/>
              <a:t> Faculty Preparation</a:t>
            </a:r>
          </a:p>
        </p:txBody>
      </p:sp>
      <p:sp>
        <p:nvSpPr>
          <p:cNvPr id="3" name="TextBox 2"/>
          <p:cNvSpPr txBox="1"/>
          <p:nvPr/>
        </p:nvSpPr>
        <p:spPr>
          <a:xfrm>
            <a:off x="6477000" y="742950"/>
            <a:ext cx="24384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How common are the types of faculty development?</a:t>
            </a:r>
          </a:p>
          <a:p>
            <a:pPr algn="r"/>
            <a:r>
              <a:rPr lang="en-US" dirty="0"/>
              <a:t>LMS and tech. -      57%</a:t>
            </a:r>
            <a:r>
              <a:rPr lang="en-US" sz="2400" dirty="0"/>
              <a:t> </a:t>
            </a:r>
            <a:r>
              <a:rPr lang="en-US" dirty="0"/>
              <a:t>Quality standards -50%</a:t>
            </a:r>
            <a:r>
              <a:rPr lang="en-US" sz="2400" dirty="0"/>
              <a:t> </a:t>
            </a:r>
            <a:r>
              <a:rPr lang="en-US" dirty="0"/>
              <a:t>Rules &amp; policies </a:t>
            </a:r>
            <a:r>
              <a:rPr lang="mr-IN" dirty="0"/>
              <a:t>–</a:t>
            </a:r>
            <a:r>
              <a:rPr lang="en-US" dirty="0"/>
              <a:t>   50%</a:t>
            </a:r>
            <a:r>
              <a:rPr lang="en-US" sz="2400" dirty="0"/>
              <a:t> </a:t>
            </a:r>
            <a:r>
              <a:rPr lang="en-US" dirty="0"/>
              <a:t>Pedagogy &amp; Resources   </a:t>
            </a:r>
            <a:r>
              <a:rPr lang="mr-IN" dirty="0"/>
              <a:t>–</a:t>
            </a:r>
            <a:r>
              <a:rPr lang="en-US" dirty="0"/>
              <a:t> 49%</a:t>
            </a:r>
          </a:p>
        </p:txBody>
      </p:sp>
    </p:spTree>
    <p:extLst>
      <p:ext uri="{BB962C8B-B14F-4D97-AF65-F5344CB8AC3E}">
        <p14:creationId xmlns:p14="http://schemas.microsoft.com/office/powerpoint/2010/main" val="405200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FA57-4F28-5B43-A036-7C1FFE4F17CA}"/>
              </a:ext>
            </a:extLst>
          </p:cNvPr>
          <p:cNvSpPr>
            <a:spLocks noGrp="1"/>
          </p:cNvSpPr>
          <p:nvPr>
            <p:ph type="title"/>
          </p:nvPr>
        </p:nvSpPr>
        <p:spPr>
          <a:xfrm>
            <a:off x="471377" y="464091"/>
            <a:ext cx="8229600" cy="715237"/>
          </a:xfrm>
        </p:spPr>
        <p:txBody>
          <a:bodyPr anchor="ctr">
            <a:normAutofit/>
          </a:bodyPr>
          <a:lstStyle/>
          <a:p>
            <a:r>
              <a:rPr lang="en-US" b="1" dirty="0">
                <a:solidFill>
                  <a:schemeClr val="accent1">
                    <a:lumMod val="50000"/>
                  </a:schemeClr>
                </a:solidFill>
              </a:rPr>
              <a:t>Potential Impact</a:t>
            </a:r>
          </a:p>
        </p:txBody>
      </p:sp>
      <p:graphicFrame>
        <p:nvGraphicFramePr>
          <p:cNvPr id="5" name="Content Placeholder 2">
            <a:extLst>
              <a:ext uri="{FF2B5EF4-FFF2-40B4-BE49-F238E27FC236}">
                <a16:creationId xmlns:a16="http://schemas.microsoft.com/office/drawing/2014/main" id="{0E83D6AF-75E0-494B-95D9-B65D1687D4C8}"/>
              </a:ext>
            </a:extLst>
          </p:cNvPr>
          <p:cNvGraphicFramePr>
            <a:graphicFrameLocks noGrp="1"/>
          </p:cNvGraphicFramePr>
          <p:nvPr>
            <p:ph idx="1"/>
            <p:extLst>
              <p:ext uri="{D42A27DB-BD31-4B8C-83A1-F6EECF244321}">
                <p14:modId xmlns:p14="http://schemas.microsoft.com/office/powerpoint/2010/main" val="665056801"/>
              </p:ext>
            </p:extLst>
          </p:nvPr>
        </p:nvGraphicFramePr>
        <p:xfrm>
          <a:off x="457200" y="10477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342894"/>
      </p:ext>
    </p:extLst>
  </p:cSld>
  <p:clrMapOvr>
    <a:masterClrMapping/>
  </p:clrMapOvr>
</p:sld>
</file>

<file path=ppt/theme/theme1.xml><?xml version="1.0" encoding="utf-8"?>
<a:theme xmlns:a="http://schemas.openxmlformats.org/drawingml/2006/main" name="Introdu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9EA847BE-26B3-3C44-812A-D1753267F215}"/>
    </a:ext>
  </a:extLst>
</a:theme>
</file>

<file path=ppt/theme/theme2.xml><?xml version="1.0" encoding="utf-8"?>
<a:theme xmlns:a="http://schemas.openxmlformats.org/drawingml/2006/main" name="QM Regional Title Master">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QM-Connect-Conf-slide-template" id="{A20CA13D-4619-BE43-A860-EA1F2FFE8236}" vid="{91F38C8A-BD60-5344-8460-098A6AD261B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1386</Words>
  <Application>Microsoft Macintosh PowerPoint</Application>
  <PresentationFormat>On-screen Show (16:9)</PresentationFormat>
  <Paragraphs>161</Paragraphs>
  <Slides>27</Slides>
  <Notes>18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ＭＳ 明朝</vt:lpstr>
      <vt:lpstr>ＭＳ Ｐゴシック</vt:lpstr>
      <vt:lpstr>Arial</vt:lpstr>
      <vt:lpstr>Calibri</vt:lpstr>
      <vt:lpstr>Cambria</vt:lpstr>
      <vt:lpstr>Mangal</vt:lpstr>
      <vt:lpstr>Times New Roman</vt:lpstr>
      <vt:lpstr>Trebuchet MS</vt:lpstr>
      <vt:lpstr>Introduction</vt:lpstr>
      <vt:lpstr>QM Regional Title Master</vt:lpstr>
      <vt:lpstr>Custom Design</vt:lpstr>
      <vt:lpstr>1_Custom Design</vt:lpstr>
      <vt:lpstr>2_Custom Design</vt:lpstr>
      <vt:lpstr>How Colleges Prepare Students &amp; Faculty for Online Learning … or Not!</vt:lpstr>
      <vt:lpstr>Growth in CHLOE Survey Participation</vt:lpstr>
      <vt:lpstr>Multi-factor (Type x Online enrollment) Institutional Models</vt:lpstr>
      <vt:lpstr>Past CHLOE Findings Shed Light on Higher Education’s Response to the COVID-19 Pandemic</vt:lpstr>
      <vt:lpstr>COVID-19 Focused Questions:</vt:lpstr>
      <vt:lpstr>Faculty support &amp; development for online teaching</vt:lpstr>
      <vt:lpstr>Faculty Preparation for Online Teaching</vt:lpstr>
      <vt:lpstr>60% of Schools Require Faculty Preparation</vt:lpstr>
      <vt:lpstr>Potential Impact</vt:lpstr>
      <vt:lpstr>78% of Surveyed Schools Have One or More  Teaching/Learning/Tech Centers  </vt:lpstr>
      <vt:lpstr>Instructional Design Support by Sector (CHLOE 3)</vt:lpstr>
      <vt:lpstr>Median Number of ID’s by Sector (CHLOE 3)</vt:lpstr>
      <vt:lpstr>ID Input Ensures Course to Course Consistency of Course Structure, Navigation, etc. (CHLOE 2)</vt:lpstr>
      <vt:lpstr>ID Input Increases Online Student Interaction (CHLOE 2) </vt:lpstr>
      <vt:lpstr>ID Input Increases Variety of Student Interaction (CHLOE 3)</vt:lpstr>
      <vt:lpstr>Impact of ID Support for Course Design on Online Student Performance (CHLOE 3) </vt:lpstr>
      <vt:lpstr>Potential Impact</vt:lpstr>
      <vt:lpstr>Preparing students for online learning</vt:lpstr>
      <vt:lpstr>Online Learner Readiness</vt:lpstr>
      <vt:lpstr>Only 30% of Schools Require Online Student Orientation</vt:lpstr>
      <vt:lpstr>Alternatives to Formal Student Orientation</vt:lpstr>
      <vt:lpstr>Alternatives to Formal Student Orientation</vt:lpstr>
      <vt:lpstr>Potential Impact</vt:lpstr>
      <vt:lpstr>Some Good News: Centralized Support Services May Be Able to Pivot Smoothly To Serve The Entire Student Body Remotely</vt:lpstr>
      <vt:lpstr>Potential Impact</vt:lpstr>
      <vt:lpstr>CHLOE 5 – Looking Ahead</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Bethany Simunich</dc:creator>
  <cp:lastModifiedBy/>
  <cp:revision>1</cp:revision>
  <dcterms:created xsi:type="dcterms:W3CDTF">2020-04-22T20:14:45Z</dcterms:created>
  <dcterms:modified xsi:type="dcterms:W3CDTF">2020-04-23T00:00:57Z</dcterms:modified>
</cp:coreProperties>
</file>