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heme/theme4.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notesSlides/notesSlide24.xml" ContentType="application/vnd.openxmlformats-officedocument.presentationml.notesSlide+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6" r:id="rId2"/>
    <p:sldMasterId id="2147483664" r:id="rId3"/>
  </p:sldMasterIdLst>
  <p:notesMasterIdLst>
    <p:notesMasterId r:id="rId43"/>
  </p:notesMasterIdLst>
  <p:sldIdLst>
    <p:sldId id="259" r:id="rId4"/>
    <p:sldId id="260" r:id="rId5"/>
    <p:sldId id="262" r:id="rId6"/>
    <p:sldId id="263" r:id="rId7"/>
    <p:sldId id="264" r:id="rId8"/>
    <p:sldId id="265" r:id="rId9"/>
    <p:sldId id="266" r:id="rId10"/>
    <p:sldId id="267" r:id="rId11"/>
    <p:sldId id="268" r:id="rId12"/>
    <p:sldId id="269" r:id="rId13"/>
    <p:sldId id="288" r:id="rId14"/>
    <p:sldId id="270" r:id="rId15"/>
    <p:sldId id="273" r:id="rId16"/>
    <p:sldId id="272" r:id="rId17"/>
    <p:sldId id="274" r:id="rId18"/>
    <p:sldId id="275" r:id="rId19"/>
    <p:sldId id="293" r:id="rId20"/>
    <p:sldId id="276" r:id="rId21"/>
    <p:sldId id="277" r:id="rId22"/>
    <p:sldId id="294" r:id="rId23"/>
    <p:sldId id="278" r:id="rId24"/>
    <p:sldId id="297" r:id="rId25"/>
    <p:sldId id="296" r:id="rId26"/>
    <p:sldId id="279" r:id="rId27"/>
    <p:sldId id="298" r:id="rId28"/>
    <p:sldId id="280" r:id="rId29"/>
    <p:sldId id="295" r:id="rId30"/>
    <p:sldId id="281" r:id="rId31"/>
    <p:sldId id="299" r:id="rId32"/>
    <p:sldId id="282" r:id="rId33"/>
    <p:sldId id="283" r:id="rId34"/>
    <p:sldId id="284" r:id="rId35"/>
    <p:sldId id="285" r:id="rId36"/>
    <p:sldId id="301" r:id="rId37"/>
    <p:sldId id="287" r:id="rId38"/>
    <p:sldId id="300" r:id="rId39"/>
    <p:sldId id="289" r:id="rId40"/>
    <p:sldId id="291" r:id="rId41"/>
    <p:sldId id="290" r:id="rId42"/>
  </p:sldIdLst>
  <p:sldSz cx="9144000" cy="5143500" type="screen16x9"/>
  <p:notesSz cx="6858000" cy="9144000"/>
  <p:embeddedFontLst>
    <p:embeddedFont>
      <p:font typeface="Adobe Fan Heiti Std B" panose="020B0700000000000000" pitchFamily="34" charset="-128"/>
      <p:bold r:id="rId44"/>
    </p:embeddedFont>
    <p:embeddedFont>
      <p:font typeface="Calibri" panose="020F0502020204030204" pitchFamily="34" charset="0"/>
      <p:regular r:id="rId45"/>
      <p:bold r:id="rId46"/>
      <p:italic r:id="rId47"/>
      <p:boldItalic r:id="rId48"/>
    </p:embeddedFont>
    <p:embeddedFont>
      <p:font typeface="Lato" panose="020F0502020204030203" pitchFamily="34" charset="0"/>
      <p:regular r:id="rId49"/>
      <p:bold r:id="rId50"/>
      <p:italic r:id="rId51"/>
      <p:boldItalic r:id="rId52"/>
    </p:embeddedFont>
    <p:embeddedFont>
      <p:font typeface="Myriad Pro" panose="020B0503030403020204" pitchFamily="34"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Lst>
  <p:custDataLst>
    <p:tags r:id="rId6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D4498"/>
    <a:srgbClr val="E7E7E7"/>
    <a:srgbClr val="5174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64" autoAdjust="0"/>
    <p:restoredTop sz="58369" autoAdjust="0"/>
  </p:normalViewPr>
  <p:slideViewPr>
    <p:cSldViewPr snapToGrid="0">
      <p:cViewPr varScale="1">
        <p:scale>
          <a:sx n="92" d="100"/>
          <a:sy n="92" d="100"/>
        </p:scale>
        <p:origin x="1344" y="90"/>
      </p:cViewPr>
      <p:guideLst>
        <p:guide orient="horz" pos="1620"/>
        <p:guide pos="2880"/>
      </p:guideLst>
    </p:cSldViewPr>
  </p:slideViewPr>
  <p:outlineViewPr>
    <p:cViewPr>
      <p:scale>
        <a:sx n="33" d="100"/>
        <a:sy n="33" d="100"/>
      </p:scale>
      <p:origin x="0" y="-2292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2.xml"/><Relationship Id="rId61" Type="http://schemas.openxmlformats.org/officeDocument/2006/relationships/tags" Target="tags/tag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research@qualitymatters.org?subject=Guide%20to%20Digital%20Accessibility%20Discou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General Standard 8 within the 7</a:t>
            </a:r>
            <a:r>
              <a:rPr lang="en-US" baseline="30000" dirty="0"/>
              <a:t>th</a:t>
            </a:r>
            <a:r>
              <a:rPr lang="en-US" dirty="0"/>
              <a:t> Edition of the QM Higher Ed Rubric asks for accessibility and usability of online courses.</a:t>
            </a:r>
          </a:p>
        </p:txBody>
      </p:sp>
    </p:spTree>
    <p:extLst>
      <p:ext uri="{BB962C8B-B14F-4D97-AF65-F5344CB8AC3E}">
        <p14:creationId xmlns:p14="http://schemas.microsoft.com/office/powerpoint/2010/main" val="3357140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chat, what are your challenges with getting started or implementing accessibility at your institution? Would you like to share solutions you’ve found for implementing accessibility at your institution? Considerations for implementing digital accessibility in your online courses:</a:t>
            </a:r>
          </a:p>
          <a:p>
            <a:r>
              <a:rPr lang="en-US" dirty="0"/>
              <a:t>Just in time resources for faculty who need to learn this when they have a student with a disability in their course.</a:t>
            </a:r>
          </a:p>
          <a:p>
            <a:r>
              <a:rPr lang="en-US" dirty="0"/>
              <a:t>Can pick a staff member to take digital accessibility training and design professional development short courses for faculty, or put together web resources for them. If there is a small grant opportunity for a group of staff from an institution to take accessibility training courses, you could apply for this. SEIU offered $2000 grant for 10 staff to take Deque University’s suite of document and web accessibility courses. See dequeuniversity.com</a:t>
            </a:r>
          </a:p>
          <a:p>
            <a:r>
              <a:rPr lang="en-US" dirty="0"/>
              <a:t>If funding available, a stipend can be a reward for faculty who successfully complete a short course on digital accessibility.</a:t>
            </a:r>
          </a:p>
          <a:p>
            <a:r>
              <a:rPr lang="en-US" dirty="0"/>
              <a:t>OSU had Unity Awards issued by the ADA Coordinator’s Office – students with disabilities would nominate faculty, staff or Graduate Teaching Assistants who implemented accessibility principles in their course, or made strides to help them. Form of recognition.</a:t>
            </a:r>
          </a:p>
          <a:p>
            <a:r>
              <a:rPr lang="en-US" dirty="0"/>
              <a:t>Create Accessibility Resources pages in your course template for students with disabilities to learn more about where they can get accommodation at your institution, and to learn about accessibility features of the technology you use.</a:t>
            </a:r>
          </a:p>
          <a:p>
            <a:endParaRPr lang="en-US" dirty="0"/>
          </a:p>
        </p:txBody>
      </p:sp>
    </p:spTree>
    <p:extLst>
      <p:ext uri="{BB962C8B-B14F-4D97-AF65-F5344CB8AC3E}">
        <p14:creationId xmlns:p14="http://schemas.microsoft.com/office/powerpoint/2010/main" val="3087660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Accessibility &amp; Usability Resource Site – Register after logging into </a:t>
            </a:r>
            <a:r>
              <a:rPr lang="en-US" dirty="0" err="1"/>
              <a:t>MyQM</a:t>
            </a:r>
            <a:r>
              <a:rPr lang="en-US" dirty="0"/>
              <a:t> qmprogram.org/</a:t>
            </a:r>
            <a:r>
              <a:rPr lang="en-US" dirty="0" err="1"/>
              <a:t>myqm</a:t>
            </a:r>
            <a:r>
              <a:rPr lang="en-US" dirty="0"/>
              <a:t>/ &gt; Select Workshop – Register and then choose “Register for Accessibility &amp; Usability Resource Site.” Once registered, Click on Classroom to go to QM’s Canvas site. Find it listed under Courses. Provided practical ways to meet QM standard 8.  Good resource if you lack staffing and funding to create a professional development course for your faculty. Touches on many areas related to the QM general standard 8.</a:t>
            </a:r>
          </a:p>
          <a:p>
            <a:r>
              <a:rPr lang="en-US" dirty="0"/>
              <a:t>The Addressing Accessibility &amp; Usability workshop will help you develop accessibility resources and accessible content for your online course. It will give you a hands-on opportunity to apply accessible formatting.</a:t>
            </a:r>
          </a:p>
          <a:p>
            <a:pPr marL="457200" indent="-298450"/>
            <a:r>
              <a:rPr lang="en-US" b="1" i="1" dirty="0"/>
              <a:t>Guide to Digital Accessibility: QM Members Receive a 20% Discount, O</a:t>
            </a:r>
            <a:r>
              <a:rPr lang="en-US" b="1" dirty="0"/>
              <a:t>rder the Guide to Digital Accessibility and receive a 20% discount off the $39.95 list price (total with discount = $31.96). QM Members can email </a:t>
            </a:r>
            <a:r>
              <a:rPr lang="en-US" dirty="0">
                <a:hlinkClick r:id="rId3"/>
              </a:rPr>
              <a:t>research@qualitymatters.org</a:t>
            </a:r>
            <a:r>
              <a:rPr lang="en-US" b="1" dirty="0"/>
              <a:t> with the subject line “Guide to Digital Accessibility Discount” to receive a discount code for the paperback or e-book. (Shipping on the paperback edition is free.)  </a:t>
            </a:r>
            <a:r>
              <a:rPr lang="en-US" dirty="0"/>
              <a:t>It provides examples of successful accessibility implementation and is a practical resource for instructors, administrators and staff working to make online and hybrid learning accessible. Compiles the experiences of the authors and their teams at a wide variety of higher education institutions.</a:t>
            </a:r>
          </a:p>
          <a:p>
            <a:pPr marL="457200" indent="-298450"/>
            <a:r>
              <a:rPr lang="en-US" dirty="0"/>
              <a:t>QM Digital Accessibility White Papers summarize the results of a 2019 survey of QM member organizations on their policies and practices in making online learning accessible. Titles are: Administrative Supports for Digital Accessibility: Policies &amp; Practices, Course Design for Digital Accessibility: Best Practices and Tools, and Professional Development for Digital Accessibility: A Needs Assessment.</a:t>
            </a:r>
          </a:p>
          <a:p>
            <a:pPr marL="457200" indent="-298450"/>
            <a:endParaRPr lang="en-US" dirty="0"/>
          </a:p>
          <a:p>
            <a:pPr marL="158750" indent="0">
              <a:buNone/>
            </a:pPr>
            <a:endParaRPr lang="en-US" dirty="0"/>
          </a:p>
          <a:p>
            <a:endParaRPr lang="en-US" dirty="0"/>
          </a:p>
        </p:txBody>
      </p:sp>
    </p:spTree>
    <p:extLst>
      <p:ext uri="{BB962C8B-B14F-4D97-AF65-F5344CB8AC3E}">
        <p14:creationId xmlns:p14="http://schemas.microsoft.com/office/powerpoint/2010/main" val="2897691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LMS will use specific icons for various built-in tools, like assignments, documents, discussions, etc. But, we can also help out </a:t>
            </a:r>
            <a:r>
              <a:rPr lang="en-US" dirty="0" err="1"/>
              <a:t>LMSes</a:t>
            </a:r>
            <a:r>
              <a:rPr lang="en-US" dirty="0"/>
              <a:t> that don’t have something built in already to let the learner know where they are at. </a:t>
            </a:r>
          </a:p>
        </p:txBody>
      </p:sp>
    </p:spTree>
    <p:extLst>
      <p:ext uri="{BB962C8B-B14F-4D97-AF65-F5344CB8AC3E}">
        <p14:creationId xmlns:p14="http://schemas.microsoft.com/office/powerpoint/2010/main" val="4226947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Blackboard</a:t>
            </a:r>
            <a:r>
              <a:rPr lang="en-US" baseline="0" dirty="0"/>
              <a:t> LMS has built in icons for various elements: documents, folders, assignments, discussions, etc. See the screen shot on the left. </a:t>
            </a:r>
            <a:r>
              <a:rPr lang="en-US" dirty="0"/>
              <a:t>The newer Blackboard Ultra interface did away with bread crumb trails. Student can’t see what module they are in after entering</a:t>
            </a:r>
            <a:r>
              <a:rPr lang="en-US" baseline="0" dirty="0"/>
              <a:t> into a learning module</a:t>
            </a:r>
            <a:r>
              <a:rPr lang="en-US" dirty="0"/>
              <a:t>.</a:t>
            </a:r>
            <a:r>
              <a:rPr lang="en-US" baseline="0" dirty="0"/>
              <a:t> The text “Module 5” is added to the documents, subfolders, assignment and discussions to let user know which learning module they are in. This helps when they are in learning module layout, as seen in the right screen shot.</a:t>
            </a:r>
            <a:endParaRPr lang="en-US" dirty="0"/>
          </a:p>
        </p:txBody>
      </p:sp>
    </p:spTree>
    <p:extLst>
      <p:ext uri="{BB962C8B-B14F-4D97-AF65-F5344CB8AC3E}">
        <p14:creationId xmlns:p14="http://schemas.microsoft.com/office/powerpoint/2010/main" val="3415437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use underlining to emphasize important text. It’s a common accessibility error. Linked text should tell the user where the link goes to. Avoid “click here” or “read more” links.</a:t>
            </a:r>
          </a:p>
        </p:txBody>
      </p:sp>
    </p:spTree>
    <p:extLst>
      <p:ext uri="{BB962C8B-B14F-4D97-AF65-F5344CB8AC3E}">
        <p14:creationId xmlns:p14="http://schemas.microsoft.com/office/powerpoint/2010/main" val="4226221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Applying</a:t>
            </a:r>
            <a:r>
              <a:rPr lang="en-US" baseline="0" dirty="0"/>
              <a:t> Word Heading Styles is required for QM SRS 8.3, but this method helps meet other accessibility standards. A Table of Contents in a long document not only helps people who are blind and using a screen reader, but helps all learners navigate to specific sections. When you use Word’s built in Heading styles for your headers, and the Normal style for body text, it will help with consistency. Reference Ribbon has Table of Contents creation tool in Word.</a:t>
            </a:r>
          </a:p>
          <a:p>
            <a:r>
              <a:rPr lang="en-US" dirty="0"/>
              <a:t>Examples of good sans-serif fonts to use are Arial, Verdana, Tahoma, Myriad Web Pro, Trebuchet, or Roboto. Serif font families with good stroke weight and spacing for online display are Georgia, Times New Roman, and Times. Sans-serif is best for body text on screen.</a:t>
            </a:r>
          </a:p>
          <a:p>
            <a:r>
              <a:rPr lang="en-US" dirty="0"/>
              <a:t>Watch out for long line length. The eyes need to pause to rest during long sentences. Ideally, line length would be 1 to 1.5x the length of the alphabet for a font face (per CSU Design instructor). </a:t>
            </a:r>
          </a:p>
        </p:txBody>
      </p:sp>
    </p:spTree>
    <p:extLst>
      <p:ext uri="{BB962C8B-B14F-4D97-AF65-F5344CB8AC3E}">
        <p14:creationId xmlns:p14="http://schemas.microsoft.com/office/powerpoint/2010/main" val="3733049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Examples of formatting for instructional purpose: We always list our measurable learning objectives in a numbered list within a module organizer at the beginning of a learning module. </a:t>
            </a:r>
          </a:p>
        </p:txBody>
      </p:sp>
    </p:spTree>
    <p:extLst>
      <p:ext uri="{BB962C8B-B14F-4D97-AF65-F5344CB8AC3E}">
        <p14:creationId xmlns:p14="http://schemas.microsoft.com/office/powerpoint/2010/main" val="3998304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Pressbooks is an authoring platform for faculty who write their own textbooks. The image on the left shows an example of the use of color for instructional purposes. A green call out box is used to explain and display an examples throughout the text. Here it is an example of a simple accessible table. It also contains good color contrast. The middle image shows the use of </a:t>
            </a:r>
            <a:r>
              <a:rPr lang="en-US" dirty="0" err="1"/>
              <a:t>Colour</a:t>
            </a:r>
            <a:r>
              <a:rPr lang="en-US" dirty="0"/>
              <a:t> Contrast </a:t>
            </a:r>
            <a:r>
              <a:rPr lang="en-US" dirty="0" err="1"/>
              <a:t>Analyser</a:t>
            </a:r>
            <a:r>
              <a:rPr lang="en-US" dirty="0"/>
              <a:t>, a free tool to check to see if the foreground text against the background color meets WCAG standard for color contrast. Regular size text (12 point) should have a ratio of 4.5:1 with its background to meet level AA. Large text, 14 pt bold, or 18pt regular weight only needs a 3:1 contrast ratio with background color.</a:t>
            </a:r>
          </a:p>
        </p:txBody>
      </p:sp>
    </p:spTree>
    <p:extLst>
      <p:ext uri="{BB962C8B-B14F-4D97-AF65-F5344CB8AC3E}">
        <p14:creationId xmlns:p14="http://schemas.microsoft.com/office/powerpoint/2010/main" val="239434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dirty="0">
                <a:solidFill>
                  <a:srgbClr val="000000"/>
                </a:solidFill>
                <a:effectLst/>
              </a:rPr>
              <a:t>If you have a PDF you would like to use online, you can open it with Adobe Reader to check for some accessibility features. If a PDF is accessible, it will have tags and searchable text. Tags are the structural elements, similar to HTML elements, that provide semantic meaning to the content on the page. There are tags for headings, paragraphs, images, lists, tables, and table headers for example. It is these tags, much like Word Styles and properly marked up HTML, that help people using assistive technology and devices navigate the page and understand what content is. </a:t>
            </a:r>
            <a:endParaRPr lang="en-US" dirty="0"/>
          </a:p>
        </p:txBody>
      </p:sp>
    </p:spTree>
    <p:extLst>
      <p:ext uri="{BB962C8B-B14F-4D97-AF65-F5344CB8AC3E}">
        <p14:creationId xmlns:p14="http://schemas.microsoft.com/office/powerpoint/2010/main" val="460346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say “degree</a:t>
            </a:r>
            <a:r>
              <a:rPr lang="en-US" baseline="0" dirty="0"/>
              <a:t> to which” because accessibility is a range. It’s not possible to make everything accessible to everyone. There are a diversity of disabilities and what helps one user, may not help another. Some users do not prefer to have media play on a page as soon as it loads, but if a user has a motor impairment that makes it difficult to use a computer and navigate a website, say they are using a mouth wand, or tabbing through elements on a page to get to what they need, they may enjoy having the media play automatically without interaction from them.</a:t>
            </a:r>
            <a:endParaRPr lang="en-US" dirty="0"/>
          </a:p>
          <a:p>
            <a:endParaRPr lang="en-US" dirty="0"/>
          </a:p>
        </p:txBody>
      </p:sp>
    </p:spTree>
    <p:extLst>
      <p:ext uri="{BB962C8B-B14F-4D97-AF65-F5344CB8AC3E}">
        <p14:creationId xmlns:p14="http://schemas.microsoft.com/office/powerpoint/2010/main" val="1146319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Look for the “Permalink” for the URL to an article that your library has paid for. You can use this Permalink URL as a Web Link within your LMS. Notice the </a:t>
            </a:r>
            <a:r>
              <a:rPr lang="en-US" dirty="0" err="1"/>
              <a:t>ReadSpeaker</a:t>
            </a:r>
            <a:r>
              <a:rPr lang="en-US" dirty="0"/>
              <a:t> play bar just above the body text of the full-text article. It will read the article back to students. Can help students with a reading disability, such as dyslexia. Can also help English Language learners who don’t natively speak English. Text-to-speech assistive technology in general helps people with learning and speech disabilities, visual impairments, and low literacy challenges. 15-20% of the world’s population has a language-based learning disability. It can improve comprehension, language skills, and autonomy of struggling readers.</a:t>
            </a:r>
          </a:p>
        </p:txBody>
      </p:sp>
    </p:spTree>
    <p:extLst>
      <p:ext uri="{BB962C8B-B14F-4D97-AF65-F5344CB8AC3E}">
        <p14:creationId xmlns:p14="http://schemas.microsoft.com/office/powerpoint/2010/main" val="2024381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solidFill>
                  <a:srgbClr val="000000"/>
                </a:solidFill>
                <a:effectLst/>
              </a:rPr>
              <a:t>You can check to see if the PDF has been tagged by opening the document in Adobe Reader and going under the </a:t>
            </a:r>
            <a:r>
              <a:rPr lang="en-US" sz="1800" b="1" dirty="0">
                <a:solidFill>
                  <a:srgbClr val="000000"/>
                </a:solidFill>
                <a:effectLst/>
              </a:rPr>
              <a:t>File</a:t>
            </a:r>
            <a:r>
              <a:rPr lang="en-US" sz="1800" dirty="0">
                <a:solidFill>
                  <a:srgbClr val="000000"/>
                </a:solidFill>
                <a:effectLst/>
              </a:rPr>
              <a:t> menu, selecting </a:t>
            </a:r>
            <a:r>
              <a:rPr lang="en-US" sz="1800" b="1" dirty="0">
                <a:solidFill>
                  <a:srgbClr val="000000"/>
                </a:solidFill>
                <a:effectLst/>
              </a:rPr>
              <a:t>Properties</a:t>
            </a:r>
            <a:r>
              <a:rPr lang="en-US" sz="1800" dirty="0">
                <a:solidFill>
                  <a:srgbClr val="000000"/>
                </a:solidFill>
                <a:effectLst/>
              </a:rPr>
              <a:t>. In the </a:t>
            </a:r>
            <a:r>
              <a:rPr lang="en-US" sz="1800" b="1" dirty="0">
                <a:solidFill>
                  <a:srgbClr val="000000"/>
                </a:solidFill>
                <a:effectLst/>
              </a:rPr>
              <a:t>Document Properties</a:t>
            </a:r>
            <a:r>
              <a:rPr lang="en-US" sz="1800" dirty="0">
                <a:solidFill>
                  <a:srgbClr val="000000"/>
                </a:solidFill>
                <a:effectLst/>
              </a:rPr>
              <a:t> pop-up window, look for the word “</a:t>
            </a:r>
            <a:r>
              <a:rPr lang="en-US" sz="1800" b="1" dirty="0">
                <a:solidFill>
                  <a:srgbClr val="000000"/>
                </a:solidFill>
                <a:effectLst/>
              </a:rPr>
              <a:t>Yes</a:t>
            </a:r>
            <a:r>
              <a:rPr lang="en-US" sz="1800" dirty="0">
                <a:solidFill>
                  <a:srgbClr val="000000"/>
                </a:solidFill>
                <a:effectLst/>
              </a:rPr>
              <a:t>” next to </a:t>
            </a:r>
            <a:r>
              <a:rPr lang="en-US" sz="1800" b="1" dirty="0">
                <a:solidFill>
                  <a:srgbClr val="000000"/>
                </a:solidFill>
                <a:effectLst/>
              </a:rPr>
              <a:t>Tagged PDF</a:t>
            </a:r>
            <a:r>
              <a:rPr lang="en-US" sz="1800" dirty="0">
                <a:solidFill>
                  <a:srgbClr val="000000"/>
                </a:solidFill>
                <a:effectLst/>
              </a:rPr>
              <a:t> at the bottom of the screen. Please be aware, that even though a document may have tags, they may not be semantically correct. Problems arise with automatic tagging that produce the wrong tags, or wrong parenting order and break the meaning that is conveyed visually. A common problem with automatic tagging is the breaking up of one list into multiple lists. Another is the addition of empty tags produced by spaces created by using the return key multiple times within a Word document, before it was converted to PDF.</a:t>
            </a:r>
            <a:endParaRPr lang="en-US" dirty="0"/>
          </a:p>
          <a:p>
            <a:r>
              <a:rPr lang="en-US" sz="1800" dirty="0">
                <a:solidFill>
                  <a:srgbClr val="000000"/>
                </a:solidFill>
                <a:effectLst/>
              </a:rPr>
              <a:t>To see if a document has searchable text, you can also check it within Adobe Reader by pressing your </a:t>
            </a:r>
            <a:r>
              <a:rPr lang="en-US" sz="1800" b="1" dirty="0">
                <a:solidFill>
                  <a:srgbClr val="000000"/>
                </a:solidFill>
                <a:effectLst/>
              </a:rPr>
              <a:t>CTRL</a:t>
            </a:r>
            <a:r>
              <a:rPr lang="en-US" sz="1800" dirty="0">
                <a:solidFill>
                  <a:srgbClr val="000000"/>
                </a:solidFill>
                <a:effectLst/>
              </a:rPr>
              <a:t> key plus “</a:t>
            </a:r>
            <a:r>
              <a:rPr lang="en-US" sz="1800" b="1" dirty="0">
                <a:solidFill>
                  <a:srgbClr val="000000"/>
                </a:solidFill>
                <a:effectLst/>
              </a:rPr>
              <a:t>F</a:t>
            </a:r>
            <a:r>
              <a:rPr lang="en-US" sz="1800" dirty="0">
                <a:solidFill>
                  <a:srgbClr val="000000"/>
                </a:solidFill>
                <a:effectLst/>
              </a:rPr>
              <a:t>.” Then in the “</a:t>
            </a:r>
            <a:r>
              <a:rPr lang="en-US" sz="1800" b="1" dirty="0">
                <a:solidFill>
                  <a:srgbClr val="000000"/>
                </a:solidFill>
                <a:effectLst/>
              </a:rPr>
              <a:t>Find</a:t>
            </a:r>
            <a:r>
              <a:rPr lang="en-US" sz="1800" dirty="0">
                <a:solidFill>
                  <a:srgbClr val="000000"/>
                </a:solidFill>
                <a:effectLst/>
              </a:rPr>
              <a:t>” search box that pops up, type a word that you see in the PDF and click the “</a:t>
            </a:r>
            <a:r>
              <a:rPr lang="en-US" sz="1800" b="1" dirty="0">
                <a:solidFill>
                  <a:srgbClr val="000000"/>
                </a:solidFill>
                <a:effectLst/>
              </a:rPr>
              <a:t>Next</a:t>
            </a:r>
            <a:r>
              <a:rPr lang="en-US" sz="1800" dirty="0">
                <a:solidFill>
                  <a:srgbClr val="000000"/>
                </a:solidFill>
                <a:effectLst/>
              </a:rPr>
              <a:t>” button. If the word becomes highlighted on the page, then it has searchable text as opposed to being a scanned image of text. (in Acrobat Pro, use the magnifier glass button, for Find Text, to open the Find floating window.)</a:t>
            </a:r>
            <a:endParaRPr lang="en-US" dirty="0"/>
          </a:p>
          <a:p>
            <a:r>
              <a:rPr lang="en-US" sz="1800" dirty="0">
                <a:solidFill>
                  <a:srgbClr val="000000"/>
                </a:solidFill>
                <a:effectLst/>
              </a:rPr>
              <a:t>You can check for correct read order within an accessible, tagged PDF or one that has had optical character recognition done on it by going under the "</a:t>
            </a:r>
            <a:r>
              <a:rPr lang="en-US" sz="1800" b="1" dirty="0">
                <a:solidFill>
                  <a:srgbClr val="000000"/>
                </a:solidFill>
                <a:effectLst/>
              </a:rPr>
              <a:t>View</a:t>
            </a:r>
            <a:r>
              <a:rPr lang="en-US" sz="1800" dirty="0">
                <a:solidFill>
                  <a:srgbClr val="000000"/>
                </a:solidFill>
                <a:effectLst/>
              </a:rPr>
              <a:t>" menu and checking off "</a:t>
            </a:r>
            <a:r>
              <a:rPr lang="en-US" sz="1800" b="1" dirty="0">
                <a:solidFill>
                  <a:srgbClr val="000000"/>
                </a:solidFill>
                <a:effectLst/>
              </a:rPr>
              <a:t>Read Mode</a:t>
            </a:r>
            <a:r>
              <a:rPr lang="en-US" sz="1800" dirty="0">
                <a:solidFill>
                  <a:srgbClr val="000000"/>
                </a:solidFill>
                <a:effectLst/>
              </a:rPr>
              <a:t>." You then go under the "</a:t>
            </a:r>
            <a:r>
              <a:rPr lang="en-US" sz="1800" b="1" dirty="0">
                <a:solidFill>
                  <a:srgbClr val="000000"/>
                </a:solidFill>
                <a:effectLst/>
              </a:rPr>
              <a:t>View</a:t>
            </a:r>
            <a:r>
              <a:rPr lang="en-US" sz="1800" dirty="0">
                <a:solidFill>
                  <a:srgbClr val="000000"/>
                </a:solidFill>
                <a:effectLst/>
              </a:rPr>
              <a:t>" menu, select "</a:t>
            </a:r>
            <a:r>
              <a:rPr lang="en-US" sz="1800" b="1" dirty="0">
                <a:solidFill>
                  <a:srgbClr val="000000"/>
                </a:solidFill>
                <a:effectLst/>
              </a:rPr>
              <a:t>Read Out Loud</a:t>
            </a:r>
            <a:r>
              <a:rPr lang="en-US" sz="1800" dirty="0">
                <a:solidFill>
                  <a:srgbClr val="000000"/>
                </a:solidFill>
                <a:effectLst/>
              </a:rPr>
              <a:t>," and "</a:t>
            </a:r>
            <a:r>
              <a:rPr lang="en-US" sz="1800" b="1" dirty="0">
                <a:solidFill>
                  <a:srgbClr val="000000"/>
                </a:solidFill>
                <a:effectLst/>
              </a:rPr>
              <a:t>Activate Read Out Loud</a:t>
            </a:r>
            <a:r>
              <a:rPr lang="en-US" sz="1800" dirty="0">
                <a:solidFill>
                  <a:srgbClr val="000000"/>
                </a:solidFill>
                <a:effectLst/>
              </a:rPr>
              <a:t>." Go back under the </a:t>
            </a:r>
            <a:r>
              <a:rPr lang="en-US" sz="1800" b="1" dirty="0">
                <a:solidFill>
                  <a:srgbClr val="000000"/>
                </a:solidFill>
                <a:effectLst/>
              </a:rPr>
              <a:t>"View"</a:t>
            </a:r>
            <a:r>
              <a:rPr lang="en-US" sz="1800" dirty="0">
                <a:solidFill>
                  <a:srgbClr val="000000"/>
                </a:solidFill>
                <a:effectLst/>
              </a:rPr>
              <a:t> menu and select "</a:t>
            </a:r>
            <a:r>
              <a:rPr lang="en-US" sz="1800" b="1" dirty="0">
                <a:solidFill>
                  <a:srgbClr val="000000"/>
                </a:solidFill>
                <a:effectLst/>
              </a:rPr>
              <a:t>Read Out Loud</a:t>
            </a:r>
            <a:r>
              <a:rPr lang="en-US" sz="1800" dirty="0">
                <a:solidFill>
                  <a:srgbClr val="000000"/>
                </a:solidFill>
                <a:effectLst/>
              </a:rPr>
              <a:t>," and either "</a:t>
            </a:r>
            <a:r>
              <a:rPr lang="en-US" sz="1800" b="1" dirty="0">
                <a:solidFill>
                  <a:srgbClr val="000000"/>
                </a:solidFill>
                <a:effectLst/>
              </a:rPr>
              <a:t>Read This Page Only</a:t>
            </a:r>
            <a:r>
              <a:rPr lang="en-US" sz="1800" dirty="0">
                <a:solidFill>
                  <a:srgbClr val="000000"/>
                </a:solidFill>
                <a:effectLst/>
              </a:rPr>
              <a:t>," or "</a:t>
            </a:r>
            <a:r>
              <a:rPr lang="en-US" sz="1800" b="1" dirty="0">
                <a:solidFill>
                  <a:srgbClr val="000000"/>
                </a:solidFill>
                <a:effectLst/>
              </a:rPr>
              <a:t>Read To End Of Document.</a:t>
            </a:r>
            <a:r>
              <a:rPr lang="en-US" sz="1800" dirty="0">
                <a:solidFill>
                  <a:srgbClr val="000000"/>
                </a:solidFill>
                <a:effectLst/>
              </a:rPr>
              <a:t>"  Listen to see if the order of presentation makes sense for meaning. Pay attention to areas where diagrams with text have been inserted into pages. The text within these gets converted to searchable text that can be read, but often they get read in the middle of something else, breaking logical read order.</a:t>
            </a:r>
            <a:endParaRPr lang="en-US" dirty="0"/>
          </a:p>
          <a:p>
            <a:r>
              <a:rPr lang="en-US" sz="1800" dirty="0">
                <a:solidFill>
                  <a:srgbClr val="000000"/>
                </a:solidFill>
                <a:effectLst/>
              </a:rPr>
              <a:t>Often, you will find "full text PDF" versions of publisher's articles on library databases. These articles have had optical character recognition run on them, and have searchable text, but don't necessarily have correct read order, especially when figures or tables are inserted within the body of the text, or there are multi-column layouts. These are partially accessible, but better than a scanned image of an article.</a:t>
            </a:r>
            <a:endParaRPr lang="en-US" dirty="0"/>
          </a:p>
          <a:p>
            <a:r>
              <a:rPr lang="en-US" sz="1800" dirty="0">
                <a:solidFill>
                  <a:srgbClr val="000000"/>
                </a:solidFill>
                <a:effectLst/>
              </a:rPr>
              <a:t> </a:t>
            </a:r>
            <a:endParaRPr lang="en-US" dirty="0"/>
          </a:p>
        </p:txBody>
      </p:sp>
    </p:spTree>
    <p:extLst>
      <p:ext uri="{BB962C8B-B14F-4D97-AF65-F5344CB8AC3E}">
        <p14:creationId xmlns:p14="http://schemas.microsoft.com/office/powerpoint/2010/main" val="925993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Correct hierarchical</a:t>
            </a:r>
            <a:r>
              <a:rPr lang="en-US" baseline="0" dirty="0"/>
              <a:t> application of Word heading styles or HTML tags makes it easy to generate a Table of Contents in Word, and for people who are blind and using a screen reader, to pull up a list of headings and navigate to where they need to go. Don’t just make font bold or larger size to present a heading in a document. This may speak to someone who has their vision, but it doesn’t tell assistive technology that some thing is a heading. Always use styles in the Styles pane for headings, or normal body text. Strong style for emphasized text. With JAWS, Insert + F6 brings up a context list of headings on the page. People who use a screen reader can jump to a specific heading to facilitate navigation. </a:t>
            </a:r>
            <a:endParaRPr lang="en-US" dirty="0"/>
          </a:p>
        </p:txBody>
      </p:sp>
    </p:spTree>
    <p:extLst>
      <p:ext uri="{BB962C8B-B14F-4D97-AF65-F5344CB8AC3E}">
        <p14:creationId xmlns:p14="http://schemas.microsoft.com/office/powerpoint/2010/main" val="1488783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When you open the Navigation pane in Word, from the View Ribbon, you can see the hierarchy of Word Heading Styles applied to this syllabus document, indicated by indentation. Heading 1 will be to the far left. Heading 2, is indented slightly to the right. Heading 3 text is further indented to the right, under their corresponding Heading 2 style. To apply a Word Heading Style, select text that you want to be a heading, then click the Heading style from the Styles pane on the right. Some styles also appear on the Home ribbon at the top. Heading Styles can be modified by the course developer by right clicking on the Heading # and selecting Modify. Important: Don’t skip heading levels! Right click and modify the style of a Heading if you need to.</a:t>
            </a:r>
          </a:p>
        </p:txBody>
      </p:sp>
    </p:spTree>
    <p:extLst>
      <p:ext uri="{BB962C8B-B14F-4D97-AF65-F5344CB8AC3E}">
        <p14:creationId xmlns:p14="http://schemas.microsoft.com/office/powerpoint/2010/main" val="2828261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Screen readers can be set to read heading cell text before a data cell text for a person who is blind to understand the relationship of the information in the table. </a:t>
            </a:r>
          </a:p>
        </p:txBody>
      </p:sp>
    </p:spTree>
    <p:extLst>
      <p:ext uri="{BB962C8B-B14F-4D97-AF65-F5344CB8AC3E}">
        <p14:creationId xmlns:p14="http://schemas.microsoft.com/office/powerpoint/2010/main" val="1404526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an asterisk, and or bolding to make certain text/dates, etc. stand out.</a:t>
            </a:r>
          </a:p>
        </p:txBody>
      </p:sp>
    </p:spTree>
    <p:extLst>
      <p:ext uri="{BB962C8B-B14F-4D97-AF65-F5344CB8AC3E}">
        <p14:creationId xmlns:p14="http://schemas.microsoft.com/office/powerpoint/2010/main" val="542344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Always</a:t>
            </a:r>
            <a:r>
              <a:rPr lang="en-US" baseline="0" dirty="0"/>
              <a:t> check AI generated alt text for images. </a:t>
            </a:r>
            <a:endParaRPr lang="en-US" dirty="0"/>
          </a:p>
        </p:txBody>
      </p:sp>
    </p:spTree>
    <p:extLst>
      <p:ext uri="{BB962C8B-B14F-4D97-AF65-F5344CB8AC3E}">
        <p14:creationId xmlns:p14="http://schemas.microsoft.com/office/powerpoint/2010/main" val="3742713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Example of a bar chart image from Blackboard Learn Original. It has a descriptive title above it, and an explanation just underneath it that explains the important points in the graph. If you need to put a longer description of an image within an Appendix in Word, create a bookmark to it and link to the bookmark within the caption description under the image. The Diagram Center’s website has examples of the ways that complex charts and graphics can be explained with alternative text, simple tables and lists. See https://www.diagramcenter.org</a:t>
            </a:r>
          </a:p>
        </p:txBody>
      </p:sp>
    </p:spTree>
    <p:extLst>
      <p:ext uri="{BB962C8B-B14F-4D97-AF65-F5344CB8AC3E}">
        <p14:creationId xmlns:p14="http://schemas.microsoft.com/office/powerpoint/2010/main" val="2247805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Older screen readers may not detect if a MS Office image is marked with the decorative box. Some accessibility testing and training companies recommend writing “decorative” in the alt text field to make sure the screen reader user understands that the image doesn’t convey meaning and is decorative.</a:t>
            </a:r>
          </a:p>
        </p:txBody>
      </p:sp>
    </p:spTree>
    <p:extLst>
      <p:ext uri="{BB962C8B-B14F-4D97-AF65-F5344CB8AC3E}">
        <p14:creationId xmlns:p14="http://schemas.microsoft.com/office/powerpoint/2010/main" val="4267995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Correct hierarchical</a:t>
            </a:r>
            <a:r>
              <a:rPr lang="en-US" baseline="0" dirty="0"/>
              <a:t> application of Word heading styles or HTML tags makes it easy to generate a Table of Contents in Word, and for people who are blind and using a screen reader, to pull up a list of headings and navigate to where they need to go. See References ribbon in Word &gt; Table of Contents. Don’t just make font bold or larger size to present a heading in a document. This may speak to someone who has their vision, but it doesn’t tell assistive technology that some thing is a heading.</a:t>
            </a:r>
            <a:endParaRPr lang="en-US" dirty="0"/>
          </a:p>
        </p:txBody>
      </p:sp>
    </p:spTree>
    <p:extLst>
      <p:ext uri="{BB962C8B-B14F-4D97-AF65-F5344CB8AC3E}">
        <p14:creationId xmlns:p14="http://schemas.microsoft.com/office/powerpoint/2010/main" val="2297354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defTabSz="966612">
              <a:buNone/>
              <a:defRPr/>
            </a:pPr>
            <a:r>
              <a:rPr lang="en-US" dirty="0"/>
              <a:t>With the South</a:t>
            </a:r>
            <a:r>
              <a:rPr lang="en-US" baseline="0" dirty="0"/>
              <a:t> Carolina Technical College System, the Office of Civil Rights found:</a:t>
            </a:r>
            <a:endParaRPr lang="en-US" dirty="0"/>
          </a:p>
          <a:p>
            <a:pPr marL="158750" indent="0">
              <a:buNone/>
            </a:pPr>
            <a:r>
              <a:rPr lang="en-US" b="1" dirty="0"/>
              <a:t>Findings of Fact included:</a:t>
            </a:r>
          </a:p>
          <a:p>
            <a:pPr marL="158750" indent="0">
              <a:buNone/>
            </a:pPr>
            <a:r>
              <a:rPr lang="en-US" dirty="0"/>
              <a:t>- Inaccessible PDFs</a:t>
            </a:r>
          </a:p>
          <a:p>
            <a:pPr marL="158750" indent="0">
              <a:buNone/>
            </a:pPr>
            <a:r>
              <a:rPr lang="en-US" dirty="0"/>
              <a:t>- Videos with no captions, delivered in inaccessible media players (controls without labels, not operable by keyboard)</a:t>
            </a:r>
          </a:p>
          <a:p>
            <a:pPr marL="158750" indent="0">
              <a:buNone/>
            </a:pPr>
            <a:r>
              <a:rPr lang="en-US" dirty="0"/>
              <a:t>- Insufficient alt text on images</a:t>
            </a:r>
          </a:p>
          <a:p>
            <a:pPr marL="158750" indent="0">
              <a:buNone/>
            </a:pPr>
            <a:r>
              <a:rPr lang="en-US" dirty="0"/>
              <a:t>- Form fields with no labels</a:t>
            </a:r>
          </a:p>
          <a:p>
            <a:pPr marL="158750" indent="0">
              <a:buNone/>
            </a:pPr>
            <a:r>
              <a:rPr lang="en-US" dirty="0"/>
              <a:t>- Inaccessible drop down menus</a:t>
            </a:r>
          </a:p>
          <a:p>
            <a:pPr marL="158750" indent="0">
              <a:buNone/>
            </a:pPr>
            <a:r>
              <a:rPr lang="en-US" dirty="0"/>
              <a:t>- Accessibility features missing from the </a:t>
            </a:r>
            <a:r>
              <a:rPr lang="en-US" i="1" dirty="0"/>
              <a:t>content</a:t>
            </a:r>
            <a:r>
              <a:rPr lang="en-US" dirty="0"/>
              <a:t> within course management systems</a:t>
            </a:r>
          </a:p>
          <a:p>
            <a:pPr marL="158750" indent="0">
              <a:buNone/>
            </a:pPr>
            <a:r>
              <a:rPr lang="en-US" dirty="0"/>
              <a:t>- Campus calendars not accessible to screen readers</a:t>
            </a:r>
          </a:p>
          <a:p>
            <a:endParaRPr lang="en-US" dirty="0"/>
          </a:p>
          <a:p>
            <a:pPr marL="158750" indent="0">
              <a:buNone/>
            </a:pPr>
            <a:r>
              <a:rPr lang="en-US" dirty="0"/>
              <a:t>For something to be accessible, it needs to be presented to</a:t>
            </a:r>
            <a:r>
              <a:rPr lang="en-US" baseline="0" dirty="0"/>
              <a:t> a person with a disability in the same ….</a:t>
            </a:r>
          </a:p>
          <a:p>
            <a:endParaRPr lang="en-US" dirty="0"/>
          </a:p>
        </p:txBody>
      </p:sp>
    </p:spTree>
    <p:extLst>
      <p:ext uri="{BB962C8B-B14F-4D97-AF65-F5344CB8AC3E}">
        <p14:creationId xmlns:p14="http://schemas.microsoft.com/office/powerpoint/2010/main" val="2196151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Example that may need audio description could be a video tutorial of a laboratory experiment.</a:t>
            </a:r>
          </a:p>
        </p:txBody>
      </p:sp>
    </p:spTree>
    <p:extLst>
      <p:ext uri="{BB962C8B-B14F-4D97-AF65-F5344CB8AC3E}">
        <p14:creationId xmlns:p14="http://schemas.microsoft.com/office/powerpoint/2010/main" val="24435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Most players that higher ed uses today have this functionality. Panopto, used at CSU, will allow the user to edit an auto-generated Table of Contents based on slide titles, for slides that appear on screen for 5 seconds or longer. OCR is involved in videos where PowerPoint presentations aren’t used.</a:t>
            </a:r>
          </a:p>
        </p:txBody>
      </p:sp>
    </p:spTree>
    <p:extLst>
      <p:ext uri="{BB962C8B-B14F-4D97-AF65-F5344CB8AC3E}">
        <p14:creationId xmlns:p14="http://schemas.microsoft.com/office/powerpoint/2010/main" val="437502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Panopto player facilitates ease of use for recorded lectures in online courses. It also allows for the creation of a Table of Contents that students can use to jump to a specific point in the video that discusses that sub-topic.</a:t>
            </a:r>
          </a:p>
        </p:txBody>
      </p:sp>
    </p:spTree>
    <p:extLst>
      <p:ext uri="{BB962C8B-B14F-4D97-AF65-F5344CB8AC3E}">
        <p14:creationId xmlns:p14="http://schemas.microsoft.com/office/powerpoint/2010/main" val="694301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Voluntary Product Accessibility Templates (VPATS) are reports typically produced by a company that does usability testing that explains how accessible the product is and where there are issues. It can give a heads up to the institution and users of the technology about issues they may encounter.</a:t>
            </a:r>
          </a:p>
        </p:txBody>
      </p:sp>
    </p:spTree>
    <p:extLst>
      <p:ext uri="{BB962C8B-B14F-4D97-AF65-F5344CB8AC3E}">
        <p14:creationId xmlns:p14="http://schemas.microsoft.com/office/powerpoint/2010/main" val="3437835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 used a web page in Blackboard’s Content Collection to create a list of accessibility resources for students. It resides in our CSU Course Template. It has links to our Office of Disability Services and information on how to obtain accommodation, if you need these services. There’s a link to CSU’s accessibility policy, as well as links to Accessibility Statements, and web pages explain the accessibility of the technology we commonly use in online courses at CSU. </a:t>
            </a:r>
          </a:p>
        </p:txBody>
      </p:sp>
    </p:spTree>
    <p:extLst>
      <p:ext uri="{BB962C8B-B14F-4D97-AF65-F5344CB8AC3E}">
        <p14:creationId xmlns:p14="http://schemas.microsoft.com/office/powerpoint/2010/main" val="1323631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Freely available references on how to format for accessibility and evaluate accessibility of web pages, documents, images, audio and video.</a:t>
            </a:r>
          </a:p>
        </p:txBody>
      </p:sp>
    </p:spTree>
    <p:extLst>
      <p:ext uri="{BB962C8B-B14F-4D97-AF65-F5344CB8AC3E}">
        <p14:creationId xmlns:p14="http://schemas.microsoft.com/office/powerpoint/2010/main" val="3138346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Freely available references on how to format for accessibility and evaluate accessibility of web pages, documents, images, audio and video.</a:t>
            </a:r>
          </a:p>
        </p:txBody>
      </p:sp>
    </p:spTree>
    <p:extLst>
      <p:ext uri="{BB962C8B-B14F-4D97-AF65-F5344CB8AC3E}">
        <p14:creationId xmlns:p14="http://schemas.microsoft.com/office/powerpoint/2010/main" val="2783964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75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Disability refers</a:t>
            </a:r>
            <a:r>
              <a:rPr lang="en-US" baseline="0" dirty="0"/>
              <a:t> to many life activities, but we’ll  focus on how to design for visual, hearing, motor and some cognitive disabilities. Cognitive disabilities is the hard one because they are diverse in nature.</a:t>
            </a:r>
            <a:endParaRPr lang="en-US" dirty="0"/>
          </a:p>
          <a:p>
            <a:endParaRPr lang="en-US" dirty="0"/>
          </a:p>
        </p:txBody>
      </p:sp>
    </p:spTree>
    <p:extLst>
      <p:ext uri="{BB962C8B-B14F-4D97-AF65-F5344CB8AC3E}">
        <p14:creationId xmlns:p14="http://schemas.microsoft.com/office/powerpoint/2010/main" val="209481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If you’ve ever experienced</a:t>
            </a:r>
            <a:r>
              <a:rPr lang="en-US" baseline="0" dirty="0"/>
              <a:t> being excluded from an activity you wanted to participate in, you’ll understand that designing inclusive experiences is </a:t>
            </a:r>
            <a:r>
              <a:rPr lang="en-US" b="1" baseline="0" dirty="0"/>
              <a:t>the right thing to do</a:t>
            </a:r>
            <a:r>
              <a:rPr lang="en-US" baseline="0" dirty="0"/>
              <a:t>. Coming from an academic perspective, we’d like everyone to have the opportunity to learn, share, be creative and succeed in life. We’re here to enrich people’s lives and provide information to everyone. We are here to open doors to information.</a:t>
            </a:r>
            <a:endParaRPr lang="en-US" dirty="0"/>
          </a:p>
          <a:p>
            <a:endParaRPr lang="en-US" dirty="0"/>
          </a:p>
        </p:txBody>
      </p:sp>
    </p:spTree>
    <p:extLst>
      <p:ext uri="{BB962C8B-B14F-4D97-AF65-F5344CB8AC3E}">
        <p14:creationId xmlns:p14="http://schemas.microsoft.com/office/powerpoint/2010/main" val="1247703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defTabSz="966612">
              <a:buNone/>
              <a:defRPr/>
            </a:pPr>
            <a:r>
              <a:rPr lang="en-US" dirty="0"/>
              <a:t>Moreover, providing access to programs and services</a:t>
            </a:r>
            <a:r>
              <a:rPr lang="en-US" baseline="0" dirty="0"/>
              <a:t> is </a:t>
            </a:r>
            <a:r>
              <a:rPr lang="en-US" dirty="0"/>
              <a:t>the law. With a larger shift to online learning, it’s important that we have accessible learning materials and systems.</a:t>
            </a:r>
          </a:p>
          <a:p>
            <a:endParaRPr lang="en-US" dirty="0"/>
          </a:p>
        </p:txBody>
      </p:sp>
    </p:spTree>
    <p:extLst>
      <p:ext uri="{BB962C8B-B14F-4D97-AF65-F5344CB8AC3E}">
        <p14:creationId xmlns:p14="http://schemas.microsoft.com/office/powerpoint/2010/main" val="3074978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There are three laws</a:t>
            </a:r>
            <a:r>
              <a:rPr lang="en-US" baseline="0" dirty="0"/>
              <a:t> to be aware of when building online content. Section 504 of the Rehabilitation Act of 1973, says that colleges or universities that receive </a:t>
            </a:r>
            <a:r>
              <a:rPr lang="en-US" b="1" i="1" baseline="0" dirty="0"/>
              <a:t>federal funds</a:t>
            </a:r>
            <a:r>
              <a:rPr lang="en-US" baseline="0" dirty="0"/>
              <a:t> need to ensure that people with disabilities can participate in programs &amp; activities and have the same benefits that people without disabilities have. Subpart E requires an institution to be prepared to make reasonable academic adjustments and accommodations to allow students with disabilities full participation in the same programs and activities available to students without disabilities.</a:t>
            </a:r>
          </a:p>
          <a:p>
            <a:pPr marL="158750" indent="0">
              <a:buNone/>
            </a:pPr>
            <a:endParaRPr lang="en-US" dirty="0"/>
          </a:p>
        </p:txBody>
      </p:sp>
    </p:spTree>
    <p:extLst>
      <p:ext uri="{BB962C8B-B14F-4D97-AF65-F5344CB8AC3E}">
        <p14:creationId xmlns:p14="http://schemas.microsoft.com/office/powerpoint/2010/main" val="233236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defTabSz="966612">
              <a:buFont typeface="+mj-lt"/>
              <a:buNone/>
              <a:defRPr/>
            </a:pPr>
            <a:r>
              <a:rPr lang="en-US" baseline="0" dirty="0"/>
              <a:t>Section 508 of the Rehabilitation Act of 1973 is an amendment that deals with </a:t>
            </a:r>
            <a:r>
              <a:rPr lang="en-US" b="1" i="1" baseline="0" dirty="0"/>
              <a:t>electronic information and communication technology</a:t>
            </a:r>
            <a:r>
              <a:rPr lang="en-US" baseline="0" dirty="0"/>
              <a:t>. If you are a state that receives federal funds under the </a:t>
            </a:r>
            <a:r>
              <a:rPr lang="en-US" b="1" baseline="0" dirty="0"/>
              <a:t>Technology Related Assistance for Individuals with Disabilities Act of 1988</a:t>
            </a:r>
            <a:r>
              <a:rPr lang="en-US" baseline="0" dirty="0"/>
              <a:t>, you need to ensure that people with disabilities have access to and can use information and services available to non-disabled members of the public. This includes information stored on web sites and in online courses.</a:t>
            </a:r>
          </a:p>
          <a:p>
            <a:pPr marL="0" indent="0" defTabSz="966612">
              <a:buFont typeface="+mj-lt"/>
              <a:buNone/>
              <a:defRPr/>
            </a:pPr>
            <a:endParaRPr lang="en-US" baseline="0" dirty="0"/>
          </a:p>
          <a:p>
            <a:pPr>
              <a:buFont typeface="+mj-lt"/>
              <a:buAutoNum type="arabicPeriod"/>
            </a:pPr>
            <a:r>
              <a:rPr lang="en-US" baseline="0" dirty="0"/>
              <a:t>There is also the Americans with Disability Act of 1990 which extends the Rehabilitation Act of 1973 to private universities, requiring them to make their websites, online courses, and facilities accessible. </a:t>
            </a:r>
            <a:endParaRPr lang="en-US" dirty="0">
              <a:effectLst/>
            </a:endParaRPr>
          </a:p>
          <a:p>
            <a:pPr marL="158750" indent="0">
              <a:buFont typeface="+mj-lt"/>
              <a:buNone/>
            </a:pPr>
            <a:r>
              <a:rPr lang="en-US" dirty="0">
                <a:effectLst/>
              </a:rPr>
              <a:t> It requires schools to provide access to the same programs that non-disabled people participate in, in an integrated setting where possible. It requires auxiliary aids and services when necessary to ensure effective communication.</a:t>
            </a:r>
          </a:p>
          <a:p>
            <a:pPr marL="0" indent="0" defTabSz="966612">
              <a:buFont typeface="+mj-lt"/>
              <a:buNone/>
              <a:defRPr/>
            </a:pPr>
            <a:endParaRPr lang="en-US" baseline="0" dirty="0"/>
          </a:p>
        </p:txBody>
      </p:sp>
    </p:spTree>
    <p:extLst>
      <p:ext uri="{BB962C8B-B14F-4D97-AF65-F5344CB8AC3E}">
        <p14:creationId xmlns:p14="http://schemas.microsoft.com/office/powerpoint/2010/main" val="74755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defTabSz="966612">
              <a:buFont typeface="+mj-lt"/>
              <a:buNone/>
              <a:defRPr/>
            </a:pPr>
            <a:r>
              <a:rPr lang="en-US" baseline="0" dirty="0"/>
              <a:t>The four WCAG Accessibility Principles:</a:t>
            </a:r>
          </a:p>
          <a:p>
            <a:r>
              <a:rPr lang="en-US" dirty="0"/>
              <a:t>P – </a:t>
            </a:r>
            <a:r>
              <a:rPr lang="en-US" b="1" dirty="0"/>
              <a:t>Perceivable </a:t>
            </a:r>
            <a:r>
              <a:rPr lang="en-US" dirty="0"/>
              <a:t>-  Information and user interface components must be </a:t>
            </a:r>
            <a:br>
              <a:rPr lang="en-US" dirty="0"/>
            </a:br>
            <a:r>
              <a:rPr lang="en-US" dirty="0"/>
              <a:t>     presentable to users in ways they can perceive.</a:t>
            </a:r>
            <a:br>
              <a:rPr lang="en-US" dirty="0"/>
            </a:br>
            <a:endParaRPr lang="en-US" dirty="0"/>
          </a:p>
          <a:p>
            <a:r>
              <a:rPr lang="en-US" dirty="0"/>
              <a:t>O – </a:t>
            </a:r>
            <a:r>
              <a:rPr lang="en-US" b="1" dirty="0"/>
              <a:t>Operable</a:t>
            </a:r>
            <a:r>
              <a:rPr lang="en-US" dirty="0"/>
              <a:t> - User interface components and navigation must be operable. </a:t>
            </a:r>
            <a:br>
              <a:rPr lang="en-US" dirty="0"/>
            </a:br>
            <a:endParaRPr lang="en-US" dirty="0"/>
          </a:p>
          <a:p>
            <a:r>
              <a:rPr lang="en-US" dirty="0"/>
              <a:t>U – </a:t>
            </a:r>
            <a:r>
              <a:rPr lang="en-US" b="1" dirty="0"/>
              <a:t>Understandable</a:t>
            </a:r>
            <a:r>
              <a:rPr lang="en-US" dirty="0"/>
              <a:t> - Information and the operation of the user interface </a:t>
            </a:r>
            <a:br>
              <a:rPr lang="en-US" dirty="0"/>
            </a:br>
            <a:r>
              <a:rPr lang="en-US" dirty="0"/>
              <a:t>      must be understandable.</a:t>
            </a:r>
            <a:br>
              <a:rPr lang="en-US" dirty="0"/>
            </a:br>
            <a:endParaRPr lang="en-US" dirty="0"/>
          </a:p>
          <a:p>
            <a:r>
              <a:rPr lang="en-US" dirty="0"/>
              <a:t>R – </a:t>
            </a:r>
            <a:r>
              <a:rPr lang="en-US" b="1" dirty="0"/>
              <a:t>Robust</a:t>
            </a:r>
            <a:r>
              <a:rPr lang="en-US" dirty="0"/>
              <a:t> - Content must be robust enough that it can be interpreted by a </a:t>
            </a:r>
            <a:br>
              <a:rPr lang="en-US" dirty="0"/>
            </a:br>
            <a:r>
              <a:rPr lang="en-US" dirty="0"/>
              <a:t>     wide variety of user agents, including assistive technologies.</a:t>
            </a:r>
            <a:br>
              <a:rPr lang="en-US" dirty="0"/>
            </a:br>
            <a:endParaRPr lang="en-US" dirty="0"/>
          </a:p>
          <a:p>
            <a:pPr marL="0" indent="0" defTabSz="966612">
              <a:buFont typeface="+mj-lt"/>
              <a:buNone/>
              <a:defRPr/>
            </a:pPr>
            <a:r>
              <a:rPr lang="en-US" baseline="0" dirty="0"/>
              <a:t>There are three levels of conformance to WCAG criteria: A, AA, and AAA, with AAA conformance providing the best accessibility. WCAG is now on version 2.2 as of October 5, 2023 as recommended guidelines. Still, 508 asks for compliance with WCAG 2.0 Level AA.</a:t>
            </a:r>
          </a:p>
          <a:p>
            <a:pPr marL="0" indent="0" defTabSz="966612">
              <a:buFont typeface="+mj-lt"/>
              <a:buNone/>
              <a:defRPr/>
            </a:pPr>
            <a:endParaRPr lang="en-US" dirty="0"/>
          </a:p>
          <a:p>
            <a:pPr marL="158750" indent="0">
              <a:buNone/>
            </a:pPr>
            <a:endParaRPr lang="en-US" dirty="0"/>
          </a:p>
        </p:txBody>
      </p:sp>
    </p:spTree>
    <p:extLst>
      <p:ext uri="{BB962C8B-B14F-4D97-AF65-F5344CB8AC3E}">
        <p14:creationId xmlns:p14="http://schemas.microsoft.com/office/powerpoint/2010/main" val="3487520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title">
  <p:cSld name="TITL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685800" y="2065867"/>
            <a:ext cx="7772400" cy="1521391"/>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9pPr>
          </a:lstStyle>
          <a:p>
            <a:endParaRPr/>
          </a:p>
        </p:txBody>
      </p:sp>
      <p:sp>
        <p:nvSpPr>
          <p:cNvPr id="57" name="Google Shape;57;p14"/>
          <p:cNvSpPr txBox="1">
            <a:spLocks noGrp="1"/>
          </p:cNvSpPr>
          <p:nvPr>
            <p:ph type="subTitle" idx="1"/>
          </p:nvPr>
        </p:nvSpPr>
        <p:spPr>
          <a:xfrm>
            <a:off x="1371600" y="3734460"/>
            <a:ext cx="6400800" cy="631104"/>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00"/>
              </a:spcBef>
              <a:spcAft>
                <a:spcPts val="0"/>
              </a:spcAft>
              <a:buClr>
                <a:schemeClr val="lt1"/>
              </a:buClr>
              <a:buSzPts val="3000"/>
              <a:buFont typeface="Arial"/>
              <a:buNone/>
              <a:defRPr sz="3000" b="0" i="0" u="none" strike="noStrike" cap="none">
                <a:solidFill>
                  <a:schemeClr val="lt1"/>
                </a:solidFill>
                <a:latin typeface="Trebuchet MS"/>
                <a:ea typeface="Trebuchet MS"/>
                <a:cs typeface="Trebuchet MS"/>
                <a:sym typeface="Trebuchet MS"/>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Trebuchet MS"/>
                <a:ea typeface="Trebuchet MS"/>
                <a:cs typeface="Trebuchet MS"/>
                <a:sym typeface="Trebuchet MS"/>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Trebuchet MS"/>
                <a:ea typeface="Trebuchet MS"/>
                <a:cs typeface="Trebuchet MS"/>
                <a:sym typeface="Trebuchet MS"/>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9pPr>
          </a:lstStyle>
          <a:p>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 list" type="obj" preserve="1">
  <p:cSld name="bullet list">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9pPr>
          </a:lstStyle>
          <a:p>
            <a:endParaRPr/>
          </a:p>
        </p:txBody>
      </p:sp>
      <p:sp>
        <p:nvSpPr>
          <p:cNvPr id="26" name="Google Shape;26;p6"/>
          <p:cNvSpPr txBox="1">
            <a:spLocks noGrp="1"/>
          </p:cNvSpPr>
          <p:nvPr>
            <p:ph type="body" idx="1"/>
          </p:nvPr>
        </p:nvSpPr>
        <p:spPr>
          <a:xfrm>
            <a:off x="457200" y="1200150"/>
            <a:ext cx="8229600" cy="30829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L="1371600" marR="0" lvl="2" indent="-381000" algn="l" rtl="0">
              <a:lnSpc>
                <a:spcPct val="100000"/>
              </a:lnSpc>
              <a:spcBef>
                <a:spcPts val="480"/>
              </a:spcBef>
              <a:spcAft>
                <a:spcPts val="0"/>
              </a:spcAft>
              <a:buClr>
                <a:schemeClr val="dk1"/>
              </a:buClr>
              <a:buSzPts val="2400"/>
              <a:buFont typeface="Courier New"/>
              <a:buChar char="o"/>
              <a:defRPr sz="2400" b="0" i="0" u="none" strike="noStrike" cap="none">
                <a:solidFill>
                  <a:schemeClr val="dk1"/>
                </a:solidFill>
                <a:latin typeface="Trebuchet MS"/>
                <a:ea typeface="Trebuchet MS"/>
                <a:cs typeface="Trebuchet MS"/>
                <a:sym typeface="Trebuchet MS"/>
              </a:defRPr>
            </a:lvl3pPr>
            <a:lvl4pPr marL="1828800" marR="0" lvl="3" indent="-342900" algn="l" rtl="0">
              <a:lnSpc>
                <a:spcPct val="100000"/>
              </a:lnSpc>
              <a:spcBef>
                <a:spcPts val="400"/>
              </a:spcBef>
              <a:spcAft>
                <a:spcPts val="0"/>
              </a:spcAft>
              <a:buClr>
                <a:schemeClr val="dk1"/>
              </a:buClr>
              <a:buSzPts val="1800"/>
              <a:buFont typeface="Arial"/>
              <a:buChar char="•"/>
              <a:defRPr sz="2000" b="0" i="0" u="none" strike="noStrike" cap="none">
                <a:solidFill>
                  <a:schemeClr val="dk1"/>
                </a:solidFill>
                <a:latin typeface="Trebuchet MS"/>
                <a:ea typeface="Trebuchet MS"/>
                <a:cs typeface="Trebuchet MS"/>
                <a:sym typeface="Trebuchet MS"/>
              </a:defRPr>
            </a:lvl4pPr>
            <a:lvl5pPr marL="2286000" marR="0" lvl="4" indent="-330200" algn="l" rtl="0">
              <a:lnSpc>
                <a:spcPct val="100000"/>
              </a:lnSpc>
              <a:spcBef>
                <a:spcPts val="400"/>
              </a:spcBef>
              <a:spcAft>
                <a:spcPts val="0"/>
              </a:spcAft>
              <a:buClr>
                <a:schemeClr val="dk1"/>
              </a:buClr>
              <a:buSzPts val="1600"/>
              <a:buFont typeface="Courier New"/>
              <a:buChar char="o"/>
              <a:defRPr sz="2000" b="0" i="0" u="none" strike="noStrike" cap="none">
                <a:solidFill>
                  <a:schemeClr val="dk1"/>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Tree>
    <p:custDataLst>
      <p:tags r:id="rId1"/>
    </p:custDataLst>
    <p:extLst>
      <p:ext uri="{BB962C8B-B14F-4D97-AF65-F5344CB8AC3E}">
        <p14:creationId xmlns:p14="http://schemas.microsoft.com/office/powerpoint/2010/main" val="402905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 list" type="obj" preserve="1">
  <p:cSld name="bullet list">
    <p:bg>
      <p:bgPr>
        <a:gradFill rotWithShape="1">
          <a:gsLst>
            <a:gs pos="0">
              <a:srgbClr val="5174C2"/>
            </a:gs>
            <a:gs pos="100000">
              <a:schemeClr val="bg2">
                <a:shade val="30000"/>
                <a:satMod val="200000"/>
              </a:schemeClr>
            </a:gs>
          </a:gsLst>
          <a:path path="circle">
            <a:fillToRect l="50000" t="50000" r="50000" b="50000"/>
          </a:path>
        </a:grad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0" y="0"/>
            <a:ext cx="9144000" cy="1063625"/>
          </a:xfrm>
          <a:prstGeom prst="rect">
            <a:avLst/>
          </a:prstGeom>
          <a:solidFill>
            <a:srgbClr val="E7E7E7"/>
          </a:solidFill>
          <a:ln>
            <a:noFill/>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D4498"/>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dirty="0"/>
          </a:p>
        </p:txBody>
      </p:sp>
      <p:sp>
        <p:nvSpPr>
          <p:cNvPr id="26" name="Google Shape;26;p6"/>
          <p:cNvSpPr txBox="1">
            <a:spLocks noGrp="1"/>
          </p:cNvSpPr>
          <p:nvPr>
            <p:ph type="body" idx="1"/>
          </p:nvPr>
        </p:nvSpPr>
        <p:spPr>
          <a:xfrm>
            <a:off x="457200" y="1236530"/>
            <a:ext cx="8229600" cy="3219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Clr>
                <a:schemeClr val="dk1"/>
              </a:buClr>
              <a:buSzPts val="1800"/>
              <a:buNone/>
              <a:defRPr>
                <a:solidFill>
                  <a:schemeClr val="tx1"/>
                </a:solidFill>
                <a:latin typeface="Myriad Web Pro" panose="020B0503030403020204"/>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o"/>
              <a:defRPr/>
            </a:lvl3pPr>
            <a:lvl4pPr marL="1828800" lvl="3" indent="-331469" algn="l">
              <a:lnSpc>
                <a:spcPct val="100000"/>
              </a:lnSpc>
              <a:spcBef>
                <a:spcPts val="360"/>
              </a:spcBef>
              <a:spcAft>
                <a:spcPts val="0"/>
              </a:spcAft>
              <a:buClr>
                <a:schemeClr val="dk1"/>
              </a:buClr>
              <a:buSzPts val="1620"/>
              <a:buChar char="•"/>
              <a:defRPr/>
            </a:lvl4pPr>
            <a:lvl5pPr marL="2286000" lvl="4" indent="-320039" algn="l">
              <a:lnSpc>
                <a:spcPct val="100000"/>
              </a:lnSpc>
              <a:spcBef>
                <a:spcPts val="360"/>
              </a:spcBef>
              <a:spcAft>
                <a:spcPts val="0"/>
              </a:spcAft>
              <a:buClr>
                <a:schemeClr val="dk1"/>
              </a:buClr>
              <a:buSzPts val="144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ustDataLst>
      <p:tags r:id="rId1"/>
    </p:custDataLst>
    <p:extLst>
      <p:ext uri="{BB962C8B-B14F-4D97-AF65-F5344CB8AC3E}">
        <p14:creationId xmlns:p14="http://schemas.microsoft.com/office/powerpoint/2010/main" val="30126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section Title slide" preserve="1">
  <p:cSld name="Subsection Title slide">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457200" y="7905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tx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 name="Google Shape;29;p7"/>
          <p:cNvSpPr txBox="1">
            <a:spLocks noGrp="1"/>
          </p:cNvSpPr>
          <p:nvPr>
            <p:ph type="subTitle" idx="1"/>
          </p:nvPr>
        </p:nvSpPr>
        <p:spPr>
          <a:xfrm>
            <a:off x="1371600" y="1938055"/>
            <a:ext cx="6400800" cy="631104"/>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00"/>
              </a:spcBef>
              <a:spcAft>
                <a:spcPts val="0"/>
              </a:spcAft>
              <a:buClr>
                <a:schemeClr val="dk1"/>
              </a:buClr>
              <a:buSzPts val="3000"/>
              <a:buNone/>
              <a:defRPr sz="3000">
                <a:solidFill>
                  <a:schemeClr val="tx1"/>
                </a:solidFill>
                <a:latin typeface="Lato"/>
                <a:ea typeface="Lato"/>
                <a:cs typeface="Lato"/>
                <a:sym typeface="Lato"/>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1800"/>
              <a:buNone/>
              <a:defRPr>
                <a:solidFill>
                  <a:srgbClr val="888888"/>
                </a:solidFill>
              </a:defRPr>
            </a:lvl4pPr>
            <a:lvl5pPr lvl="4" algn="ctr">
              <a:lnSpc>
                <a:spcPct val="100000"/>
              </a:lnSpc>
              <a:spcBef>
                <a:spcPts val="400"/>
              </a:spcBef>
              <a:spcAft>
                <a:spcPts val="0"/>
              </a:spcAft>
              <a:buClr>
                <a:srgbClr val="888888"/>
              </a:buClr>
              <a:buSzPts val="16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ustDataLst>
      <p:tags r:id="rId1"/>
    </p:custDataLst>
    <p:extLst>
      <p:ext uri="{BB962C8B-B14F-4D97-AF65-F5344CB8AC3E}">
        <p14:creationId xmlns:p14="http://schemas.microsoft.com/office/powerpoint/2010/main" val="2471871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with description" preserve="1">
  <p:cSld name="Image with description">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tx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4539049" y="1063626"/>
            <a:ext cx="4147751" cy="326732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2400"/>
              <a:buNone/>
              <a:defRPr sz="2400">
                <a:solidFill>
                  <a:schemeClr val="tx1"/>
                </a:solidFill>
                <a:latin typeface="Myriad Web Pro" panose="020B0503030403020204"/>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o"/>
              <a:defRPr sz="1800"/>
            </a:lvl3pPr>
            <a:lvl4pPr marL="1828800" lvl="3" indent="-320039" algn="l">
              <a:lnSpc>
                <a:spcPct val="100000"/>
              </a:lnSpc>
              <a:spcBef>
                <a:spcPts val="320"/>
              </a:spcBef>
              <a:spcAft>
                <a:spcPts val="0"/>
              </a:spcAft>
              <a:buClr>
                <a:schemeClr val="dk1"/>
              </a:buClr>
              <a:buSzPts val="1440"/>
              <a:buChar char="•"/>
              <a:defRPr sz="1600"/>
            </a:lvl4pPr>
            <a:lvl5pPr marL="2286000" lvl="4" indent="-309879" algn="l">
              <a:lnSpc>
                <a:spcPct val="100000"/>
              </a:lnSpc>
              <a:spcBef>
                <a:spcPts val="320"/>
              </a:spcBef>
              <a:spcAft>
                <a:spcPts val="0"/>
              </a:spcAft>
              <a:buClr>
                <a:schemeClr val="dk1"/>
              </a:buClr>
              <a:buSzPts val="128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3" name="Google Shape;33;p8"/>
          <p:cNvSpPr>
            <a:spLocks noGrp="1"/>
          </p:cNvSpPr>
          <p:nvPr>
            <p:ph type="pic" idx="2"/>
          </p:nvPr>
        </p:nvSpPr>
        <p:spPr>
          <a:xfrm>
            <a:off x="457200" y="1063625"/>
            <a:ext cx="3785286" cy="3203575"/>
          </a:xfrm>
          <a:prstGeom prst="rect">
            <a:avLst/>
          </a:prstGeom>
          <a:noFill/>
          <a:ln>
            <a:noFill/>
          </a:ln>
        </p:spPr>
      </p:sp>
    </p:spTree>
    <p:custDataLst>
      <p:tags r:id="rId1"/>
    </p:custDataLst>
    <p:extLst>
      <p:ext uri="{BB962C8B-B14F-4D97-AF65-F5344CB8AC3E}">
        <p14:creationId xmlns:p14="http://schemas.microsoft.com/office/powerpoint/2010/main" val="383326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p:cSld name="Comparison">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tx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None/>
              <a:defRPr sz="2000" b="1">
                <a:solidFill>
                  <a:schemeClr val="tx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440"/>
              <a:buNone/>
              <a:defRPr sz="1600" b="1"/>
            </a:lvl4pPr>
            <a:lvl5pPr marL="2286000" lvl="4" indent="-228600" algn="l">
              <a:lnSpc>
                <a:spcPct val="100000"/>
              </a:lnSpc>
              <a:spcBef>
                <a:spcPts val="320"/>
              </a:spcBef>
              <a:spcAft>
                <a:spcPts val="0"/>
              </a:spcAft>
              <a:buClr>
                <a:schemeClr val="dk1"/>
              </a:buClr>
              <a:buSzPts val="128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7" name="Google Shape;37;p9"/>
          <p:cNvSpPr txBox="1">
            <a:spLocks noGrp="1"/>
          </p:cNvSpPr>
          <p:nvPr>
            <p:ph type="body" idx="2"/>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None/>
              <a:defRPr sz="2000" b="1">
                <a:solidFill>
                  <a:schemeClr val="tx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440"/>
              <a:buNone/>
              <a:defRPr sz="1600" b="1"/>
            </a:lvl4pPr>
            <a:lvl5pPr marL="2286000" lvl="4" indent="-228600" algn="l">
              <a:lnSpc>
                <a:spcPct val="100000"/>
              </a:lnSpc>
              <a:spcBef>
                <a:spcPts val="320"/>
              </a:spcBef>
              <a:spcAft>
                <a:spcPts val="0"/>
              </a:spcAft>
              <a:buClr>
                <a:schemeClr val="dk1"/>
              </a:buClr>
              <a:buSzPts val="128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8" name="Google Shape;38;p9"/>
          <p:cNvSpPr txBox="1">
            <a:spLocks noGrp="1"/>
          </p:cNvSpPr>
          <p:nvPr>
            <p:ph type="body" idx="3"/>
          </p:nvPr>
        </p:nvSpPr>
        <p:spPr>
          <a:xfrm>
            <a:off x="455613" y="1631156"/>
            <a:ext cx="4041775" cy="26997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00"/>
              </a:spcBef>
              <a:spcAft>
                <a:spcPts val="0"/>
              </a:spcAft>
              <a:buClr>
                <a:schemeClr val="dk1"/>
              </a:buClr>
              <a:buSzPts val="2000"/>
              <a:buNone/>
              <a:defRPr sz="2000">
                <a:solidFill>
                  <a:schemeClr val="tx1"/>
                </a:solidFill>
                <a:latin typeface="Myriad Web Pro" panose="020B0503030403020204"/>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o"/>
              <a:defRPr sz="1800"/>
            </a:lvl3pPr>
            <a:lvl4pPr marL="1828800" lvl="3" indent="-320039" algn="l">
              <a:lnSpc>
                <a:spcPct val="100000"/>
              </a:lnSpc>
              <a:spcBef>
                <a:spcPts val="320"/>
              </a:spcBef>
              <a:spcAft>
                <a:spcPts val="0"/>
              </a:spcAft>
              <a:buClr>
                <a:schemeClr val="dk1"/>
              </a:buClr>
              <a:buSzPts val="1440"/>
              <a:buChar char="•"/>
              <a:defRPr sz="1600"/>
            </a:lvl4pPr>
            <a:lvl5pPr marL="2286000" lvl="4" indent="-309879" algn="l">
              <a:lnSpc>
                <a:spcPct val="100000"/>
              </a:lnSpc>
              <a:spcBef>
                <a:spcPts val="320"/>
              </a:spcBef>
              <a:spcAft>
                <a:spcPts val="0"/>
              </a:spcAft>
              <a:buClr>
                <a:schemeClr val="dk1"/>
              </a:buClr>
              <a:buSzPts val="128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9" name="Google Shape;39;p9"/>
          <p:cNvSpPr txBox="1">
            <a:spLocks noGrp="1"/>
          </p:cNvSpPr>
          <p:nvPr>
            <p:ph type="body" idx="4"/>
          </p:nvPr>
        </p:nvSpPr>
        <p:spPr>
          <a:xfrm>
            <a:off x="4653145" y="1631156"/>
            <a:ext cx="4041775" cy="26997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00"/>
              </a:spcBef>
              <a:spcAft>
                <a:spcPts val="0"/>
              </a:spcAft>
              <a:buClr>
                <a:schemeClr val="dk1"/>
              </a:buClr>
              <a:buSzPts val="2000"/>
              <a:buNone/>
              <a:defRPr sz="2000">
                <a:solidFill>
                  <a:schemeClr val="tx1"/>
                </a:solidFill>
                <a:latin typeface="Myriad Web Pro" panose="020B0503030403020204"/>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o"/>
              <a:defRPr sz="1800"/>
            </a:lvl3pPr>
            <a:lvl4pPr marL="1828800" lvl="3" indent="-320039" algn="l">
              <a:lnSpc>
                <a:spcPct val="100000"/>
              </a:lnSpc>
              <a:spcBef>
                <a:spcPts val="320"/>
              </a:spcBef>
              <a:spcAft>
                <a:spcPts val="0"/>
              </a:spcAft>
              <a:buClr>
                <a:schemeClr val="dk1"/>
              </a:buClr>
              <a:buSzPts val="1440"/>
              <a:buChar char="•"/>
              <a:defRPr sz="1600"/>
            </a:lvl4pPr>
            <a:lvl5pPr marL="2286000" lvl="4" indent="-309879" algn="l">
              <a:lnSpc>
                <a:spcPct val="100000"/>
              </a:lnSpc>
              <a:spcBef>
                <a:spcPts val="320"/>
              </a:spcBef>
              <a:spcAft>
                <a:spcPts val="0"/>
              </a:spcAft>
              <a:buClr>
                <a:schemeClr val="dk1"/>
              </a:buClr>
              <a:buSzPts val="128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dirty="0"/>
          </a:p>
        </p:txBody>
      </p:sp>
    </p:spTree>
    <p:custDataLst>
      <p:tags r:id="rId1"/>
    </p:custDataLst>
    <p:extLst>
      <p:ext uri="{BB962C8B-B14F-4D97-AF65-F5344CB8AC3E}">
        <p14:creationId xmlns:p14="http://schemas.microsoft.com/office/powerpoint/2010/main" val="344072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 with bulleted list" preserve="1">
  <p:cSld name="Image with bulleted lis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tx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457200" y="1063626"/>
            <a:ext cx="4040188" cy="326732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2400"/>
              <a:buNone/>
              <a:defRPr sz="2400">
                <a:solidFill>
                  <a:schemeClr val="tx1"/>
                </a:solidFill>
                <a:latin typeface="Myriad Web Pro" panose="020B0503030403020204"/>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o"/>
              <a:defRPr sz="1800"/>
            </a:lvl3pPr>
            <a:lvl4pPr marL="1828800" lvl="3" indent="-320039" algn="l">
              <a:lnSpc>
                <a:spcPct val="100000"/>
              </a:lnSpc>
              <a:spcBef>
                <a:spcPts val="320"/>
              </a:spcBef>
              <a:spcAft>
                <a:spcPts val="0"/>
              </a:spcAft>
              <a:buClr>
                <a:schemeClr val="dk1"/>
              </a:buClr>
              <a:buSzPts val="1440"/>
              <a:buChar char="•"/>
              <a:defRPr sz="1600"/>
            </a:lvl4pPr>
            <a:lvl5pPr marL="2286000" lvl="4" indent="-309879" algn="l">
              <a:lnSpc>
                <a:spcPct val="100000"/>
              </a:lnSpc>
              <a:spcBef>
                <a:spcPts val="320"/>
              </a:spcBef>
              <a:spcAft>
                <a:spcPts val="0"/>
              </a:spcAft>
              <a:buClr>
                <a:schemeClr val="dk1"/>
              </a:buClr>
              <a:buSzPts val="128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3" name="Google Shape;43;p10"/>
          <p:cNvSpPr>
            <a:spLocks noGrp="1"/>
          </p:cNvSpPr>
          <p:nvPr>
            <p:ph type="pic" idx="2"/>
          </p:nvPr>
        </p:nvSpPr>
        <p:spPr>
          <a:xfrm>
            <a:off x="4605338" y="1063625"/>
            <a:ext cx="4081462" cy="3267075"/>
          </a:xfrm>
          <a:prstGeom prst="rect">
            <a:avLst/>
          </a:prstGeom>
          <a:noFill/>
          <a:ln>
            <a:noFill/>
          </a:ln>
        </p:spPr>
      </p:sp>
    </p:spTree>
    <p:custDataLst>
      <p:tags r:id="rId1"/>
    </p:custDataLst>
    <p:extLst>
      <p:ext uri="{BB962C8B-B14F-4D97-AF65-F5344CB8AC3E}">
        <p14:creationId xmlns:p14="http://schemas.microsoft.com/office/powerpoint/2010/main" val="197421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solidFill>
                  <a:schemeClr val="tx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11"/>
          <p:cNvSpPr txBox="1">
            <a:spLocks noGrp="1"/>
          </p:cNvSpPr>
          <p:nvPr>
            <p:ph type="body" idx="1"/>
          </p:nvPr>
        </p:nvSpPr>
        <p:spPr>
          <a:xfrm>
            <a:off x="3575050" y="204788"/>
            <a:ext cx="5111750" cy="410249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40"/>
              </a:spcBef>
              <a:spcAft>
                <a:spcPts val="0"/>
              </a:spcAft>
              <a:buClr>
                <a:schemeClr val="dk1"/>
              </a:buClr>
              <a:buSzPts val="3200"/>
              <a:buNone/>
              <a:defRPr sz="3200">
                <a:solidFill>
                  <a:schemeClr val="tx1"/>
                </a:solidFill>
                <a:latin typeface="Myriad Web Pro" panose="020B0503030403020204"/>
              </a:defRPr>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o"/>
              <a:defRPr sz="2400"/>
            </a:lvl3pPr>
            <a:lvl4pPr marL="1828800" lvl="3" indent="-342900" algn="l">
              <a:lnSpc>
                <a:spcPct val="100000"/>
              </a:lnSpc>
              <a:spcBef>
                <a:spcPts val="400"/>
              </a:spcBef>
              <a:spcAft>
                <a:spcPts val="0"/>
              </a:spcAft>
              <a:buClr>
                <a:schemeClr val="dk1"/>
              </a:buClr>
              <a:buSzPts val="1800"/>
              <a:buChar char="•"/>
              <a:defRPr sz="2000"/>
            </a:lvl4pPr>
            <a:lvl5pPr marL="2286000" lvl="4" indent="-330200" algn="l">
              <a:lnSpc>
                <a:spcPct val="100000"/>
              </a:lnSpc>
              <a:spcBef>
                <a:spcPts val="400"/>
              </a:spcBef>
              <a:spcAft>
                <a:spcPts val="0"/>
              </a:spcAft>
              <a:buClr>
                <a:schemeClr val="dk1"/>
              </a:buClr>
              <a:buSzPts val="1600"/>
              <a:buChar char="o"/>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7" name="Google Shape;47;p11"/>
          <p:cNvSpPr txBox="1">
            <a:spLocks noGrp="1"/>
          </p:cNvSpPr>
          <p:nvPr>
            <p:ph type="body" idx="2"/>
          </p:nvPr>
        </p:nvSpPr>
        <p:spPr>
          <a:xfrm>
            <a:off x="457201" y="1076326"/>
            <a:ext cx="3008313" cy="323096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solidFill>
                  <a:schemeClr val="tx1"/>
                </a:solidFill>
                <a:latin typeface="Myriad Web Pro" panose="020B0503030403020204"/>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810"/>
              <a:buNone/>
              <a:defRPr sz="900"/>
            </a:lvl4pPr>
            <a:lvl5pPr marL="2286000" lvl="4" indent="-228600" algn="l">
              <a:lnSpc>
                <a:spcPct val="100000"/>
              </a:lnSpc>
              <a:spcBef>
                <a:spcPts val="180"/>
              </a:spcBef>
              <a:spcAft>
                <a:spcPts val="0"/>
              </a:spcAft>
              <a:buClr>
                <a:schemeClr val="dk1"/>
              </a:buClr>
              <a:buSzPts val="72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ustDataLst>
      <p:tags r:id="rId1"/>
    </p:custDataLst>
    <p:extLst>
      <p:ext uri="{BB962C8B-B14F-4D97-AF65-F5344CB8AC3E}">
        <p14:creationId xmlns:p14="http://schemas.microsoft.com/office/powerpoint/2010/main" val="1661428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a:off x="1792288" y="3659179"/>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0">
                <a:solidFill>
                  <a:schemeClr val="tx1"/>
                </a:solidFill>
                <a:latin typeface="Myriad Web Pro" panose="020B0503030403020204"/>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0" name="Google Shape;50;p12"/>
          <p:cNvSpPr>
            <a:spLocks noGrp="1"/>
          </p:cNvSpPr>
          <p:nvPr>
            <p:ph type="pic" idx="2"/>
          </p:nvPr>
        </p:nvSpPr>
        <p:spPr>
          <a:xfrm>
            <a:off x="1792300" y="349132"/>
            <a:ext cx="5486400" cy="963900"/>
          </a:xfrm>
          <a:prstGeom prst="rect">
            <a:avLst/>
          </a:prstGeom>
          <a:noFill/>
          <a:ln>
            <a:noFill/>
          </a:ln>
        </p:spPr>
      </p:sp>
    </p:spTree>
    <p:custDataLst>
      <p:tags r:id="rId1"/>
    </p:custDataLst>
    <p:extLst>
      <p:ext uri="{BB962C8B-B14F-4D97-AF65-F5344CB8AC3E}">
        <p14:creationId xmlns:p14="http://schemas.microsoft.com/office/powerpoint/2010/main" val="330246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 Caption">
  <p:cSld name="Image + Caption">
    <p:spTree>
      <p:nvGrpSpPr>
        <p:cNvPr id="1" name="Shape 60"/>
        <p:cNvGrpSpPr/>
        <p:nvPr/>
      </p:nvGrpSpPr>
      <p:grpSpPr>
        <a:xfrm>
          <a:off x="0" y="0"/>
          <a:ext cx="0" cy="0"/>
          <a:chOff x="0" y="0"/>
          <a:chExt cx="0" cy="0"/>
        </a:xfrm>
      </p:grpSpPr>
      <p:sp>
        <p:nvSpPr>
          <p:cNvPr id="61" name="Google Shape;61;p16"/>
          <p:cNvSpPr/>
          <p:nvPr/>
        </p:nvSpPr>
        <p:spPr>
          <a:xfrm>
            <a:off x="0" y="3776380"/>
            <a:ext cx="9144000" cy="895694"/>
          </a:xfrm>
          <a:prstGeom prst="rect">
            <a:avLst/>
          </a:prstGeom>
          <a:solidFill>
            <a:schemeClr val="lt2"/>
          </a:solidFill>
          <a:ln>
            <a:noFill/>
          </a:ln>
          <a:effectLst>
            <a:outerShdw blurRad="50800" dist="38100" dir="162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62" name="Google Shape;62;p16"/>
          <p:cNvSpPr txBox="1">
            <a:spLocks noGrp="1"/>
          </p:cNvSpPr>
          <p:nvPr>
            <p:ph type="subTitle" idx="1"/>
          </p:nvPr>
        </p:nvSpPr>
        <p:spPr>
          <a:xfrm>
            <a:off x="1377244" y="4040970"/>
            <a:ext cx="6395156" cy="519741"/>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00"/>
              </a:spcBef>
              <a:spcAft>
                <a:spcPts val="0"/>
              </a:spcAft>
              <a:buClr>
                <a:schemeClr val="accent1"/>
              </a:buClr>
              <a:buSzPts val="2000"/>
              <a:buFont typeface="Arial"/>
              <a:buNone/>
              <a:defRPr sz="2000" b="0" i="0" u="none" strike="noStrike" cap="none">
                <a:solidFill>
                  <a:schemeClr val="accent1"/>
                </a:solidFill>
                <a:latin typeface="Trebuchet MS"/>
                <a:ea typeface="Trebuchet MS"/>
                <a:cs typeface="Trebuchet MS"/>
                <a:sym typeface="Trebuchet MS"/>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Trebuchet MS"/>
                <a:ea typeface="Trebuchet MS"/>
                <a:cs typeface="Trebuchet MS"/>
                <a:sym typeface="Trebuchet MS"/>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Trebuchet MS"/>
                <a:ea typeface="Trebuchet MS"/>
                <a:cs typeface="Trebuchet MS"/>
                <a:sym typeface="Trebuchet MS"/>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9pPr>
          </a:lstStyle>
          <a:p>
            <a:endParaRPr/>
          </a:p>
        </p:txBody>
      </p:sp>
      <p:sp>
        <p:nvSpPr>
          <p:cNvPr id="63" name="Google Shape;63;p16"/>
          <p:cNvSpPr>
            <a:spLocks noGrp="1"/>
          </p:cNvSpPr>
          <p:nvPr>
            <p:ph type="pic" idx="2"/>
          </p:nvPr>
        </p:nvSpPr>
        <p:spPr>
          <a:xfrm>
            <a:off x="1298575" y="134938"/>
            <a:ext cx="6473825" cy="3500437"/>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1"/>
        <p:cNvGrpSpPr/>
        <p:nvPr/>
      </p:nvGrpSpPr>
      <p:grpSpPr>
        <a:xfrm>
          <a:off x="0" y="0"/>
          <a:ext cx="0" cy="0"/>
          <a:chOff x="0" y="0"/>
          <a:chExt cx="0" cy="0"/>
        </a:xfrm>
      </p:grpSpPr>
      <p:sp>
        <p:nvSpPr>
          <p:cNvPr id="52" name="Google Shape;52;p13"/>
          <p:cNvSpPr/>
          <p:nvPr/>
        </p:nvSpPr>
        <p:spPr>
          <a:xfrm>
            <a:off x="0" y="0"/>
            <a:ext cx="9144000" cy="1837267"/>
          </a:xfrm>
          <a:prstGeom prst="rect">
            <a:avLst/>
          </a:prstGeom>
          <a:solidFill>
            <a:schemeClr val="lt2"/>
          </a:solidFill>
          <a:ln>
            <a:noFill/>
          </a:ln>
          <a:effectLst>
            <a:outerShdw blurRad="69850" dist="889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54" name="Google Shape;54;p13"/>
          <p:cNvPicPr preferRelativeResize="0"/>
          <p:nvPr/>
        </p:nvPicPr>
        <p:blipFill>
          <a:blip r:embed="rId4">
            <a:alphaModFix/>
          </a:blip>
          <a:stretch>
            <a:fillRect/>
          </a:stretch>
        </p:blipFill>
        <p:spPr>
          <a:xfrm>
            <a:off x="2855025" y="0"/>
            <a:ext cx="3068351" cy="1767100"/>
          </a:xfrm>
          <a:prstGeom prst="rect">
            <a:avLst/>
          </a:prstGeom>
          <a:noFill/>
          <a:ln>
            <a:noFill/>
          </a:ln>
        </p:spPr>
      </p:pic>
    </p:spTree>
    <p:custDataLst>
      <p:tags r:id="rId3"/>
    </p:custDataLst>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174C2"/>
            </a:gs>
            <a:gs pos="100000">
              <a:schemeClr val="bg2">
                <a:shade val="30000"/>
                <a:satMod val="200000"/>
              </a:schemeClr>
            </a:gs>
          </a:gsLst>
          <a:path path="circle">
            <a:fillToRect l="50000" t="50000" r="50000" b="50000"/>
          </a:path>
        </a:gradFill>
        <a:effectLst/>
      </p:bgPr>
    </p:bg>
    <p:spTree>
      <p:nvGrpSpPr>
        <p:cNvPr id="1" name="Shape 17"/>
        <p:cNvGrpSpPr/>
        <p:nvPr/>
      </p:nvGrpSpPr>
      <p:grpSpPr>
        <a:xfrm>
          <a:off x="0" y="0"/>
          <a:ext cx="0" cy="0"/>
          <a:chOff x="0" y="0"/>
          <a:chExt cx="0" cy="0"/>
        </a:xfrm>
      </p:grpSpPr>
      <p:sp>
        <p:nvSpPr>
          <p:cNvPr id="19" name="Google Shape;19;p5"/>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9pPr>
          </a:lstStyle>
          <a:p>
            <a:endParaRPr dirty="0"/>
          </a:p>
        </p:txBody>
      </p:sp>
      <p:sp>
        <p:nvSpPr>
          <p:cNvPr id="20" name="Google Shape;20;p5"/>
          <p:cNvSpPr txBox="1">
            <a:spLocks noGrp="1"/>
          </p:cNvSpPr>
          <p:nvPr>
            <p:ph type="body" idx="1"/>
          </p:nvPr>
        </p:nvSpPr>
        <p:spPr>
          <a:xfrm>
            <a:off x="457200" y="1200150"/>
            <a:ext cx="8229600" cy="30829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L="1371600" marR="0" lvl="2" indent="-381000" algn="l" rtl="0">
              <a:lnSpc>
                <a:spcPct val="100000"/>
              </a:lnSpc>
              <a:spcBef>
                <a:spcPts val="480"/>
              </a:spcBef>
              <a:spcAft>
                <a:spcPts val="0"/>
              </a:spcAft>
              <a:buClr>
                <a:schemeClr val="dk1"/>
              </a:buClr>
              <a:buSzPts val="2400"/>
              <a:buFont typeface="Courier New"/>
              <a:buChar char="o"/>
              <a:defRPr sz="2400" b="0" i="0" u="none" strike="noStrike" cap="none">
                <a:solidFill>
                  <a:schemeClr val="dk1"/>
                </a:solidFill>
                <a:latin typeface="Trebuchet MS"/>
                <a:ea typeface="Trebuchet MS"/>
                <a:cs typeface="Trebuchet MS"/>
                <a:sym typeface="Trebuchet MS"/>
              </a:defRPr>
            </a:lvl3pPr>
            <a:lvl4pPr marL="1828800" marR="0" lvl="3" indent="-342900" algn="l" rtl="0">
              <a:lnSpc>
                <a:spcPct val="100000"/>
              </a:lnSpc>
              <a:spcBef>
                <a:spcPts val="400"/>
              </a:spcBef>
              <a:spcAft>
                <a:spcPts val="0"/>
              </a:spcAft>
              <a:buClr>
                <a:schemeClr val="dk1"/>
              </a:buClr>
              <a:buSzPts val="1800"/>
              <a:buFont typeface="Arial"/>
              <a:buChar char="•"/>
              <a:defRPr sz="2000" b="0" i="0" u="none" strike="noStrike" cap="none">
                <a:solidFill>
                  <a:schemeClr val="dk1"/>
                </a:solidFill>
                <a:latin typeface="Trebuchet MS"/>
                <a:ea typeface="Trebuchet MS"/>
                <a:cs typeface="Trebuchet MS"/>
                <a:sym typeface="Trebuchet MS"/>
              </a:defRPr>
            </a:lvl4pPr>
            <a:lvl5pPr marL="2286000" marR="0" lvl="4" indent="-330200" algn="l" rtl="0">
              <a:lnSpc>
                <a:spcPct val="100000"/>
              </a:lnSpc>
              <a:spcBef>
                <a:spcPts val="400"/>
              </a:spcBef>
              <a:spcAft>
                <a:spcPts val="0"/>
              </a:spcAft>
              <a:buClr>
                <a:schemeClr val="dk1"/>
              </a:buClr>
              <a:buSzPts val="1600"/>
              <a:buFont typeface="Courier New"/>
              <a:buChar char="o"/>
              <a:defRPr sz="2000" b="0" i="0" u="none" strike="noStrike" cap="none">
                <a:solidFill>
                  <a:schemeClr val="dk1"/>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dirty="0"/>
          </a:p>
        </p:txBody>
      </p:sp>
    </p:spTree>
    <p:custDataLst>
      <p:tags r:id="rId9"/>
    </p:custDataLst>
    <p:extLst>
      <p:ext uri="{BB962C8B-B14F-4D97-AF65-F5344CB8AC3E}">
        <p14:creationId xmlns:p14="http://schemas.microsoft.com/office/powerpoint/2010/main" val="1332347482"/>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sp>
        <p:nvSpPr>
          <p:cNvPr id="59" name="Google Shape;59;p15"/>
          <p:cNvSpPr txBox="1"/>
          <p:nvPr/>
        </p:nvSpPr>
        <p:spPr>
          <a:xfrm>
            <a:off x="7604879" y="4874410"/>
            <a:ext cx="1450975" cy="215444"/>
          </a:xfrm>
          <a:prstGeom prst="rect">
            <a:avLst/>
          </a:prstGeom>
          <a:noFill/>
          <a:ln>
            <a:noFill/>
          </a:ln>
        </p:spPr>
        <p:txBody>
          <a:bodyPr spcFirstLastPara="1" wrap="square" lIns="91425" tIns="45700" rIns="0"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accent2"/>
                </a:solidFill>
                <a:latin typeface="Calibri"/>
                <a:ea typeface="Calibri"/>
                <a:cs typeface="Calibri"/>
                <a:sym typeface="Calibri"/>
              </a:rPr>
              <a:t>©2021 Quality Matters.</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s://www.w3.org/WAI/WCAG21/quickref/?versions=2.0" TargetMode="External"/><Relationship Id="rId5" Type="http://schemas.openxmlformats.org/officeDocument/2006/relationships/hyperlink" Target="https://www.w3.org/WAI/standards-guidelines/wcag/" TargetMode="External"/><Relationship Id="rId4" Type="http://schemas.openxmlformats.org/officeDocument/2006/relationships/hyperlink" Target="https://www.section508.gov/develop/applicability-conformance/#:~:text=The%20Revised%20508%20Standards%20incorporate,and%20non%2Dweb%20electronic%20content." TargetMode="Externa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hyperlink" Target="https://www.qualitymatters.org/qa-resources/resource-center/articles-resources/accessibility-white-paper-series" TargetMode="External"/><Relationship Id="rId5" Type="http://schemas.openxmlformats.org/officeDocument/2006/relationships/hyperlink" Target="https://qualitymatters.org/qa-resources/resource-center/articles-resources/digital-accessibility-guide" TargetMode="External"/><Relationship Id="rId4" Type="http://schemas.openxmlformats.org/officeDocument/2006/relationships/hyperlink" Target="https://www.qualitymatters.org/professional-development/workshops/higher-ed-standard-8"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27.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hyperlink" Target="http://librarycopyright.net/" TargetMode="External"/><Relationship Id="rId7" Type="http://schemas.microsoft.com/office/2007/relationships/hdphoto" Target="../media/hdphoto1.wdp"/><Relationship Id="rId2" Type="http://schemas.openxmlformats.org/officeDocument/2006/relationships/slideLayout" Target="../slideLayouts/slideLayout8.xml"/><Relationship Id="rId1" Type="http://schemas.openxmlformats.org/officeDocument/2006/relationships/tags" Target="../tags/tag29.xml"/><Relationship Id="rId6" Type="http://schemas.openxmlformats.org/officeDocument/2006/relationships/image" Target="../media/image12.png"/><Relationship Id="rId5" Type="http://schemas.openxmlformats.org/officeDocument/2006/relationships/hyperlink" Target="https://library.wheaton.edu/copyright/8" TargetMode="External"/><Relationship Id="rId4" Type="http://schemas.openxmlformats.org/officeDocument/2006/relationships/hyperlink" Target="http://librarycopyright.net/resources/fairuse/"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32.xml"/><Relationship Id="rId6" Type="http://schemas.openxmlformats.org/officeDocument/2006/relationships/hyperlink" Target="https://www.tpgi.com/color-contrast-checker/"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hyperlink" Target="https://csuohio.hosted.panopto.com/Panopto/Pages/Viewer.aspx?id=79f601fe-45be-4be3-b996-acc501568260"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34.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35.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7.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3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3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41.xml"/><Relationship Id="rId5" Type="http://schemas.openxmlformats.org/officeDocument/2006/relationships/image" Target="../media/image19.png"/><Relationship Id="rId4" Type="http://schemas.openxmlformats.org/officeDocument/2006/relationships/hyperlink" Target="http://diagramcenter.org/making-images-accessible.html"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46.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48.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8" Type="http://schemas.openxmlformats.org/officeDocument/2006/relationships/hyperlink" Target="https://support.microsoft.com/en-us/office/make-your-content-accessible-in-the-microsoft-365-apps-8a04499b-8a58-4db6-8c9d-5837f60745ef" TargetMode="External"/><Relationship Id="rId3" Type="http://schemas.openxmlformats.org/officeDocument/2006/relationships/notesSlide" Target="../notesSlides/notesSlide35.xml"/><Relationship Id="rId7" Type="http://schemas.openxmlformats.org/officeDocument/2006/relationships/hyperlink" Target="https://www.color-blindness.com/coblis-color-blindness-simulator/" TargetMode="Externa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hyperlink" Target="http://www.visionaustralia.org/business-and-professionals/digital-accessibility-services/resources/downloads" TargetMode="External"/><Relationship Id="rId5" Type="http://schemas.openxmlformats.org/officeDocument/2006/relationships/hyperlink" Target="https://wave.webaim.org/" TargetMode="External"/><Relationship Id="rId10" Type="http://schemas.openxmlformats.org/officeDocument/2006/relationships/hyperlink" Target="https://support.microsoft.com/en-us/office/improve-accessibility-with-the-accessibility-checker-a16f6de0-2f39-4a2b-8bd8-5ad801426c7f" TargetMode="External"/><Relationship Id="rId4" Type="http://schemas.openxmlformats.org/officeDocument/2006/relationships/hyperlink" Target="https://webaim.org/" TargetMode="External"/><Relationship Id="rId9" Type="http://schemas.openxmlformats.org/officeDocument/2006/relationships/hyperlink" Target="https://support.microsoft.com/en-us/office/make-your-word-documents-accessible-to-people-with-disabilities-d9bf3683-87ac-47ea-b91a-78dcacb3c66d"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youtu.be/y89reMUP1Jk?si=TNtp0t1F0caDZsYK" TargetMode="External"/><Relationship Id="rId3" Type="http://schemas.openxmlformats.org/officeDocument/2006/relationships/notesSlide" Target="../notesSlides/notesSlide36.xml"/><Relationship Id="rId7" Type="http://schemas.openxmlformats.org/officeDocument/2006/relationships/hyperlink" Target="http://www.uiaccess.com/transcripts/transcripts_on_the_web.html" TargetMode="Externa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hyperlink" Target="https://support.google.com/youtube/answer/2734796?hl=en#zippy=%2Cauto-translate" TargetMode="External"/><Relationship Id="rId5" Type="http://schemas.openxmlformats.org/officeDocument/2006/relationships/hyperlink" Target="https://amara.org/" TargetMode="External"/><Relationship Id="rId10" Type="http://schemas.openxmlformats.org/officeDocument/2006/relationships/hyperlink" Target="http://diagramcenter.org/" TargetMode="External"/><Relationship Id="rId4" Type="http://schemas.openxmlformats.org/officeDocument/2006/relationships/hyperlink" Target="https://www.adobe.com/accessibility/pdf/pdf-accessibility-overview.html" TargetMode="External"/><Relationship Id="rId9" Type="http://schemas.openxmlformats.org/officeDocument/2006/relationships/hyperlink" Target="https://www.w3.org/WAI/design-develop/"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22.jpeg"/><Relationship Id="rId4" Type="http://schemas.openxmlformats.org/officeDocument/2006/relationships/hyperlink" Target="mailto:h.caprette@csuohio.edu"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hyperlink" Target="http://www.ada.gov/pubs/adastatute08.htm#12102"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hyperlink" Target="http://www.dol.gov/oasam/regs/statutes/sec504.htm"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hyperlink" Target="http://www.justice.gov/crt/508/archive/deptofed.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1"/>
          <p:cNvSpPr txBox="1">
            <a:spLocks noGrp="1"/>
          </p:cNvSpPr>
          <p:nvPr>
            <p:ph type="ctrTitle"/>
          </p:nvPr>
        </p:nvSpPr>
        <p:spPr>
          <a:xfrm>
            <a:off x="685800" y="2065867"/>
            <a:ext cx="7772400" cy="152139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4400" dirty="0"/>
              <a:t>Implementing a Plan for Digital Accessibility</a:t>
            </a:r>
            <a:endParaRPr dirty="0"/>
          </a:p>
        </p:txBody>
      </p:sp>
      <p:sp>
        <p:nvSpPr>
          <p:cNvPr id="88" name="Google Shape;88;p21"/>
          <p:cNvSpPr txBox="1">
            <a:spLocks noGrp="1"/>
          </p:cNvSpPr>
          <p:nvPr>
            <p:ph type="subTitle" idx="1"/>
          </p:nvPr>
        </p:nvSpPr>
        <p:spPr>
          <a:xfrm>
            <a:off x="1371600" y="3734459"/>
            <a:ext cx="6400800" cy="115243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3000"/>
              <a:buNone/>
            </a:pPr>
            <a:r>
              <a:rPr lang="en-US" sz="2000" dirty="0"/>
              <a:t>Heather Caprette, M.F.A. </a:t>
            </a:r>
            <a:br>
              <a:rPr lang="en-US" sz="2000" dirty="0"/>
            </a:br>
            <a:r>
              <a:rPr lang="en-US" sz="2000" dirty="0"/>
              <a:t>Sr. Media Developer/Instructional Designer</a:t>
            </a:r>
            <a:br>
              <a:rPr lang="en-US" sz="2000" dirty="0"/>
            </a:br>
            <a:r>
              <a:rPr lang="en-US" sz="2000" dirty="0"/>
              <a:t>CSU Online, Cleveland State University</a:t>
            </a:r>
            <a:endParaRPr sz="2000"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F2D2-AD37-D3AF-D90A-39E644F17FA0}"/>
              </a:ext>
            </a:extLst>
          </p:cNvPr>
          <p:cNvSpPr>
            <a:spLocks noGrp="1"/>
          </p:cNvSpPr>
          <p:nvPr>
            <p:ph type="title"/>
          </p:nvPr>
        </p:nvSpPr>
        <p:spPr/>
        <p:txBody>
          <a:bodyPr/>
          <a:lstStyle/>
          <a:p>
            <a:r>
              <a:rPr lang="en-US" dirty="0"/>
              <a:t>What are the Guidelines</a:t>
            </a:r>
          </a:p>
        </p:txBody>
      </p:sp>
      <p:sp>
        <p:nvSpPr>
          <p:cNvPr id="3" name="Text Placeholder 2">
            <a:extLst>
              <a:ext uri="{FF2B5EF4-FFF2-40B4-BE49-F238E27FC236}">
                <a16:creationId xmlns:a16="http://schemas.microsoft.com/office/drawing/2014/main" id="{67B1DBE5-5437-DBE9-F127-E65957A3E6F6}"/>
              </a:ext>
            </a:extLst>
          </p:cNvPr>
          <p:cNvSpPr>
            <a:spLocks noGrp="1"/>
          </p:cNvSpPr>
          <p:nvPr>
            <p:ph type="body" idx="1"/>
          </p:nvPr>
        </p:nvSpPr>
        <p:spPr>
          <a:xfrm>
            <a:off x="457200" y="1236529"/>
            <a:ext cx="8589364" cy="3687739"/>
          </a:xfrm>
        </p:spPr>
        <p:txBody>
          <a:bodyPr/>
          <a:lstStyle/>
          <a:p>
            <a:pPr>
              <a:lnSpc>
                <a:spcPct val="130000"/>
              </a:lnSpc>
            </a:pPr>
            <a:r>
              <a:rPr lang="en-US" sz="2000" dirty="0">
                <a:solidFill>
                  <a:srgbClr val="FFFF00"/>
                </a:solidFill>
                <a:hlinkClick r:id="rId4">
                  <a:extLst>
                    <a:ext uri="{A12FA001-AC4F-418D-AE19-62706E023703}">
                      <ahyp:hlinkClr xmlns:ahyp="http://schemas.microsoft.com/office/drawing/2018/hyperlinkcolor" val="tx"/>
                    </a:ext>
                  </a:extLst>
                </a:hlinkClick>
              </a:rPr>
              <a:t>Section 508 </a:t>
            </a:r>
            <a:r>
              <a:rPr lang="en-US" sz="2000" dirty="0"/>
              <a:t>Rules require conformance to the Web Content Accessibility Guidelines (WCAG) 2.0 at Level AA  - </a:t>
            </a:r>
            <a:r>
              <a:rPr lang="en-US" sz="1400" dirty="0"/>
              <a:t>(https://www.section508.gov/develop/applicability-conformance)</a:t>
            </a:r>
          </a:p>
          <a:p>
            <a:pPr>
              <a:lnSpc>
                <a:spcPct val="130000"/>
              </a:lnSpc>
            </a:pPr>
            <a:r>
              <a:rPr lang="en-US" sz="2000" dirty="0">
                <a:solidFill>
                  <a:srgbClr val="FFFF00"/>
                </a:solidFill>
                <a:hlinkClick r:id="rId5">
                  <a:extLst>
                    <a:ext uri="{A12FA001-AC4F-418D-AE19-62706E023703}">
                      <ahyp:hlinkClr xmlns:ahyp="http://schemas.microsoft.com/office/drawing/2018/hyperlinkcolor" val="tx"/>
                    </a:ext>
                  </a:extLst>
                </a:hlinkClick>
              </a:rPr>
              <a:t>WCAG 2.0</a:t>
            </a:r>
            <a:r>
              <a:rPr lang="en-US" sz="2000" dirty="0">
                <a:solidFill>
                  <a:srgbClr val="FFFF00"/>
                </a:solidFill>
              </a:rPr>
              <a:t> </a:t>
            </a:r>
            <a:r>
              <a:rPr lang="en-US" sz="2000" dirty="0"/>
              <a:t>– </a:t>
            </a:r>
            <a:r>
              <a:rPr lang="en-US" sz="1400" dirty="0"/>
              <a:t>(https://www.w3.org/WAI/standards-guidelines/wcag/</a:t>
            </a:r>
          </a:p>
          <a:p>
            <a:pPr>
              <a:lnSpc>
                <a:spcPct val="130000"/>
              </a:lnSpc>
            </a:pPr>
            <a:r>
              <a:rPr lang="en-US" sz="2000" dirty="0">
                <a:solidFill>
                  <a:srgbClr val="FFFF00"/>
                </a:solidFill>
                <a:hlinkClick r:id="rId6">
                  <a:extLst>
                    <a:ext uri="{A12FA001-AC4F-418D-AE19-62706E023703}">
                      <ahyp:hlinkClr xmlns:ahyp="http://schemas.microsoft.com/office/drawing/2018/hyperlinkcolor" val="tx"/>
                    </a:ext>
                  </a:extLst>
                </a:hlinkClick>
              </a:rPr>
              <a:t>How to Meet WCAG - Quick Reference guide </a:t>
            </a:r>
            <a:r>
              <a:rPr lang="en-US" sz="2000" dirty="0"/>
              <a:t>– </a:t>
            </a:r>
            <a:r>
              <a:rPr lang="en-US" sz="1400" dirty="0"/>
              <a:t>(</a:t>
            </a:r>
            <a:r>
              <a:rPr lang="en-US" sz="1400" dirty="0">
                <a:solidFill>
                  <a:schemeClr val="bg1"/>
                </a:solidFill>
              </a:rPr>
              <a:t>https://www.w3.org/WAI/WCAG21/quickref/?versions=2.0</a:t>
            </a:r>
            <a:r>
              <a:rPr lang="en-US" sz="1400" dirty="0"/>
              <a:t>)</a:t>
            </a:r>
          </a:p>
          <a:p>
            <a:pPr lvl="1">
              <a:lnSpc>
                <a:spcPct val="130000"/>
              </a:lnSpc>
            </a:pPr>
            <a:r>
              <a:rPr lang="en-US" sz="1000" dirty="0"/>
              <a:t>P – Perceivable</a:t>
            </a:r>
          </a:p>
          <a:p>
            <a:pPr lvl="1">
              <a:lnSpc>
                <a:spcPct val="130000"/>
              </a:lnSpc>
            </a:pPr>
            <a:r>
              <a:rPr lang="en-US" sz="1000" dirty="0"/>
              <a:t>O – Operable</a:t>
            </a:r>
          </a:p>
          <a:p>
            <a:pPr lvl="1">
              <a:lnSpc>
                <a:spcPct val="130000"/>
              </a:lnSpc>
            </a:pPr>
            <a:r>
              <a:rPr lang="en-US" sz="1000" dirty="0"/>
              <a:t>U – Understandable</a:t>
            </a:r>
          </a:p>
          <a:p>
            <a:pPr lvl="1">
              <a:lnSpc>
                <a:spcPct val="130000"/>
              </a:lnSpc>
            </a:pPr>
            <a:r>
              <a:rPr lang="en-US" sz="1000" dirty="0"/>
              <a:t>R - Robust</a:t>
            </a:r>
            <a:br>
              <a:rPr lang="en-US" sz="1000" dirty="0"/>
            </a:br>
            <a:endParaRPr lang="en-US" sz="1000" dirty="0"/>
          </a:p>
        </p:txBody>
      </p:sp>
      <p:sp>
        <p:nvSpPr>
          <p:cNvPr id="8" name="TextBox 7">
            <a:extLst>
              <a:ext uri="{FF2B5EF4-FFF2-40B4-BE49-F238E27FC236}">
                <a16:creationId xmlns:a16="http://schemas.microsoft.com/office/drawing/2014/main" id="{7C1E7589-AFC9-A27D-8CAE-EC5BB1848DEB}"/>
              </a:ext>
            </a:extLst>
          </p:cNvPr>
          <p:cNvSpPr txBox="1"/>
          <p:nvPr/>
        </p:nvSpPr>
        <p:spPr>
          <a:xfrm>
            <a:off x="5658787" y="3505222"/>
            <a:ext cx="786983" cy="307777"/>
          </a:xfrm>
          <a:prstGeom prst="rect">
            <a:avLst/>
          </a:prstGeom>
          <a:noFill/>
        </p:spPr>
        <p:txBody>
          <a:bodyPr wrap="square" rtlCol="0">
            <a:spAutoFit/>
          </a:bodyPr>
          <a:lstStyle/>
          <a:p>
            <a:r>
              <a:rPr lang="en-US" dirty="0">
                <a:solidFill>
                  <a:srgbClr val="FFC000"/>
                </a:solidFill>
              </a:rPr>
              <a:t>Level A</a:t>
            </a:r>
          </a:p>
        </p:txBody>
      </p:sp>
      <p:pic>
        <p:nvPicPr>
          <p:cNvPr id="7" name="Picture 6" descr="ice cream cone with one scoop representing Level A of WCAG">
            <a:extLst>
              <a:ext uri="{FF2B5EF4-FFF2-40B4-BE49-F238E27FC236}">
                <a16:creationId xmlns:a16="http://schemas.microsoft.com/office/drawing/2014/main" id="{86D1CBC4-9CFD-D42A-DFB2-3B747B4AC840}"/>
              </a:ext>
            </a:extLst>
          </p:cNvPr>
          <p:cNvPicPr>
            <a:picLocks noChangeAspect="1"/>
          </p:cNvPicPr>
          <p:nvPr/>
        </p:nvPicPr>
        <p:blipFill>
          <a:blip r:embed="rId7"/>
          <a:srcRect/>
          <a:stretch/>
        </p:blipFill>
        <p:spPr>
          <a:xfrm>
            <a:off x="5766781" y="3845929"/>
            <a:ext cx="507510" cy="1197721"/>
          </a:xfrm>
          <a:prstGeom prst="rect">
            <a:avLst/>
          </a:prstGeom>
        </p:spPr>
      </p:pic>
      <p:sp>
        <p:nvSpPr>
          <p:cNvPr id="9" name="TextBox 8">
            <a:extLst>
              <a:ext uri="{FF2B5EF4-FFF2-40B4-BE49-F238E27FC236}">
                <a16:creationId xmlns:a16="http://schemas.microsoft.com/office/drawing/2014/main" id="{3329E0C5-8340-6B8F-5F5D-E8E336669DB1}"/>
              </a:ext>
            </a:extLst>
          </p:cNvPr>
          <p:cNvSpPr txBox="1"/>
          <p:nvPr/>
        </p:nvSpPr>
        <p:spPr>
          <a:xfrm>
            <a:off x="6596510" y="3255767"/>
            <a:ext cx="1039318" cy="307777"/>
          </a:xfrm>
          <a:prstGeom prst="rect">
            <a:avLst/>
          </a:prstGeom>
          <a:noFill/>
        </p:spPr>
        <p:txBody>
          <a:bodyPr wrap="square" rtlCol="0">
            <a:spAutoFit/>
          </a:bodyPr>
          <a:lstStyle/>
          <a:p>
            <a:r>
              <a:rPr lang="en-US" dirty="0">
                <a:solidFill>
                  <a:srgbClr val="FFC000"/>
                </a:solidFill>
              </a:rPr>
              <a:t>Level AA</a:t>
            </a:r>
          </a:p>
        </p:txBody>
      </p:sp>
      <p:pic>
        <p:nvPicPr>
          <p:cNvPr id="12" name="Picture 11" descr="ice cream cone with two scoops representing Level AA of WCAG">
            <a:extLst>
              <a:ext uri="{FF2B5EF4-FFF2-40B4-BE49-F238E27FC236}">
                <a16:creationId xmlns:a16="http://schemas.microsoft.com/office/drawing/2014/main" id="{BA214305-DD7C-0F21-83AF-3939C8E78CC5}"/>
              </a:ext>
            </a:extLst>
          </p:cNvPr>
          <p:cNvPicPr>
            <a:picLocks noChangeAspect="1"/>
          </p:cNvPicPr>
          <p:nvPr/>
        </p:nvPicPr>
        <p:blipFill>
          <a:blip r:embed="rId8"/>
          <a:stretch>
            <a:fillRect/>
          </a:stretch>
        </p:blipFill>
        <p:spPr>
          <a:xfrm>
            <a:off x="6750849" y="3582560"/>
            <a:ext cx="668180" cy="1495926"/>
          </a:xfrm>
          <a:prstGeom prst="rect">
            <a:avLst/>
          </a:prstGeom>
        </p:spPr>
      </p:pic>
      <p:sp>
        <p:nvSpPr>
          <p:cNvPr id="10" name="TextBox 9">
            <a:extLst>
              <a:ext uri="{FF2B5EF4-FFF2-40B4-BE49-F238E27FC236}">
                <a16:creationId xmlns:a16="http://schemas.microsoft.com/office/drawing/2014/main" id="{5FD7675B-B9D1-C58A-DE1A-6722F7F0C9E2}"/>
              </a:ext>
            </a:extLst>
          </p:cNvPr>
          <p:cNvSpPr txBox="1"/>
          <p:nvPr/>
        </p:nvSpPr>
        <p:spPr>
          <a:xfrm>
            <a:off x="7750054" y="3003620"/>
            <a:ext cx="1039318" cy="307777"/>
          </a:xfrm>
          <a:prstGeom prst="rect">
            <a:avLst/>
          </a:prstGeom>
          <a:noFill/>
        </p:spPr>
        <p:txBody>
          <a:bodyPr wrap="square" rtlCol="0">
            <a:spAutoFit/>
          </a:bodyPr>
          <a:lstStyle/>
          <a:p>
            <a:r>
              <a:rPr lang="en-US" dirty="0">
                <a:solidFill>
                  <a:srgbClr val="FFC000"/>
                </a:solidFill>
              </a:rPr>
              <a:t>Level AAA</a:t>
            </a:r>
          </a:p>
        </p:txBody>
      </p:sp>
      <p:pic>
        <p:nvPicPr>
          <p:cNvPr id="14" name="Picture 13" descr="ice cream cone with three scoops representing Level AAA of WCAG">
            <a:extLst>
              <a:ext uri="{FF2B5EF4-FFF2-40B4-BE49-F238E27FC236}">
                <a16:creationId xmlns:a16="http://schemas.microsoft.com/office/drawing/2014/main" id="{5EE67E75-C01F-54BC-36DF-E0807EAA9E59}"/>
              </a:ext>
            </a:extLst>
          </p:cNvPr>
          <p:cNvPicPr>
            <a:picLocks noChangeAspect="1"/>
          </p:cNvPicPr>
          <p:nvPr/>
        </p:nvPicPr>
        <p:blipFill>
          <a:blip r:embed="rId9"/>
          <a:stretch>
            <a:fillRect/>
          </a:stretch>
        </p:blipFill>
        <p:spPr>
          <a:xfrm flipH="1">
            <a:off x="7852626" y="3388965"/>
            <a:ext cx="834174" cy="1708207"/>
          </a:xfrm>
          <a:prstGeom prst="rect">
            <a:avLst/>
          </a:prstGeom>
        </p:spPr>
      </p:pic>
    </p:spTree>
    <p:custDataLst>
      <p:tags r:id="rId1"/>
    </p:custDataLst>
    <p:extLst>
      <p:ext uri="{BB962C8B-B14F-4D97-AF65-F5344CB8AC3E}">
        <p14:creationId xmlns:p14="http://schemas.microsoft.com/office/powerpoint/2010/main" val="2703818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55B4-357F-6F8D-906D-DFE4D65961C3}"/>
              </a:ext>
            </a:extLst>
          </p:cNvPr>
          <p:cNvSpPr>
            <a:spLocks noGrp="1"/>
          </p:cNvSpPr>
          <p:nvPr>
            <p:ph type="title"/>
          </p:nvPr>
        </p:nvSpPr>
        <p:spPr/>
        <p:txBody>
          <a:bodyPr/>
          <a:lstStyle/>
          <a:p>
            <a:r>
              <a:rPr lang="en-US" sz="3600" dirty="0"/>
              <a:t>QM G.S. 8: Accessibility &amp; Usability</a:t>
            </a:r>
          </a:p>
        </p:txBody>
      </p:sp>
      <p:sp>
        <p:nvSpPr>
          <p:cNvPr id="3" name="Text Placeholder 2">
            <a:extLst>
              <a:ext uri="{FF2B5EF4-FFF2-40B4-BE49-F238E27FC236}">
                <a16:creationId xmlns:a16="http://schemas.microsoft.com/office/drawing/2014/main" id="{AE15C340-90B9-931A-283A-DFD81825C58F}"/>
              </a:ext>
            </a:extLst>
          </p:cNvPr>
          <p:cNvSpPr>
            <a:spLocks noGrp="1"/>
          </p:cNvSpPr>
          <p:nvPr>
            <p:ph type="body" idx="1"/>
          </p:nvPr>
        </p:nvSpPr>
        <p:spPr>
          <a:ln>
            <a:noFill/>
          </a:ln>
        </p:spPr>
        <p:txBody>
          <a:bodyPr/>
          <a:lstStyle/>
          <a:p>
            <a:r>
              <a:rPr lang="en-US" dirty="0"/>
              <a:t>The course design utilizes principles of accessibility and usability, reflecting a commitment to ensuring diverse learners can access course content and activities and can easily navigate and interact with course components.</a:t>
            </a:r>
          </a:p>
          <a:p>
            <a:endParaRPr lang="en-US" dirty="0"/>
          </a:p>
        </p:txBody>
      </p:sp>
      <p:grpSp>
        <p:nvGrpSpPr>
          <p:cNvPr id="7" name="Group 6">
            <a:extLst>
              <a:ext uri="{FF2B5EF4-FFF2-40B4-BE49-F238E27FC236}">
                <a16:creationId xmlns:a16="http://schemas.microsoft.com/office/drawing/2014/main" id="{B3E427E3-D474-95E7-5E26-60FF3609C85F}"/>
              </a:ext>
            </a:extLst>
          </p:cNvPr>
          <p:cNvGrpSpPr/>
          <p:nvPr/>
        </p:nvGrpSpPr>
        <p:grpSpPr>
          <a:xfrm>
            <a:off x="960120" y="4610343"/>
            <a:ext cx="5177905" cy="307777"/>
            <a:chOff x="960120" y="4610343"/>
            <a:chExt cx="5177905" cy="307777"/>
          </a:xfrm>
        </p:grpSpPr>
        <p:pic>
          <p:nvPicPr>
            <p:cNvPr id="5" name="Graphic 4" descr="Badge Copyright outline">
              <a:extLst>
                <a:ext uri="{FF2B5EF4-FFF2-40B4-BE49-F238E27FC236}">
                  <a16:creationId xmlns:a16="http://schemas.microsoft.com/office/drawing/2014/main" id="{084E9E7D-B892-B3C2-6FF0-3B13ACC03F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0120" y="4640350"/>
              <a:ext cx="247765" cy="247765"/>
            </a:xfrm>
            <a:prstGeom prst="rect">
              <a:avLst/>
            </a:prstGeom>
          </p:spPr>
        </p:pic>
        <p:sp>
          <p:nvSpPr>
            <p:cNvPr id="6" name="TextBox 5">
              <a:extLst>
                <a:ext uri="{FF2B5EF4-FFF2-40B4-BE49-F238E27FC236}">
                  <a16:creationId xmlns:a16="http://schemas.microsoft.com/office/drawing/2014/main" id="{D9659D0C-6987-630D-1B48-00A0457E825A}"/>
                </a:ext>
              </a:extLst>
            </p:cNvPr>
            <p:cNvSpPr txBox="1"/>
            <p:nvPr/>
          </p:nvSpPr>
          <p:spPr>
            <a:xfrm>
              <a:off x="1207885" y="4610343"/>
              <a:ext cx="4930140" cy="307777"/>
            </a:xfrm>
            <a:prstGeom prst="rect">
              <a:avLst/>
            </a:prstGeom>
            <a:noFill/>
          </p:spPr>
          <p:txBody>
            <a:bodyPr wrap="square" rtlCol="0">
              <a:spAutoFit/>
            </a:bodyPr>
            <a:lstStyle/>
            <a:p>
              <a:r>
                <a:rPr lang="en-US" dirty="0">
                  <a:solidFill>
                    <a:schemeClr val="bg1"/>
                  </a:solidFill>
                </a:rPr>
                <a:t>2023 Quality Matters</a:t>
              </a:r>
            </a:p>
          </p:txBody>
        </p:sp>
      </p:grpSp>
    </p:spTree>
    <p:custDataLst>
      <p:tags r:id="rId1"/>
    </p:custDataLst>
    <p:extLst>
      <p:ext uri="{BB962C8B-B14F-4D97-AF65-F5344CB8AC3E}">
        <p14:creationId xmlns:p14="http://schemas.microsoft.com/office/powerpoint/2010/main" val="2825916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E3B3-0FD6-E7E5-573E-ACECB6C8F6DD}"/>
              </a:ext>
            </a:extLst>
          </p:cNvPr>
          <p:cNvSpPr>
            <a:spLocks noGrp="1"/>
          </p:cNvSpPr>
          <p:nvPr>
            <p:ph type="title"/>
          </p:nvPr>
        </p:nvSpPr>
        <p:spPr/>
        <p:txBody>
          <a:bodyPr/>
          <a:lstStyle/>
          <a:p>
            <a:r>
              <a:rPr lang="en-US" dirty="0"/>
              <a:t>Challenges to Getting Started</a:t>
            </a:r>
          </a:p>
        </p:txBody>
      </p:sp>
      <p:pic>
        <p:nvPicPr>
          <p:cNvPr id="5" name="Picture 4" descr="Image of person sitting at computer desk in a very messy room. Sign reads Keep calm and keep working.">
            <a:extLst>
              <a:ext uri="{FF2B5EF4-FFF2-40B4-BE49-F238E27FC236}">
                <a16:creationId xmlns:a16="http://schemas.microsoft.com/office/drawing/2014/main" id="{4D9D99F1-6391-61EF-A0FB-DA929456202D}"/>
              </a:ext>
            </a:extLst>
          </p:cNvPr>
          <p:cNvPicPr>
            <a:picLocks noChangeAspect="1"/>
          </p:cNvPicPr>
          <p:nvPr/>
        </p:nvPicPr>
        <p:blipFill>
          <a:blip r:embed="rId4"/>
          <a:srcRect/>
          <a:stretch/>
        </p:blipFill>
        <p:spPr>
          <a:xfrm>
            <a:off x="1532592" y="1153648"/>
            <a:ext cx="6078815" cy="395501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72374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55B4-357F-6F8D-906D-DFE4D65961C3}"/>
              </a:ext>
            </a:extLst>
          </p:cNvPr>
          <p:cNvSpPr>
            <a:spLocks noGrp="1"/>
          </p:cNvSpPr>
          <p:nvPr>
            <p:ph type="title"/>
          </p:nvPr>
        </p:nvSpPr>
        <p:spPr/>
        <p:txBody>
          <a:bodyPr/>
          <a:lstStyle/>
          <a:p>
            <a:r>
              <a:rPr lang="en-US" dirty="0"/>
              <a:t>QM Resources on Accessibility</a:t>
            </a:r>
          </a:p>
        </p:txBody>
      </p:sp>
      <p:sp>
        <p:nvSpPr>
          <p:cNvPr id="3" name="Text Placeholder 2">
            <a:extLst>
              <a:ext uri="{FF2B5EF4-FFF2-40B4-BE49-F238E27FC236}">
                <a16:creationId xmlns:a16="http://schemas.microsoft.com/office/drawing/2014/main" id="{AE15C340-90B9-931A-283A-DFD81825C58F}"/>
              </a:ext>
            </a:extLst>
          </p:cNvPr>
          <p:cNvSpPr>
            <a:spLocks noGrp="1"/>
          </p:cNvSpPr>
          <p:nvPr>
            <p:ph type="body" idx="1"/>
          </p:nvPr>
        </p:nvSpPr>
        <p:spPr>
          <a:xfrm>
            <a:off x="457200" y="1236530"/>
            <a:ext cx="8229600" cy="3663130"/>
          </a:xfrm>
        </p:spPr>
        <p:txBody>
          <a:bodyPr/>
          <a:lstStyle/>
          <a:p>
            <a:pPr marL="571500" indent="-342900">
              <a:buFont typeface="Arial" panose="020B0604020202020204" pitchFamily="34" charset="0"/>
              <a:buChar char="•"/>
            </a:pPr>
            <a:r>
              <a:rPr lang="en-US" sz="2000" dirty="0">
                <a:latin typeface="Myriad Pro" panose="020B0503030403020204" pitchFamily="34" charset="0"/>
              </a:rPr>
              <a:t>QM Accessibility and Usability Resource Site (AURS) course</a:t>
            </a:r>
          </a:p>
          <a:p>
            <a:pPr marL="1028700" lvl="1">
              <a:buFont typeface="Arial" panose="020B0604020202020204" pitchFamily="34" charset="0"/>
              <a:buChar char="•"/>
            </a:pPr>
            <a:r>
              <a:rPr lang="en-US" sz="1600" dirty="0">
                <a:latin typeface="Myriad Pro" panose="020B0503030403020204" pitchFamily="34" charset="0"/>
              </a:rPr>
              <a:t>Register at qmprogram.org/</a:t>
            </a:r>
            <a:r>
              <a:rPr lang="en-US" sz="1600" dirty="0" err="1">
                <a:latin typeface="Myriad Pro" panose="020B0503030403020204" pitchFamily="34" charset="0"/>
              </a:rPr>
              <a:t>myqm</a:t>
            </a:r>
            <a:r>
              <a:rPr lang="en-US" sz="1600" dirty="0">
                <a:latin typeface="Myriad Pro" panose="020B0503030403020204" pitchFamily="34" charset="0"/>
              </a:rPr>
              <a:t> &gt; Select Workshop</a:t>
            </a:r>
          </a:p>
          <a:p>
            <a:pPr marL="571500" indent="-342900">
              <a:buFont typeface="Arial" panose="020B0604020202020204" pitchFamily="34" charset="0"/>
              <a:buChar char="•"/>
            </a:pPr>
            <a:r>
              <a:rPr lang="en-US" sz="2000" dirty="0">
                <a:solidFill>
                  <a:srgbClr val="FFFF00"/>
                </a:solidFill>
                <a:latin typeface="Myriad Pro" panose="020B0503030403020204" pitchFamily="34" charset="0"/>
                <a:hlinkClick r:id="rId4">
                  <a:extLst>
                    <a:ext uri="{A12FA001-AC4F-418D-AE19-62706E023703}">
                      <ahyp:hlinkClr xmlns:ahyp="http://schemas.microsoft.com/office/drawing/2018/hyperlinkcolor" val="tx"/>
                    </a:ext>
                  </a:extLst>
                </a:hlinkClick>
              </a:rPr>
              <a:t>Addressing Accessibility &amp; Usability</a:t>
            </a:r>
            <a:r>
              <a:rPr lang="en-US" sz="2000" dirty="0">
                <a:latin typeface="Myriad Pro" panose="020B0503030403020204" pitchFamily="34" charset="0"/>
              </a:rPr>
              <a:t> - QM Professional Development Workshop (Online or Virtual workshop course)</a:t>
            </a:r>
          </a:p>
          <a:p>
            <a:pPr marL="571500" indent="-342900">
              <a:buFont typeface="Arial" panose="020B0604020202020204" pitchFamily="34" charset="0"/>
              <a:buChar char="•"/>
            </a:pPr>
            <a:r>
              <a:rPr lang="en-US" sz="2000" dirty="0">
                <a:latin typeface="Myriad Pro" panose="020B0503030403020204" pitchFamily="34" charset="0"/>
              </a:rPr>
              <a:t>New Book: </a:t>
            </a:r>
            <a:r>
              <a:rPr lang="en-US" sz="2000" dirty="0">
                <a:solidFill>
                  <a:srgbClr val="FFFF00"/>
                </a:solidFill>
                <a:latin typeface="Myriad Pro" panose="020B0503030403020204" pitchFamily="34" charset="0"/>
                <a:hlinkClick r:id="rId5">
                  <a:extLst>
                    <a:ext uri="{A12FA001-AC4F-418D-AE19-62706E023703}">
                      <ahyp:hlinkClr xmlns:ahyp="http://schemas.microsoft.com/office/drawing/2018/hyperlinkcolor" val="tx"/>
                    </a:ext>
                  </a:extLst>
                </a:hlinkClick>
              </a:rPr>
              <a:t>Guide to Digital Accessibility</a:t>
            </a:r>
            <a:r>
              <a:rPr lang="en-US" sz="2000" dirty="0">
                <a:latin typeface="Myriad Pro" panose="020B0503030403020204" pitchFamily="34" charset="0"/>
              </a:rPr>
              <a:t>: Policies, Practices, and Professional Development, Edited by Rae </a:t>
            </a:r>
            <a:r>
              <a:rPr lang="en-US" sz="2000" dirty="0" err="1">
                <a:latin typeface="Myriad Pro" panose="020B0503030403020204" pitchFamily="34" charset="0"/>
              </a:rPr>
              <a:t>Mancilla</a:t>
            </a:r>
            <a:r>
              <a:rPr lang="en-US" sz="2000" dirty="0">
                <a:latin typeface="Myriad Pro" panose="020B0503030403020204" pitchFamily="34" charset="0"/>
              </a:rPr>
              <a:t>, Ed.D. and Barbara Frey, D.Ed.</a:t>
            </a:r>
          </a:p>
          <a:p>
            <a:pPr marL="571500" indent="-342900">
              <a:buFont typeface="Arial" panose="020B0604020202020204" pitchFamily="34" charset="0"/>
              <a:buChar char="•"/>
            </a:pPr>
            <a:r>
              <a:rPr lang="en-US" sz="2000" dirty="0">
                <a:solidFill>
                  <a:srgbClr val="FFFF00"/>
                </a:solidFill>
                <a:latin typeface="Myriad Pro" panose="020B0503030403020204" pitchFamily="34" charset="0"/>
                <a:hlinkClick r:id="rId6">
                  <a:extLst>
                    <a:ext uri="{A12FA001-AC4F-418D-AE19-62706E023703}">
                      <ahyp:hlinkClr xmlns:ahyp="http://schemas.microsoft.com/office/drawing/2018/hyperlinkcolor" val="tx"/>
                    </a:ext>
                  </a:extLst>
                </a:hlinkClick>
              </a:rPr>
              <a:t>QM Digital Accessibility White Papers</a:t>
            </a:r>
            <a:endParaRPr lang="en-US" sz="2000" dirty="0">
              <a:solidFill>
                <a:srgbClr val="FFFF00"/>
              </a:solidFill>
              <a:latin typeface="Myriad Pro" panose="020B0503030403020204" pitchFamily="34" charset="0"/>
            </a:endParaRPr>
          </a:p>
          <a:p>
            <a:pPr marL="1028700" lvl="1">
              <a:buFont typeface="Arial" panose="020B0604020202020204" pitchFamily="34" charset="0"/>
              <a:buChar char="•"/>
            </a:pPr>
            <a:r>
              <a:rPr lang="en-US" sz="2000" dirty="0">
                <a:latin typeface="Myriad Pro" panose="020B0503030403020204" pitchFamily="34" charset="0"/>
              </a:rPr>
              <a:t>3 papers that summarize the accessibility policies and practices of QM members, and make recommendations in developing inclusive online materials</a:t>
            </a:r>
          </a:p>
        </p:txBody>
      </p:sp>
    </p:spTree>
    <p:custDataLst>
      <p:tags r:id="rId1"/>
    </p:custDataLst>
    <p:extLst>
      <p:ext uri="{BB962C8B-B14F-4D97-AF65-F5344CB8AC3E}">
        <p14:creationId xmlns:p14="http://schemas.microsoft.com/office/powerpoint/2010/main" val="1169102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dirty="0"/>
              <a:t>SRS 8.1 Course Navigation - 1</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r>
              <a:rPr lang="en-US" dirty="0"/>
              <a:t>Course navigation facilitates ease of use.</a:t>
            </a:r>
          </a:p>
          <a:p>
            <a:pPr marL="685800" indent="-457200">
              <a:buFont typeface="Arial" panose="020B0604020202020204" pitchFamily="34" charset="0"/>
              <a:buChar char="•"/>
            </a:pPr>
            <a:r>
              <a:rPr lang="en-US" dirty="0"/>
              <a:t>Consistent layout and design</a:t>
            </a:r>
          </a:p>
          <a:p>
            <a:pPr marL="685800" indent="-457200">
              <a:buFont typeface="Arial" panose="020B0604020202020204" pitchFamily="34" charset="0"/>
              <a:buChar char="•"/>
            </a:pPr>
            <a:r>
              <a:rPr lang="en-US" dirty="0"/>
              <a:t>Repetitive design elements for recurring activities (icons and titles)</a:t>
            </a:r>
          </a:p>
        </p:txBody>
      </p:sp>
      <p:grpSp>
        <p:nvGrpSpPr>
          <p:cNvPr id="4" name="Group 3">
            <a:extLst>
              <a:ext uri="{FF2B5EF4-FFF2-40B4-BE49-F238E27FC236}">
                <a16:creationId xmlns:a16="http://schemas.microsoft.com/office/drawing/2014/main" id="{80AF4A69-0A1C-8386-E719-CE5E399BCAC5}"/>
              </a:ext>
            </a:extLst>
          </p:cNvPr>
          <p:cNvGrpSpPr/>
          <p:nvPr/>
        </p:nvGrpSpPr>
        <p:grpSpPr>
          <a:xfrm>
            <a:off x="960120" y="4610343"/>
            <a:ext cx="5177905" cy="307777"/>
            <a:chOff x="960120" y="4610343"/>
            <a:chExt cx="5177905" cy="307777"/>
          </a:xfrm>
        </p:grpSpPr>
        <p:pic>
          <p:nvPicPr>
            <p:cNvPr id="5" name="Graphic 4" descr="Badge Copyright outline">
              <a:extLst>
                <a:ext uri="{FF2B5EF4-FFF2-40B4-BE49-F238E27FC236}">
                  <a16:creationId xmlns:a16="http://schemas.microsoft.com/office/drawing/2014/main" id="{4C00AEF0-E59E-ACD6-6258-6D69324E52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0120" y="4640350"/>
              <a:ext cx="247765" cy="247765"/>
            </a:xfrm>
            <a:prstGeom prst="rect">
              <a:avLst/>
            </a:prstGeom>
          </p:spPr>
        </p:pic>
        <p:sp>
          <p:nvSpPr>
            <p:cNvPr id="6" name="TextBox 5">
              <a:extLst>
                <a:ext uri="{FF2B5EF4-FFF2-40B4-BE49-F238E27FC236}">
                  <a16:creationId xmlns:a16="http://schemas.microsoft.com/office/drawing/2014/main" id="{3E2D20CB-21B0-CE1F-C8D4-BA866908E89C}"/>
                </a:ext>
              </a:extLst>
            </p:cNvPr>
            <p:cNvSpPr txBox="1"/>
            <p:nvPr/>
          </p:nvSpPr>
          <p:spPr>
            <a:xfrm>
              <a:off x="1207885" y="4610343"/>
              <a:ext cx="4930140" cy="307777"/>
            </a:xfrm>
            <a:prstGeom prst="rect">
              <a:avLst/>
            </a:prstGeom>
            <a:noFill/>
          </p:spPr>
          <p:txBody>
            <a:bodyPr wrap="square" rtlCol="0">
              <a:spAutoFit/>
            </a:bodyPr>
            <a:lstStyle/>
            <a:p>
              <a:r>
                <a:rPr lang="en-US" dirty="0">
                  <a:solidFill>
                    <a:schemeClr val="bg1"/>
                  </a:solidFill>
                </a:rPr>
                <a:t>2023 Quality Matters</a:t>
              </a:r>
            </a:p>
          </p:txBody>
        </p:sp>
      </p:grpSp>
    </p:spTree>
    <p:custDataLst>
      <p:tags r:id="rId1"/>
    </p:custDataLst>
    <p:extLst>
      <p:ext uri="{BB962C8B-B14F-4D97-AF65-F5344CB8AC3E}">
        <p14:creationId xmlns:p14="http://schemas.microsoft.com/office/powerpoint/2010/main" val="1496165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6F29-6B13-4651-C734-BD99276B80A1}"/>
              </a:ext>
            </a:extLst>
          </p:cNvPr>
          <p:cNvSpPr>
            <a:spLocks noGrp="1"/>
          </p:cNvSpPr>
          <p:nvPr>
            <p:ph type="title"/>
          </p:nvPr>
        </p:nvSpPr>
        <p:spPr>
          <a:xfrm>
            <a:off x="3657600" y="274424"/>
            <a:ext cx="5486400" cy="425100"/>
          </a:xfrm>
        </p:spPr>
        <p:txBody>
          <a:bodyPr/>
          <a:lstStyle/>
          <a:p>
            <a:r>
              <a:rPr lang="en-US" dirty="0"/>
              <a:t>Example of Consistent Layout Convention</a:t>
            </a:r>
            <a:br>
              <a:rPr lang="en-US" dirty="0"/>
            </a:br>
            <a:endParaRPr lang="en-US" dirty="0"/>
          </a:p>
        </p:txBody>
      </p:sp>
      <p:pic>
        <p:nvPicPr>
          <p:cNvPr id="9" name="Picture 8" descr="Screenshot of a learning module showing consistent naming convention for elements and consistent icons.">
            <a:extLst>
              <a:ext uri="{FF2B5EF4-FFF2-40B4-BE49-F238E27FC236}">
                <a16:creationId xmlns:a16="http://schemas.microsoft.com/office/drawing/2014/main" id="{91B4B4C2-F067-6934-F8DE-736286DA40FE}"/>
              </a:ext>
            </a:extLst>
          </p:cNvPr>
          <p:cNvPicPr>
            <a:picLocks noChangeAspect="1"/>
          </p:cNvPicPr>
          <p:nvPr/>
        </p:nvPicPr>
        <p:blipFill>
          <a:blip r:embed="rId4"/>
          <a:stretch>
            <a:fillRect/>
          </a:stretch>
        </p:blipFill>
        <p:spPr>
          <a:xfrm>
            <a:off x="116454" y="0"/>
            <a:ext cx="3541146" cy="5143500"/>
          </a:xfrm>
          <a:prstGeom prst="rect">
            <a:avLst/>
          </a:prstGeom>
        </p:spPr>
      </p:pic>
      <p:pic>
        <p:nvPicPr>
          <p:cNvPr id="11" name="Picture 10" descr="Screenshot of learner inside the learning module interface, showing module identification in the title of the document.">
            <a:extLst>
              <a:ext uri="{FF2B5EF4-FFF2-40B4-BE49-F238E27FC236}">
                <a16:creationId xmlns:a16="http://schemas.microsoft.com/office/drawing/2014/main" id="{6DF78747-D71E-0136-D662-219ED28216F0}"/>
              </a:ext>
            </a:extLst>
          </p:cNvPr>
          <p:cNvPicPr>
            <a:picLocks noChangeAspect="1"/>
          </p:cNvPicPr>
          <p:nvPr/>
        </p:nvPicPr>
        <p:blipFill>
          <a:blip r:embed="rId5"/>
          <a:stretch>
            <a:fillRect/>
          </a:stretch>
        </p:blipFill>
        <p:spPr>
          <a:xfrm>
            <a:off x="3964919" y="864972"/>
            <a:ext cx="4871762" cy="3125230"/>
          </a:xfrm>
          <a:prstGeom prst="rect">
            <a:avLst/>
          </a:prstGeom>
        </p:spPr>
      </p:pic>
      <p:sp>
        <p:nvSpPr>
          <p:cNvPr id="12" name="TextBox 11">
            <a:extLst>
              <a:ext uri="{FF2B5EF4-FFF2-40B4-BE49-F238E27FC236}">
                <a16:creationId xmlns:a16="http://schemas.microsoft.com/office/drawing/2014/main" id="{AC130961-2CC5-F16A-2291-2A5CC678AE20}"/>
              </a:ext>
            </a:extLst>
          </p:cNvPr>
          <p:cNvSpPr txBox="1"/>
          <p:nvPr/>
        </p:nvSpPr>
        <p:spPr>
          <a:xfrm>
            <a:off x="3964919" y="4102443"/>
            <a:ext cx="4973135" cy="523220"/>
          </a:xfrm>
          <a:prstGeom prst="rect">
            <a:avLst/>
          </a:prstGeom>
          <a:noFill/>
        </p:spPr>
        <p:txBody>
          <a:bodyPr wrap="square" rtlCol="0">
            <a:spAutoFit/>
          </a:bodyPr>
          <a:lstStyle/>
          <a:p>
            <a:r>
              <a:rPr lang="en-US" dirty="0">
                <a:solidFill>
                  <a:schemeClr val="bg1"/>
                </a:solidFill>
              </a:rPr>
              <a:t>Our given title for the document in Blackboard Ultra course view helps the student identify where they are at.</a:t>
            </a:r>
          </a:p>
        </p:txBody>
      </p:sp>
    </p:spTree>
    <p:custDataLst>
      <p:tags r:id="rId1"/>
    </p:custDataLst>
    <p:extLst>
      <p:ext uri="{BB962C8B-B14F-4D97-AF65-F5344CB8AC3E}">
        <p14:creationId xmlns:p14="http://schemas.microsoft.com/office/powerpoint/2010/main" val="4035066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dirty="0"/>
              <a:t>SRS 8.1 Course Navigation - 2</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pPr marL="685800" indent="-457200">
              <a:buFont typeface="Arial" panose="020B0604020202020204" pitchFamily="34" charset="0"/>
              <a:buChar char="•"/>
            </a:pPr>
            <a:r>
              <a:rPr lang="en-US" dirty="0"/>
              <a:t>Descriptive hyperlink text</a:t>
            </a:r>
          </a:p>
          <a:p>
            <a:pPr marL="685800" indent="-457200">
              <a:buFont typeface="Arial" panose="020B0604020202020204" pitchFamily="34" charset="0"/>
              <a:buChar char="•"/>
            </a:pPr>
            <a:r>
              <a:rPr lang="en-US" dirty="0"/>
              <a:t>Reserve underline style on text for links only</a:t>
            </a:r>
          </a:p>
        </p:txBody>
      </p:sp>
    </p:spTree>
    <p:custDataLst>
      <p:tags r:id="rId1"/>
    </p:custDataLst>
    <p:extLst>
      <p:ext uri="{BB962C8B-B14F-4D97-AF65-F5344CB8AC3E}">
        <p14:creationId xmlns:p14="http://schemas.microsoft.com/office/powerpoint/2010/main" val="1931739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D5D3-FD80-45C0-2BA1-5ADC992D5D42}"/>
              </a:ext>
            </a:extLst>
          </p:cNvPr>
          <p:cNvSpPr>
            <a:spLocks noGrp="1"/>
          </p:cNvSpPr>
          <p:nvPr>
            <p:ph type="title"/>
          </p:nvPr>
        </p:nvSpPr>
        <p:spPr>
          <a:xfrm>
            <a:off x="191589" y="114791"/>
            <a:ext cx="8229600" cy="425100"/>
          </a:xfrm>
        </p:spPr>
        <p:txBody>
          <a:bodyPr/>
          <a:lstStyle/>
          <a:p>
            <a:r>
              <a:rPr lang="en-US" dirty="0"/>
              <a:t>Example of non-descriptive vs. descriptive text links</a:t>
            </a:r>
          </a:p>
        </p:txBody>
      </p:sp>
      <p:sp>
        <p:nvSpPr>
          <p:cNvPr id="5" name="TextBox 4">
            <a:extLst>
              <a:ext uri="{FF2B5EF4-FFF2-40B4-BE49-F238E27FC236}">
                <a16:creationId xmlns:a16="http://schemas.microsoft.com/office/drawing/2014/main" id="{B899D9E0-EE18-D65B-6F24-492FCA5D08E6}"/>
              </a:ext>
            </a:extLst>
          </p:cNvPr>
          <p:cNvSpPr txBox="1"/>
          <p:nvPr/>
        </p:nvSpPr>
        <p:spPr>
          <a:xfrm>
            <a:off x="191589" y="695946"/>
            <a:ext cx="5024845" cy="3754874"/>
          </a:xfrm>
          <a:prstGeom prst="rect">
            <a:avLst/>
          </a:prstGeom>
          <a:noFill/>
        </p:spPr>
        <p:txBody>
          <a:bodyPr wrap="square">
            <a:spAutoFit/>
          </a:bodyPr>
          <a:lstStyle/>
          <a:p>
            <a:r>
              <a:rPr lang="en-US" b="1" i="1" dirty="0">
                <a:solidFill>
                  <a:schemeClr val="bg1"/>
                </a:solidFill>
              </a:rPr>
              <a:t>Avoid this type of writing and linking: </a:t>
            </a:r>
            <a:endParaRPr lang="en-US" dirty="0">
              <a:solidFill>
                <a:schemeClr val="bg1"/>
              </a:solidFill>
            </a:endParaRPr>
          </a:p>
          <a:p>
            <a:r>
              <a:rPr lang="en-US" dirty="0">
                <a:solidFill>
                  <a:schemeClr val="bg1"/>
                </a:solidFill>
              </a:rPr>
              <a:t>"For more information about Fair Use of copyrighted materials, </a:t>
            </a:r>
            <a:r>
              <a:rPr lang="en-US" dirty="0">
                <a:solidFill>
                  <a:schemeClr val="bg1"/>
                </a:solidFill>
                <a:hlinkClick r:id="rId3">
                  <a:extLst>
                    <a:ext uri="{A12FA001-AC4F-418D-AE19-62706E023703}">
                      <ahyp:hlinkClr xmlns:ahyp="http://schemas.microsoft.com/office/drawing/2018/hyperlinkcolor" val="tx"/>
                    </a:ext>
                  </a:extLst>
                </a:hlinkClick>
              </a:rPr>
              <a:t>click here</a:t>
            </a:r>
            <a:r>
              <a:rPr lang="en-US" dirty="0">
                <a:solidFill>
                  <a:schemeClr val="bg1"/>
                </a:solidFill>
              </a:rPr>
              <a:t>. For information about a Fair Use Evaluator that can help you decide if your specific use of copyrighted material favors Fair User or not, </a:t>
            </a:r>
            <a:r>
              <a:rPr lang="en-US" dirty="0">
                <a:solidFill>
                  <a:schemeClr val="bg1"/>
                </a:solidFill>
                <a:hlinkClick r:id="rId4">
                  <a:extLst>
                    <a:ext uri="{A12FA001-AC4F-418D-AE19-62706E023703}">
                      <ahyp:hlinkClr xmlns:ahyp="http://schemas.microsoft.com/office/drawing/2018/hyperlinkcolor" val="tx"/>
                    </a:ext>
                  </a:extLst>
                </a:hlinkClick>
              </a:rPr>
              <a:t>click here</a:t>
            </a:r>
            <a:r>
              <a:rPr lang="en-US" dirty="0">
                <a:solidFill>
                  <a:schemeClr val="bg1"/>
                </a:solidFill>
              </a:rPr>
              <a:t>. For a chart that shows a list of conditions that favor or oppose Fair Use, </a:t>
            </a:r>
            <a:r>
              <a:rPr lang="en-US" dirty="0">
                <a:solidFill>
                  <a:schemeClr val="bg1"/>
                </a:solidFill>
                <a:hlinkClick r:id="rId5">
                  <a:extLst>
                    <a:ext uri="{A12FA001-AC4F-418D-AE19-62706E023703}">
                      <ahyp:hlinkClr xmlns:ahyp="http://schemas.microsoft.com/office/drawing/2018/hyperlinkcolor" val="tx"/>
                    </a:ext>
                  </a:extLst>
                </a:hlinkClick>
              </a:rPr>
              <a:t>click here</a:t>
            </a:r>
            <a:r>
              <a:rPr lang="en-US" dirty="0">
                <a:solidFill>
                  <a:schemeClr val="bg1"/>
                </a:solidFill>
              </a:rPr>
              <a:t>.</a:t>
            </a:r>
          </a:p>
          <a:p>
            <a:endParaRPr lang="en-US" dirty="0">
              <a:solidFill>
                <a:schemeClr val="bg1"/>
              </a:solidFill>
            </a:endParaRPr>
          </a:p>
          <a:p>
            <a:r>
              <a:rPr lang="en-US" b="1" i="1" dirty="0">
                <a:solidFill>
                  <a:schemeClr val="bg1"/>
                </a:solidFill>
              </a:rPr>
              <a:t>How you could reword the text to provide descriptive text links:</a:t>
            </a:r>
            <a:endParaRPr lang="en-US" dirty="0">
              <a:solidFill>
                <a:schemeClr val="bg1"/>
              </a:solidFill>
            </a:endParaRPr>
          </a:p>
          <a:p>
            <a:r>
              <a:rPr lang="en-US" dirty="0">
                <a:solidFill>
                  <a:schemeClr val="bg1"/>
                </a:solidFill>
              </a:rPr>
              <a:t>"More information about Fair Use of copyrighted materials can be found on the </a:t>
            </a:r>
            <a:r>
              <a:rPr lang="en-US" dirty="0">
                <a:solidFill>
                  <a:schemeClr val="bg1"/>
                </a:solidFill>
                <a:hlinkClick r:id="rId3" tooltip="This link leads to the Copyright Advisory Network website">
                  <a:extLst>
                    <a:ext uri="{A12FA001-AC4F-418D-AE19-62706E023703}">
                      <ahyp:hlinkClr xmlns:ahyp="http://schemas.microsoft.com/office/drawing/2018/hyperlinkcolor" val="tx"/>
                    </a:ext>
                  </a:extLst>
                </a:hlinkClick>
              </a:rPr>
              <a:t>Copyright Advisory Network's website</a:t>
            </a:r>
            <a:r>
              <a:rPr lang="en-US" dirty="0">
                <a:solidFill>
                  <a:schemeClr val="bg1"/>
                </a:solidFill>
              </a:rPr>
              <a:t>. If you have a question about whether a use falls under Fair Use or not, you can take the </a:t>
            </a:r>
            <a:r>
              <a:rPr lang="en-US" dirty="0">
                <a:solidFill>
                  <a:schemeClr val="bg1"/>
                </a:solidFill>
                <a:hlinkClick r:id="rId4" tooltip="This link leads to Copyright Advisory Network's Fair Use Evaluator online tool">
                  <a:extLst>
                    <a:ext uri="{A12FA001-AC4F-418D-AE19-62706E023703}">
                      <ahyp:hlinkClr xmlns:ahyp="http://schemas.microsoft.com/office/drawing/2018/hyperlinkcolor" val="tx"/>
                    </a:ext>
                  </a:extLst>
                </a:hlinkClick>
              </a:rPr>
              <a:t>Fair Use Evaluator</a:t>
            </a:r>
            <a:r>
              <a:rPr lang="en-US" dirty="0">
                <a:solidFill>
                  <a:schemeClr val="bg1"/>
                </a:solidFill>
              </a:rPr>
              <a:t> on their site. There is also </a:t>
            </a:r>
            <a:r>
              <a:rPr lang="en-US" dirty="0">
                <a:solidFill>
                  <a:schemeClr val="bg1"/>
                </a:solidFill>
                <a:hlinkClick r:id="rId5" tooltip="This link leads to the Fair Use Chart at Wheaton's Buswell Library site">
                  <a:extLst>
                    <a:ext uri="{A12FA001-AC4F-418D-AE19-62706E023703}">
                      <ahyp:hlinkClr xmlns:ahyp="http://schemas.microsoft.com/office/drawing/2018/hyperlinkcolor" val="tx"/>
                    </a:ext>
                  </a:extLst>
                </a:hlinkClick>
              </a:rPr>
              <a:t>Fair Use chart at Wheaton's </a:t>
            </a:r>
            <a:r>
              <a:rPr lang="en-US" dirty="0" err="1">
                <a:solidFill>
                  <a:schemeClr val="bg1"/>
                </a:solidFill>
                <a:hlinkClick r:id="rId5" tooltip="This link leads to the Fair Use Chart at Wheaton's Buswell Library site">
                  <a:extLst>
                    <a:ext uri="{A12FA001-AC4F-418D-AE19-62706E023703}">
                      <ahyp:hlinkClr xmlns:ahyp="http://schemas.microsoft.com/office/drawing/2018/hyperlinkcolor" val="tx"/>
                    </a:ext>
                  </a:extLst>
                </a:hlinkClick>
              </a:rPr>
              <a:t>Buswell</a:t>
            </a:r>
            <a:r>
              <a:rPr lang="en-US" dirty="0">
                <a:solidFill>
                  <a:schemeClr val="bg1"/>
                </a:solidFill>
                <a:hlinkClick r:id="rId5" tooltip="This link leads to the Fair Use Chart at Wheaton's Buswell Library site">
                  <a:extLst>
                    <a:ext uri="{A12FA001-AC4F-418D-AE19-62706E023703}">
                      <ahyp:hlinkClr xmlns:ahyp="http://schemas.microsoft.com/office/drawing/2018/hyperlinkcolor" val="tx"/>
                    </a:ext>
                  </a:extLst>
                </a:hlinkClick>
              </a:rPr>
              <a:t> Library</a:t>
            </a:r>
            <a:r>
              <a:rPr lang="en-US" dirty="0">
                <a:solidFill>
                  <a:schemeClr val="bg1"/>
                </a:solidFill>
              </a:rPr>
              <a:t>, that you can use as a quick guide to see if your use of copyrighted materials is favoring or opposed to Fair Use."</a:t>
            </a:r>
          </a:p>
        </p:txBody>
      </p:sp>
      <p:pic>
        <p:nvPicPr>
          <p:cNvPr id="7" name="Picture 6" descr="Screenshot of a JAWS list of links on a web page, showing descriptive vs. click here type links">
            <a:extLst>
              <a:ext uri="{FF2B5EF4-FFF2-40B4-BE49-F238E27FC236}">
                <a16:creationId xmlns:a16="http://schemas.microsoft.com/office/drawing/2014/main" id="{66EF937E-4B39-88F6-5CA9-FE9CE2862830}"/>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5000"/>
                    </a14:imgEffect>
                  </a14:imgLayer>
                </a14:imgProps>
              </a:ext>
            </a:extLst>
          </a:blip>
          <a:srcRect l="3278" t="5047" r="2705" b="4493"/>
          <a:stretch/>
        </p:blipFill>
        <p:spPr>
          <a:xfrm>
            <a:off x="5503816" y="695946"/>
            <a:ext cx="3309258" cy="249551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39278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SRS 8.2 Readability - 1</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r>
              <a:rPr lang="en-US" sz="2000" dirty="0"/>
              <a:t>The course design facilitates readability.</a:t>
            </a:r>
          </a:p>
          <a:p>
            <a:pPr marL="685800" indent="-457200">
              <a:buFont typeface="Arial" panose="020B0604020202020204" pitchFamily="34" charset="0"/>
              <a:buChar char="•"/>
            </a:pPr>
            <a:r>
              <a:rPr lang="en-US" sz="2000" dirty="0"/>
              <a:t>Group similar content together, use white space</a:t>
            </a:r>
          </a:p>
          <a:p>
            <a:pPr marL="685800" indent="-457200">
              <a:buFont typeface="Arial" panose="020B0604020202020204" pitchFamily="34" charset="0"/>
              <a:buChar char="•"/>
            </a:pPr>
            <a:r>
              <a:rPr lang="en-US" sz="2000" dirty="0"/>
              <a:t>Few errors in spelling, grammar, punctuation, syntax, word choice</a:t>
            </a:r>
          </a:p>
          <a:p>
            <a:pPr marL="685800" indent="-457200">
              <a:buFont typeface="Arial" panose="020B0604020202020204" pitchFamily="34" charset="0"/>
              <a:buChar char="•"/>
            </a:pPr>
            <a:r>
              <a:rPr lang="en-US" sz="2000" dirty="0"/>
              <a:t>Font style and size maximize on-screen legibility</a:t>
            </a:r>
          </a:p>
          <a:p>
            <a:pPr marL="685800" indent="-457200">
              <a:buFont typeface="Arial" panose="020B0604020202020204" pitchFamily="34" charset="0"/>
              <a:buChar char="•"/>
            </a:pPr>
            <a:r>
              <a:rPr lang="en-US" sz="2000" dirty="0"/>
              <a:t>Consistent heading and body styles</a:t>
            </a:r>
          </a:p>
          <a:p>
            <a:pPr marL="685800" indent="-457200">
              <a:buFont typeface="Arial" panose="020B0604020202020204" pitchFamily="34" charset="0"/>
              <a:buChar char="•"/>
            </a:pPr>
            <a:r>
              <a:rPr lang="en-US" sz="2000" dirty="0"/>
              <a:t>Use consistent headers for activities/assessments, e.g. “instructions,” “grading information.”</a:t>
            </a:r>
          </a:p>
          <a:p>
            <a:pPr marL="685800" indent="-457200">
              <a:buFont typeface="Arial" panose="020B0604020202020204" pitchFamily="34" charset="0"/>
              <a:buChar char="•"/>
            </a:pPr>
            <a:r>
              <a:rPr lang="en-US" sz="2000" dirty="0"/>
              <a:t>A table of contents is included in a long document that allows easy navigation</a:t>
            </a:r>
          </a:p>
        </p:txBody>
      </p:sp>
      <p:grpSp>
        <p:nvGrpSpPr>
          <p:cNvPr id="4" name="Group 3">
            <a:extLst>
              <a:ext uri="{FF2B5EF4-FFF2-40B4-BE49-F238E27FC236}">
                <a16:creationId xmlns:a16="http://schemas.microsoft.com/office/drawing/2014/main" id="{4378DDC5-2FF8-1CB7-A8A6-CF04A3102B60}"/>
              </a:ext>
            </a:extLst>
          </p:cNvPr>
          <p:cNvGrpSpPr/>
          <p:nvPr/>
        </p:nvGrpSpPr>
        <p:grpSpPr>
          <a:xfrm>
            <a:off x="960120" y="4610343"/>
            <a:ext cx="5177905" cy="307777"/>
            <a:chOff x="960120" y="4610343"/>
            <a:chExt cx="5177905" cy="307777"/>
          </a:xfrm>
        </p:grpSpPr>
        <p:pic>
          <p:nvPicPr>
            <p:cNvPr id="5" name="Graphic 4" descr="Badge Copyright outline">
              <a:extLst>
                <a:ext uri="{FF2B5EF4-FFF2-40B4-BE49-F238E27FC236}">
                  <a16:creationId xmlns:a16="http://schemas.microsoft.com/office/drawing/2014/main" id="{12464140-730B-FD4A-F16B-EDD9F5C33B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0120" y="4640350"/>
              <a:ext cx="247765" cy="247765"/>
            </a:xfrm>
            <a:prstGeom prst="rect">
              <a:avLst/>
            </a:prstGeom>
          </p:spPr>
        </p:pic>
        <p:sp>
          <p:nvSpPr>
            <p:cNvPr id="6" name="TextBox 5">
              <a:extLst>
                <a:ext uri="{FF2B5EF4-FFF2-40B4-BE49-F238E27FC236}">
                  <a16:creationId xmlns:a16="http://schemas.microsoft.com/office/drawing/2014/main" id="{71AF5A0E-E1E2-D3AA-536C-61ECA60F9B18}"/>
                </a:ext>
              </a:extLst>
            </p:cNvPr>
            <p:cNvSpPr txBox="1"/>
            <p:nvPr/>
          </p:nvSpPr>
          <p:spPr>
            <a:xfrm>
              <a:off x="1207885" y="4610343"/>
              <a:ext cx="4930140" cy="307777"/>
            </a:xfrm>
            <a:prstGeom prst="rect">
              <a:avLst/>
            </a:prstGeom>
            <a:noFill/>
          </p:spPr>
          <p:txBody>
            <a:bodyPr wrap="square" rtlCol="0">
              <a:spAutoFit/>
            </a:bodyPr>
            <a:lstStyle/>
            <a:p>
              <a:r>
                <a:rPr lang="en-US" dirty="0">
                  <a:solidFill>
                    <a:schemeClr val="bg1"/>
                  </a:solidFill>
                </a:rPr>
                <a:t>2023 Quality Matters</a:t>
              </a:r>
            </a:p>
          </p:txBody>
        </p:sp>
      </p:grpSp>
    </p:spTree>
    <p:custDataLst>
      <p:tags r:id="rId1"/>
    </p:custDataLst>
    <p:extLst>
      <p:ext uri="{BB962C8B-B14F-4D97-AF65-F5344CB8AC3E}">
        <p14:creationId xmlns:p14="http://schemas.microsoft.com/office/powerpoint/2010/main" val="1263251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SRS 8.2 Readability - 2</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a:xfrm>
            <a:off x="457200" y="1236529"/>
            <a:ext cx="8229600" cy="3702729"/>
          </a:xfrm>
        </p:spPr>
        <p:txBody>
          <a:bodyPr/>
          <a:lstStyle/>
          <a:p>
            <a:pPr marL="685800" indent="-457200">
              <a:buFont typeface="Arial" panose="020B0604020202020204" pitchFamily="34" charset="0"/>
              <a:buChar char="•"/>
            </a:pPr>
            <a:r>
              <a:rPr lang="en-US" dirty="0"/>
              <a:t>Color contrast between text and background should meet WCAG standard</a:t>
            </a:r>
          </a:p>
          <a:p>
            <a:pPr marL="685800" indent="-457200">
              <a:buFont typeface="Arial" panose="020B0604020202020204" pitchFamily="34" charset="0"/>
              <a:buChar char="•"/>
            </a:pPr>
            <a:r>
              <a:rPr lang="en-US" dirty="0"/>
              <a:t>Text is formatted to serve specific instructional purposes. </a:t>
            </a:r>
          </a:p>
          <a:p>
            <a:pPr marL="1143000" lvl="1" indent="-457200">
              <a:buFont typeface="Arial" panose="020B0604020202020204" pitchFamily="34" charset="0"/>
              <a:buChar char="•"/>
            </a:pPr>
            <a:r>
              <a:rPr lang="en-US" dirty="0"/>
              <a:t>Can use color for specific purposes, but make sure color alone is not used to convey meaning</a:t>
            </a:r>
          </a:p>
          <a:p>
            <a:pPr marL="685800" indent="-45720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413343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A0AA-EE52-2577-3494-B4FC4FD49790}"/>
              </a:ext>
            </a:extLst>
          </p:cNvPr>
          <p:cNvSpPr>
            <a:spLocks noGrp="1"/>
          </p:cNvSpPr>
          <p:nvPr>
            <p:ph type="title"/>
          </p:nvPr>
        </p:nvSpPr>
        <p:spPr/>
        <p:txBody>
          <a:bodyPr/>
          <a:lstStyle/>
          <a:p>
            <a:r>
              <a:rPr lang="en-US" dirty="0"/>
              <a:t>Goals for Today</a:t>
            </a:r>
          </a:p>
        </p:txBody>
      </p:sp>
      <p:sp>
        <p:nvSpPr>
          <p:cNvPr id="3" name="Text Placeholder 2">
            <a:extLst>
              <a:ext uri="{FF2B5EF4-FFF2-40B4-BE49-F238E27FC236}">
                <a16:creationId xmlns:a16="http://schemas.microsoft.com/office/drawing/2014/main" id="{2F053BCD-64B7-C996-06EF-96384220D394}"/>
              </a:ext>
            </a:extLst>
          </p:cNvPr>
          <p:cNvSpPr>
            <a:spLocks noGrp="1"/>
          </p:cNvSpPr>
          <p:nvPr>
            <p:ph type="body" idx="1"/>
          </p:nvPr>
        </p:nvSpPr>
        <p:spPr>
          <a:xfrm>
            <a:off x="457200" y="1344058"/>
            <a:ext cx="8229600" cy="3112072"/>
          </a:xfrm>
        </p:spPr>
        <p:txBody>
          <a:bodyPr/>
          <a:lstStyle/>
          <a:p>
            <a:pPr marL="742950" indent="-514350">
              <a:buFont typeface="+mj-lt"/>
              <a:buAutoNum type="arabicPeriod"/>
            </a:pPr>
            <a:r>
              <a:rPr lang="en-US" dirty="0"/>
              <a:t>Explain what accessibility means</a:t>
            </a:r>
          </a:p>
          <a:p>
            <a:pPr marL="742950" indent="-514350">
              <a:buFont typeface="+mj-lt"/>
              <a:buAutoNum type="arabicPeriod"/>
            </a:pPr>
            <a:r>
              <a:rPr lang="en-US" dirty="0"/>
              <a:t>Explain the laws and standards that ask for accessible online content</a:t>
            </a:r>
          </a:p>
          <a:p>
            <a:pPr marL="742950" indent="-514350">
              <a:buFont typeface="+mj-lt"/>
              <a:buAutoNum type="arabicPeriod"/>
            </a:pPr>
            <a:r>
              <a:rPr lang="en-US" dirty="0"/>
              <a:t>Share resources and methods for implementing accessibility</a:t>
            </a:r>
          </a:p>
          <a:p>
            <a:pPr marL="742950" indent="-514350">
              <a:buFont typeface="+mj-lt"/>
              <a:buAutoNum type="arabicPeriod"/>
            </a:pPr>
            <a:endParaRPr lang="en-US" dirty="0"/>
          </a:p>
        </p:txBody>
      </p:sp>
    </p:spTree>
    <p:custDataLst>
      <p:tags r:id="rId1"/>
    </p:custDataLst>
    <p:extLst>
      <p:ext uri="{BB962C8B-B14F-4D97-AF65-F5344CB8AC3E}">
        <p14:creationId xmlns:p14="http://schemas.microsoft.com/office/powerpoint/2010/main" val="1555997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D5D3-FD80-45C0-2BA1-5ADC992D5D42}"/>
              </a:ext>
            </a:extLst>
          </p:cNvPr>
          <p:cNvSpPr>
            <a:spLocks noGrp="1"/>
          </p:cNvSpPr>
          <p:nvPr>
            <p:ph type="title"/>
          </p:nvPr>
        </p:nvSpPr>
        <p:spPr>
          <a:xfrm>
            <a:off x="3128763" y="114791"/>
            <a:ext cx="5292425" cy="425100"/>
          </a:xfrm>
        </p:spPr>
        <p:txBody>
          <a:bodyPr/>
          <a:lstStyle/>
          <a:p>
            <a:r>
              <a:rPr lang="en-US" dirty="0"/>
              <a:t>Example of use of color and good color contrast</a:t>
            </a:r>
          </a:p>
        </p:txBody>
      </p:sp>
      <p:pic>
        <p:nvPicPr>
          <p:cNvPr id="10" name="Picture 9" descr="Screenshot of a green callout box on a Pressbooks page, using color and design for examples in instruction.">
            <a:extLst>
              <a:ext uri="{FF2B5EF4-FFF2-40B4-BE49-F238E27FC236}">
                <a16:creationId xmlns:a16="http://schemas.microsoft.com/office/drawing/2014/main" id="{9B6BA910-1F69-5CE5-F12D-C11C925EEF36}"/>
              </a:ext>
            </a:extLst>
          </p:cNvPr>
          <p:cNvPicPr>
            <a:picLocks noChangeAspect="1"/>
          </p:cNvPicPr>
          <p:nvPr/>
        </p:nvPicPr>
        <p:blipFill>
          <a:blip r:embed="rId4"/>
          <a:stretch>
            <a:fillRect/>
          </a:stretch>
        </p:blipFill>
        <p:spPr>
          <a:xfrm>
            <a:off x="0" y="0"/>
            <a:ext cx="3066781" cy="5143500"/>
          </a:xfrm>
          <a:prstGeom prst="rect">
            <a:avLst/>
          </a:prstGeom>
        </p:spPr>
      </p:pic>
      <p:pic>
        <p:nvPicPr>
          <p:cNvPr id="8" name="Picture 7" descr="Screenshot of Colour Contrast Analyser showing that contrast passes for white text on a dark green background.">
            <a:extLst>
              <a:ext uri="{FF2B5EF4-FFF2-40B4-BE49-F238E27FC236}">
                <a16:creationId xmlns:a16="http://schemas.microsoft.com/office/drawing/2014/main" id="{3AC18D8F-D441-050C-0849-EA3A0B5BC8B2}"/>
              </a:ext>
            </a:extLst>
          </p:cNvPr>
          <p:cNvPicPr>
            <a:picLocks noChangeAspect="1"/>
          </p:cNvPicPr>
          <p:nvPr/>
        </p:nvPicPr>
        <p:blipFill>
          <a:blip r:embed="rId5"/>
          <a:stretch>
            <a:fillRect/>
          </a:stretch>
        </p:blipFill>
        <p:spPr>
          <a:xfrm>
            <a:off x="3219652" y="644414"/>
            <a:ext cx="2555323" cy="4063637"/>
          </a:xfrm>
          <a:prstGeom prst="rect">
            <a:avLst/>
          </a:prstGeom>
        </p:spPr>
      </p:pic>
      <p:sp>
        <p:nvSpPr>
          <p:cNvPr id="11" name="TextBox 10">
            <a:extLst>
              <a:ext uri="{FF2B5EF4-FFF2-40B4-BE49-F238E27FC236}">
                <a16:creationId xmlns:a16="http://schemas.microsoft.com/office/drawing/2014/main" id="{FDBEA5EE-2D10-C205-48BA-2F78B4F9BE09}"/>
              </a:ext>
            </a:extLst>
          </p:cNvPr>
          <p:cNvSpPr txBox="1"/>
          <p:nvPr/>
        </p:nvSpPr>
        <p:spPr>
          <a:xfrm>
            <a:off x="5982789" y="644414"/>
            <a:ext cx="2917371" cy="523220"/>
          </a:xfrm>
          <a:prstGeom prst="rect">
            <a:avLst/>
          </a:prstGeom>
          <a:noFill/>
        </p:spPr>
        <p:txBody>
          <a:bodyPr wrap="square" rtlCol="0">
            <a:spAutoFit/>
          </a:bodyPr>
          <a:lstStyle/>
          <a:p>
            <a:r>
              <a:rPr lang="en-US" dirty="0">
                <a:solidFill>
                  <a:schemeClr val="bg1"/>
                </a:solidFill>
              </a:rPr>
              <a:t>Download the free </a:t>
            </a:r>
            <a:r>
              <a:rPr lang="en-US" dirty="0" err="1">
                <a:solidFill>
                  <a:srgbClr val="FFFF00"/>
                </a:solidFill>
                <a:hlinkClick r:id="rId6">
                  <a:extLst>
                    <a:ext uri="{A12FA001-AC4F-418D-AE19-62706E023703}">
                      <ahyp:hlinkClr xmlns:ahyp="http://schemas.microsoft.com/office/drawing/2018/hyperlinkcolor" val="tx"/>
                    </a:ext>
                  </a:extLst>
                </a:hlinkClick>
              </a:rPr>
              <a:t>Colour</a:t>
            </a:r>
            <a:r>
              <a:rPr lang="en-US" dirty="0">
                <a:solidFill>
                  <a:srgbClr val="FFFF00"/>
                </a:solidFill>
                <a:hlinkClick r:id="rId6">
                  <a:extLst>
                    <a:ext uri="{A12FA001-AC4F-418D-AE19-62706E023703}">
                      <ahyp:hlinkClr xmlns:ahyp="http://schemas.microsoft.com/office/drawing/2018/hyperlinkcolor" val="tx"/>
                    </a:ext>
                  </a:extLst>
                </a:hlinkClick>
              </a:rPr>
              <a:t> Contrast </a:t>
            </a:r>
            <a:r>
              <a:rPr lang="en-US" dirty="0" err="1">
                <a:solidFill>
                  <a:srgbClr val="FFFF00"/>
                </a:solidFill>
                <a:hlinkClick r:id="rId6">
                  <a:extLst>
                    <a:ext uri="{A12FA001-AC4F-418D-AE19-62706E023703}">
                      <ahyp:hlinkClr xmlns:ahyp="http://schemas.microsoft.com/office/drawing/2018/hyperlinkcolor" val="tx"/>
                    </a:ext>
                  </a:extLst>
                </a:hlinkClick>
              </a:rPr>
              <a:t>Analyser</a:t>
            </a:r>
            <a:r>
              <a:rPr lang="en-US" dirty="0">
                <a:solidFill>
                  <a:schemeClr val="bg1"/>
                </a:solidFill>
              </a:rPr>
              <a:t> – for Windows and Mac</a:t>
            </a:r>
          </a:p>
        </p:txBody>
      </p:sp>
    </p:spTree>
    <p:custDataLst>
      <p:tags r:id="rId1"/>
    </p:custDataLst>
    <p:extLst>
      <p:ext uri="{BB962C8B-B14F-4D97-AF65-F5344CB8AC3E}">
        <p14:creationId xmlns:p14="http://schemas.microsoft.com/office/powerpoint/2010/main" val="1496550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SRS 8.3 Text Accessibility – 1</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pPr marL="228600" indent="0"/>
            <a:r>
              <a:rPr lang="en-US" dirty="0"/>
              <a:t>Text in the course is accessible.</a:t>
            </a:r>
          </a:p>
          <a:p>
            <a:pPr marL="685800" indent="-457200">
              <a:buFont typeface="Arial" panose="020B0604020202020204" pitchFamily="34" charset="0"/>
              <a:buChar char="•"/>
            </a:pPr>
            <a:r>
              <a:rPr lang="en-US" dirty="0"/>
              <a:t> Avoid images of text, e.g. scanned articles and chapters from books. Text should be searchable.</a:t>
            </a:r>
          </a:p>
          <a:p>
            <a:pPr marL="1143000" lvl="1" indent="-457200">
              <a:buFont typeface="Arial" panose="020B0604020202020204" pitchFamily="34" charset="0"/>
              <a:buChar char="•"/>
            </a:pPr>
            <a:r>
              <a:rPr lang="en-US" dirty="0">
                <a:solidFill>
                  <a:srgbClr val="FFFF00"/>
                </a:solidFill>
                <a:hlinkClick r:id="rId4">
                  <a:extLst>
                    <a:ext uri="{A12FA001-AC4F-418D-AE19-62706E023703}">
                      <ahyp:hlinkClr xmlns:ahyp="http://schemas.microsoft.com/office/drawing/2018/hyperlinkcolor" val="tx"/>
                    </a:ext>
                  </a:extLst>
                </a:hlinkClick>
              </a:rPr>
              <a:t>Use library Permalinks to full-text articles </a:t>
            </a:r>
            <a:r>
              <a:rPr lang="en-US" dirty="0"/>
              <a:t>or eBooks when possible</a:t>
            </a:r>
          </a:p>
          <a:p>
            <a:pPr marL="1143000" lvl="1" indent="-457200">
              <a:buFont typeface="Arial" panose="020B0604020202020204" pitchFamily="34" charset="0"/>
              <a:buChar char="•"/>
            </a:pPr>
            <a:r>
              <a:rPr lang="en-US" dirty="0"/>
              <a:t>Can use Optical Character Recognition</a:t>
            </a:r>
          </a:p>
        </p:txBody>
      </p:sp>
    </p:spTree>
    <p:custDataLst>
      <p:tags r:id="rId1"/>
    </p:custDataLst>
    <p:extLst>
      <p:ext uri="{BB962C8B-B14F-4D97-AF65-F5344CB8AC3E}">
        <p14:creationId xmlns:p14="http://schemas.microsoft.com/office/powerpoint/2010/main" val="2483848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D5D3-FD80-45C0-2BA1-5ADC992D5D42}"/>
              </a:ext>
            </a:extLst>
          </p:cNvPr>
          <p:cNvSpPr>
            <a:spLocks noGrp="1"/>
          </p:cNvSpPr>
          <p:nvPr>
            <p:ph type="title"/>
          </p:nvPr>
        </p:nvSpPr>
        <p:spPr>
          <a:xfrm>
            <a:off x="396752" y="142046"/>
            <a:ext cx="7994213" cy="425100"/>
          </a:xfrm>
        </p:spPr>
        <p:txBody>
          <a:bodyPr/>
          <a:lstStyle/>
          <a:p>
            <a:r>
              <a:rPr lang="en-US" dirty="0"/>
              <a:t>Example of a library Permalink, also an HTML Full Text Article</a:t>
            </a:r>
          </a:p>
        </p:txBody>
      </p:sp>
      <p:pic>
        <p:nvPicPr>
          <p:cNvPr id="4" name="Picture 3" descr="A screenshot of a library's interface with a Permalink selected at the top of a full-text article.">
            <a:extLst>
              <a:ext uri="{FF2B5EF4-FFF2-40B4-BE49-F238E27FC236}">
                <a16:creationId xmlns:a16="http://schemas.microsoft.com/office/drawing/2014/main" id="{625BF109-9200-3B2D-5CE1-40956B4CF6CE}"/>
              </a:ext>
            </a:extLst>
          </p:cNvPr>
          <p:cNvPicPr>
            <a:picLocks noChangeAspect="1"/>
          </p:cNvPicPr>
          <p:nvPr/>
        </p:nvPicPr>
        <p:blipFill>
          <a:blip r:embed="rId4"/>
          <a:stretch>
            <a:fillRect/>
          </a:stretch>
        </p:blipFill>
        <p:spPr>
          <a:xfrm>
            <a:off x="0" y="879109"/>
            <a:ext cx="9144000" cy="4122345"/>
          </a:xfrm>
          <a:prstGeom prst="rect">
            <a:avLst/>
          </a:prstGeom>
        </p:spPr>
      </p:pic>
    </p:spTree>
    <p:custDataLst>
      <p:tags r:id="rId1"/>
    </p:custDataLst>
    <p:extLst>
      <p:ext uri="{BB962C8B-B14F-4D97-AF65-F5344CB8AC3E}">
        <p14:creationId xmlns:p14="http://schemas.microsoft.com/office/powerpoint/2010/main" val="2409301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D5D3-FD80-45C0-2BA1-5ADC992D5D42}"/>
              </a:ext>
            </a:extLst>
          </p:cNvPr>
          <p:cNvSpPr>
            <a:spLocks noGrp="1"/>
          </p:cNvSpPr>
          <p:nvPr>
            <p:ph type="title"/>
          </p:nvPr>
        </p:nvSpPr>
        <p:spPr>
          <a:xfrm>
            <a:off x="316878" y="142046"/>
            <a:ext cx="8510246" cy="425100"/>
          </a:xfrm>
        </p:spPr>
        <p:txBody>
          <a:bodyPr/>
          <a:lstStyle/>
          <a:p>
            <a:r>
              <a:rPr lang="en-US" dirty="0"/>
              <a:t>Search on a keyword or try to select text within a PDF to check </a:t>
            </a:r>
          </a:p>
        </p:txBody>
      </p:sp>
      <p:pic>
        <p:nvPicPr>
          <p:cNvPr id="6" name="Picture 5" descr="Example of a scanned &quot;image of text&quot; journal article. Text isn't searchable.">
            <a:extLst>
              <a:ext uri="{FF2B5EF4-FFF2-40B4-BE49-F238E27FC236}">
                <a16:creationId xmlns:a16="http://schemas.microsoft.com/office/drawing/2014/main" id="{D741EEE4-ADDB-AE8D-74B4-DAC53B46FB7A}"/>
              </a:ext>
            </a:extLst>
          </p:cNvPr>
          <p:cNvPicPr>
            <a:picLocks noChangeAspect="1"/>
          </p:cNvPicPr>
          <p:nvPr/>
        </p:nvPicPr>
        <p:blipFill rotWithShape="1">
          <a:blip r:embed="rId4"/>
          <a:srcRect b="14074"/>
          <a:stretch/>
        </p:blipFill>
        <p:spPr>
          <a:xfrm>
            <a:off x="316877" y="654423"/>
            <a:ext cx="8510246" cy="4419600"/>
          </a:xfrm>
          <a:prstGeom prst="rect">
            <a:avLst/>
          </a:prstGeom>
        </p:spPr>
      </p:pic>
    </p:spTree>
    <p:custDataLst>
      <p:tags r:id="rId1"/>
    </p:custDataLst>
    <p:extLst>
      <p:ext uri="{BB962C8B-B14F-4D97-AF65-F5344CB8AC3E}">
        <p14:creationId xmlns:p14="http://schemas.microsoft.com/office/powerpoint/2010/main" val="3549213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SRS 8.3 Text Accessibility - 2</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a:xfrm>
            <a:off x="457200" y="1236530"/>
            <a:ext cx="8348834" cy="630370"/>
          </a:xfrm>
        </p:spPr>
        <p:txBody>
          <a:bodyPr/>
          <a:lstStyle/>
          <a:p>
            <a:pPr marL="228600" indent="0"/>
            <a:r>
              <a:rPr lang="en-US" dirty="0"/>
              <a:t>Use Heading Styles.</a:t>
            </a:r>
          </a:p>
          <a:p>
            <a:pPr marL="685800" indent="-45720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ABD4797B-9FCB-0055-5CD7-4300B820E6A8}"/>
              </a:ext>
            </a:extLst>
          </p:cNvPr>
          <p:cNvSpPr txBox="1"/>
          <p:nvPr/>
        </p:nvSpPr>
        <p:spPr>
          <a:xfrm>
            <a:off x="666063" y="2475501"/>
            <a:ext cx="3276600" cy="1815882"/>
          </a:xfrm>
          <a:prstGeom prst="rect">
            <a:avLst/>
          </a:prstGeom>
          <a:noFill/>
        </p:spPr>
        <p:txBody>
          <a:bodyPr wrap="square" rtlCol="0">
            <a:spAutoFit/>
          </a:bodyPr>
          <a:lstStyle/>
          <a:p>
            <a:r>
              <a:rPr lang="en-US" dirty="0">
                <a:solidFill>
                  <a:schemeClr val="bg1"/>
                </a:solidFill>
              </a:rPr>
              <a:t>Use heading styles to communicate hierarchy of content in a web page or document. Screen readers use keyboard combinations to bring up a list of headings on a web page to facilitate navigation.</a:t>
            </a:r>
          </a:p>
          <a:p>
            <a:r>
              <a:rPr lang="en-US" dirty="0">
                <a:solidFill>
                  <a:schemeClr val="bg1"/>
                </a:solidFill>
              </a:rPr>
              <a:t>JAWS: Insert + F6</a:t>
            </a:r>
          </a:p>
          <a:p>
            <a:endParaRPr lang="en-US" dirty="0">
              <a:solidFill>
                <a:schemeClr val="bg1"/>
              </a:solidFill>
            </a:endParaRPr>
          </a:p>
        </p:txBody>
      </p:sp>
      <p:pic>
        <p:nvPicPr>
          <p:cNvPr id="5" name="Picture 4" descr="Screenshot of JAWS heading list, indicating headings on a web page and their level.">
            <a:extLst>
              <a:ext uri="{FF2B5EF4-FFF2-40B4-BE49-F238E27FC236}">
                <a16:creationId xmlns:a16="http://schemas.microsoft.com/office/drawing/2014/main" id="{35F04680-3A25-89DA-CC08-26DDD07BB030}"/>
              </a:ext>
            </a:extLst>
          </p:cNvPr>
          <p:cNvPicPr>
            <a:picLocks noChangeAspect="1"/>
          </p:cNvPicPr>
          <p:nvPr/>
        </p:nvPicPr>
        <p:blipFill>
          <a:blip r:embed="rId4"/>
          <a:stretch>
            <a:fillRect/>
          </a:stretch>
        </p:blipFill>
        <p:spPr>
          <a:xfrm>
            <a:off x="4370139" y="1958340"/>
            <a:ext cx="4435895" cy="3032760"/>
          </a:xfrm>
          <a:prstGeom prst="rect">
            <a:avLst/>
          </a:prstGeom>
        </p:spPr>
      </p:pic>
    </p:spTree>
    <p:custDataLst>
      <p:tags r:id="rId1"/>
    </p:custDataLst>
    <p:extLst>
      <p:ext uri="{BB962C8B-B14F-4D97-AF65-F5344CB8AC3E}">
        <p14:creationId xmlns:p14="http://schemas.microsoft.com/office/powerpoint/2010/main" val="23798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D5D3-FD80-45C0-2BA1-5ADC992D5D42}"/>
              </a:ext>
            </a:extLst>
          </p:cNvPr>
          <p:cNvSpPr>
            <a:spLocks noGrp="1"/>
          </p:cNvSpPr>
          <p:nvPr>
            <p:ph type="title"/>
          </p:nvPr>
        </p:nvSpPr>
        <p:spPr>
          <a:xfrm>
            <a:off x="174171" y="165464"/>
            <a:ext cx="1672047" cy="4502330"/>
          </a:xfrm>
        </p:spPr>
        <p:txBody>
          <a:bodyPr anchor="t"/>
          <a:lstStyle/>
          <a:p>
            <a:r>
              <a:rPr lang="en-US" dirty="0"/>
              <a:t>Example of Syllabus with Heading 1, Heading 2, and Heading 3 applied. Headings appear in the Navigation pane on the left.</a:t>
            </a:r>
          </a:p>
        </p:txBody>
      </p:sp>
      <p:pic>
        <p:nvPicPr>
          <p:cNvPr id="7" name="Picture 6" descr="Screenshot of syllabus with Word Heading 1 through Heading 3 applied, as seen in Navigation Pane.">
            <a:extLst>
              <a:ext uri="{FF2B5EF4-FFF2-40B4-BE49-F238E27FC236}">
                <a16:creationId xmlns:a16="http://schemas.microsoft.com/office/drawing/2014/main" id="{F61A16C1-A423-DFAD-FC33-ADEB86BB2F81}"/>
              </a:ext>
            </a:extLst>
          </p:cNvPr>
          <p:cNvPicPr>
            <a:picLocks noChangeAspect="1"/>
          </p:cNvPicPr>
          <p:nvPr/>
        </p:nvPicPr>
        <p:blipFill>
          <a:blip r:embed="rId4"/>
          <a:stretch>
            <a:fillRect/>
          </a:stretch>
        </p:blipFill>
        <p:spPr>
          <a:xfrm>
            <a:off x="2137109" y="0"/>
            <a:ext cx="7006891" cy="5143500"/>
          </a:xfrm>
          <a:prstGeom prst="rect">
            <a:avLst/>
          </a:prstGeom>
        </p:spPr>
      </p:pic>
    </p:spTree>
    <p:custDataLst>
      <p:tags r:id="rId1"/>
    </p:custDataLst>
    <p:extLst>
      <p:ext uri="{BB962C8B-B14F-4D97-AF65-F5344CB8AC3E}">
        <p14:creationId xmlns:p14="http://schemas.microsoft.com/office/powerpoint/2010/main" val="2587516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SRS 8.3 Text Accessibility - 3</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pPr marL="685800" indent="-457200">
              <a:buFont typeface="Arial" panose="020B0604020202020204" pitchFamily="34" charset="0"/>
              <a:buChar char="•"/>
            </a:pPr>
            <a:r>
              <a:rPr lang="en-US" sz="2400" dirty="0"/>
              <a:t>Color alone should not convey meaning, can add “Important:,” “Note:,” or “*” before/beside important information.</a:t>
            </a:r>
          </a:p>
          <a:p>
            <a:pPr marL="685800" indent="-457200">
              <a:buFont typeface="Arial" panose="020B0604020202020204" pitchFamily="34" charset="0"/>
              <a:buChar char="•"/>
            </a:pPr>
            <a:r>
              <a:rPr lang="en-US" sz="2400" dirty="0"/>
              <a:t>Create simple tables out of text, with one header row or one header column. No merged /split cells. </a:t>
            </a:r>
          </a:p>
          <a:p>
            <a:pPr marL="685800" indent="-457200">
              <a:buFont typeface="Arial" panose="020B0604020202020204" pitchFamily="34" charset="0"/>
              <a:buChar char="•"/>
            </a:pPr>
            <a:r>
              <a:rPr lang="en-US" sz="2400" dirty="0"/>
              <a:t>Provide context for a table with a caption, alt text, and long description.</a:t>
            </a:r>
          </a:p>
          <a:p>
            <a:pPr marL="685800" indent="-457200">
              <a:buFont typeface="Arial" panose="020B0604020202020204" pitchFamily="34" charset="0"/>
              <a:buChar char="•"/>
            </a:pPr>
            <a:endParaRPr lang="en-US" sz="2400" dirty="0"/>
          </a:p>
        </p:txBody>
      </p:sp>
    </p:spTree>
    <p:custDataLst>
      <p:tags r:id="rId1"/>
    </p:custDataLst>
    <p:extLst>
      <p:ext uri="{BB962C8B-B14F-4D97-AF65-F5344CB8AC3E}">
        <p14:creationId xmlns:p14="http://schemas.microsoft.com/office/powerpoint/2010/main" val="2952268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D5D3-FD80-45C0-2BA1-5ADC992D5D42}"/>
              </a:ext>
            </a:extLst>
          </p:cNvPr>
          <p:cNvSpPr>
            <a:spLocks noGrp="1"/>
          </p:cNvSpPr>
          <p:nvPr>
            <p:ph type="title"/>
          </p:nvPr>
        </p:nvSpPr>
        <p:spPr>
          <a:xfrm>
            <a:off x="396752" y="142046"/>
            <a:ext cx="7994213" cy="425100"/>
          </a:xfrm>
        </p:spPr>
        <p:txBody>
          <a:bodyPr/>
          <a:lstStyle/>
          <a:p>
            <a:r>
              <a:rPr lang="en-US" dirty="0"/>
              <a:t>Example of adding meaning through another means than color alone</a:t>
            </a:r>
          </a:p>
        </p:txBody>
      </p:sp>
      <p:graphicFrame>
        <p:nvGraphicFramePr>
          <p:cNvPr id="3" name="Table 2" descr="A course schedule table showing dates of tests indicated with asterisk before date, and in bold red font.">
            <a:extLst>
              <a:ext uri="{FF2B5EF4-FFF2-40B4-BE49-F238E27FC236}">
                <a16:creationId xmlns:a16="http://schemas.microsoft.com/office/drawing/2014/main" id="{4E1471AA-2E36-9AC1-0B0D-54A3D9F6CDEE}"/>
              </a:ext>
            </a:extLst>
          </p:cNvPr>
          <p:cNvGraphicFramePr>
            <a:graphicFrameLocks noGrp="1"/>
          </p:cNvGraphicFramePr>
          <p:nvPr>
            <p:extLst>
              <p:ext uri="{D42A27DB-BD31-4B8C-83A1-F6EECF244321}">
                <p14:modId xmlns:p14="http://schemas.microsoft.com/office/powerpoint/2010/main" val="3060810119"/>
              </p:ext>
            </p:extLst>
          </p:nvPr>
        </p:nvGraphicFramePr>
        <p:xfrm>
          <a:off x="396752" y="861340"/>
          <a:ext cx="5050973" cy="3701183"/>
        </p:xfrm>
        <a:graphic>
          <a:graphicData uri="http://schemas.openxmlformats.org/drawingml/2006/table">
            <a:tbl>
              <a:tblPr firstRow="1">
                <a:effectLst>
                  <a:outerShdw blurRad="50800" dist="38100" dir="2700000" algn="tl" rotWithShape="0">
                    <a:prstClr val="black">
                      <a:alpha val="40000"/>
                    </a:prstClr>
                  </a:outerShdw>
                </a:effectLst>
                <a:tableStyleId>{2D5ABB26-0587-4C30-8999-92F81FD0307C}</a:tableStyleId>
              </a:tblPr>
              <a:tblGrid>
                <a:gridCol w="1683658">
                  <a:extLst>
                    <a:ext uri="{9D8B030D-6E8A-4147-A177-3AD203B41FA5}">
                      <a16:colId xmlns:a16="http://schemas.microsoft.com/office/drawing/2014/main" val="740597400"/>
                    </a:ext>
                  </a:extLst>
                </a:gridCol>
                <a:gridCol w="1133039">
                  <a:extLst>
                    <a:ext uri="{9D8B030D-6E8A-4147-A177-3AD203B41FA5}">
                      <a16:colId xmlns:a16="http://schemas.microsoft.com/office/drawing/2014/main" val="2036143902"/>
                    </a:ext>
                  </a:extLst>
                </a:gridCol>
                <a:gridCol w="2234276">
                  <a:extLst>
                    <a:ext uri="{9D8B030D-6E8A-4147-A177-3AD203B41FA5}">
                      <a16:colId xmlns:a16="http://schemas.microsoft.com/office/drawing/2014/main" val="4234894905"/>
                    </a:ext>
                  </a:extLst>
                </a:gridCol>
              </a:tblGrid>
              <a:tr h="422442">
                <a:tc>
                  <a:txBody>
                    <a:bodyPr/>
                    <a:lstStyle/>
                    <a:p>
                      <a:pPr algn="ctr" rtl="0"/>
                      <a:r>
                        <a:rPr lang="en-US" sz="800" dirty="0">
                          <a:solidFill>
                            <a:srgbClr val="000000"/>
                          </a:solidFill>
                        </a:rPr>
                        <a:t>Week</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Date</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Topic</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66299162"/>
                  </a:ext>
                </a:extLst>
              </a:tr>
              <a:tr h="318311">
                <a:tc>
                  <a:txBody>
                    <a:bodyPr/>
                    <a:lstStyle/>
                    <a:p>
                      <a:pPr algn="ctr" rtl="0"/>
                      <a:r>
                        <a:rPr lang="en-US" sz="800" dirty="0">
                          <a:solidFill>
                            <a:srgbClr val="000000"/>
                          </a:solidFill>
                        </a:rPr>
                        <a:t> 1</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January 17</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Orientation to Blackboard Learn</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1934080"/>
                  </a:ext>
                </a:extLst>
              </a:tr>
              <a:tr h="422442">
                <a:tc>
                  <a:txBody>
                    <a:bodyPr/>
                    <a:lstStyle/>
                    <a:p>
                      <a:pPr algn="ctr" rtl="0"/>
                      <a:r>
                        <a:rPr lang="en-US" sz="800" dirty="0">
                          <a:solidFill>
                            <a:srgbClr val="000000"/>
                          </a:solidFill>
                        </a:rPr>
                        <a:t> 1</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January 19</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APA Style Manual</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8929575"/>
                  </a:ext>
                </a:extLst>
              </a:tr>
              <a:tr h="325991">
                <a:tc>
                  <a:txBody>
                    <a:bodyPr/>
                    <a:lstStyle/>
                    <a:p>
                      <a:pPr algn="ctr" rtl="0"/>
                      <a:r>
                        <a:rPr lang="en-US" sz="800" dirty="0">
                          <a:solidFill>
                            <a:srgbClr val="000000"/>
                          </a:solidFill>
                        </a:rPr>
                        <a:t> 2</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b="1" dirty="0">
                          <a:solidFill>
                            <a:srgbClr val="C00000"/>
                          </a:solidFill>
                          <a:effectLst/>
                        </a:rPr>
                        <a:t> * January 24</a:t>
                      </a:r>
                      <a:endParaRPr lang="en-US" sz="800" b="1" dirty="0">
                        <a:solidFill>
                          <a:srgbClr val="C00000"/>
                        </a:solidFill>
                      </a:endParaRP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effectLst/>
                        </a:rPr>
                        <a:t> Exploring CSU Library Resources Online, Literature Services</a:t>
                      </a:r>
                      <a:endParaRPr lang="en-US" sz="800" dirty="0">
                        <a:solidFill>
                          <a:srgbClr val="000000"/>
                        </a:solidFill>
                      </a:endParaRP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83837373"/>
                  </a:ext>
                </a:extLst>
              </a:tr>
              <a:tr h="347211">
                <a:tc>
                  <a:txBody>
                    <a:bodyPr/>
                    <a:lstStyle/>
                    <a:p>
                      <a:pPr algn="ctr" rtl="0"/>
                      <a:r>
                        <a:rPr lang="en-US" sz="800" dirty="0">
                          <a:solidFill>
                            <a:srgbClr val="000000"/>
                          </a:solidFill>
                        </a:rPr>
                        <a:t> 2</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January 26</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Refreshing Writing Skills</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88697512"/>
                  </a:ext>
                </a:extLst>
              </a:tr>
              <a:tr h="231474">
                <a:tc>
                  <a:txBody>
                    <a:bodyPr/>
                    <a:lstStyle/>
                    <a:p>
                      <a:pPr algn="ctr" rtl="0"/>
                      <a:r>
                        <a:rPr lang="en-US" sz="800" dirty="0">
                          <a:solidFill>
                            <a:srgbClr val="000000"/>
                          </a:solidFill>
                        </a:rPr>
                        <a:t> 3</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b="1" dirty="0">
                          <a:solidFill>
                            <a:srgbClr val="C00000"/>
                          </a:solidFill>
                          <a:effectLst/>
                        </a:rPr>
                        <a:t> * January 31</a:t>
                      </a:r>
                      <a:endParaRPr lang="en-US" sz="800" b="1" dirty="0">
                        <a:solidFill>
                          <a:srgbClr val="C00000"/>
                        </a:solidFill>
                      </a:endParaRP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effectLst/>
                        </a:rPr>
                        <a:t> Using Images and Media</a:t>
                      </a:r>
                      <a:endParaRPr lang="en-US" sz="800" dirty="0">
                        <a:solidFill>
                          <a:srgbClr val="000000"/>
                        </a:solidFill>
                      </a:endParaRP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65380188"/>
                  </a:ext>
                </a:extLst>
              </a:tr>
              <a:tr h="393506">
                <a:tc>
                  <a:txBody>
                    <a:bodyPr/>
                    <a:lstStyle/>
                    <a:p>
                      <a:pPr algn="ctr" rtl="0"/>
                      <a:r>
                        <a:rPr lang="en-US" sz="800" dirty="0">
                          <a:solidFill>
                            <a:srgbClr val="000000"/>
                          </a:solidFill>
                        </a:rPr>
                        <a:t> 3</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February 2</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Presenting a Professional Image</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38941101"/>
                  </a:ext>
                </a:extLst>
              </a:tr>
              <a:tr h="308632">
                <a:tc>
                  <a:txBody>
                    <a:bodyPr/>
                    <a:lstStyle/>
                    <a:p>
                      <a:pPr algn="ctr" rtl="0"/>
                      <a:r>
                        <a:rPr lang="en-US" sz="800" dirty="0">
                          <a:solidFill>
                            <a:srgbClr val="000000"/>
                          </a:solidFill>
                        </a:rPr>
                        <a:t> 4</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February 7</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Public Appearances</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2836237"/>
                  </a:ext>
                </a:extLst>
              </a:tr>
              <a:tr h="216043">
                <a:tc>
                  <a:txBody>
                    <a:bodyPr/>
                    <a:lstStyle/>
                    <a:p>
                      <a:pPr algn="ctr" rtl="0"/>
                      <a:r>
                        <a:rPr lang="en-US" sz="800" dirty="0">
                          <a:solidFill>
                            <a:srgbClr val="000000"/>
                          </a:solidFill>
                        </a:rPr>
                        <a:t>4 </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b="1" dirty="0">
                          <a:solidFill>
                            <a:srgbClr val="C00000"/>
                          </a:solidFill>
                          <a:effectLst/>
                        </a:rPr>
                        <a:t> * February 9</a:t>
                      </a:r>
                      <a:endParaRPr lang="en-US" sz="800" b="1" dirty="0">
                        <a:solidFill>
                          <a:srgbClr val="C00000"/>
                        </a:solidFill>
                      </a:endParaRP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Communication in the Health Care Setting</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2530879"/>
                  </a:ext>
                </a:extLst>
              </a:tr>
              <a:tr h="715131">
                <a:tc>
                  <a:txBody>
                    <a:bodyPr/>
                    <a:lstStyle/>
                    <a:p>
                      <a:pPr algn="ctr" rtl="0"/>
                      <a:r>
                        <a:rPr lang="en-US" sz="800" dirty="0">
                          <a:solidFill>
                            <a:srgbClr val="000000"/>
                          </a:solidFill>
                        </a:rPr>
                        <a:t> 5</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t> </a:t>
                      </a:r>
                      <a:r>
                        <a:rPr lang="en-US" sz="800" dirty="0">
                          <a:solidFill>
                            <a:srgbClr val="000000"/>
                          </a:solidFill>
                        </a:rPr>
                        <a:t>February 14</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a:r>
                        <a:rPr lang="en-US" sz="800" dirty="0">
                          <a:solidFill>
                            <a:srgbClr val="000000"/>
                          </a:solidFill>
                        </a:rPr>
                        <a:t> Resolving Conflicts</a:t>
                      </a:r>
                    </a:p>
                  </a:txBody>
                  <a:tcPr marL="27024" marR="27024" marT="27024" marB="270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0754687"/>
                  </a:ext>
                </a:extLst>
              </a:tr>
            </a:tbl>
          </a:graphicData>
        </a:graphic>
      </p:graphicFrame>
      <p:sp>
        <p:nvSpPr>
          <p:cNvPr id="5" name="TextBox 4">
            <a:extLst>
              <a:ext uri="{FF2B5EF4-FFF2-40B4-BE49-F238E27FC236}">
                <a16:creationId xmlns:a16="http://schemas.microsoft.com/office/drawing/2014/main" id="{FCA273F7-8B47-8D90-5521-388B61EC8D92}"/>
              </a:ext>
            </a:extLst>
          </p:cNvPr>
          <p:cNvSpPr txBox="1"/>
          <p:nvPr/>
        </p:nvSpPr>
        <p:spPr>
          <a:xfrm>
            <a:off x="5728447" y="861340"/>
            <a:ext cx="3133165" cy="2246769"/>
          </a:xfrm>
          <a:prstGeom prst="rect">
            <a:avLst/>
          </a:prstGeom>
          <a:noFill/>
        </p:spPr>
        <p:txBody>
          <a:bodyPr wrap="square" rtlCol="0">
            <a:spAutoFit/>
          </a:bodyPr>
          <a:lstStyle/>
          <a:p>
            <a:r>
              <a:rPr lang="en-US" sz="2000" dirty="0">
                <a:solidFill>
                  <a:schemeClr val="bg1"/>
                </a:solidFill>
                <a:latin typeface="Myriad Pro" panose="020B0503030403020204" pitchFamily="34" charset="0"/>
              </a:rPr>
              <a:t>If you want to indicate the dates on which students will have an exam, don’t just put those dates in red, but indicate they have an asterisk beside them and bold font.</a:t>
            </a:r>
          </a:p>
        </p:txBody>
      </p:sp>
    </p:spTree>
    <p:custDataLst>
      <p:tags r:id="rId1"/>
    </p:custDataLst>
    <p:extLst>
      <p:ext uri="{BB962C8B-B14F-4D97-AF65-F5344CB8AC3E}">
        <p14:creationId xmlns:p14="http://schemas.microsoft.com/office/powerpoint/2010/main" val="142883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SRS 8.4 Image Accessibility - 1</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pPr marL="228600" indent="0"/>
            <a:r>
              <a:rPr lang="en-US" sz="2800" dirty="0"/>
              <a:t>Images in the course are accessible.</a:t>
            </a:r>
          </a:p>
          <a:p>
            <a:pPr marL="685800" indent="-457200">
              <a:buFont typeface="Arial" panose="020B0604020202020204" pitchFamily="34" charset="0"/>
              <a:buChar char="•"/>
            </a:pPr>
            <a:r>
              <a:rPr lang="en-US" sz="2800" dirty="0"/>
              <a:t>Meaningful, functional images have alt text</a:t>
            </a:r>
          </a:p>
          <a:p>
            <a:pPr marL="1143000" lvl="1" indent="-457200">
              <a:buFont typeface="Arial" panose="020B0604020202020204" pitchFamily="34" charset="0"/>
              <a:buChar char="•"/>
            </a:pPr>
            <a:r>
              <a:rPr lang="en-US" sz="2400" dirty="0"/>
              <a:t>Always check A.I. generated alt text!</a:t>
            </a:r>
          </a:p>
          <a:p>
            <a:pPr marL="685800" indent="-457200">
              <a:buFont typeface="Arial" panose="020B0604020202020204" pitchFamily="34" charset="0"/>
              <a:buChar char="•"/>
            </a:pPr>
            <a:r>
              <a:rPr lang="en-US" sz="2800" dirty="0"/>
              <a:t>Use captions to describe complex images like diagrams</a:t>
            </a:r>
          </a:p>
          <a:p>
            <a:pPr marL="685800" indent="-457200">
              <a:buFont typeface="Arial" panose="020B0604020202020204" pitchFamily="34" charset="0"/>
              <a:buChar char="•"/>
            </a:pPr>
            <a:r>
              <a:rPr lang="en-US" sz="2800" dirty="0"/>
              <a:t>If long descriptions needed, provide a descriptive text link to the location where the long description is or describe in body text</a:t>
            </a:r>
          </a:p>
          <a:p>
            <a:pPr marL="685800" indent="-457200">
              <a:buFont typeface="Arial" panose="020B0604020202020204" pitchFamily="34" charset="0"/>
              <a:buChar char="•"/>
            </a:pPr>
            <a:endParaRPr lang="en-US" sz="2800" dirty="0"/>
          </a:p>
        </p:txBody>
      </p:sp>
    </p:spTree>
    <p:custDataLst>
      <p:tags r:id="rId1"/>
    </p:custDataLst>
    <p:extLst>
      <p:ext uri="{BB962C8B-B14F-4D97-AF65-F5344CB8AC3E}">
        <p14:creationId xmlns:p14="http://schemas.microsoft.com/office/powerpoint/2010/main" val="2139527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D5D3-FD80-45C0-2BA1-5ADC992D5D42}"/>
              </a:ext>
            </a:extLst>
          </p:cNvPr>
          <p:cNvSpPr>
            <a:spLocks noGrp="1"/>
          </p:cNvSpPr>
          <p:nvPr>
            <p:ph type="title"/>
          </p:nvPr>
        </p:nvSpPr>
        <p:spPr>
          <a:xfrm>
            <a:off x="284813" y="292308"/>
            <a:ext cx="2124250" cy="3597640"/>
          </a:xfrm>
        </p:spPr>
        <p:txBody>
          <a:bodyPr/>
          <a:lstStyle/>
          <a:p>
            <a:r>
              <a:rPr lang="en-US" sz="1600" dirty="0"/>
              <a:t>Bar chart with explanatory description below it.</a:t>
            </a:r>
            <a:br>
              <a:rPr lang="en-US" sz="1600" dirty="0"/>
            </a:br>
            <a:br>
              <a:rPr lang="en-US" sz="1600" dirty="0"/>
            </a:br>
            <a:r>
              <a:rPr lang="en-US" sz="1600" dirty="0"/>
              <a:t>Note: The </a:t>
            </a:r>
            <a:r>
              <a:rPr lang="en-US" sz="1600" dirty="0">
                <a:solidFill>
                  <a:srgbClr val="FFFF00"/>
                </a:solidFill>
                <a:hlinkClick r:id="rId4">
                  <a:extLst>
                    <a:ext uri="{A12FA001-AC4F-418D-AE19-62706E023703}">
                      <ahyp:hlinkClr xmlns:ahyp="http://schemas.microsoft.com/office/drawing/2018/hyperlinkcolor" val="tx"/>
                    </a:ext>
                  </a:extLst>
                </a:hlinkClick>
              </a:rPr>
              <a:t>Diagram Center’s website</a:t>
            </a:r>
            <a:r>
              <a:rPr lang="en-US" sz="1600" dirty="0"/>
              <a:t> has examples of the ways that complex charts and graphics can be explained with alternative text, simple tables and lists. </a:t>
            </a:r>
          </a:p>
        </p:txBody>
      </p:sp>
      <p:pic>
        <p:nvPicPr>
          <p:cNvPr id="6" name="Picture 5" descr="An image of bar chart with a long description below it, and a descriptive title above it.">
            <a:extLst>
              <a:ext uri="{FF2B5EF4-FFF2-40B4-BE49-F238E27FC236}">
                <a16:creationId xmlns:a16="http://schemas.microsoft.com/office/drawing/2014/main" id="{82CE9602-A5AC-2FC5-B2FD-7C0955FDB4EC}"/>
              </a:ext>
            </a:extLst>
          </p:cNvPr>
          <p:cNvPicPr>
            <a:picLocks noChangeAspect="1"/>
          </p:cNvPicPr>
          <p:nvPr/>
        </p:nvPicPr>
        <p:blipFill>
          <a:blip r:embed="rId5"/>
          <a:stretch>
            <a:fillRect/>
          </a:stretch>
        </p:blipFill>
        <p:spPr>
          <a:xfrm>
            <a:off x="2708859" y="0"/>
            <a:ext cx="6435141" cy="5143500"/>
          </a:xfrm>
          <a:prstGeom prst="rect">
            <a:avLst/>
          </a:prstGeom>
        </p:spPr>
      </p:pic>
    </p:spTree>
    <p:custDataLst>
      <p:tags r:id="rId1"/>
    </p:custDataLst>
    <p:extLst>
      <p:ext uri="{BB962C8B-B14F-4D97-AF65-F5344CB8AC3E}">
        <p14:creationId xmlns:p14="http://schemas.microsoft.com/office/powerpoint/2010/main" val="154094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A0AA-EE52-2577-3494-B4FC4FD49790}"/>
              </a:ext>
            </a:extLst>
          </p:cNvPr>
          <p:cNvSpPr>
            <a:spLocks noGrp="1"/>
          </p:cNvSpPr>
          <p:nvPr>
            <p:ph type="title"/>
          </p:nvPr>
        </p:nvSpPr>
        <p:spPr/>
        <p:txBody>
          <a:bodyPr/>
          <a:lstStyle/>
          <a:p>
            <a:r>
              <a:rPr lang="en-US" dirty="0"/>
              <a:t>What is Accessibility</a:t>
            </a:r>
          </a:p>
        </p:txBody>
      </p:sp>
      <p:sp>
        <p:nvSpPr>
          <p:cNvPr id="3" name="Text Placeholder 2">
            <a:extLst>
              <a:ext uri="{FF2B5EF4-FFF2-40B4-BE49-F238E27FC236}">
                <a16:creationId xmlns:a16="http://schemas.microsoft.com/office/drawing/2014/main" id="{2F053BCD-64B7-C996-06EF-96384220D394}"/>
              </a:ext>
            </a:extLst>
          </p:cNvPr>
          <p:cNvSpPr>
            <a:spLocks noGrp="1"/>
          </p:cNvSpPr>
          <p:nvPr>
            <p:ph type="body" idx="1"/>
          </p:nvPr>
        </p:nvSpPr>
        <p:spPr>
          <a:xfrm>
            <a:off x="424149" y="1504299"/>
            <a:ext cx="8229600" cy="2601063"/>
          </a:xfrm>
        </p:spPr>
        <p:txBody>
          <a:bodyPr/>
          <a:lstStyle/>
          <a:p>
            <a:pPr marL="0" indent="0">
              <a:buNone/>
            </a:pPr>
            <a:r>
              <a:rPr lang="en-US" sz="2400" dirty="0">
                <a:latin typeface="Myriad Web Pro" panose="020B0503030403020204" pitchFamily="34" charset="0"/>
                <a:ea typeface="Adobe Fan Heiti Std B" panose="020B0700000000000000" pitchFamily="34" charset="-128"/>
                <a:cs typeface="Arial" panose="020B0604020202020204" pitchFamily="34" charset="0"/>
              </a:rPr>
              <a:t>The degree to which a product, service or facility is available to all people. </a:t>
            </a:r>
            <a:r>
              <a:rPr lang="en-US" sz="2400" baseline="30000" dirty="0">
                <a:latin typeface="Myriad Web Pro" panose="020B0503030403020204" pitchFamily="34" charset="0"/>
                <a:ea typeface="Adobe Fan Heiti Std B" panose="020B0700000000000000" pitchFamily="34" charset="-128"/>
                <a:cs typeface="Arial" panose="020B0604020202020204" pitchFamily="34" charset="0"/>
              </a:rPr>
              <a:t>1</a:t>
            </a:r>
            <a:r>
              <a:rPr lang="en-US" sz="2400" dirty="0">
                <a:latin typeface="Myriad Web Pro" panose="020B0503030403020204" pitchFamily="34" charset="0"/>
                <a:ea typeface="Adobe Fan Heiti Std B" panose="020B0700000000000000" pitchFamily="34" charset="-128"/>
                <a:cs typeface="Arial" panose="020B0604020202020204" pitchFamily="34" charset="0"/>
              </a:rPr>
              <a:t> </a:t>
            </a:r>
            <a:br>
              <a:rPr lang="en-US" sz="2400" dirty="0">
                <a:latin typeface="Myriad Web Pro" panose="020B0503030403020204" pitchFamily="34" charset="0"/>
                <a:ea typeface="Adobe Fan Heiti Std B" panose="020B0700000000000000" pitchFamily="34" charset="-128"/>
                <a:cs typeface="Arial" panose="020B0604020202020204" pitchFamily="34" charset="0"/>
              </a:rPr>
            </a:br>
            <a:br>
              <a:rPr lang="en-US" sz="2400" dirty="0">
                <a:latin typeface="Myriad Web Pro" panose="020B0503030403020204" pitchFamily="34" charset="0"/>
                <a:ea typeface="Adobe Fan Heiti Std B" panose="020B0700000000000000" pitchFamily="34" charset="-128"/>
                <a:cs typeface="Arial" panose="020B0604020202020204" pitchFamily="34" charset="0"/>
              </a:rPr>
            </a:br>
            <a:r>
              <a:rPr lang="en-US" sz="2400" dirty="0">
                <a:latin typeface="Myriad Web Pro" panose="020B0503030403020204" pitchFamily="34" charset="0"/>
                <a:ea typeface="Adobe Fan Heiti Std B" panose="020B0700000000000000" pitchFamily="34" charset="-128"/>
                <a:cs typeface="Arial" panose="020B0604020202020204" pitchFamily="34" charset="0"/>
              </a:rPr>
              <a:t>In online design, it means the degree to which a content management system and the content are available to people with disabilities.</a:t>
            </a:r>
          </a:p>
          <a:p>
            <a:pPr marL="742950" indent="-514350">
              <a:buFont typeface="+mj-lt"/>
              <a:buAutoNum type="arabicPeriod"/>
            </a:pPr>
            <a:endParaRPr lang="en-US" sz="2400" dirty="0"/>
          </a:p>
        </p:txBody>
      </p:sp>
      <p:sp>
        <p:nvSpPr>
          <p:cNvPr id="4" name="Content Placeholder 2">
            <a:extLst>
              <a:ext uri="{FF2B5EF4-FFF2-40B4-BE49-F238E27FC236}">
                <a16:creationId xmlns:a16="http://schemas.microsoft.com/office/drawing/2014/main" id="{8301E4D1-2502-A548-E826-12B71F407C2A}"/>
              </a:ext>
            </a:extLst>
          </p:cNvPr>
          <p:cNvSpPr txBox="1">
            <a:spLocks/>
          </p:cNvSpPr>
          <p:nvPr/>
        </p:nvSpPr>
        <p:spPr>
          <a:xfrm>
            <a:off x="411623" y="4164709"/>
            <a:ext cx="8242126" cy="430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700" baseline="30000" dirty="0">
                <a:latin typeface="Adobe Fan Heiti Std B" panose="020B0700000000000000" pitchFamily="34" charset="-128"/>
                <a:ea typeface="Adobe Fan Heiti Std B" panose="020B0700000000000000" pitchFamily="34" charset="-128"/>
              </a:rPr>
              <a:t>1 </a:t>
            </a:r>
            <a:r>
              <a:rPr lang="en-US" sz="1700" dirty="0">
                <a:latin typeface="Adobe Fan Heiti Std B" panose="020B0700000000000000" pitchFamily="34" charset="-128"/>
                <a:ea typeface="Adobe Fan Heiti Std B" panose="020B0700000000000000" pitchFamily="34" charset="-128"/>
              </a:rPr>
              <a:t>Quality Matters,  Addressing Accessibility &amp; Usability Workshop</a:t>
            </a:r>
          </a:p>
        </p:txBody>
      </p:sp>
    </p:spTree>
    <p:custDataLst>
      <p:tags r:id="rId1"/>
    </p:custDataLst>
    <p:extLst>
      <p:ext uri="{BB962C8B-B14F-4D97-AF65-F5344CB8AC3E}">
        <p14:creationId xmlns:p14="http://schemas.microsoft.com/office/powerpoint/2010/main" val="4186422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SRS 8.4 Image Accessibility - 2</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a:xfrm>
            <a:off x="457200" y="1236530"/>
            <a:ext cx="8229600" cy="3579310"/>
          </a:xfrm>
        </p:spPr>
        <p:txBody>
          <a:bodyPr/>
          <a:lstStyle/>
          <a:p>
            <a:pPr marL="685800" indent="-457200">
              <a:buFont typeface="Arial" panose="020B0604020202020204" pitchFamily="34" charset="0"/>
              <a:buChar char="•"/>
            </a:pPr>
            <a:r>
              <a:rPr lang="en-US" sz="2400" dirty="0"/>
              <a:t>Decorative images that don’t convey meaning for the learning experience, such as a flourish or graphic horizontal rule, should have the Null Alt Attribute, alt=“”, assigned to it.</a:t>
            </a:r>
            <a:br>
              <a:rPr lang="en-US" sz="2400" dirty="0"/>
            </a:br>
            <a:r>
              <a:rPr lang="en-US" sz="2400" dirty="0"/>
              <a:t>&lt;</a:t>
            </a:r>
            <a:r>
              <a:rPr lang="en-US" sz="2400" dirty="0" err="1"/>
              <a:t>img</a:t>
            </a:r>
            <a:r>
              <a:rPr lang="en-US" sz="2400" dirty="0"/>
              <a:t> </a:t>
            </a:r>
            <a:r>
              <a:rPr lang="en-US" sz="2400" dirty="0" err="1"/>
              <a:t>src</a:t>
            </a:r>
            <a:r>
              <a:rPr lang="en-US" sz="2400" dirty="0"/>
              <a:t>=“images/flourish.png” alt=“”&gt;</a:t>
            </a:r>
          </a:p>
          <a:p>
            <a:pPr marL="685800" indent="-457200">
              <a:buFont typeface="Arial" panose="020B0604020202020204" pitchFamily="34" charset="0"/>
              <a:buChar char="•"/>
            </a:pPr>
            <a:r>
              <a:rPr lang="en-US" sz="2400" dirty="0"/>
              <a:t>Check “Mark as decorative” box and write “Decorative” in Microsoft Office Alt Text field.</a:t>
            </a:r>
          </a:p>
          <a:p>
            <a:pPr marL="685800" indent="-457200">
              <a:buFont typeface="Arial" panose="020B0604020202020204" pitchFamily="34" charset="0"/>
              <a:buChar char="•"/>
            </a:pPr>
            <a:endParaRPr lang="en-US" sz="2400" dirty="0"/>
          </a:p>
        </p:txBody>
      </p:sp>
    </p:spTree>
    <p:custDataLst>
      <p:tags r:id="rId1"/>
    </p:custDataLst>
    <p:extLst>
      <p:ext uri="{BB962C8B-B14F-4D97-AF65-F5344CB8AC3E}">
        <p14:creationId xmlns:p14="http://schemas.microsoft.com/office/powerpoint/2010/main" val="807674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SRS 8.5 Video and Audio Content -1</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pPr marL="228600" indent="0"/>
            <a:r>
              <a:rPr lang="en-US" dirty="0"/>
              <a:t>Video and audio content in the course is accessible.</a:t>
            </a:r>
          </a:p>
          <a:p>
            <a:pPr marL="685800" indent="-457200">
              <a:buFont typeface="Arial" panose="020B0604020202020204" pitchFamily="34" charset="0"/>
              <a:buChar char="•"/>
            </a:pPr>
            <a:r>
              <a:rPr lang="en-US" dirty="0"/>
              <a:t>Video should have synchronized, accurate captions. Capitalization and punctuation should be present. </a:t>
            </a:r>
          </a:p>
          <a:p>
            <a:pPr marL="685800" indent="-457200">
              <a:buFont typeface="Arial" panose="020B0604020202020204" pitchFamily="34" charset="0"/>
              <a:buChar char="•"/>
            </a:pPr>
            <a:r>
              <a:rPr lang="en-US" dirty="0"/>
              <a:t>Audio only should have a transcript.</a:t>
            </a:r>
          </a:p>
          <a:p>
            <a:pPr marL="685800" indent="-45720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2722195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SRS 8.5 Video and Audio Content -2</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pPr marL="685800" indent="-457200">
              <a:buFont typeface="Arial" panose="020B0604020202020204" pitchFamily="34" charset="0"/>
              <a:buChar char="•"/>
            </a:pPr>
            <a:r>
              <a:rPr lang="en-US" sz="2800" dirty="0">
                <a:latin typeface="Myriad Pro" panose="020B0503030403020204" pitchFamily="34" charset="0"/>
              </a:rPr>
              <a:t>Identify speakers if more than one: </a:t>
            </a:r>
          </a:p>
          <a:p>
            <a:pPr marL="1143000" lvl="1" indent="-457200">
              <a:buFont typeface="Arial" panose="020B0604020202020204" pitchFamily="34" charset="0"/>
              <a:buChar char="•"/>
            </a:pPr>
            <a:r>
              <a:rPr lang="en-US" b="0" i="0" dirty="0">
                <a:solidFill>
                  <a:schemeClr val="bg1"/>
                </a:solidFill>
                <a:effectLst/>
                <a:latin typeface="Myriad Pro" panose="020B0503030403020204" pitchFamily="34" charset="0"/>
              </a:rPr>
              <a:t>"Joe: I hate this computer! [shouted]“</a:t>
            </a:r>
          </a:p>
          <a:p>
            <a:pPr marL="1143000" lvl="1" indent="-457200">
              <a:buFont typeface="Arial" panose="020B0604020202020204" pitchFamily="34" charset="0"/>
              <a:buChar char="•"/>
            </a:pPr>
            <a:r>
              <a:rPr lang="en-US" dirty="0">
                <a:solidFill>
                  <a:schemeClr val="bg1"/>
                </a:solidFill>
                <a:latin typeface="Myriad Pro" panose="020B0503030403020204" pitchFamily="34" charset="0"/>
              </a:rPr>
              <a:t>“Librarian: Shh! [holding his finger to his lips]”</a:t>
            </a:r>
            <a:endParaRPr lang="en-US" b="0" i="0" dirty="0">
              <a:solidFill>
                <a:schemeClr val="bg1"/>
              </a:solidFill>
              <a:effectLst/>
              <a:latin typeface="Myriad Pro" panose="020B0503030403020204" pitchFamily="34" charset="0"/>
            </a:endParaRPr>
          </a:p>
          <a:p>
            <a:pPr marL="685800" indent="-457200">
              <a:buFont typeface="Arial" panose="020B0604020202020204" pitchFamily="34" charset="0"/>
              <a:buChar char="•"/>
            </a:pPr>
            <a:r>
              <a:rPr lang="en-US" sz="2800" dirty="0">
                <a:latin typeface="Myriad Pro" panose="020B0503030403020204" pitchFamily="34" charset="0"/>
              </a:rPr>
              <a:t>Important information in the video that is not spoken should have audio description. If a procedure, could have a transcript of steps.</a:t>
            </a:r>
          </a:p>
          <a:p>
            <a:pPr marL="685800" indent="-457200">
              <a:buFont typeface="Arial" panose="020B0604020202020204" pitchFamily="34" charset="0"/>
              <a:buChar char="•"/>
            </a:pPr>
            <a:endParaRPr lang="en-US" sz="2800" dirty="0">
              <a:latin typeface="Myriad Pro" panose="020B0503030403020204" pitchFamily="34" charset="0"/>
            </a:endParaRPr>
          </a:p>
          <a:p>
            <a:pPr marL="685800" indent="-457200">
              <a:buFont typeface="Arial" panose="020B0604020202020204" pitchFamily="34" charset="0"/>
              <a:buChar char="•"/>
            </a:pPr>
            <a:endParaRPr lang="en-US" sz="2800" dirty="0">
              <a:latin typeface="Myriad Pro" panose="020B0503030403020204" pitchFamily="34" charset="0"/>
            </a:endParaRPr>
          </a:p>
        </p:txBody>
      </p:sp>
    </p:spTree>
    <p:custDataLst>
      <p:tags r:id="rId1"/>
    </p:custDataLst>
    <p:extLst>
      <p:ext uri="{BB962C8B-B14F-4D97-AF65-F5344CB8AC3E}">
        <p14:creationId xmlns:p14="http://schemas.microsoft.com/office/powerpoint/2010/main" val="3527193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SRS 8.6 Multimedia - 1</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pPr marL="228600" indent="0"/>
            <a:r>
              <a:rPr lang="en-US" sz="2800" dirty="0"/>
              <a:t>Multimedia in the course should be easy to use.</a:t>
            </a:r>
          </a:p>
          <a:p>
            <a:pPr marL="742950" indent="-514350">
              <a:buFont typeface="+mj-lt"/>
              <a:buAutoNum type="arabicPeriod"/>
            </a:pPr>
            <a:r>
              <a:rPr lang="en-US" sz="2800" dirty="0"/>
              <a:t>Players allow for pause, forward, rewind, resize, captions</a:t>
            </a:r>
          </a:p>
          <a:p>
            <a:pPr marL="742950" indent="-514350">
              <a:buFont typeface="+mj-lt"/>
              <a:buAutoNum type="arabicPeriod"/>
            </a:pPr>
            <a:r>
              <a:rPr lang="en-US" sz="2800" dirty="0"/>
              <a:t>Content should resize without loss of detail</a:t>
            </a:r>
          </a:p>
          <a:p>
            <a:pPr marL="742950" indent="-514350">
              <a:buFont typeface="+mj-lt"/>
              <a:buAutoNum type="arabicPeriod"/>
            </a:pPr>
            <a:r>
              <a:rPr lang="en-US" sz="2800" dirty="0"/>
              <a:t>Long video should be broken into segments no more than 20 minutes</a:t>
            </a:r>
          </a:p>
          <a:p>
            <a:pPr marL="742950" indent="-514350">
              <a:buFont typeface="+mj-lt"/>
              <a:buAutoNum type="arabicPeriod"/>
            </a:pPr>
            <a:r>
              <a:rPr lang="en-US" sz="2800" dirty="0"/>
              <a:t>Provide bookmarks where possible</a:t>
            </a:r>
          </a:p>
          <a:p>
            <a:pPr marL="228600" indent="0"/>
            <a:endParaRPr lang="en-US" sz="2800" dirty="0"/>
          </a:p>
          <a:p>
            <a:pPr marL="685800" indent="-457200">
              <a:buFont typeface="Arial" panose="020B0604020202020204" pitchFamily="34" charset="0"/>
              <a:buChar char="•"/>
            </a:pPr>
            <a:endParaRPr lang="en-US" sz="2800" dirty="0"/>
          </a:p>
        </p:txBody>
      </p:sp>
    </p:spTree>
    <p:custDataLst>
      <p:tags r:id="rId1"/>
    </p:custDataLst>
    <p:extLst>
      <p:ext uri="{BB962C8B-B14F-4D97-AF65-F5344CB8AC3E}">
        <p14:creationId xmlns:p14="http://schemas.microsoft.com/office/powerpoint/2010/main" val="842128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D5D3-FD80-45C0-2BA1-5ADC992D5D42}"/>
              </a:ext>
            </a:extLst>
          </p:cNvPr>
          <p:cNvSpPr>
            <a:spLocks noGrp="1"/>
          </p:cNvSpPr>
          <p:nvPr>
            <p:ph type="title"/>
          </p:nvPr>
        </p:nvSpPr>
        <p:spPr>
          <a:xfrm>
            <a:off x="82156" y="185588"/>
            <a:ext cx="1708544" cy="4706452"/>
          </a:xfrm>
        </p:spPr>
        <p:txBody>
          <a:bodyPr/>
          <a:lstStyle/>
          <a:p>
            <a:r>
              <a:rPr lang="en-US" sz="1800" dirty="0"/>
              <a:t>Panopto allows for editing a Table of Contents, (and editing ASR captions).</a:t>
            </a:r>
            <a:br>
              <a:rPr lang="en-US" sz="1800" dirty="0"/>
            </a:br>
            <a:r>
              <a:rPr lang="en-US" sz="1800" dirty="0"/>
              <a:t>It’s player controls allow for pause, rewind, fast forward, adjustment of playback speed. It responds to browser window resizing.</a:t>
            </a:r>
          </a:p>
        </p:txBody>
      </p:sp>
      <p:pic>
        <p:nvPicPr>
          <p:cNvPr id="5" name="Picture 4" descr="Screenshot of Panopto's editor, that shows how a table of contents can be edited.">
            <a:extLst>
              <a:ext uri="{FF2B5EF4-FFF2-40B4-BE49-F238E27FC236}">
                <a16:creationId xmlns:a16="http://schemas.microsoft.com/office/drawing/2014/main" id="{8736BAE7-CB4A-1413-F7FD-7CA316A1C3FF}"/>
              </a:ext>
            </a:extLst>
          </p:cNvPr>
          <p:cNvPicPr>
            <a:picLocks noChangeAspect="1"/>
          </p:cNvPicPr>
          <p:nvPr/>
        </p:nvPicPr>
        <p:blipFill>
          <a:blip r:embed="rId4"/>
          <a:stretch>
            <a:fillRect/>
          </a:stretch>
        </p:blipFill>
        <p:spPr>
          <a:xfrm>
            <a:off x="1902118" y="292268"/>
            <a:ext cx="7068286" cy="3721894"/>
          </a:xfrm>
          <a:prstGeom prst="rect">
            <a:avLst/>
          </a:prstGeom>
        </p:spPr>
      </p:pic>
    </p:spTree>
    <p:custDataLst>
      <p:tags r:id="rId1"/>
    </p:custDataLst>
    <p:extLst>
      <p:ext uri="{BB962C8B-B14F-4D97-AF65-F5344CB8AC3E}">
        <p14:creationId xmlns:p14="http://schemas.microsoft.com/office/powerpoint/2010/main" val="1568617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SRS 8.7 Vender Accessibility Statements</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pPr marL="228600" indent="0"/>
            <a:r>
              <a:rPr lang="en-US" sz="2800" dirty="0"/>
              <a:t>Vendor accessibility statements are provided for the technologies used in the course.</a:t>
            </a:r>
          </a:p>
          <a:p>
            <a:pPr marL="742950" indent="-514350">
              <a:buFont typeface="+mj-lt"/>
              <a:buAutoNum type="arabicPeriod"/>
            </a:pPr>
            <a:r>
              <a:rPr lang="en-US" sz="2800" dirty="0"/>
              <a:t>Link to web pages where vender explains the accessibility of their product. Could include a guide to how to navigate or use their product with a keyboard. </a:t>
            </a:r>
          </a:p>
          <a:p>
            <a:pPr marL="742950" indent="-514350">
              <a:buFont typeface="+mj-lt"/>
              <a:buAutoNum type="arabicPeriod"/>
            </a:pPr>
            <a:r>
              <a:rPr lang="en-US" sz="2800" dirty="0"/>
              <a:t>Could include VPAT where available.</a:t>
            </a:r>
          </a:p>
        </p:txBody>
      </p:sp>
    </p:spTree>
    <p:custDataLst>
      <p:tags r:id="rId1"/>
    </p:custDataLst>
    <p:extLst>
      <p:ext uri="{BB962C8B-B14F-4D97-AF65-F5344CB8AC3E}">
        <p14:creationId xmlns:p14="http://schemas.microsoft.com/office/powerpoint/2010/main" val="2375290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D5D3-FD80-45C0-2BA1-5ADC992D5D42}"/>
              </a:ext>
            </a:extLst>
          </p:cNvPr>
          <p:cNvSpPr>
            <a:spLocks noGrp="1"/>
          </p:cNvSpPr>
          <p:nvPr>
            <p:ph type="title"/>
          </p:nvPr>
        </p:nvSpPr>
        <p:spPr>
          <a:xfrm>
            <a:off x="135496" y="185589"/>
            <a:ext cx="1884894" cy="1469040"/>
          </a:xfrm>
        </p:spPr>
        <p:txBody>
          <a:bodyPr/>
          <a:lstStyle/>
          <a:p>
            <a:r>
              <a:rPr lang="en-US" dirty="0"/>
              <a:t>Accessibility Resources page from our CSU Course Template</a:t>
            </a:r>
          </a:p>
        </p:txBody>
      </p:sp>
      <p:pic>
        <p:nvPicPr>
          <p:cNvPr id="4" name="Picture 3" descr="Screen capture of CSU Accessibility Resources page in course template, with links to accessibility guides for products.">
            <a:extLst>
              <a:ext uri="{FF2B5EF4-FFF2-40B4-BE49-F238E27FC236}">
                <a16:creationId xmlns:a16="http://schemas.microsoft.com/office/drawing/2014/main" id="{D6D8A227-B4A0-62C8-0A42-D38521BAD358}"/>
              </a:ext>
            </a:extLst>
          </p:cNvPr>
          <p:cNvPicPr>
            <a:picLocks noChangeAspect="1"/>
          </p:cNvPicPr>
          <p:nvPr/>
        </p:nvPicPr>
        <p:blipFill>
          <a:blip r:embed="rId4"/>
          <a:stretch>
            <a:fillRect/>
          </a:stretch>
        </p:blipFill>
        <p:spPr>
          <a:xfrm>
            <a:off x="2277271" y="0"/>
            <a:ext cx="6866729" cy="5143500"/>
          </a:xfrm>
          <a:prstGeom prst="rect">
            <a:avLst/>
          </a:prstGeom>
        </p:spPr>
      </p:pic>
    </p:spTree>
    <p:custDataLst>
      <p:tags r:id="rId1"/>
    </p:custDataLst>
    <p:extLst>
      <p:ext uri="{BB962C8B-B14F-4D97-AF65-F5344CB8AC3E}">
        <p14:creationId xmlns:p14="http://schemas.microsoft.com/office/powerpoint/2010/main" val="3386389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Additional Resources</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pPr marL="742950" indent="-514350">
              <a:buFont typeface="+mj-lt"/>
              <a:buAutoNum type="arabicPeriod"/>
            </a:pPr>
            <a:r>
              <a:rPr lang="en-US" sz="1400" u="sng" dirty="0">
                <a:solidFill>
                  <a:srgbClr val="FFFF00"/>
                </a:solidFill>
                <a:effectLst/>
                <a:latin typeface="Myriad Pro" panose="020B0503030403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WebAIM.org</a:t>
            </a:r>
            <a:r>
              <a:rPr lang="en-US" sz="1400" dirty="0">
                <a:solidFill>
                  <a:srgbClr val="FFFF00"/>
                </a:solidFill>
                <a:effectLst/>
                <a:latin typeface="Myriad Pro" panose="020B0503030403020204" pitchFamily="34" charset="0"/>
                <a:ea typeface="Calibri" panose="020F0502020204030204" pitchFamily="34" charset="0"/>
                <a:cs typeface="Arial" panose="020B0604020202020204" pitchFamily="34" charset="0"/>
              </a:rPr>
              <a:t> </a:t>
            </a:r>
            <a:r>
              <a:rPr lang="en-US" sz="1400" dirty="0">
                <a:effectLst/>
                <a:latin typeface="Myriad Pro" panose="020B0503030403020204" pitchFamily="34" charset="0"/>
                <a:ea typeface="Calibri" panose="020F0502020204030204" pitchFamily="34" charset="0"/>
                <a:cs typeface="Arial" panose="020B0604020202020204" pitchFamily="34" charset="0"/>
              </a:rPr>
              <a:t>- </a:t>
            </a:r>
            <a:r>
              <a:rPr lang="en-US" sz="1400" dirty="0">
                <a:latin typeface="Myriad Pro" panose="020B0503030403020204" pitchFamily="34" charset="0"/>
              </a:rPr>
              <a:t>Institute for Disability Research, Policy, and Practice at Utah State University</a:t>
            </a:r>
          </a:p>
          <a:p>
            <a:pPr marL="742950" indent="-514350">
              <a:buFont typeface="+mj-lt"/>
              <a:buAutoNum type="arabicPeriod"/>
            </a:pPr>
            <a:r>
              <a:rPr lang="en-US" sz="1400" dirty="0">
                <a:solidFill>
                  <a:srgbClr val="FFFF00"/>
                </a:solidFill>
                <a:effectLst/>
                <a:latin typeface="Myriad Pro" panose="020B0503030403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WAVE – Web</a:t>
            </a:r>
            <a:r>
              <a:rPr lang="en-US" sz="1400" dirty="0">
                <a:solidFill>
                  <a:srgbClr val="FFFF00"/>
                </a:solidFill>
                <a:latin typeface="Myriad Pro" panose="020B0503030403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Accessibility Evaluation Tool</a:t>
            </a:r>
            <a:r>
              <a:rPr lang="en-US" sz="1400" dirty="0">
                <a:solidFill>
                  <a:srgbClr val="FFFF00"/>
                </a:solidFill>
                <a:latin typeface="Myriad Pro" panose="020B0503030403020204" pitchFamily="34" charset="0"/>
                <a:ea typeface="Calibri" panose="020F0502020204030204" pitchFamily="34" charset="0"/>
                <a:cs typeface="Arial" panose="020B0604020202020204" pitchFamily="34" charset="0"/>
              </a:rPr>
              <a:t> </a:t>
            </a:r>
            <a:r>
              <a:rPr lang="en-US" sz="1400" dirty="0">
                <a:solidFill>
                  <a:schemeClr val="bg1"/>
                </a:solidFill>
                <a:latin typeface="Myriad Pro" panose="020B0503030403020204" pitchFamily="34" charset="0"/>
                <a:ea typeface="Calibri" panose="020F0502020204030204" pitchFamily="34" charset="0"/>
                <a:cs typeface="Arial" panose="020B0604020202020204" pitchFamily="34" charset="0"/>
              </a:rPr>
              <a:t>– https://wave.webaim.org</a:t>
            </a:r>
            <a:endParaRPr lang="en-US" sz="1400" dirty="0">
              <a:solidFill>
                <a:schemeClr val="bg1"/>
              </a:solidFill>
              <a:effectLst/>
              <a:latin typeface="Myriad Pro" panose="020B0503030403020204" pitchFamily="34" charset="0"/>
              <a:ea typeface="Calibri" panose="020F0502020204030204" pitchFamily="34" charset="0"/>
              <a:cs typeface="Arial" panose="020B0604020202020204" pitchFamily="34" charset="0"/>
            </a:endParaRPr>
          </a:p>
          <a:p>
            <a:pPr marL="742950" indent="-514350">
              <a:buFont typeface="+mj-lt"/>
              <a:buAutoNum type="arabicPeriod"/>
            </a:pPr>
            <a:r>
              <a:rPr lang="en-US" sz="1400" dirty="0" err="1">
                <a:solidFill>
                  <a:srgbClr val="FFFF00"/>
                </a:solidFill>
                <a:latin typeface="Myriad Pro" panose="020B0503030403020204" pitchFamily="34" charset="0"/>
                <a:hlinkClick r:id="rId6">
                  <a:extLst>
                    <a:ext uri="{A12FA001-AC4F-418D-AE19-62706E023703}">
                      <ahyp:hlinkClr xmlns:ahyp="http://schemas.microsoft.com/office/drawing/2018/hyperlinkcolor" val="tx"/>
                    </a:ext>
                  </a:extLst>
                </a:hlinkClick>
              </a:rPr>
              <a:t>Colour</a:t>
            </a:r>
            <a:r>
              <a:rPr lang="en-US" sz="1400" dirty="0">
                <a:solidFill>
                  <a:srgbClr val="FFFF00"/>
                </a:solidFill>
                <a:latin typeface="Myriad Pro" panose="020B0503030403020204" pitchFamily="34" charset="0"/>
                <a:hlinkClick r:id="rId6">
                  <a:extLst>
                    <a:ext uri="{A12FA001-AC4F-418D-AE19-62706E023703}">
                      <ahyp:hlinkClr xmlns:ahyp="http://schemas.microsoft.com/office/drawing/2018/hyperlinkcolor" val="tx"/>
                    </a:ext>
                  </a:extLst>
                </a:hlinkClick>
              </a:rPr>
              <a:t> Contrast </a:t>
            </a:r>
            <a:r>
              <a:rPr lang="en-US" sz="1400" dirty="0" err="1">
                <a:solidFill>
                  <a:srgbClr val="FFFF00"/>
                </a:solidFill>
                <a:latin typeface="Myriad Pro" panose="020B0503030403020204" pitchFamily="34" charset="0"/>
                <a:hlinkClick r:id="rId6">
                  <a:extLst>
                    <a:ext uri="{A12FA001-AC4F-418D-AE19-62706E023703}">
                      <ahyp:hlinkClr xmlns:ahyp="http://schemas.microsoft.com/office/drawing/2018/hyperlinkcolor" val="tx"/>
                    </a:ext>
                  </a:extLst>
                </a:hlinkClick>
              </a:rPr>
              <a:t>Analyser</a:t>
            </a:r>
            <a:r>
              <a:rPr lang="en-US" sz="1400" dirty="0">
                <a:solidFill>
                  <a:srgbClr val="FFFF00"/>
                </a:solidFill>
                <a:latin typeface="Myriad Pro" panose="020B0503030403020204" pitchFamily="34" charset="0"/>
              </a:rPr>
              <a:t> </a:t>
            </a:r>
            <a:r>
              <a:rPr lang="en-US" sz="1400" dirty="0">
                <a:latin typeface="Myriad Pro" panose="020B0503030403020204" pitchFamily="34" charset="0"/>
              </a:rPr>
              <a:t>-  https://www.tpgi.com/color-contrast-checker/</a:t>
            </a:r>
          </a:p>
          <a:p>
            <a:pPr marL="742950" indent="-514350">
              <a:buFont typeface="+mj-lt"/>
              <a:buAutoNum type="arabicPeriod"/>
            </a:pPr>
            <a:r>
              <a:rPr lang="en-US" sz="1400" u="sng" dirty="0" err="1">
                <a:solidFill>
                  <a:srgbClr val="FFFF00"/>
                </a:solidFill>
                <a:effectLst/>
                <a:latin typeface="Myriad Pro" panose="020B0503030403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Coblis</a:t>
            </a:r>
            <a:r>
              <a:rPr lang="en-US" sz="1400" u="sng" dirty="0">
                <a:solidFill>
                  <a:srgbClr val="FFFF00"/>
                </a:solidFill>
                <a:effectLst/>
                <a:latin typeface="Myriad Pro" panose="020B0503030403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sz="1400" u="sng" dirty="0" err="1">
                <a:solidFill>
                  <a:srgbClr val="FFFF00"/>
                </a:solidFill>
                <a:effectLst/>
                <a:latin typeface="Myriad Pro" panose="020B0503030403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Coor</a:t>
            </a:r>
            <a:r>
              <a:rPr lang="en-US" sz="1400" u="sng" dirty="0">
                <a:solidFill>
                  <a:srgbClr val="FFFF00"/>
                </a:solidFill>
                <a:effectLst/>
                <a:latin typeface="Myriad Pro" panose="020B0503030403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-blind Simulator</a:t>
            </a:r>
            <a:r>
              <a:rPr lang="en-US" sz="1400" dirty="0">
                <a:solidFill>
                  <a:schemeClr val="bg1"/>
                </a:solidFill>
                <a:effectLst/>
                <a:latin typeface="Myriad Pro" panose="020B0503030403020204" pitchFamily="34" charset="0"/>
                <a:ea typeface="Calibri" panose="020F0502020204030204" pitchFamily="34" charset="0"/>
                <a:cs typeface="Times New Roman" panose="02020603050405020304" pitchFamily="18" charset="0"/>
              </a:rPr>
              <a:t> - https://www.color-blindness.com/coblis-color-blindness-simulator/</a:t>
            </a:r>
          </a:p>
          <a:p>
            <a:pPr marL="742950" indent="-514350">
              <a:buFont typeface="+mj-lt"/>
              <a:buAutoNum type="arabicPeriod"/>
            </a:pPr>
            <a:r>
              <a:rPr lang="en-US" sz="1400" dirty="0">
                <a:solidFill>
                  <a:srgbClr val="FFFF00"/>
                </a:solidFill>
                <a:latin typeface="Myriad Pro" panose="020B0503030403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Make Your Content Accessible in the Microsoft 365 Apps </a:t>
            </a:r>
            <a:r>
              <a:rPr lang="en-US" sz="1400" dirty="0">
                <a:solidFill>
                  <a:schemeClr val="bg1"/>
                </a:solidFill>
                <a:latin typeface="Myriad Pro" panose="020B0503030403020204" pitchFamily="34" charset="0"/>
                <a:cs typeface="Times New Roman" panose="02020603050405020304" pitchFamily="18" charset="0"/>
              </a:rPr>
              <a:t>- https://support.microsoft.com/en-us/office/make-your-content-accessible-in-the-microsoft-365-apps-8a04499b-8a58-4db6-8c9d-5837f60745ef</a:t>
            </a:r>
            <a:endParaRPr lang="en-US" sz="1400" dirty="0">
              <a:latin typeface="Myriad Pro" panose="020B0503030403020204" pitchFamily="34" charset="0"/>
            </a:endParaRPr>
          </a:p>
          <a:p>
            <a:pPr marL="742950" indent="-514350">
              <a:buFont typeface="+mj-lt"/>
              <a:buAutoNum type="arabicPeriod"/>
            </a:pPr>
            <a:r>
              <a:rPr lang="en-US" sz="1400" u="sng" dirty="0">
                <a:solidFill>
                  <a:srgbClr val="FFFF00"/>
                </a:solidFill>
                <a:effectLst/>
                <a:latin typeface="Myriad Pro" panose="020B0503030403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Microsoft Word Accessibility Techniques</a:t>
            </a:r>
            <a:r>
              <a:rPr lang="en-US" sz="1400" dirty="0">
                <a:solidFill>
                  <a:srgbClr val="FFEFBD"/>
                </a:solidFill>
                <a:effectLst/>
                <a:latin typeface="Myriad Pro" panose="020B0503030403020204" pitchFamily="34" charset="0"/>
                <a:ea typeface="Calibri" panose="020F0502020204030204" pitchFamily="34" charset="0"/>
                <a:cs typeface="Arial" panose="020B0604020202020204" pitchFamily="34" charset="0"/>
              </a:rPr>
              <a:t>  - </a:t>
            </a:r>
            <a:r>
              <a:rPr lang="en-US" sz="1400" dirty="0">
                <a:solidFill>
                  <a:schemeClr val="bg1"/>
                </a:solidFill>
                <a:latin typeface="Myriad Pro" panose="020B0503030403020204" pitchFamily="34" charset="0"/>
              </a:rPr>
              <a:t>https://support.microsoft.com/en-us/office/make-your-word-documents-accessible-to-people-with-disabilities-d9bf3683-87ac-47ea-b91a-78dcacb3c66d</a:t>
            </a:r>
          </a:p>
          <a:p>
            <a:pPr marL="742950" indent="-514350">
              <a:buFont typeface="+mj-lt"/>
              <a:buAutoNum type="arabicPeriod"/>
            </a:pPr>
            <a:r>
              <a:rPr lang="en-US" sz="1400" dirty="0">
                <a:solidFill>
                  <a:srgbClr val="FFFF00"/>
                </a:solidFill>
                <a:latin typeface="Myriad Pro" panose="020B0503030403020204" pitchFamily="34" charset="0"/>
                <a:hlinkClick r:id="rId10">
                  <a:extLst>
                    <a:ext uri="{A12FA001-AC4F-418D-AE19-62706E023703}">
                      <ahyp:hlinkClr xmlns:ahyp="http://schemas.microsoft.com/office/drawing/2018/hyperlinkcolor" val="tx"/>
                    </a:ext>
                  </a:extLst>
                </a:hlinkClick>
              </a:rPr>
              <a:t>Microsoft Office Accessibility Checker </a:t>
            </a:r>
            <a:r>
              <a:rPr lang="en-US" sz="1400" dirty="0">
                <a:solidFill>
                  <a:schemeClr val="bg1"/>
                </a:solidFill>
                <a:latin typeface="Myriad Pro" panose="020B0503030403020204" pitchFamily="34" charset="0"/>
              </a:rPr>
              <a:t>- https://support.microsoft.com/en-us/office/improve-accessibility-with-the-accessibility-checker-a16f6de0-2f39-4a2b-8bd8-5ad801426c7f</a:t>
            </a:r>
          </a:p>
        </p:txBody>
      </p:sp>
    </p:spTree>
    <p:custDataLst>
      <p:tags r:id="rId1"/>
    </p:custDataLst>
    <p:extLst>
      <p:ext uri="{BB962C8B-B14F-4D97-AF65-F5344CB8AC3E}">
        <p14:creationId xmlns:p14="http://schemas.microsoft.com/office/powerpoint/2010/main" val="3112472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Additional Resources continued</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p:txBody>
          <a:bodyPr/>
          <a:lstStyle/>
          <a:p>
            <a:pPr marL="742950" indent="-514350">
              <a:buFont typeface="+mj-lt"/>
              <a:buAutoNum type="arabicPeriod"/>
            </a:pPr>
            <a:r>
              <a:rPr lang="en-US" sz="1400" u="sng" dirty="0">
                <a:solidFill>
                  <a:srgbClr val="FFFF00"/>
                </a:solidFill>
                <a:effectLst/>
                <a:latin typeface="Myriad Pro" panose="020B0503030403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Adobe’s PDF Accessibility Overview</a:t>
            </a:r>
            <a:r>
              <a:rPr lang="en-US" sz="1400" u="sng" dirty="0">
                <a:solidFill>
                  <a:srgbClr val="FFFF00"/>
                </a:solidFill>
                <a:effectLst/>
                <a:latin typeface="Myriad Pro" panose="020B0503030403020204" pitchFamily="34" charset="0"/>
                <a:ea typeface="Calibri" panose="020F0502020204030204" pitchFamily="34" charset="0"/>
                <a:cs typeface="Arial" panose="020B0604020202020204" pitchFamily="34" charset="0"/>
              </a:rPr>
              <a:t> </a:t>
            </a:r>
            <a:r>
              <a:rPr lang="en-US" sz="1400" dirty="0">
                <a:latin typeface="Myriad Pro" panose="020B0503030403020204" pitchFamily="34" charset="0"/>
              </a:rPr>
              <a:t>-  https://www.adobe.com/accessibility/pdf/pdf-accessibility-overview.html</a:t>
            </a:r>
          </a:p>
          <a:p>
            <a:pPr marL="742950" indent="-514350">
              <a:buFont typeface="+mj-lt"/>
              <a:buAutoNum type="arabicPeriod"/>
            </a:pPr>
            <a:r>
              <a:rPr lang="en-US" sz="1400" dirty="0">
                <a:solidFill>
                  <a:srgbClr val="FFFF00"/>
                </a:solidFill>
                <a:latin typeface="Myriad Pro" panose="020B0503030403020204" pitchFamily="34" charset="0"/>
                <a:hlinkClick r:id="rId5">
                  <a:extLst>
                    <a:ext uri="{A12FA001-AC4F-418D-AE19-62706E023703}">
                      <ahyp:hlinkClr xmlns:ahyp="http://schemas.microsoft.com/office/drawing/2018/hyperlinkcolor" val="tx"/>
                    </a:ext>
                  </a:extLst>
                </a:hlinkClick>
              </a:rPr>
              <a:t>Amara.org </a:t>
            </a:r>
            <a:r>
              <a:rPr lang="en-US" sz="1400" dirty="0">
                <a:latin typeface="Myriad Pro" panose="020B0503030403020204" pitchFamily="34" charset="0"/>
              </a:rPr>
              <a:t>– Amara free, public way to add captions to a video someone else owns on YouTube or Vimeo</a:t>
            </a:r>
          </a:p>
          <a:p>
            <a:pPr marL="742950" indent="-514350">
              <a:buFont typeface="+mj-lt"/>
              <a:buAutoNum type="arabicPeriod"/>
            </a:pPr>
            <a:r>
              <a:rPr lang="en-US" sz="1400" dirty="0">
                <a:solidFill>
                  <a:srgbClr val="FFFF00"/>
                </a:solidFill>
                <a:latin typeface="Myriad Pro" panose="020B0503030403020204" pitchFamily="34" charset="0"/>
                <a:hlinkClick r:id="rId6">
                  <a:extLst>
                    <a:ext uri="{A12FA001-AC4F-418D-AE19-62706E023703}">
                      <ahyp:hlinkClr xmlns:ahyp="http://schemas.microsoft.com/office/drawing/2018/hyperlinkcolor" val="tx"/>
                    </a:ext>
                  </a:extLst>
                </a:hlinkClick>
              </a:rPr>
              <a:t>Add Subtitles &amp; Captions to YouTube Videos </a:t>
            </a:r>
            <a:r>
              <a:rPr lang="en-US" sz="1400" dirty="0">
                <a:latin typeface="Myriad Pro" panose="020B0503030403020204" pitchFamily="34" charset="0"/>
              </a:rPr>
              <a:t>– for videos you own and upload to YouTube</a:t>
            </a:r>
          </a:p>
          <a:p>
            <a:pPr marL="742950" indent="-514350">
              <a:buFont typeface="+mj-lt"/>
              <a:buAutoNum type="arabicPeriod"/>
            </a:pPr>
            <a:r>
              <a:rPr lang="en-US" sz="1400" dirty="0">
                <a:solidFill>
                  <a:srgbClr val="FFFF00"/>
                </a:solidFill>
                <a:latin typeface="Myriad Pro" panose="020B0503030403020204" pitchFamily="34" charset="0"/>
                <a:hlinkClick r:id="rId7">
                  <a:extLst>
                    <a:ext uri="{A12FA001-AC4F-418D-AE19-62706E023703}">
                      <ahyp:hlinkClr xmlns:ahyp="http://schemas.microsoft.com/office/drawing/2018/hyperlinkcolor" val="tx"/>
                    </a:ext>
                  </a:extLst>
                </a:hlinkClick>
              </a:rPr>
              <a:t>Tips for writing transcripts </a:t>
            </a:r>
            <a:r>
              <a:rPr lang="en-US" sz="1400" dirty="0">
                <a:latin typeface="Myriad Pro" panose="020B0503030403020204" pitchFamily="34" charset="0"/>
              </a:rPr>
              <a:t>- </a:t>
            </a:r>
            <a:r>
              <a:rPr lang="en-US" sz="1400" dirty="0">
                <a:solidFill>
                  <a:schemeClr val="bg1"/>
                </a:solidFill>
                <a:latin typeface="Myriad Pro" panose="020B0503030403020204" pitchFamily="34" charset="0"/>
              </a:rPr>
              <a:t>http://www.uiaccess.com/transcripts/transcripts_on_the_web.html</a:t>
            </a:r>
          </a:p>
          <a:p>
            <a:pPr marL="742950" indent="-514350">
              <a:buFont typeface="+mj-lt"/>
              <a:buAutoNum type="arabicPeriod"/>
            </a:pPr>
            <a:r>
              <a:rPr lang="en-US" sz="1400" dirty="0">
                <a:solidFill>
                  <a:srgbClr val="FFFF00"/>
                </a:solidFill>
                <a:latin typeface="Myriad Pro" panose="020B0503030403020204" pitchFamily="34" charset="0"/>
                <a:hlinkClick r:id="rId8">
                  <a:extLst>
                    <a:ext uri="{A12FA001-AC4F-418D-AE19-62706E023703}">
                      <ahyp:hlinkClr xmlns:ahyp="http://schemas.microsoft.com/office/drawing/2018/hyperlinkcolor" val="tx"/>
                    </a:ext>
                  </a:extLst>
                </a:hlinkClick>
              </a:rPr>
              <a:t>Audio Descriptions -  At a Glance</a:t>
            </a:r>
            <a:r>
              <a:rPr lang="en-US" sz="1400" dirty="0">
                <a:solidFill>
                  <a:srgbClr val="FFFF00"/>
                </a:solidFill>
                <a:latin typeface="Myriad Pro" panose="020B0503030403020204" pitchFamily="34" charset="0"/>
              </a:rPr>
              <a:t> </a:t>
            </a:r>
            <a:r>
              <a:rPr lang="en-US" sz="1400" dirty="0">
                <a:latin typeface="Myriad Pro" panose="020B0503030403020204" pitchFamily="34" charset="0"/>
              </a:rPr>
              <a:t>– YouTube explanation - https://youtu.be/y89reMUP1Jk?si=TNtp0t1F0caDZsYK</a:t>
            </a:r>
          </a:p>
          <a:p>
            <a:pPr marL="742950" indent="-514350">
              <a:buFont typeface="+mj-lt"/>
              <a:buAutoNum type="arabicPeriod"/>
            </a:pPr>
            <a:r>
              <a:rPr lang="en-US" sz="1400" dirty="0">
                <a:solidFill>
                  <a:srgbClr val="FFFF00"/>
                </a:solidFill>
                <a:latin typeface="Myriad Pro" panose="020B0503030403020204" pitchFamily="34" charset="0"/>
                <a:hlinkClick r:id="rId9">
                  <a:extLst>
                    <a:ext uri="{A12FA001-AC4F-418D-AE19-62706E023703}">
                      <ahyp:hlinkClr xmlns:ahyp="http://schemas.microsoft.com/office/drawing/2018/hyperlinkcolor" val="tx"/>
                    </a:ext>
                  </a:extLst>
                </a:hlinkClick>
              </a:rPr>
              <a:t>Web Accessibility Initiative’s Design &amp; Develop</a:t>
            </a:r>
            <a:r>
              <a:rPr lang="en-US" sz="1400" dirty="0">
                <a:latin typeface="Myriad Pro" panose="020B0503030403020204" pitchFamily="34" charset="0"/>
              </a:rPr>
              <a:t>  - https://www.w3.org/WAI/design-develop/</a:t>
            </a:r>
          </a:p>
          <a:p>
            <a:pPr marL="742950" indent="-514350">
              <a:buFont typeface="+mj-lt"/>
              <a:buAutoNum type="arabicPeriod"/>
            </a:pPr>
            <a:r>
              <a:rPr lang="en-US" sz="1400" dirty="0">
                <a:solidFill>
                  <a:srgbClr val="FFFF00"/>
                </a:solidFill>
                <a:latin typeface="Myriad Pro" panose="020B0503030403020204" pitchFamily="34" charset="0"/>
                <a:hlinkClick r:id="rId10">
                  <a:extLst>
                    <a:ext uri="{A12FA001-AC4F-418D-AE19-62706E023703}">
                      <ahyp:hlinkClr xmlns:ahyp="http://schemas.microsoft.com/office/drawing/2018/hyperlinkcolor" val="tx"/>
                    </a:ext>
                  </a:extLst>
                </a:hlinkClick>
              </a:rPr>
              <a:t>The Diagram Center</a:t>
            </a:r>
            <a:r>
              <a:rPr lang="en-US" sz="1400" dirty="0">
                <a:latin typeface="Myriad Pro" panose="020B0503030403020204" pitchFamily="34" charset="0"/>
              </a:rPr>
              <a:t> - http://diagramcenter.org/</a:t>
            </a:r>
          </a:p>
          <a:p>
            <a:pPr marL="742950" indent="-514350">
              <a:buFont typeface="+mj-lt"/>
              <a:buAutoNum type="arabicPeriod"/>
            </a:pPr>
            <a:endParaRPr lang="en-US" sz="1400" dirty="0">
              <a:latin typeface="Myriad Pro" panose="020B0503030403020204" pitchFamily="34" charset="0"/>
            </a:endParaRPr>
          </a:p>
          <a:p>
            <a:pPr marL="742950" indent="-514350">
              <a:buFont typeface="+mj-lt"/>
              <a:buAutoNum type="arabicPeriod"/>
            </a:pPr>
            <a:endParaRPr lang="en-US" sz="1400" dirty="0">
              <a:latin typeface="Myriad Pro" panose="020B0503030403020204" pitchFamily="34" charset="0"/>
            </a:endParaRPr>
          </a:p>
        </p:txBody>
      </p:sp>
    </p:spTree>
    <p:custDataLst>
      <p:tags r:id="rId1"/>
    </p:custDataLst>
    <p:extLst>
      <p:ext uri="{BB962C8B-B14F-4D97-AF65-F5344CB8AC3E}">
        <p14:creationId xmlns:p14="http://schemas.microsoft.com/office/powerpoint/2010/main" val="2679598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1D20-64C4-1BEB-3EC9-1162FE379909}"/>
              </a:ext>
            </a:extLst>
          </p:cNvPr>
          <p:cNvSpPr>
            <a:spLocks noGrp="1"/>
          </p:cNvSpPr>
          <p:nvPr>
            <p:ph type="title"/>
          </p:nvPr>
        </p:nvSpPr>
        <p:spPr/>
        <p:txBody>
          <a:bodyPr/>
          <a:lstStyle/>
          <a:p>
            <a:r>
              <a:rPr lang="en-US" sz="3200" dirty="0"/>
              <a:t>Build an Enjoyable Experience!</a:t>
            </a:r>
          </a:p>
        </p:txBody>
      </p:sp>
      <p:sp>
        <p:nvSpPr>
          <p:cNvPr id="3" name="Text Placeholder 2">
            <a:extLst>
              <a:ext uri="{FF2B5EF4-FFF2-40B4-BE49-F238E27FC236}">
                <a16:creationId xmlns:a16="http://schemas.microsoft.com/office/drawing/2014/main" id="{00598F17-AD86-5A5D-3FB9-9EA9CEEC9F9C}"/>
              </a:ext>
            </a:extLst>
          </p:cNvPr>
          <p:cNvSpPr>
            <a:spLocks noGrp="1"/>
          </p:cNvSpPr>
          <p:nvPr>
            <p:ph type="body" idx="1"/>
          </p:nvPr>
        </p:nvSpPr>
        <p:spPr>
          <a:xfrm>
            <a:off x="457200" y="1236530"/>
            <a:ext cx="4114800" cy="1834330"/>
          </a:xfrm>
        </p:spPr>
        <p:txBody>
          <a:bodyPr/>
          <a:lstStyle/>
          <a:p>
            <a:pPr marL="228600" indent="0"/>
            <a:r>
              <a:rPr lang="en-US" sz="1600" dirty="0">
                <a:solidFill>
                  <a:schemeClr val="bg1"/>
                </a:solidFill>
                <a:effectLst/>
                <a:latin typeface="Myriad Pro" panose="020B0503030403020204" pitchFamily="34" charset="0"/>
                <a:ea typeface="Calibri" panose="020F0502020204030204" pitchFamily="34" charset="0"/>
                <a:cs typeface="Arial" panose="020B0604020202020204" pitchFamily="34" charset="0"/>
              </a:rPr>
              <a:t>Contact Information:</a:t>
            </a:r>
          </a:p>
          <a:p>
            <a:pPr marL="228600" indent="0"/>
            <a:r>
              <a:rPr lang="en-US" sz="1600" dirty="0">
                <a:latin typeface="Myriad Pro" panose="020B0503030403020204" pitchFamily="34" charset="0"/>
              </a:rPr>
              <a:t>Heather Caprette, M.F.A.</a:t>
            </a:r>
            <a:br>
              <a:rPr lang="en-US" sz="1600" dirty="0">
                <a:latin typeface="Myriad Pro" panose="020B0503030403020204" pitchFamily="34" charset="0"/>
              </a:rPr>
            </a:br>
            <a:r>
              <a:rPr lang="en-US" sz="1600" dirty="0">
                <a:latin typeface="Myriad Pro" panose="020B0503030403020204" pitchFamily="34" charset="0"/>
              </a:rPr>
              <a:t>Cleveland State University</a:t>
            </a:r>
            <a:br>
              <a:rPr lang="en-US" sz="1600" dirty="0">
                <a:latin typeface="Myriad Pro" panose="020B0503030403020204" pitchFamily="34" charset="0"/>
              </a:rPr>
            </a:br>
            <a:r>
              <a:rPr lang="en-US" sz="1600" dirty="0">
                <a:solidFill>
                  <a:schemeClr val="bg1"/>
                </a:solidFill>
                <a:latin typeface="Myriad Pro" panose="020B0503030403020204" pitchFamily="34" charset="0"/>
                <a:hlinkClick r:id="rId4">
                  <a:extLst>
                    <a:ext uri="{A12FA001-AC4F-418D-AE19-62706E023703}">
                      <ahyp:hlinkClr xmlns:ahyp="http://schemas.microsoft.com/office/drawing/2018/hyperlinkcolor" val="tx"/>
                    </a:ext>
                  </a:extLst>
                </a:hlinkClick>
              </a:rPr>
              <a:t>h.caprette@csuohio.edu</a:t>
            </a:r>
            <a:endParaRPr lang="en-US" sz="1600" dirty="0">
              <a:solidFill>
                <a:schemeClr val="bg1"/>
              </a:solidFill>
              <a:latin typeface="Myriad Pro" panose="020B0503030403020204" pitchFamily="34" charset="0"/>
            </a:endParaRPr>
          </a:p>
          <a:p>
            <a:pPr marL="228600" indent="0"/>
            <a:r>
              <a:rPr lang="en-US" sz="1600" dirty="0">
                <a:solidFill>
                  <a:schemeClr val="bg1"/>
                </a:solidFill>
                <a:latin typeface="Myriad Pro" panose="020B0503030403020204" pitchFamily="34" charset="0"/>
              </a:rPr>
              <a:t>(216) 802-3142</a:t>
            </a:r>
            <a:br>
              <a:rPr lang="en-US" sz="1600" dirty="0">
                <a:latin typeface="Myriad Pro" panose="020B0503030403020204" pitchFamily="34" charset="0"/>
              </a:rPr>
            </a:br>
            <a:endParaRPr lang="en-US" sz="1600" dirty="0">
              <a:latin typeface="Myriad Pro" panose="020B0503030403020204" pitchFamily="34" charset="0"/>
            </a:endParaRPr>
          </a:p>
          <a:p>
            <a:pPr marL="228600" indent="0"/>
            <a:endParaRPr lang="en-US" sz="1600" dirty="0">
              <a:latin typeface="Myriad Pro" panose="020B0503030403020204" pitchFamily="34" charset="0"/>
            </a:endParaRPr>
          </a:p>
        </p:txBody>
      </p:sp>
      <p:pic>
        <p:nvPicPr>
          <p:cNvPr id="4" name="Content Placeholder 2" descr="Young girl in wheelchair inside a wheelchair swing at Tayto Park in Ireland smiling with arms up in air.">
            <a:extLst>
              <a:ext uri="{FF2B5EF4-FFF2-40B4-BE49-F238E27FC236}">
                <a16:creationId xmlns:a16="http://schemas.microsoft.com/office/drawing/2014/main" id="{91B75811-F319-BBFA-92F0-13ED39BFCE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0968" y="1354726"/>
            <a:ext cx="3605832" cy="3410129"/>
          </a:xfrm>
          <a:prstGeom prst="rect">
            <a:avLst/>
          </a:prstGeom>
          <a:noFill/>
          <a:ln>
            <a:noFill/>
          </a:ln>
        </p:spPr>
      </p:pic>
      <p:sp>
        <p:nvSpPr>
          <p:cNvPr id="5" name="TextBox 4">
            <a:extLst>
              <a:ext uri="{FF2B5EF4-FFF2-40B4-BE49-F238E27FC236}">
                <a16:creationId xmlns:a16="http://schemas.microsoft.com/office/drawing/2014/main" id="{58B614A2-12D4-4EAF-42C3-46AB14424233}"/>
              </a:ext>
            </a:extLst>
          </p:cNvPr>
          <p:cNvSpPr txBox="1"/>
          <p:nvPr/>
        </p:nvSpPr>
        <p:spPr>
          <a:xfrm>
            <a:off x="680085" y="3564526"/>
            <a:ext cx="3669029" cy="1200329"/>
          </a:xfrm>
          <a:prstGeom prst="rect">
            <a:avLst/>
          </a:prstGeom>
          <a:noFill/>
        </p:spPr>
        <p:txBody>
          <a:bodyPr wrap="square" rtlCol="0">
            <a:spAutoFit/>
          </a:bodyPr>
          <a:lstStyle/>
          <a:p>
            <a:r>
              <a:rPr lang="en-US" sz="1200" dirty="0">
                <a:solidFill>
                  <a:schemeClr val="bg1"/>
                </a:solidFill>
                <a:latin typeface="Adobe Fan Heiti Std B" panose="020B0700000000000000" pitchFamily="34" charset="-128"/>
                <a:ea typeface="Adobe Fan Heiti Std B" panose="020B0700000000000000" pitchFamily="34" charset="-128"/>
              </a:rPr>
              <a:t>Photo Credit: </a:t>
            </a:r>
            <a:br>
              <a:rPr lang="en-US" sz="1200" dirty="0">
                <a:solidFill>
                  <a:schemeClr val="bg1"/>
                </a:solidFill>
                <a:latin typeface="Adobe Fan Heiti Std B" panose="020B0700000000000000" pitchFamily="34" charset="-128"/>
                <a:ea typeface="Adobe Fan Heiti Std B" panose="020B0700000000000000" pitchFamily="34" charset="-128"/>
              </a:rPr>
            </a:br>
            <a:r>
              <a:rPr lang="en-US" sz="1200" dirty="0">
                <a:solidFill>
                  <a:schemeClr val="bg1"/>
                </a:solidFill>
                <a:latin typeface="Adobe Fan Heiti Std B" panose="020B0700000000000000" pitchFamily="34" charset="-128"/>
                <a:ea typeface="Adobe Fan Heiti Std B" panose="020B0700000000000000" pitchFamily="34" charset="-128"/>
              </a:rPr>
              <a:t>Caoimhe Ross enjoying swing at Tayto Park, Ireland by </a:t>
            </a:r>
            <a:r>
              <a:rPr lang="en-US" sz="1200" dirty="0" err="1">
                <a:solidFill>
                  <a:schemeClr val="bg1"/>
                </a:solidFill>
                <a:latin typeface="Adobe Fan Heiti Std B" panose="020B0700000000000000" pitchFamily="34" charset="-128"/>
                <a:ea typeface="Adobe Fan Heiti Std B" panose="020B0700000000000000" pitchFamily="34" charset="-128"/>
              </a:rPr>
              <a:t>Chompsky</a:t>
            </a:r>
            <a:r>
              <a:rPr lang="en-US" sz="1200" dirty="0">
                <a:solidFill>
                  <a:schemeClr val="bg1"/>
                </a:solidFill>
                <a:latin typeface="Adobe Fan Heiti Std B" panose="020B0700000000000000" pitchFamily="34" charset="-128"/>
                <a:ea typeface="Adobe Fan Heiti Std B" panose="020B0700000000000000" pitchFamily="34" charset="-128"/>
              </a:rPr>
              <a:t>, 2013, source:</a:t>
            </a:r>
          </a:p>
          <a:p>
            <a:endParaRPr lang="en-US" sz="1200" dirty="0">
              <a:solidFill>
                <a:schemeClr val="bg1"/>
              </a:solidFill>
              <a:latin typeface="Adobe Fan Heiti Std B" panose="020B0700000000000000" pitchFamily="34" charset="-128"/>
              <a:ea typeface="Adobe Fan Heiti Std B" panose="020B0700000000000000" pitchFamily="34" charset="-128"/>
            </a:endParaRPr>
          </a:p>
          <a:p>
            <a:r>
              <a:rPr lang="en-US" sz="1200" dirty="0">
                <a:solidFill>
                  <a:schemeClr val="bg1"/>
                </a:solidFill>
                <a:latin typeface="Adobe Fan Heiti Std B" panose="020B0700000000000000" pitchFamily="34" charset="-128"/>
                <a:ea typeface="Adobe Fan Heiti Std B" panose="020B0700000000000000" pitchFamily="34" charset="-128"/>
              </a:rPr>
              <a:t>http://www.broadsheet.ie/2013/07/26/fair-play-though-in-fairness-43/</a:t>
            </a:r>
          </a:p>
        </p:txBody>
      </p:sp>
    </p:spTree>
    <p:custDataLst>
      <p:tags r:id="rId1"/>
    </p:custDataLst>
    <p:extLst>
      <p:ext uri="{BB962C8B-B14F-4D97-AF65-F5344CB8AC3E}">
        <p14:creationId xmlns:p14="http://schemas.microsoft.com/office/powerpoint/2010/main" val="1050895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A0AA-EE52-2577-3494-B4FC4FD49790}"/>
              </a:ext>
            </a:extLst>
          </p:cNvPr>
          <p:cNvSpPr>
            <a:spLocks noGrp="1"/>
          </p:cNvSpPr>
          <p:nvPr>
            <p:ph type="title"/>
          </p:nvPr>
        </p:nvSpPr>
        <p:spPr/>
        <p:txBody>
          <a:bodyPr/>
          <a:lstStyle/>
          <a:p>
            <a:r>
              <a:rPr lang="en-US" sz="3200" dirty="0"/>
              <a:t>What is Accessible – Office for Civil Rights</a:t>
            </a:r>
          </a:p>
        </p:txBody>
      </p:sp>
      <p:sp>
        <p:nvSpPr>
          <p:cNvPr id="3" name="Text Placeholder 2">
            <a:extLst>
              <a:ext uri="{FF2B5EF4-FFF2-40B4-BE49-F238E27FC236}">
                <a16:creationId xmlns:a16="http://schemas.microsoft.com/office/drawing/2014/main" id="{2F053BCD-64B7-C996-06EF-96384220D394}"/>
              </a:ext>
            </a:extLst>
          </p:cNvPr>
          <p:cNvSpPr>
            <a:spLocks noGrp="1"/>
          </p:cNvSpPr>
          <p:nvPr>
            <p:ph type="body" idx="1"/>
          </p:nvPr>
        </p:nvSpPr>
        <p:spPr>
          <a:xfrm>
            <a:off x="463463" y="1443044"/>
            <a:ext cx="8229600" cy="2601063"/>
          </a:xfrm>
        </p:spPr>
        <p:txBody>
          <a:bodyPr/>
          <a:lstStyle/>
          <a:p>
            <a:pPr marL="0" indent="0">
              <a:buNone/>
            </a:pPr>
            <a:r>
              <a:rPr lang="en-US" sz="2400" dirty="0">
                <a:latin typeface="Myriad Web Pro" panose="020B0503030403020204" pitchFamily="34" charset="0"/>
                <a:ea typeface="Adobe Fan Heiti Std B" panose="020B0700000000000000" pitchFamily="34" charset="-128"/>
                <a:cs typeface="Arial" panose="020B0604020202020204" pitchFamily="34" charset="0"/>
              </a:rPr>
              <a:t>“Accessible means a person with a disability is afforded the opportunity to acquire the same information, engage in the same interactions, and enjoy the same services as a person without a disability in an equally effective and equally integrated manner, with substantially equivalent ease of use.”</a:t>
            </a:r>
            <a:r>
              <a:rPr lang="en-US" sz="1100" dirty="0">
                <a:latin typeface="Myriad Web Pro" panose="020B0503030403020204" pitchFamily="34" charset="0"/>
                <a:ea typeface="Adobe Fan Heiti Std B" panose="020B0700000000000000" pitchFamily="34" charset="-128"/>
                <a:cs typeface="Arial" panose="020B0604020202020204" pitchFamily="34" charset="0"/>
              </a:rPr>
              <a:t>2</a:t>
            </a:r>
          </a:p>
        </p:txBody>
      </p:sp>
      <p:sp>
        <p:nvSpPr>
          <p:cNvPr id="4" name="Content Placeholder 2">
            <a:extLst>
              <a:ext uri="{FF2B5EF4-FFF2-40B4-BE49-F238E27FC236}">
                <a16:creationId xmlns:a16="http://schemas.microsoft.com/office/drawing/2014/main" id="{8301E4D1-2502-A548-E826-12B71F407C2A}"/>
              </a:ext>
            </a:extLst>
          </p:cNvPr>
          <p:cNvSpPr txBox="1">
            <a:spLocks/>
          </p:cNvSpPr>
          <p:nvPr/>
        </p:nvSpPr>
        <p:spPr>
          <a:xfrm>
            <a:off x="450937" y="3933110"/>
            <a:ext cx="8242126" cy="600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600" baseline="30000" dirty="0">
                <a:latin typeface="Myriad Web Pro" panose="020B0503030403020204"/>
                <a:ea typeface="Adobe Fan Heiti Std B" panose="020B0700000000000000" pitchFamily="34" charset="-128"/>
              </a:rPr>
              <a:t>2 </a:t>
            </a:r>
            <a:r>
              <a:rPr lang="en-US" sz="1600" dirty="0">
                <a:latin typeface="Myriad Web Pro" panose="020B0503030403020204"/>
                <a:ea typeface="Adobe Fan Heiti Std B" panose="020B0700000000000000" pitchFamily="34" charset="-128"/>
              </a:rPr>
              <a:t>Resolution Agreement South Carolina Technical College System OCR Compliance Review No. 11-11-6002, http://www.sbcc.edu/dsps/instructionalformats/</a:t>
            </a:r>
          </a:p>
        </p:txBody>
      </p:sp>
    </p:spTree>
    <p:custDataLst>
      <p:tags r:id="rId1"/>
    </p:custDataLst>
    <p:extLst>
      <p:ext uri="{BB962C8B-B14F-4D97-AF65-F5344CB8AC3E}">
        <p14:creationId xmlns:p14="http://schemas.microsoft.com/office/powerpoint/2010/main" val="365554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A0AA-EE52-2577-3494-B4FC4FD49790}"/>
              </a:ext>
            </a:extLst>
          </p:cNvPr>
          <p:cNvSpPr>
            <a:spLocks noGrp="1"/>
          </p:cNvSpPr>
          <p:nvPr>
            <p:ph type="title"/>
          </p:nvPr>
        </p:nvSpPr>
        <p:spPr/>
        <p:txBody>
          <a:bodyPr/>
          <a:lstStyle/>
          <a:p>
            <a:r>
              <a:rPr lang="en-US" sz="3200" dirty="0"/>
              <a:t>What does Disability Mean?</a:t>
            </a:r>
          </a:p>
        </p:txBody>
      </p:sp>
      <p:sp>
        <p:nvSpPr>
          <p:cNvPr id="3" name="Text Placeholder 2">
            <a:extLst>
              <a:ext uri="{FF2B5EF4-FFF2-40B4-BE49-F238E27FC236}">
                <a16:creationId xmlns:a16="http://schemas.microsoft.com/office/drawing/2014/main" id="{2F053BCD-64B7-C996-06EF-96384220D394}"/>
              </a:ext>
            </a:extLst>
          </p:cNvPr>
          <p:cNvSpPr>
            <a:spLocks noGrp="1"/>
          </p:cNvSpPr>
          <p:nvPr>
            <p:ph type="body" idx="1"/>
          </p:nvPr>
        </p:nvSpPr>
        <p:spPr>
          <a:xfrm>
            <a:off x="411670" y="1647930"/>
            <a:ext cx="8229600" cy="2601063"/>
          </a:xfrm>
        </p:spPr>
        <p:txBody>
          <a:bodyPr/>
          <a:lstStyle/>
          <a:p>
            <a:r>
              <a:rPr lang="en-US" sz="1400" dirty="0"/>
              <a:t>A disability is a physical or mental impairment that substantially limits one or more major life activities of an individual;</a:t>
            </a:r>
            <a:br>
              <a:rPr lang="en-US" sz="1400" dirty="0"/>
            </a:br>
            <a:endParaRPr lang="en-US" sz="1400" dirty="0"/>
          </a:p>
          <a:p>
            <a:r>
              <a:rPr lang="en-US" sz="1400" dirty="0"/>
              <a:t>Major life activities include, but are not limited to, caring for oneself, </a:t>
            </a:r>
            <a:r>
              <a:rPr lang="en-US" sz="1400" dirty="0">
                <a:solidFill>
                  <a:srgbClr val="FFC000"/>
                </a:solidFill>
              </a:rPr>
              <a:t>performing manual tasks</a:t>
            </a:r>
            <a:r>
              <a:rPr lang="en-US" sz="1400" dirty="0"/>
              <a:t>, </a:t>
            </a:r>
            <a:r>
              <a:rPr lang="en-US" sz="1400" dirty="0">
                <a:solidFill>
                  <a:srgbClr val="FFC000"/>
                </a:solidFill>
              </a:rPr>
              <a:t>seeing</a:t>
            </a:r>
            <a:r>
              <a:rPr lang="en-US" sz="1400" dirty="0"/>
              <a:t>, </a:t>
            </a:r>
            <a:r>
              <a:rPr lang="en-US" sz="1400" dirty="0">
                <a:solidFill>
                  <a:srgbClr val="FFC000"/>
                </a:solidFill>
              </a:rPr>
              <a:t>hearing</a:t>
            </a:r>
            <a:r>
              <a:rPr lang="en-US" sz="1400" dirty="0"/>
              <a:t>, eating, sleeping, walking, standing, lifting, bending, speaking, breathing, </a:t>
            </a:r>
            <a:r>
              <a:rPr lang="en-US" sz="1400" dirty="0">
                <a:solidFill>
                  <a:srgbClr val="FFC000"/>
                </a:solidFill>
              </a:rPr>
              <a:t>learning</a:t>
            </a:r>
            <a:r>
              <a:rPr lang="en-US" sz="1400" dirty="0"/>
              <a:t>, </a:t>
            </a:r>
            <a:r>
              <a:rPr lang="en-US" sz="1400" dirty="0">
                <a:solidFill>
                  <a:srgbClr val="FFC000"/>
                </a:solidFill>
              </a:rPr>
              <a:t>reading</a:t>
            </a:r>
            <a:r>
              <a:rPr lang="en-US" sz="1400" dirty="0"/>
              <a:t>, </a:t>
            </a:r>
            <a:r>
              <a:rPr lang="en-US" sz="1400" dirty="0">
                <a:solidFill>
                  <a:srgbClr val="FFC000"/>
                </a:solidFill>
              </a:rPr>
              <a:t>concentrating</a:t>
            </a:r>
            <a:r>
              <a:rPr lang="en-US" sz="1400" dirty="0"/>
              <a:t>, thinking, communicating, and working.</a:t>
            </a:r>
            <a:br>
              <a:rPr lang="en-US" sz="1400" dirty="0"/>
            </a:br>
            <a:endParaRPr lang="en-US" sz="1400" dirty="0"/>
          </a:p>
          <a:p>
            <a:r>
              <a:rPr lang="en-US" sz="1400" dirty="0"/>
              <a:t>A major life activity also includes the operation of a major bodily function, including but not limited to, functions of the immune system, normal cell growth, digestive, bowel, bladder, neurological, brain, respiratory, circulatory, endocrine, and reproductive functions. </a:t>
            </a:r>
          </a:p>
        </p:txBody>
      </p:sp>
      <p:sp>
        <p:nvSpPr>
          <p:cNvPr id="4" name="Content Placeholder 2">
            <a:extLst>
              <a:ext uri="{FF2B5EF4-FFF2-40B4-BE49-F238E27FC236}">
                <a16:creationId xmlns:a16="http://schemas.microsoft.com/office/drawing/2014/main" id="{8301E4D1-2502-A548-E826-12B71F407C2A}"/>
              </a:ext>
            </a:extLst>
          </p:cNvPr>
          <p:cNvSpPr txBox="1">
            <a:spLocks/>
          </p:cNvSpPr>
          <p:nvPr/>
        </p:nvSpPr>
        <p:spPr>
          <a:xfrm>
            <a:off x="399144" y="4394306"/>
            <a:ext cx="8242126" cy="34422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aseline="30000" dirty="0">
                <a:solidFill>
                  <a:schemeClr val="bg1"/>
                </a:solidFill>
                <a:latin typeface="Myriad Web Pro" panose="020B0503030403020204"/>
                <a:ea typeface="Adobe Fan Heiti Std B" panose="020B0700000000000000" pitchFamily="34" charset="-128"/>
                <a:hlinkClick r:id="rId4">
                  <a:extLst>
                    <a:ext uri="{A12FA001-AC4F-418D-AE19-62706E023703}">
                      <ahyp:hlinkClr xmlns:ahyp="http://schemas.microsoft.com/office/drawing/2018/hyperlinkcolor" val="tx"/>
                    </a:ext>
                  </a:extLst>
                </a:hlinkClick>
              </a:rPr>
              <a:t>http://www.ada.gov/pubs/adastatute08.htm#12102</a:t>
            </a:r>
            <a:endParaRPr lang="en-US" dirty="0">
              <a:solidFill>
                <a:schemeClr val="bg1"/>
              </a:solidFill>
              <a:latin typeface="Myriad Web Pro" panose="020B0503030403020204"/>
              <a:ea typeface="Adobe Fan Heiti Std B" panose="020B0700000000000000" pitchFamily="34" charset="-128"/>
            </a:endParaRPr>
          </a:p>
        </p:txBody>
      </p:sp>
    </p:spTree>
    <p:custDataLst>
      <p:tags r:id="rId1"/>
    </p:custDataLst>
    <p:extLst>
      <p:ext uri="{BB962C8B-B14F-4D97-AF65-F5344CB8AC3E}">
        <p14:creationId xmlns:p14="http://schemas.microsoft.com/office/powerpoint/2010/main" val="1921771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A0AA-EE52-2577-3494-B4FC4FD49790}"/>
              </a:ext>
            </a:extLst>
          </p:cNvPr>
          <p:cNvSpPr>
            <a:spLocks noGrp="1"/>
          </p:cNvSpPr>
          <p:nvPr>
            <p:ph type="title"/>
          </p:nvPr>
        </p:nvSpPr>
        <p:spPr/>
        <p:txBody>
          <a:bodyPr/>
          <a:lstStyle/>
          <a:p>
            <a:r>
              <a:rPr lang="en-US" sz="3200" dirty="0"/>
              <a:t>Why Design Accessible Experiences?</a:t>
            </a:r>
          </a:p>
        </p:txBody>
      </p:sp>
      <p:pic>
        <p:nvPicPr>
          <p:cNvPr id="7" name="Content Placeholder 2" descr="Boy in wheelchair on playground, looking at non-disabled children playing on equipment in background.">
            <a:extLst>
              <a:ext uri="{FF2B5EF4-FFF2-40B4-BE49-F238E27FC236}">
                <a16:creationId xmlns:a16="http://schemas.microsoft.com/office/drawing/2014/main" id="{B778CEAD-6C39-221E-134F-4B014DC5A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702" y="1438308"/>
            <a:ext cx="4980595" cy="330922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94174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A0AA-EE52-2577-3494-B4FC4FD49790}"/>
              </a:ext>
            </a:extLst>
          </p:cNvPr>
          <p:cNvSpPr>
            <a:spLocks noGrp="1"/>
          </p:cNvSpPr>
          <p:nvPr>
            <p:ph type="title"/>
          </p:nvPr>
        </p:nvSpPr>
        <p:spPr/>
        <p:txBody>
          <a:bodyPr/>
          <a:lstStyle/>
          <a:p>
            <a:r>
              <a:rPr lang="en-US" sz="3200" dirty="0"/>
              <a:t>Why Design Accessible Experiences Continued</a:t>
            </a:r>
          </a:p>
        </p:txBody>
      </p:sp>
      <p:pic>
        <p:nvPicPr>
          <p:cNvPr id="3" name="Picture 2" descr="Statue of Lady Justice holding the scales of justice in left hand and a sword in her right hand.">
            <a:extLst>
              <a:ext uri="{FF2B5EF4-FFF2-40B4-BE49-F238E27FC236}">
                <a16:creationId xmlns:a16="http://schemas.microsoft.com/office/drawing/2014/main" id="{760BBD4A-CC95-2DF7-A9D1-B56CB3139F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422" y="1372748"/>
            <a:ext cx="5313156" cy="3535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643478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F2D2-AD37-D3AF-D90A-39E644F17FA0}"/>
              </a:ext>
            </a:extLst>
          </p:cNvPr>
          <p:cNvSpPr>
            <a:spLocks noGrp="1"/>
          </p:cNvSpPr>
          <p:nvPr>
            <p:ph type="title"/>
          </p:nvPr>
        </p:nvSpPr>
        <p:spPr/>
        <p:txBody>
          <a:bodyPr/>
          <a:lstStyle/>
          <a:p>
            <a:r>
              <a:rPr lang="en-US" dirty="0"/>
              <a:t>What are the Laws – Section 504</a:t>
            </a:r>
          </a:p>
        </p:txBody>
      </p:sp>
      <p:sp>
        <p:nvSpPr>
          <p:cNvPr id="3" name="Text Placeholder 2">
            <a:extLst>
              <a:ext uri="{FF2B5EF4-FFF2-40B4-BE49-F238E27FC236}">
                <a16:creationId xmlns:a16="http://schemas.microsoft.com/office/drawing/2014/main" id="{67B1DBE5-5437-DBE9-F127-E65957A3E6F6}"/>
              </a:ext>
            </a:extLst>
          </p:cNvPr>
          <p:cNvSpPr>
            <a:spLocks noGrp="1"/>
          </p:cNvSpPr>
          <p:nvPr>
            <p:ph type="body" idx="1"/>
          </p:nvPr>
        </p:nvSpPr>
        <p:spPr>
          <a:xfrm>
            <a:off x="457200" y="1236529"/>
            <a:ext cx="8229600" cy="3687739"/>
          </a:xfrm>
        </p:spPr>
        <p:txBody>
          <a:bodyPr/>
          <a:lstStyle/>
          <a:p>
            <a:r>
              <a:rPr lang="en-US" sz="1800" dirty="0">
                <a:solidFill>
                  <a:srgbClr val="FFFF00"/>
                </a:solidFill>
                <a:hlinkClick r:id="rId4">
                  <a:extLst>
                    <a:ext uri="{A12FA001-AC4F-418D-AE19-62706E023703}">
                      <ahyp:hlinkClr xmlns:ahyp="http://schemas.microsoft.com/office/drawing/2018/hyperlinkcolor" val="tx"/>
                    </a:ext>
                  </a:extLst>
                </a:hlinkClick>
              </a:rPr>
              <a:t>Section 504 of the Rehabilitation Act of 1973</a:t>
            </a:r>
            <a:endParaRPr lang="en-US" sz="1800" dirty="0">
              <a:solidFill>
                <a:srgbClr val="FFFF00"/>
              </a:solidFill>
            </a:endParaRPr>
          </a:p>
          <a:p>
            <a:pPr lvl="1"/>
            <a:r>
              <a:rPr lang="en-US" sz="1800" dirty="0">
                <a:solidFill>
                  <a:srgbClr val="FFFF00"/>
                </a:solidFill>
                <a:latin typeface="Myriad Web Pro" panose="020B0503030403020204"/>
                <a:hlinkClick r:id="rId4">
                  <a:extLst>
                    <a:ext uri="{A12FA001-AC4F-418D-AE19-62706E023703}">
                      <ahyp:hlinkClr xmlns:ahyp="http://schemas.microsoft.com/office/drawing/2018/hyperlinkcolor" val="tx"/>
                    </a:ext>
                  </a:extLst>
                </a:hlinkClick>
              </a:rPr>
              <a:t>www.dol.gov/oasam/regs/statutes/sec504.htm</a:t>
            </a:r>
            <a:br>
              <a:rPr lang="en-US" sz="1800" dirty="0">
                <a:latin typeface="Myriad Web Pro" panose="020B0503030403020204"/>
              </a:rPr>
            </a:br>
            <a:br>
              <a:rPr lang="en-US" sz="1800" dirty="0">
                <a:latin typeface="Myriad Web Pro" panose="020B0503030403020204"/>
              </a:rPr>
            </a:br>
            <a:r>
              <a:rPr lang="en-US" sz="1800" dirty="0">
                <a:latin typeface="Myriad Web Pro" panose="020B0503030403020204"/>
              </a:rPr>
              <a:t>Section 504 of the Rehabilitation Act of 1973, says that colleges or universities that receive </a:t>
            </a:r>
            <a:r>
              <a:rPr lang="en-US" sz="1800" b="1" i="1" dirty="0">
                <a:solidFill>
                  <a:srgbClr val="FFC000"/>
                </a:solidFill>
                <a:latin typeface="Myriad Web Pro" panose="020B0503030403020204"/>
              </a:rPr>
              <a:t>federal funds</a:t>
            </a:r>
            <a:r>
              <a:rPr lang="en-US" sz="1800" dirty="0">
                <a:solidFill>
                  <a:srgbClr val="FFC000"/>
                </a:solidFill>
                <a:latin typeface="Myriad Web Pro" panose="020B0503030403020204"/>
              </a:rPr>
              <a:t> </a:t>
            </a:r>
            <a:r>
              <a:rPr lang="en-US" sz="1800" dirty="0">
                <a:latin typeface="Myriad Web Pro" panose="020B0503030403020204"/>
              </a:rPr>
              <a:t>need to ensure that people with disabilities can participate in programs &amp; activities and have the same benefits that people without disabilities have.</a:t>
            </a:r>
            <a:br>
              <a:rPr lang="en-US" sz="1800" dirty="0">
                <a:latin typeface="Myriad Web Pro" panose="020B0503030403020204"/>
              </a:rPr>
            </a:br>
            <a:br>
              <a:rPr lang="en-US" sz="1800" dirty="0">
                <a:latin typeface="Myriad Web Pro" panose="020B0503030403020204"/>
              </a:rPr>
            </a:br>
            <a:r>
              <a:rPr lang="en-US" sz="1800" dirty="0">
                <a:latin typeface="Myriad Web Pro" panose="020B0503030403020204"/>
              </a:rPr>
              <a:t>Subpart E requires an institution to be prepared to make reasonable academic </a:t>
            </a:r>
            <a:r>
              <a:rPr lang="en-US" sz="1800" dirty="0">
                <a:solidFill>
                  <a:srgbClr val="FFC000"/>
                </a:solidFill>
                <a:latin typeface="Myriad Web Pro" panose="020B0503030403020204"/>
              </a:rPr>
              <a:t>adjustments and accommodations </a:t>
            </a:r>
            <a:r>
              <a:rPr lang="en-US" sz="1800" dirty="0">
                <a:latin typeface="Myriad Web Pro" panose="020B0503030403020204"/>
              </a:rPr>
              <a:t>to allow students with disabilities full participation in the same programs and activities available to students without disabilities.</a:t>
            </a:r>
          </a:p>
          <a:p>
            <a:endParaRPr lang="en-US" sz="1800" dirty="0"/>
          </a:p>
        </p:txBody>
      </p:sp>
    </p:spTree>
    <p:custDataLst>
      <p:tags r:id="rId1"/>
    </p:custDataLst>
    <p:extLst>
      <p:ext uri="{BB962C8B-B14F-4D97-AF65-F5344CB8AC3E}">
        <p14:creationId xmlns:p14="http://schemas.microsoft.com/office/powerpoint/2010/main" val="729543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F2D2-AD37-D3AF-D90A-39E644F17FA0}"/>
              </a:ext>
            </a:extLst>
          </p:cNvPr>
          <p:cNvSpPr>
            <a:spLocks noGrp="1"/>
          </p:cNvSpPr>
          <p:nvPr>
            <p:ph type="title"/>
          </p:nvPr>
        </p:nvSpPr>
        <p:spPr/>
        <p:txBody>
          <a:bodyPr/>
          <a:lstStyle/>
          <a:p>
            <a:r>
              <a:rPr lang="en-US" dirty="0"/>
              <a:t>What are the Laws – Section 508</a:t>
            </a:r>
          </a:p>
        </p:txBody>
      </p:sp>
      <p:sp>
        <p:nvSpPr>
          <p:cNvPr id="3" name="Text Placeholder 2">
            <a:extLst>
              <a:ext uri="{FF2B5EF4-FFF2-40B4-BE49-F238E27FC236}">
                <a16:creationId xmlns:a16="http://schemas.microsoft.com/office/drawing/2014/main" id="{67B1DBE5-5437-DBE9-F127-E65957A3E6F6}"/>
              </a:ext>
            </a:extLst>
          </p:cNvPr>
          <p:cNvSpPr>
            <a:spLocks noGrp="1"/>
          </p:cNvSpPr>
          <p:nvPr>
            <p:ph type="body" idx="1"/>
          </p:nvPr>
        </p:nvSpPr>
        <p:spPr>
          <a:xfrm>
            <a:off x="457200" y="1236529"/>
            <a:ext cx="8229600" cy="3687739"/>
          </a:xfrm>
        </p:spPr>
        <p:txBody>
          <a:bodyPr/>
          <a:lstStyle/>
          <a:p>
            <a:r>
              <a:rPr lang="en-US" sz="2000" dirty="0">
                <a:solidFill>
                  <a:srgbClr val="FFFF00"/>
                </a:solidFill>
                <a:hlinkClick r:id="rId4">
                  <a:extLst>
                    <a:ext uri="{A12FA001-AC4F-418D-AE19-62706E023703}">
                      <ahyp:hlinkClr xmlns:ahyp="http://schemas.microsoft.com/office/drawing/2018/hyperlinkcolor" val="tx"/>
                    </a:ext>
                  </a:extLst>
                </a:hlinkClick>
              </a:rPr>
              <a:t>Section 508</a:t>
            </a:r>
            <a:r>
              <a:rPr lang="en-US" sz="2000" dirty="0">
                <a:solidFill>
                  <a:srgbClr val="FFFF00"/>
                </a:solidFill>
              </a:rPr>
              <a:t> </a:t>
            </a:r>
            <a:r>
              <a:rPr lang="en-US" sz="2000" dirty="0"/>
              <a:t>(Electronic and Information Technology), </a:t>
            </a:r>
            <a:br>
              <a:rPr lang="en-US" sz="2000" dirty="0"/>
            </a:br>
            <a:r>
              <a:rPr lang="en-US" sz="2000" dirty="0"/>
              <a:t>The Rehabilitation Act of 1973 Amended in 1998</a:t>
            </a:r>
            <a:br>
              <a:rPr lang="en-US" sz="2000" dirty="0"/>
            </a:br>
            <a:br>
              <a:rPr lang="en-US" sz="2000" dirty="0"/>
            </a:br>
            <a:r>
              <a:rPr lang="en-US" sz="2000" dirty="0"/>
              <a:t>Section 508 of the Rehabilitation Act of 1973 is an amendment that refers to </a:t>
            </a:r>
            <a:r>
              <a:rPr lang="en-US" sz="2000" b="1" i="1" dirty="0"/>
              <a:t>electronic information and communication technology</a:t>
            </a:r>
            <a:r>
              <a:rPr lang="en-US" sz="2000" dirty="0"/>
              <a:t>. If you are a state that receives federal funds under the </a:t>
            </a:r>
            <a:r>
              <a:rPr lang="en-US" sz="2000" b="1" dirty="0"/>
              <a:t>Technology Related Assistance for Individuals with Disabilities Act of 1988</a:t>
            </a:r>
            <a:r>
              <a:rPr lang="en-US" sz="2000" dirty="0"/>
              <a:t>, you need to ensure that people with disabilities have access to and can use information and services available to non-disabled members of the public. * This includes information stored on web sites and in online courses.</a:t>
            </a:r>
          </a:p>
        </p:txBody>
      </p:sp>
    </p:spTree>
    <p:custDataLst>
      <p:tags r:id="rId1"/>
    </p:custDataLst>
    <p:extLst>
      <p:ext uri="{BB962C8B-B14F-4D97-AF65-F5344CB8AC3E}">
        <p14:creationId xmlns:p14="http://schemas.microsoft.com/office/powerpoint/2010/main" val="38934979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ODY MASTER 1" val="nF1gTkCS"/>
  <p:tag name="ARTICULATE_DESIGN_ID_TITLE MASTER" val="1lwgJpDd"/>
  <p:tag name="ARTICULATE_DESIGN_ID_1_BODY MASTER 1" val="dU2UW8Oi"/>
  <p:tag name="ARTICULATE_DESIGN_ID_NEW SECTION OR CLOSING" val="YFER0ewq"/>
  <p:tag name="ARTICULATE_SLIDE_THUMBNAIL_REFRESH" val="1"/>
  <p:tag name="ARTICULATE_SLIDE_COUNT" val="3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ew Section or Closing">
  <a:themeElements>
    <a:clrScheme name="QM color palette">
      <a:dk1>
        <a:srgbClr val="000000"/>
      </a:dk1>
      <a:lt1>
        <a:srgbClr val="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ody master 1">
  <a:themeElements>
    <a:clrScheme name="Custom 6">
      <a:dk1>
        <a:srgbClr val="FFFFFF"/>
      </a:dk1>
      <a:lt1>
        <a:srgbClr val="FFFFFF"/>
      </a:lt1>
      <a:dk2>
        <a:srgbClr val="1F497D"/>
      </a:dk2>
      <a:lt2>
        <a:srgbClr val="E7E7E7"/>
      </a:lt2>
      <a:accent1>
        <a:srgbClr val="1F419A"/>
      </a:accent1>
      <a:accent2>
        <a:srgbClr val="526C7C"/>
      </a:accent2>
      <a:accent3>
        <a:srgbClr val="CBD3D8"/>
      </a:accent3>
      <a:accent4>
        <a:srgbClr val="F9F3D7"/>
      </a:accent4>
      <a:accent5>
        <a:srgbClr val="6B80AA"/>
      </a:accent5>
      <a:accent6>
        <a:srgbClr val="FFFFFF"/>
      </a:accent6>
      <a:hlink>
        <a:srgbClr val="2A5DB0"/>
      </a:hlink>
      <a:folHlink>
        <a:srgbClr val="2A5D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mo/Blank">
  <a:themeElements>
    <a:clrScheme name="QM color palette">
      <a:dk1>
        <a:srgbClr val="000000"/>
      </a:dk1>
      <a:lt1>
        <a:srgbClr val="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2520</TotalTime>
  <Words>5786</Words>
  <Application>Microsoft Office PowerPoint</Application>
  <PresentationFormat>On-screen Show (16:9)</PresentationFormat>
  <Paragraphs>247</Paragraphs>
  <Slides>39</Slides>
  <Notes>37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39</vt:i4>
      </vt:variant>
    </vt:vector>
  </HeadingPairs>
  <TitlesOfParts>
    <vt:vector size="50" baseType="lpstr">
      <vt:lpstr>Arial</vt:lpstr>
      <vt:lpstr>Calibri</vt:lpstr>
      <vt:lpstr>Myriad Pro</vt:lpstr>
      <vt:lpstr>Courier New</vt:lpstr>
      <vt:lpstr>Trebuchet MS</vt:lpstr>
      <vt:lpstr>Lato</vt:lpstr>
      <vt:lpstr>Adobe Fan Heiti Std B</vt:lpstr>
      <vt:lpstr>Myriad Web Pro</vt:lpstr>
      <vt:lpstr>New Section or Closing</vt:lpstr>
      <vt:lpstr>1_Body master 1</vt:lpstr>
      <vt:lpstr>Promo/Blank</vt:lpstr>
      <vt:lpstr>Implementing a Plan for Digital Accessibility</vt:lpstr>
      <vt:lpstr>Goals for Today</vt:lpstr>
      <vt:lpstr>What is Accessibility</vt:lpstr>
      <vt:lpstr>What is Accessible – Office for Civil Rights</vt:lpstr>
      <vt:lpstr>What does Disability Mean?</vt:lpstr>
      <vt:lpstr>Why Design Accessible Experiences?</vt:lpstr>
      <vt:lpstr>Why Design Accessible Experiences Continued</vt:lpstr>
      <vt:lpstr>What are the Laws – Section 504</vt:lpstr>
      <vt:lpstr>What are the Laws – Section 508</vt:lpstr>
      <vt:lpstr>What are the Guidelines</vt:lpstr>
      <vt:lpstr>QM G.S. 8: Accessibility &amp; Usability</vt:lpstr>
      <vt:lpstr>Challenges to Getting Started</vt:lpstr>
      <vt:lpstr>QM Resources on Accessibility</vt:lpstr>
      <vt:lpstr>SRS 8.1 Course Navigation - 1</vt:lpstr>
      <vt:lpstr>Example of Consistent Layout Convention </vt:lpstr>
      <vt:lpstr>SRS 8.1 Course Navigation - 2</vt:lpstr>
      <vt:lpstr>Example of non-descriptive vs. descriptive text links</vt:lpstr>
      <vt:lpstr>SRS 8.2 Readability - 1</vt:lpstr>
      <vt:lpstr>SRS 8.2 Readability - 2</vt:lpstr>
      <vt:lpstr>Example of use of color and good color contrast</vt:lpstr>
      <vt:lpstr>SRS 8.3 Text Accessibility – 1</vt:lpstr>
      <vt:lpstr>Example of a library Permalink, also an HTML Full Text Article</vt:lpstr>
      <vt:lpstr>Search on a keyword or try to select text within a PDF to check </vt:lpstr>
      <vt:lpstr>SRS 8.3 Text Accessibility - 2</vt:lpstr>
      <vt:lpstr>Example of Syllabus with Heading 1, Heading 2, and Heading 3 applied. Headings appear in the Navigation pane on the left.</vt:lpstr>
      <vt:lpstr>SRS 8.3 Text Accessibility - 3</vt:lpstr>
      <vt:lpstr>Example of adding meaning through another means than color alone</vt:lpstr>
      <vt:lpstr>SRS 8.4 Image Accessibility - 1</vt:lpstr>
      <vt:lpstr>Bar chart with explanatory description below it.  Note: The Diagram Center’s website has examples of the ways that complex charts and graphics can be explained with alternative text, simple tables and lists. </vt:lpstr>
      <vt:lpstr>SRS 8.4 Image Accessibility - 2</vt:lpstr>
      <vt:lpstr>SRS 8.5 Video and Audio Content -1</vt:lpstr>
      <vt:lpstr>SRS 8.5 Video and Audio Content -2</vt:lpstr>
      <vt:lpstr>SRS 8.6 Multimedia - 1</vt:lpstr>
      <vt:lpstr>Panopto allows for editing a Table of Contents, (and editing ASR captions). It’s player controls allow for pause, rewind, fast forward, adjustment of playback speed. It responds to browser window resizing.</vt:lpstr>
      <vt:lpstr>SRS 8.7 Vender Accessibility Statements</vt:lpstr>
      <vt:lpstr>Accessibility Resources page from our CSU Course Template</vt:lpstr>
      <vt:lpstr>Additional Resources</vt:lpstr>
      <vt:lpstr>Additional Resources continued</vt:lpstr>
      <vt:lpstr>Build an Enjoyable Experience!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E Caprette</dc:creator>
  <cp:lastModifiedBy>Heather Caprette</cp:lastModifiedBy>
  <cp:revision>178</cp:revision>
  <dcterms:modified xsi:type="dcterms:W3CDTF">2023-10-06T16:01:56Z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42A2EFBF-FD65-430F-82D0-32576847C1ED</vt:lpwstr>
  </property>
  <property fmtid="{D5CDD505-2E9C-101B-9397-08002B2CF9AE}" pid="3" name="ArticulatePath">
    <vt:lpwstr>Implementing_a_Plan_for_Digital_Accessibility_HeatherCaprette</vt:lpwstr>
  </property>
</Properties>
</file>