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5"/>
  </p:notesMasterIdLst>
  <p:sldIdLst>
    <p:sldId id="256" r:id="rId2"/>
    <p:sldId id="270" r:id="rId3"/>
    <p:sldId id="285" r:id="rId4"/>
    <p:sldId id="284" r:id="rId5"/>
    <p:sldId id="287" r:id="rId6"/>
    <p:sldId id="273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296" r:id="rId16"/>
    <p:sldId id="300" r:id="rId17"/>
    <p:sldId id="302" r:id="rId18"/>
    <p:sldId id="304" r:id="rId19"/>
    <p:sldId id="301" r:id="rId20"/>
    <p:sldId id="305" r:id="rId21"/>
    <p:sldId id="307" r:id="rId22"/>
    <p:sldId id="30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B13"/>
    <a:srgbClr val="690304"/>
    <a:srgbClr val="7F7F7F"/>
    <a:srgbClr val="990000"/>
    <a:srgbClr val="A5300F"/>
    <a:srgbClr val="DA3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85F05-F34B-463C-A960-DF4DDEC3860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5143829-7B0C-4BE3-BF4F-4A8C5E33E8E7}">
      <dgm:prSet phldrT="[Text]"/>
      <dgm:spPr>
        <a:solidFill>
          <a:srgbClr val="690304"/>
        </a:solidFill>
      </dgm:spPr>
      <dgm:t>
        <a:bodyPr/>
        <a:lstStyle/>
        <a:p>
          <a:r>
            <a:rPr lang="en-US" dirty="0" smtClean="0"/>
            <a:t>Fall</a:t>
          </a:r>
          <a:endParaRPr lang="en-US" dirty="0"/>
        </a:p>
      </dgm:t>
    </dgm:pt>
    <dgm:pt modelId="{50B1A1BD-1730-440D-9225-21374D7EEE62}" type="parTrans" cxnId="{253410AA-F034-4799-9C4B-D6ECFE4DBEB7}">
      <dgm:prSet/>
      <dgm:spPr/>
      <dgm:t>
        <a:bodyPr/>
        <a:lstStyle/>
        <a:p>
          <a:endParaRPr lang="en-US"/>
        </a:p>
      </dgm:t>
    </dgm:pt>
    <dgm:pt modelId="{F9C0901D-22C7-4128-BA21-309561425E3A}" type="sibTrans" cxnId="{253410AA-F034-4799-9C4B-D6ECFE4DBEB7}">
      <dgm:prSet/>
      <dgm:spPr/>
      <dgm:t>
        <a:bodyPr/>
        <a:lstStyle/>
        <a:p>
          <a:endParaRPr lang="en-US"/>
        </a:p>
      </dgm:t>
    </dgm:pt>
    <dgm:pt modelId="{74758073-332A-4594-AC81-33F86C6D10CC}">
      <dgm:prSet phldrT="[Text]"/>
      <dgm:spPr>
        <a:solidFill>
          <a:srgbClr val="660B13"/>
        </a:solidFill>
      </dgm:spPr>
      <dgm:t>
        <a:bodyPr/>
        <a:lstStyle/>
        <a:p>
          <a:r>
            <a:rPr lang="en-US" dirty="0" smtClean="0"/>
            <a:t>Spring</a:t>
          </a:r>
          <a:endParaRPr lang="en-US" dirty="0"/>
        </a:p>
      </dgm:t>
    </dgm:pt>
    <dgm:pt modelId="{903679DF-7553-48E1-91DC-FC7D34B0F5EA}" type="parTrans" cxnId="{993BDD78-B792-4206-BFD7-60CA28E7D356}">
      <dgm:prSet/>
      <dgm:spPr/>
      <dgm:t>
        <a:bodyPr/>
        <a:lstStyle/>
        <a:p>
          <a:endParaRPr lang="en-US"/>
        </a:p>
      </dgm:t>
    </dgm:pt>
    <dgm:pt modelId="{3AFEA28A-2FC7-41EF-9CB0-3596C473AA28}" type="sibTrans" cxnId="{993BDD78-B792-4206-BFD7-60CA28E7D356}">
      <dgm:prSet/>
      <dgm:spPr/>
      <dgm:t>
        <a:bodyPr/>
        <a:lstStyle/>
        <a:p>
          <a:endParaRPr lang="en-US"/>
        </a:p>
      </dgm:t>
    </dgm:pt>
    <dgm:pt modelId="{B8B8E3FD-ACC4-4AEF-8E09-2CB93D2BDDA2}">
      <dgm:prSet phldrT="[Text]"/>
      <dgm:spPr>
        <a:solidFill>
          <a:srgbClr val="690304"/>
        </a:solidFill>
      </dgm:spPr>
      <dgm:t>
        <a:bodyPr/>
        <a:lstStyle/>
        <a:p>
          <a:r>
            <a:rPr lang="en-US" dirty="0" smtClean="0"/>
            <a:t>Summer</a:t>
          </a:r>
          <a:endParaRPr lang="en-US" dirty="0"/>
        </a:p>
      </dgm:t>
    </dgm:pt>
    <dgm:pt modelId="{C1F13EF5-19E2-4881-9054-ED4B4308FE41}" type="parTrans" cxnId="{0E54D8B9-210E-4D3C-BA60-114A3F9955F5}">
      <dgm:prSet/>
      <dgm:spPr/>
      <dgm:t>
        <a:bodyPr/>
        <a:lstStyle/>
        <a:p>
          <a:endParaRPr lang="en-US"/>
        </a:p>
      </dgm:t>
    </dgm:pt>
    <dgm:pt modelId="{2746E2DA-B2ED-4EF1-8631-3CFCA929D96A}" type="sibTrans" cxnId="{0E54D8B9-210E-4D3C-BA60-114A3F9955F5}">
      <dgm:prSet/>
      <dgm:spPr/>
      <dgm:t>
        <a:bodyPr/>
        <a:lstStyle/>
        <a:p>
          <a:endParaRPr lang="en-US"/>
        </a:p>
      </dgm:t>
    </dgm:pt>
    <dgm:pt modelId="{E7CFA886-994D-4CC4-9C15-F81D7B2470B2}" type="pres">
      <dgm:prSet presAssocID="{E0085F05-F34B-463C-A960-DF4DDEC38600}" presName="compositeShape" presStyleCnt="0">
        <dgm:presLayoutVars>
          <dgm:chMax val="7"/>
          <dgm:dir/>
          <dgm:resizeHandles val="exact"/>
        </dgm:presLayoutVars>
      </dgm:prSet>
      <dgm:spPr/>
    </dgm:pt>
    <dgm:pt modelId="{C97BE12B-605D-417D-8CD9-FBFDB1306FA9}" type="pres">
      <dgm:prSet presAssocID="{E0085F05-F34B-463C-A960-DF4DDEC38600}" presName="wedge1" presStyleLbl="node1" presStyleIdx="0" presStyleCnt="3"/>
      <dgm:spPr/>
      <dgm:t>
        <a:bodyPr/>
        <a:lstStyle/>
        <a:p>
          <a:endParaRPr lang="en-US"/>
        </a:p>
      </dgm:t>
    </dgm:pt>
    <dgm:pt modelId="{5C2D5497-8D65-4769-9DA8-19565DBDEB8C}" type="pres">
      <dgm:prSet presAssocID="{E0085F05-F34B-463C-A960-DF4DDEC38600}" presName="dummy1a" presStyleCnt="0"/>
      <dgm:spPr/>
    </dgm:pt>
    <dgm:pt modelId="{975973B3-7A64-4189-9294-8C3F65D7755E}" type="pres">
      <dgm:prSet presAssocID="{E0085F05-F34B-463C-A960-DF4DDEC38600}" presName="dummy1b" presStyleCnt="0"/>
      <dgm:spPr/>
    </dgm:pt>
    <dgm:pt modelId="{5BB5096B-1ABB-4E98-9BB2-ED0269746E8F}" type="pres">
      <dgm:prSet presAssocID="{E0085F05-F34B-463C-A960-DF4DDEC3860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F4260-F989-4FF4-8C52-11B9F5D76400}" type="pres">
      <dgm:prSet presAssocID="{E0085F05-F34B-463C-A960-DF4DDEC38600}" presName="wedge2" presStyleLbl="node1" presStyleIdx="1" presStyleCnt="3"/>
      <dgm:spPr/>
      <dgm:t>
        <a:bodyPr/>
        <a:lstStyle/>
        <a:p>
          <a:endParaRPr lang="en-US"/>
        </a:p>
      </dgm:t>
    </dgm:pt>
    <dgm:pt modelId="{2639FD9F-68FA-4560-8AEC-B2B2C3DB2CDE}" type="pres">
      <dgm:prSet presAssocID="{E0085F05-F34B-463C-A960-DF4DDEC38600}" presName="dummy2a" presStyleCnt="0"/>
      <dgm:spPr/>
    </dgm:pt>
    <dgm:pt modelId="{B701AB1A-3F1E-4485-A2B5-B7BE9BE77AA1}" type="pres">
      <dgm:prSet presAssocID="{E0085F05-F34B-463C-A960-DF4DDEC38600}" presName="dummy2b" presStyleCnt="0"/>
      <dgm:spPr/>
    </dgm:pt>
    <dgm:pt modelId="{1372AB8C-2A07-47CB-ADDA-E73657623283}" type="pres">
      <dgm:prSet presAssocID="{E0085F05-F34B-463C-A960-DF4DDEC3860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67548-2883-4CAD-BE15-8E25802DCD82}" type="pres">
      <dgm:prSet presAssocID="{E0085F05-F34B-463C-A960-DF4DDEC38600}" presName="wedge3" presStyleLbl="node1" presStyleIdx="2" presStyleCnt="3"/>
      <dgm:spPr/>
      <dgm:t>
        <a:bodyPr/>
        <a:lstStyle/>
        <a:p>
          <a:endParaRPr lang="en-US"/>
        </a:p>
      </dgm:t>
    </dgm:pt>
    <dgm:pt modelId="{BAA2521C-589E-4BF8-AEAC-E2974614D044}" type="pres">
      <dgm:prSet presAssocID="{E0085F05-F34B-463C-A960-DF4DDEC38600}" presName="dummy3a" presStyleCnt="0"/>
      <dgm:spPr/>
    </dgm:pt>
    <dgm:pt modelId="{2623F80E-4FC4-4C63-8B2C-F30556E193A2}" type="pres">
      <dgm:prSet presAssocID="{E0085F05-F34B-463C-A960-DF4DDEC38600}" presName="dummy3b" presStyleCnt="0"/>
      <dgm:spPr/>
    </dgm:pt>
    <dgm:pt modelId="{3EFC33DC-DE7A-4F8D-9D1C-50244D140D2A}" type="pres">
      <dgm:prSet presAssocID="{E0085F05-F34B-463C-A960-DF4DDEC3860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A7627-D658-4C23-857E-3E23B1F252EC}" type="pres">
      <dgm:prSet presAssocID="{F9C0901D-22C7-4128-BA21-309561425E3A}" presName="arrowWedge1" presStyleLbl="fgSibTrans2D1" presStyleIdx="0" presStyleCnt="3"/>
      <dgm:spPr/>
    </dgm:pt>
    <dgm:pt modelId="{75809C40-D7D5-40FA-9AB1-12C77A9185A5}" type="pres">
      <dgm:prSet presAssocID="{3AFEA28A-2FC7-41EF-9CB0-3596C473AA28}" presName="arrowWedge2" presStyleLbl="fgSibTrans2D1" presStyleIdx="1" presStyleCnt="3"/>
      <dgm:spPr/>
    </dgm:pt>
    <dgm:pt modelId="{3F72AC5F-4808-4FBC-B569-8F5DD0CB2F26}" type="pres">
      <dgm:prSet presAssocID="{2746E2DA-B2ED-4EF1-8631-3CFCA929D96A}" presName="arrowWedge3" presStyleLbl="fgSibTrans2D1" presStyleIdx="2" presStyleCnt="3"/>
      <dgm:spPr/>
    </dgm:pt>
  </dgm:ptLst>
  <dgm:cxnLst>
    <dgm:cxn modelId="{253410AA-F034-4799-9C4B-D6ECFE4DBEB7}" srcId="{E0085F05-F34B-463C-A960-DF4DDEC38600}" destId="{85143829-7B0C-4BE3-BF4F-4A8C5E33E8E7}" srcOrd="0" destOrd="0" parTransId="{50B1A1BD-1730-440D-9225-21374D7EEE62}" sibTransId="{F9C0901D-22C7-4128-BA21-309561425E3A}"/>
    <dgm:cxn modelId="{02D73ACC-009A-446F-B7F1-C6404DCC1AF8}" type="presOf" srcId="{E0085F05-F34B-463C-A960-DF4DDEC38600}" destId="{E7CFA886-994D-4CC4-9C15-F81D7B2470B2}" srcOrd="0" destOrd="0" presId="urn:microsoft.com/office/officeart/2005/8/layout/cycle8"/>
    <dgm:cxn modelId="{45354320-2200-41F1-9FEA-DE9EB3CB284E}" type="presOf" srcId="{B8B8E3FD-ACC4-4AEF-8E09-2CB93D2BDDA2}" destId="{44367548-2883-4CAD-BE15-8E25802DCD82}" srcOrd="0" destOrd="0" presId="urn:microsoft.com/office/officeart/2005/8/layout/cycle8"/>
    <dgm:cxn modelId="{82E38B9D-DDF1-46DA-86C3-6788F3DC572F}" type="presOf" srcId="{74758073-332A-4594-AC81-33F86C6D10CC}" destId="{1372AB8C-2A07-47CB-ADDA-E73657623283}" srcOrd="1" destOrd="0" presId="urn:microsoft.com/office/officeart/2005/8/layout/cycle8"/>
    <dgm:cxn modelId="{148B3355-F0C2-4060-A8F4-BDCE56D39154}" type="presOf" srcId="{85143829-7B0C-4BE3-BF4F-4A8C5E33E8E7}" destId="{5BB5096B-1ABB-4E98-9BB2-ED0269746E8F}" srcOrd="1" destOrd="0" presId="urn:microsoft.com/office/officeart/2005/8/layout/cycle8"/>
    <dgm:cxn modelId="{8F6EF456-6832-448C-AEA2-4F141266490F}" type="presOf" srcId="{74758073-332A-4594-AC81-33F86C6D10CC}" destId="{36DF4260-F989-4FF4-8C52-11B9F5D76400}" srcOrd="0" destOrd="0" presId="urn:microsoft.com/office/officeart/2005/8/layout/cycle8"/>
    <dgm:cxn modelId="{993BDD78-B792-4206-BFD7-60CA28E7D356}" srcId="{E0085F05-F34B-463C-A960-DF4DDEC38600}" destId="{74758073-332A-4594-AC81-33F86C6D10CC}" srcOrd="1" destOrd="0" parTransId="{903679DF-7553-48E1-91DC-FC7D34B0F5EA}" sibTransId="{3AFEA28A-2FC7-41EF-9CB0-3596C473AA28}"/>
    <dgm:cxn modelId="{C58480E3-2410-4D8E-A001-19281FD85E29}" type="presOf" srcId="{85143829-7B0C-4BE3-BF4F-4A8C5E33E8E7}" destId="{C97BE12B-605D-417D-8CD9-FBFDB1306FA9}" srcOrd="0" destOrd="0" presId="urn:microsoft.com/office/officeart/2005/8/layout/cycle8"/>
    <dgm:cxn modelId="{0E54D8B9-210E-4D3C-BA60-114A3F9955F5}" srcId="{E0085F05-F34B-463C-A960-DF4DDEC38600}" destId="{B8B8E3FD-ACC4-4AEF-8E09-2CB93D2BDDA2}" srcOrd="2" destOrd="0" parTransId="{C1F13EF5-19E2-4881-9054-ED4B4308FE41}" sibTransId="{2746E2DA-B2ED-4EF1-8631-3CFCA929D96A}"/>
    <dgm:cxn modelId="{FF7530C8-1FD8-4148-9D15-A66D87E309F2}" type="presOf" srcId="{B8B8E3FD-ACC4-4AEF-8E09-2CB93D2BDDA2}" destId="{3EFC33DC-DE7A-4F8D-9D1C-50244D140D2A}" srcOrd="1" destOrd="0" presId="urn:microsoft.com/office/officeart/2005/8/layout/cycle8"/>
    <dgm:cxn modelId="{94D293C5-F419-450C-86BC-044CE5D508E8}" type="presParOf" srcId="{E7CFA886-994D-4CC4-9C15-F81D7B2470B2}" destId="{C97BE12B-605D-417D-8CD9-FBFDB1306FA9}" srcOrd="0" destOrd="0" presId="urn:microsoft.com/office/officeart/2005/8/layout/cycle8"/>
    <dgm:cxn modelId="{4B425240-C4F8-4FAF-875A-348283B3BC6F}" type="presParOf" srcId="{E7CFA886-994D-4CC4-9C15-F81D7B2470B2}" destId="{5C2D5497-8D65-4769-9DA8-19565DBDEB8C}" srcOrd="1" destOrd="0" presId="urn:microsoft.com/office/officeart/2005/8/layout/cycle8"/>
    <dgm:cxn modelId="{2B3CA8EE-5F9C-45F7-9CA6-35AFD01770EE}" type="presParOf" srcId="{E7CFA886-994D-4CC4-9C15-F81D7B2470B2}" destId="{975973B3-7A64-4189-9294-8C3F65D7755E}" srcOrd="2" destOrd="0" presId="urn:microsoft.com/office/officeart/2005/8/layout/cycle8"/>
    <dgm:cxn modelId="{D29CDA13-2416-4C5D-B583-41A21F9964DB}" type="presParOf" srcId="{E7CFA886-994D-4CC4-9C15-F81D7B2470B2}" destId="{5BB5096B-1ABB-4E98-9BB2-ED0269746E8F}" srcOrd="3" destOrd="0" presId="urn:microsoft.com/office/officeart/2005/8/layout/cycle8"/>
    <dgm:cxn modelId="{0606E9C8-F7E2-406F-81B4-C011C1B27DB0}" type="presParOf" srcId="{E7CFA886-994D-4CC4-9C15-F81D7B2470B2}" destId="{36DF4260-F989-4FF4-8C52-11B9F5D76400}" srcOrd="4" destOrd="0" presId="urn:microsoft.com/office/officeart/2005/8/layout/cycle8"/>
    <dgm:cxn modelId="{AF6F71D3-5019-45DA-90D0-4D45E3D28551}" type="presParOf" srcId="{E7CFA886-994D-4CC4-9C15-F81D7B2470B2}" destId="{2639FD9F-68FA-4560-8AEC-B2B2C3DB2CDE}" srcOrd="5" destOrd="0" presId="urn:microsoft.com/office/officeart/2005/8/layout/cycle8"/>
    <dgm:cxn modelId="{15B4BEE2-F0C3-4807-9BE9-359BE614572D}" type="presParOf" srcId="{E7CFA886-994D-4CC4-9C15-F81D7B2470B2}" destId="{B701AB1A-3F1E-4485-A2B5-B7BE9BE77AA1}" srcOrd="6" destOrd="0" presId="urn:microsoft.com/office/officeart/2005/8/layout/cycle8"/>
    <dgm:cxn modelId="{71B64DA1-E1C1-4D13-A0F2-D2F9EACC590E}" type="presParOf" srcId="{E7CFA886-994D-4CC4-9C15-F81D7B2470B2}" destId="{1372AB8C-2A07-47CB-ADDA-E73657623283}" srcOrd="7" destOrd="0" presId="urn:microsoft.com/office/officeart/2005/8/layout/cycle8"/>
    <dgm:cxn modelId="{E304193F-1996-4FAE-9707-E7934FFC54E3}" type="presParOf" srcId="{E7CFA886-994D-4CC4-9C15-F81D7B2470B2}" destId="{44367548-2883-4CAD-BE15-8E25802DCD82}" srcOrd="8" destOrd="0" presId="urn:microsoft.com/office/officeart/2005/8/layout/cycle8"/>
    <dgm:cxn modelId="{CB1DC8EE-09C8-4E89-B57C-10F4011398E4}" type="presParOf" srcId="{E7CFA886-994D-4CC4-9C15-F81D7B2470B2}" destId="{BAA2521C-589E-4BF8-AEAC-E2974614D044}" srcOrd="9" destOrd="0" presId="urn:microsoft.com/office/officeart/2005/8/layout/cycle8"/>
    <dgm:cxn modelId="{172E7ED2-4BF9-482F-8B58-461BC18F0EAE}" type="presParOf" srcId="{E7CFA886-994D-4CC4-9C15-F81D7B2470B2}" destId="{2623F80E-4FC4-4C63-8B2C-F30556E193A2}" srcOrd="10" destOrd="0" presId="urn:microsoft.com/office/officeart/2005/8/layout/cycle8"/>
    <dgm:cxn modelId="{CF63C03F-7085-4381-A557-FAC305782AC9}" type="presParOf" srcId="{E7CFA886-994D-4CC4-9C15-F81D7B2470B2}" destId="{3EFC33DC-DE7A-4F8D-9D1C-50244D140D2A}" srcOrd="11" destOrd="0" presId="urn:microsoft.com/office/officeart/2005/8/layout/cycle8"/>
    <dgm:cxn modelId="{4F6CB24F-D271-4750-B979-FACF34423407}" type="presParOf" srcId="{E7CFA886-994D-4CC4-9C15-F81D7B2470B2}" destId="{1F4A7627-D658-4C23-857E-3E23B1F252EC}" srcOrd="12" destOrd="0" presId="urn:microsoft.com/office/officeart/2005/8/layout/cycle8"/>
    <dgm:cxn modelId="{E83499E8-9AC9-428A-A309-256C153804C5}" type="presParOf" srcId="{E7CFA886-994D-4CC4-9C15-F81D7B2470B2}" destId="{75809C40-D7D5-40FA-9AB1-12C77A9185A5}" srcOrd="13" destOrd="0" presId="urn:microsoft.com/office/officeart/2005/8/layout/cycle8"/>
    <dgm:cxn modelId="{0F1506D9-059B-42D1-8C8C-645BE28067A9}" type="presParOf" srcId="{E7CFA886-994D-4CC4-9C15-F81D7B2470B2}" destId="{3F72AC5F-4808-4FBC-B569-8F5DD0CB2F2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E12B-605D-417D-8CD9-FBFDB1306FA9}">
      <dsp:nvSpPr>
        <dsp:cNvPr id="0" name=""/>
        <dsp:cNvSpPr/>
      </dsp:nvSpPr>
      <dsp:spPr>
        <a:xfrm>
          <a:off x="1339181" y="309488"/>
          <a:ext cx="3999537" cy="3999537"/>
        </a:xfrm>
        <a:prstGeom prst="pie">
          <a:avLst>
            <a:gd name="adj1" fmla="val 16200000"/>
            <a:gd name="adj2" fmla="val 1800000"/>
          </a:avLst>
        </a:prstGeom>
        <a:solidFill>
          <a:srgbClr val="6903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Fall</a:t>
          </a:r>
          <a:endParaRPr lang="en-US" sz="2800" kern="1200" dirty="0"/>
        </a:p>
      </dsp:txBody>
      <dsp:txXfrm>
        <a:off x="3447033" y="1157009"/>
        <a:ext cx="1428406" cy="1190338"/>
      </dsp:txXfrm>
    </dsp:sp>
    <dsp:sp modelId="{36DF4260-F989-4FF4-8C52-11B9F5D76400}">
      <dsp:nvSpPr>
        <dsp:cNvPr id="0" name=""/>
        <dsp:cNvSpPr/>
      </dsp:nvSpPr>
      <dsp:spPr>
        <a:xfrm>
          <a:off x="1256810" y="452328"/>
          <a:ext cx="3999537" cy="3999537"/>
        </a:xfrm>
        <a:prstGeom prst="pie">
          <a:avLst>
            <a:gd name="adj1" fmla="val 1800000"/>
            <a:gd name="adj2" fmla="val 9000000"/>
          </a:avLst>
        </a:prstGeom>
        <a:solidFill>
          <a:srgbClr val="660B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Spring</a:t>
          </a:r>
          <a:endParaRPr lang="en-US" sz="2800" kern="1200" dirty="0"/>
        </a:p>
      </dsp:txBody>
      <dsp:txXfrm>
        <a:off x="2209081" y="3047266"/>
        <a:ext cx="2142609" cy="1047497"/>
      </dsp:txXfrm>
    </dsp:sp>
    <dsp:sp modelId="{44367548-2883-4CAD-BE15-8E25802DCD82}">
      <dsp:nvSpPr>
        <dsp:cNvPr id="0" name=""/>
        <dsp:cNvSpPr/>
      </dsp:nvSpPr>
      <dsp:spPr>
        <a:xfrm>
          <a:off x="1174438" y="309488"/>
          <a:ext cx="3999537" cy="3999537"/>
        </a:xfrm>
        <a:prstGeom prst="pie">
          <a:avLst>
            <a:gd name="adj1" fmla="val 9000000"/>
            <a:gd name="adj2" fmla="val 16200000"/>
          </a:avLst>
        </a:prstGeom>
        <a:solidFill>
          <a:srgbClr val="6903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Summer</a:t>
          </a:r>
          <a:endParaRPr lang="en-US" sz="2800" kern="1200" dirty="0"/>
        </a:p>
      </dsp:txBody>
      <dsp:txXfrm>
        <a:off x="1637718" y="1157009"/>
        <a:ext cx="1428406" cy="1190338"/>
      </dsp:txXfrm>
    </dsp:sp>
    <dsp:sp modelId="{1F4A7627-D658-4C23-857E-3E23B1F252EC}">
      <dsp:nvSpPr>
        <dsp:cNvPr id="0" name=""/>
        <dsp:cNvSpPr/>
      </dsp:nvSpPr>
      <dsp:spPr>
        <a:xfrm>
          <a:off x="1091921" y="61897"/>
          <a:ext cx="4494718" cy="44947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09C40-D7D5-40FA-9AB1-12C77A9185A5}">
      <dsp:nvSpPr>
        <dsp:cNvPr id="0" name=""/>
        <dsp:cNvSpPr/>
      </dsp:nvSpPr>
      <dsp:spPr>
        <a:xfrm>
          <a:off x="1009219" y="204485"/>
          <a:ext cx="4494718" cy="44947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2AC5F-4808-4FBC-B569-8F5DD0CB2F26}">
      <dsp:nvSpPr>
        <dsp:cNvPr id="0" name=""/>
        <dsp:cNvSpPr/>
      </dsp:nvSpPr>
      <dsp:spPr>
        <a:xfrm>
          <a:off x="926518" y="61897"/>
          <a:ext cx="4494718" cy="44947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CC0AA-9FF0-4EB6-ACFE-CD419DE43F6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33DE-00D2-4158-9C94-6E64ED33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4406" y="-864501"/>
            <a:ext cx="977953" cy="3156693"/>
            <a:chOff x="685136" y="-246616"/>
            <a:chExt cx="733465" cy="2367520"/>
          </a:xfrm>
        </p:grpSpPr>
        <p:sp>
          <p:nvSpPr>
            <p:cNvPr id="6" name="Rectangle 5"/>
            <p:cNvSpPr/>
            <p:nvPr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38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7592" y="6279762"/>
            <a:ext cx="10312296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2" y="3258479"/>
            <a:ext cx="10312296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0341901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15470" y="907197"/>
            <a:ext cx="10478913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2pPr>
            <a:lvl3pPr marL="121917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3pPr>
            <a:lvl4pPr marL="1828754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130" y="90719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841390" y="5647448"/>
            <a:ext cx="4497165" cy="1229441"/>
            <a:chOff x="631042" y="4235585"/>
            <a:chExt cx="3372874" cy="922081"/>
          </a:xfrm>
        </p:grpSpPr>
        <p:sp>
          <p:nvSpPr>
            <p:cNvPr id="12" name="Rectangle 11"/>
            <p:cNvSpPr/>
            <p:nvPr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8382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6" cy="875880"/>
          </a:xfr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8" y="2710382"/>
            <a:ext cx="4933949" cy="336549"/>
          </a:xfr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923" y="2709333"/>
            <a:ext cx="198152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15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437" y="1012094"/>
            <a:ext cx="10672521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1334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5" y="2172539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4" name="Rectangle 1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522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405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0405" y="2172540"/>
            <a:ext cx="6080772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30745" y="0"/>
            <a:ext cx="476125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847071" y="6215357"/>
            <a:ext cx="516263" cy="705284"/>
            <a:chOff x="635303" y="4661517"/>
            <a:chExt cx="387197" cy="528963"/>
          </a:xfrm>
        </p:grpSpPr>
        <p:sp>
          <p:nvSpPr>
            <p:cNvPr id="11" name="Rectangle 10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9479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798" y="1012094"/>
            <a:ext cx="10672545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98" y="2173873"/>
            <a:ext cx="10681425" cy="3758359"/>
          </a:xfrm>
        </p:spPr>
        <p:txBody>
          <a:bodyPr>
            <a:normAutofit/>
          </a:bodyPr>
          <a:lstStyle>
            <a:lvl1pPr marL="457189" indent="-457189" algn="l">
              <a:lnSpc>
                <a:spcPct val="100000"/>
              </a:lnSpc>
              <a:buFont typeface="+mj-lt"/>
              <a:buAutoNum type="arabicPeriod"/>
              <a:defRPr sz="24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5627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833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6833" y="2172540"/>
            <a:ext cx="6080772" cy="373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19879" y="0"/>
            <a:ext cx="476125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2113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847071" y="6215357"/>
            <a:ext cx="516263" cy="705284"/>
            <a:chOff x="635303" y="4661517"/>
            <a:chExt cx="387197" cy="528963"/>
          </a:xfrm>
        </p:grpSpPr>
        <p:sp>
          <p:nvSpPr>
            <p:cNvPr id="12" name="Rectangle 11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8160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9" name="Rectangle 8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4683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1947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15470" y="907197"/>
            <a:ext cx="10478913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2pPr>
            <a:lvl3pPr marL="121917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3pPr>
            <a:lvl4pPr marL="1828754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130" y="90719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841390" y="5647448"/>
            <a:ext cx="4497165" cy="1229441"/>
            <a:chOff x="631042" y="4235585"/>
            <a:chExt cx="3372874" cy="922081"/>
          </a:xfrm>
        </p:grpSpPr>
        <p:sp>
          <p:nvSpPr>
            <p:cNvPr id="12" name="Rectangle 11"/>
            <p:cNvSpPr/>
            <p:nvPr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2410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9189" y="846139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189" y="2119918"/>
            <a:ext cx="9069976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2" r:id="rId11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2903" y="4442923"/>
            <a:ext cx="11052827" cy="1114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00" spc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dirty="0"/>
              <a:t>Using QM to Further Encourage Ownership through </a:t>
            </a:r>
            <a:r>
              <a:rPr lang="en-US" sz="3600" dirty="0" smtClean="0"/>
              <a:t>IU Online </a:t>
            </a:r>
            <a:r>
              <a:rPr lang="en-US" sz="3600" dirty="0"/>
              <a:t>Student Onboarding</a:t>
            </a:r>
          </a:p>
        </p:txBody>
      </p:sp>
      <p:sp>
        <p:nvSpPr>
          <p:cNvPr id="6" name="Text Placeholder 19"/>
          <p:cNvSpPr txBox="1">
            <a:spLocks/>
          </p:cNvSpPr>
          <p:nvPr/>
        </p:nvSpPr>
        <p:spPr>
          <a:xfrm>
            <a:off x="530694" y="6355080"/>
            <a:ext cx="7734222" cy="277654"/>
          </a:xfrm>
        </p:spPr>
        <p:txBody>
          <a:bodyPr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buNone/>
              <a:defRPr sz="1100" b="1" kern="1200" spc="8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Text Placeholder 19"/>
          <p:cNvSpPr txBox="1">
            <a:spLocks/>
          </p:cNvSpPr>
          <p:nvPr/>
        </p:nvSpPr>
        <p:spPr>
          <a:xfrm>
            <a:off x="502920" y="2443859"/>
            <a:ext cx="7734222" cy="252412"/>
          </a:xfrm>
        </p:spPr>
        <p:txBody>
          <a:bodyPr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buNone/>
              <a:defRPr sz="1800" b="0" kern="1200" spc="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5" y="7117"/>
            <a:ext cx="733527" cy="1714739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530694" y="2443859"/>
            <a:ext cx="7734222" cy="252412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 Placeholder 19"/>
          <p:cNvSpPr txBox="1">
            <a:spLocks/>
          </p:cNvSpPr>
          <p:nvPr/>
        </p:nvSpPr>
        <p:spPr>
          <a:xfrm>
            <a:off x="530694" y="3697605"/>
            <a:ext cx="7734222" cy="277654"/>
          </a:xfrm>
        </p:spPr>
        <p:txBody>
          <a:bodyPr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buNone/>
              <a:defRPr sz="1100" b="1" kern="1200" spc="8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Indiana University Online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2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0050" y="953146"/>
            <a:ext cx="5746506" cy="488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/>
              <a:t>2.3 All learning objectives or competencies are stated clearly and written from the learner’s perspective. </a:t>
            </a:r>
            <a:endParaRPr lang="en-US" sz="3400" b="0" dirty="0" smtClean="0"/>
          </a:p>
          <a:p>
            <a:endParaRPr lang="en-US" sz="3400" dirty="0"/>
          </a:p>
          <a:p>
            <a:r>
              <a:rPr lang="en-US" sz="3400" b="0" dirty="0"/>
              <a:t>2.5 The learning objectives or competencies are suited to the level of the course.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13" y="1352988"/>
            <a:ext cx="5763531" cy="3919201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27153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/>
              <a:t>Instructional Materials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8533" y="1948078"/>
            <a:ext cx="5824735" cy="318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 smtClean="0"/>
              <a:t>4.1 </a:t>
            </a:r>
            <a:r>
              <a:rPr lang="en-US" sz="3400" b="0" dirty="0"/>
              <a:t>The instructional materials contribute to the achievement of the stated course and module/unit learning objectives or </a:t>
            </a:r>
            <a:r>
              <a:rPr lang="en-US" sz="3400" b="0" dirty="0" smtClean="0"/>
              <a:t>competencies.</a:t>
            </a:r>
            <a:endParaRPr lang="en-US" sz="3400" b="0" dirty="0" smtClean="0"/>
          </a:p>
          <a:p>
            <a:endParaRPr lang="en-US" sz="3400" dirty="0"/>
          </a:p>
          <a:p>
            <a:r>
              <a:rPr lang="en-US" sz="3400" b="0" dirty="0"/>
              <a:t>4.4 The instructional materials are current.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8667225"/>
              </p:ext>
            </p:extLst>
          </p:nvPr>
        </p:nvGraphicFramePr>
        <p:xfrm>
          <a:off x="5959736" y="1204857"/>
          <a:ext cx="6513158" cy="476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5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413" y="407920"/>
            <a:ext cx="5824735" cy="3187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/>
              <a:t>4.5 A variety of instructional materials is used in the </a:t>
            </a:r>
            <a:r>
              <a:rPr lang="en-US" sz="3600" b="0" dirty="0" smtClean="0"/>
              <a:t>course.</a:t>
            </a:r>
            <a:endParaRPr lang="en-US" sz="3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5032">
            <a:off x="6630927" y="488376"/>
            <a:ext cx="4052687" cy="5216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43" y="379930"/>
            <a:ext cx="4278753" cy="54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/>
              <a:t>Course 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4834" y="716479"/>
            <a:ext cx="5897706" cy="508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/>
              <a:t>6.2 Course tools promote learner engagement and active learning. </a:t>
            </a:r>
            <a:endParaRPr lang="en-US" sz="3400" b="0" dirty="0" smtClean="0"/>
          </a:p>
          <a:p>
            <a:endParaRPr lang="en-US" sz="1600" dirty="0"/>
          </a:p>
          <a:p>
            <a:r>
              <a:rPr lang="en-US" sz="3400" b="0" dirty="0" smtClean="0"/>
              <a:t>6.3 </a:t>
            </a:r>
            <a:r>
              <a:rPr lang="en-US" sz="3400" b="0" dirty="0"/>
              <a:t>Technologies required in the course are readily obtainable. </a:t>
            </a:r>
            <a:r>
              <a:rPr lang="en-US" sz="3400" b="0" dirty="0" smtClean="0"/>
              <a:t> </a:t>
            </a:r>
          </a:p>
          <a:p>
            <a:endParaRPr lang="en-US" sz="1600" dirty="0"/>
          </a:p>
          <a:p>
            <a:r>
              <a:rPr lang="en-US" sz="3400" b="0" dirty="0" smtClean="0"/>
              <a:t>6.4 </a:t>
            </a:r>
            <a:r>
              <a:rPr lang="en-US" sz="3400" b="0" dirty="0"/>
              <a:t>The course technologies are </a:t>
            </a:r>
            <a:r>
              <a:rPr lang="en-US" sz="3400" b="0" dirty="0" smtClean="0"/>
              <a:t>current.</a:t>
            </a:r>
            <a:endParaRPr lang="en-US" sz="3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13" t="5923" r="3983" b="14654"/>
          <a:stretch/>
        </p:blipFill>
        <p:spPr>
          <a:xfrm rot="21304641">
            <a:off x="6380697" y="418256"/>
            <a:ext cx="4055634" cy="1953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4278">
            <a:off x="6058759" y="3276887"/>
            <a:ext cx="4126039" cy="2450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691" y="1323190"/>
            <a:ext cx="3868215" cy="282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7716">
            <a:off x="9552241" y="3819943"/>
            <a:ext cx="4191855" cy="2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 smtClean="0"/>
              <a:t>Learner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4834" y="716479"/>
            <a:ext cx="5897706" cy="508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/>
              <a:t>7.1 The course instructions articulate or link to a clear description of the technical support offered and how to obtain it</a:t>
            </a:r>
            <a:r>
              <a:rPr lang="en-US" sz="3400" b="0" dirty="0" smtClean="0"/>
              <a:t>.</a:t>
            </a:r>
          </a:p>
          <a:p>
            <a:endParaRPr lang="en-US" sz="3400" dirty="0"/>
          </a:p>
          <a:p>
            <a:r>
              <a:rPr lang="en-US" sz="3400" b="0" dirty="0" smtClean="0"/>
              <a:t>7.2 </a:t>
            </a:r>
            <a:r>
              <a:rPr lang="en-US" sz="3400" b="0" dirty="0"/>
              <a:t>Course instructions articulate or link to the institution’s accessibility policies and services</a:t>
            </a:r>
            <a:r>
              <a:rPr lang="en-US" sz="3400" b="0" dirty="0" smtClean="0"/>
              <a:t>. </a:t>
            </a:r>
          </a:p>
          <a:p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695" y="191635"/>
            <a:ext cx="4294919" cy="3700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56" y="4080257"/>
            <a:ext cx="5937986" cy="2157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4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3319" y="854423"/>
            <a:ext cx="5897706" cy="508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0" dirty="0"/>
              <a:t>7.3 Course instructions articulate or link to an explanation of how the institution’s academic support services and resources can help learners succeed in the course and how learners can obtain them.  </a:t>
            </a:r>
          </a:p>
          <a:p>
            <a:endParaRPr lang="en-US" sz="2400" b="0" dirty="0"/>
          </a:p>
          <a:p>
            <a:r>
              <a:rPr lang="en-US" sz="2400" b="0" dirty="0"/>
              <a:t>7.4 Course instructions articulate or link to an explanation of how the institution’s student services and resources can help learners succeed and how learners can obtain them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354"/>
          <a:stretch/>
        </p:blipFill>
        <p:spPr>
          <a:xfrm>
            <a:off x="6715754" y="1118795"/>
            <a:ext cx="4697187" cy="1977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75" y="3789294"/>
            <a:ext cx="5582150" cy="1600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57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 smtClean="0"/>
              <a:t>Accessibility and Usability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9977" y="761075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89977" y="1904075"/>
            <a:ext cx="9613861" cy="4373209"/>
          </a:xfrm>
        </p:spPr>
        <p:txBody>
          <a:bodyPr>
            <a:normAutofit/>
          </a:bodyPr>
          <a:lstStyle/>
          <a:p>
            <a:pPr>
              <a:buSzPct val="93000"/>
              <a:buFont typeface="Wingdings" panose="05000000000000000000" pitchFamily="2" charset="2"/>
              <a:buChar char="§"/>
            </a:pPr>
            <a:r>
              <a:rPr lang="en-US" dirty="0"/>
              <a:t>LMS-based resource</a:t>
            </a:r>
          </a:p>
          <a:p>
            <a:pPr>
              <a:buSzPct val="93000"/>
              <a:buFont typeface="Wingdings" panose="05000000000000000000" pitchFamily="2" charset="2"/>
              <a:buChar char="§"/>
            </a:pPr>
            <a:r>
              <a:rPr lang="en-US" dirty="0"/>
              <a:t>Needed to serve multiple campuses and programs </a:t>
            </a:r>
          </a:p>
          <a:p>
            <a:pPr>
              <a:buSzPct val="93000"/>
              <a:buFont typeface="Wingdings" panose="05000000000000000000" pitchFamily="2" charset="2"/>
              <a:buChar char="§"/>
            </a:pPr>
            <a:r>
              <a:rPr lang="en-US" dirty="0"/>
              <a:t>Prioritization by “phase” of topics for online students</a:t>
            </a:r>
          </a:p>
          <a:p>
            <a:pPr>
              <a:buSzPct val="93000"/>
              <a:buFont typeface="Wingdings" panose="05000000000000000000" pitchFamily="2" charset="2"/>
              <a:buChar char="§"/>
            </a:pPr>
            <a:r>
              <a:rPr lang="en-US" dirty="0"/>
              <a:t>No existing resource – V1 launched in less than 6 months</a:t>
            </a:r>
          </a:p>
          <a:p>
            <a:pPr>
              <a:buSzPct val="93000"/>
              <a:buFont typeface="Wingdings" panose="05000000000000000000" pitchFamily="2" charset="2"/>
              <a:buChar char="§"/>
            </a:pPr>
            <a:r>
              <a:rPr lang="en-US" dirty="0"/>
              <a:t>QM standards were intentionally incorporated throughout V2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4834" y="716479"/>
            <a:ext cx="5897706" cy="508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b="0" dirty="0"/>
              <a:t>8.1 Course navigation facilitates ease of use</a:t>
            </a:r>
            <a:r>
              <a:rPr lang="en-US" sz="2200" b="0" dirty="0" smtClean="0"/>
              <a:t>. </a:t>
            </a:r>
          </a:p>
          <a:p>
            <a:endParaRPr lang="en-US" sz="2200" b="0" dirty="0"/>
          </a:p>
          <a:p>
            <a:r>
              <a:rPr lang="en-US" sz="2200" b="0" dirty="0" smtClean="0"/>
              <a:t>8.2 </a:t>
            </a:r>
            <a:r>
              <a:rPr lang="en-US" sz="2200" b="0" dirty="0"/>
              <a:t>Information is provided about the accessibility of all technologies required in the course</a:t>
            </a:r>
            <a:r>
              <a:rPr lang="en-US" sz="2200" b="0" dirty="0" smtClean="0"/>
              <a:t>.</a:t>
            </a:r>
          </a:p>
          <a:p>
            <a:endParaRPr lang="en-US" sz="2200" b="0" dirty="0"/>
          </a:p>
          <a:p>
            <a:r>
              <a:rPr lang="en-US" sz="2200" b="0" dirty="0" smtClean="0"/>
              <a:t>8.3 </a:t>
            </a:r>
            <a:r>
              <a:rPr lang="en-US" sz="2200" b="0" dirty="0"/>
              <a:t>The course provides alternative means of access to course materials in formats that meet the needs of diverse learners</a:t>
            </a:r>
            <a:r>
              <a:rPr lang="en-US" sz="2200" b="0" dirty="0" smtClean="0"/>
              <a:t>.</a:t>
            </a:r>
          </a:p>
          <a:p>
            <a:endParaRPr lang="en-US" sz="2200" b="0" dirty="0"/>
          </a:p>
          <a:p>
            <a:r>
              <a:rPr lang="en-US" sz="2200" b="0" dirty="0" smtClean="0"/>
              <a:t>8.4 </a:t>
            </a:r>
            <a:r>
              <a:rPr lang="en-US" sz="2200" b="0" dirty="0"/>
              <a:t>The course design facilitates readability</a:t>
            </a:r>
            <a:r>
              <a:rPr lang="en-US" sz="2200" b="0" dirty="0" smtClean="0"/>
              <a:t>.</a:t>
            </a:r>
          </a:p>
          <a:p>
            <a:endParaRPr lang="en-US" sz="2200" b="0" dirty="0"/>
          </a:p>
          <a:p>
            <a:r>
              <a:rPr lang="en-US" sz="2200" b="0" dirty="0" smtClean="0"/>
              <a:t>8.5 </a:t>
            </a:r>
            <a:r>
              <a:rPr lang="en-US" sz="2200" b="0" dirty="0"/>
              <a:t>Course multimedia facilitate ease of </a:t>
            </a:r>
            <a:r>
              <a:rPr lang="en-US" sz="2200" b="0" dirty="0" smtClean="0"/>
              <a:t>use.</a:t>
            </a:r>
            <a:endParaRPr lang="en-US" sz="2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22" y="379930"/>
            <a:ext cx="3842845" cy="3093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88" y="3537130"/>
            <a:ext cx="3819804" cy="26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 Initiatives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4157" y="739809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157" y="2013588"/>
            <a:ext cx="9069976" cy="428704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Others who have tackled this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 / Suggestions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5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304" y="1998857"/>
            <a:ext cx="2977117" cy="210358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1867" b="1" dirty="0" smtClean="0">
                <a:solidFill>
                  <a:srgbClr val="FFFFFF"/>
                </a:solidFill>
              </a:rPr>
              <a:t>Orneal A. Brown</a:t>
            </a:r>
            <a:endParaRPr lang="x-none" sz="1867" b="1" dirty="0">
              <a:latin typeface="Arial" charset="0"/>
            </a:endParaRPr>
          </a:p>
          <a:p>
            <a:pPr algn="ctr"/>
            <a:r>
              <a:rPr lang="en-US" sz="1867" dirty="0" smtClean="0">
                <a:solidFill>
                  <a:srgbClr val="FFFFFF"/>
                </a:solidFill>
                <a:latin typeface="Arial" charset="0"/>
              </a:rPr>
              <a:t>Design and Development Consultant</a:t>
            </a:r>
            <a:r>
              <a:rPr lang="en-US" sz="1867" dirty="0"/>
              <a:t/>
            </a:r>
            <a:br>
              <a:rPr lang="en-US" sz="1867" dirty="0"/>
            </a:br>
            <a:r>
              <a:rPr lang="x-none" sz="1867" dirty="0">
                <a:solidFill>
                  <a:srgbClr val="FFFFFF"/>
                </a:solidFill>
                <a:latin typeface="Arial" charset="0"/>
              </a:rPr>
              <a:t>Office of Online Education</a:t>
            </a:r>
            <a:r>
              <a:rPr lang="en-US" sz="1867" dirty="0"/>
              <a:t/>
            </a:r>
            <a:br>
              <a:rPr lang="en-US" sz="1867" dirty="0"/>
            </a:br>
            <a:r>
              <a:rPr lang="x-none" sz="1867" dirty="0">
                <a:solidFill>
                  <a:srgbClr val="FFFFFF"/>
                </a:solidFill>
                <a:latin typeface="Arial" charset="0"/>
              </a:rPr>
              <a:t>Indiana University</a:t>
            </a:r>
            <a:r>
              <a:rPr lang="en-US" sz="1867" dirty="0"/>
              <a:t/>
            </a:r>
            <a:br>
              <a:rPr lang="en-US" sz="1867" dirty="0"/>
            </a:br>
            <a:r>
              <a:rPr lang="en-US" sz="1867" dirty="0" err="1" smtClean="0">
                <a:solidFill>
                  <a:srgbClr val="D8D8D8"/>
                </a:solidFill>
                <a:latin typeface="Arial"/>
              </a:rPr>
              <a:t>orbrown</a:t>
            </a:r>
            <a:r>
              <a:rPr lang="x-none" sz="1867" dirty="0" smtClean="0">
                <a:solidFill>
                  <a:srgbClr val="D8D8D8"/>
                </a:solidFill>
                <a:latin typeface="Arial"/>
              </a:rPr>
              <a:t>@ </a:t>
            </a:r>
            <a:r>
              <a:rPr lang="x-none" sz="1867" dirty="0" smtClean="0">
                <a:solidFill>
                  <a:srgbClr val="D8D8D8"/>
                </a:solidFill>
                <a:latin typeface="Arial" charset="0"/>
              </a:rPr>
              <a:t>iu.edu</a:t>
            </a:r>
            <a:r>
              <a:rPr lang="en-US" sz="1867" dirty="0" smtClean="0">
                <a:solidFill>
                  <a:srgbClr val="D8D8D8"/>
                </a:solidFill>
                <a:latin typeface="Arial" charset="0"/>
              </a:rPr>
              <a:t> </a:t>
            </a:r>
            <a:endParaRPr lang="x-none" sz="1867" dirty="0">
              <a:latin typeface="Arial" charset="0"/>
            </a:endParaRPr>
          </a:p>
          <a:p>
            <a:pPr algn="ctr"/>
            <a:endParaRPr lang="en-US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8349132" y="1976805"/>
            <a:ext cx="3349258" cy="181626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x-none" sz="1867" b="1" dirty="0">
                <a:solidFill>
                  <a:srgbClr val="FFFFFF"/>
                </a:solidFill>
                <a:latin typeface="Arial" charset="0"/>
              </a:rPr>
              <a:t>Mitchell Farmer</a:t>
            </a:r>
            <a:endParaRPr lang="x-none" sz="1867" b="1" dirty="0">
              <a:latin typeface="Arial" charset="0"/>
            </a:endParaRPr>
          </a:p>
          <a:p>
            <a:pPr algn="ctr"/>
            <a:r>
              <a:rPr lang="x-none" sz="1867" dirty="0">
                <a:solidFill>
                  <a:srgbClr val="FFFFFF"/>
                </a:solidFill>
                <a:latin typeface="Arial" charset="0"/>
              </a:rPr>
              <a:t>Assistant Director</a:t>
            </a:r>
            <a:endParaRPr lang="x-none" sz="1867" dirty="0">
              <a:latin typeface="Arial" charset="0"/>
            </a:endParaRPr>
          </a:p>
          <a:p>
            <a:pPr algn="ctr"/>
            <a:r>
              <a:rPr lang="x-none" sz="1867" dirty="0">
                <a:solidFill>
                  <a:srgbClr val="FFFFFF"/>
                </a:solidFill>
                <a:latin typeface="Arial" charset="0"/>
              </a:rPr>
              <a:t>Campus Partner Programs</a:t>
            </a:r>
            <a:r>
              <a:rPr lang="en-US" sz="1867" dirty="0">
                <a:latin typeface="Arial" charset="0"/>
              </a:rPr>
              <a:t/>
            </a:r>
            <a:br>
              <a:rPr lang="en-US" sz="1867" dirty="0">
                <a:latin typeface="Arial" charset="0"/>
              </a:rPr>
            </a:br>
            <a:r>
              <a:rPr lang="x-none" sz="1867" dirty="0">
                <a:solidFill>
                  <a:srgbClr val="FFFFFF"/>
                </a:solidFill>
                <a:latin typeface="Arial" charset="0"/>
              </a:rPr>
              <a:t>Office of Online Education</a:t>
            </a:r>
            <a:r>
              <a:rPr lang="en-US" sz="1867" dirty="0"/>
              <a:t/>
            </a:r>
            <a:br>
              <a:rPr lang="en-US" sz="1867" dirty="0"/>
            </a:br>
            <a:r>
              <a:rPr lang="x-none" sz="1867" dirty="0">
                <a:solidFill>
                  <a:srgbClr val="FFFFFF"/>
                </a:solidFill>
                <a:latin typeface="Arial" charset="0"/>
              </a:rPr>
              <a:t>Indiana University</a:t>
            </a:r>
            <a:r>
              <a:rPr lang="en-US" sz="1867" dirty="0"/>
              <a:t/>
            </a:r>
            <a:br>
              <a:rPr lang="en-US" sz="1867" dirty="0"/>
            </a:br>
            <a:r>
              <a:rPr lang="x-none" sz="1867" dirty="0">
                <a:solidFill>
                  <a:srgbClr val="D8D8D8"/>
                </a:solidFill>
                <a:latin typeface="Arial"/>
              </a:rPr>
              <a:t>mgf@ </a:t>
            </a:r>
            <a:r>
              <a:rPr lang="x-none" sz="1867" dirty="0">
                <a:solidFill>
                  <a:srgbClr val="D8D8D8"/>
                </a:solidFill>
                <a:latin typeface="Arial" charset="0"/>
              </a:rPr>
              <a:t>iu.edu</a:t>
            </a:r>
            <a:endParaRPr lang="x-none" sz="1867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913" y="1987832"/>
            <a:ext cx="2437790" cy="181626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1867" b="1" dirty="0" smtClean="0">
                <a:solidFill>
                  <a:srgbClr val="FFFFFF"/>
                </a:solidFill>
              </a:rPr>
              <a:t>Julia Sanders</a:t>
            </a:r>
            <a:endParaRPr lang="x-none" sz="1867" b="1" dirty="0">
              <a:latin typeface="Arial" charset="0"/>
            </a:endParaRPr>
          </a:p>
          <a:p>
            <a:pPr algn="ctr"/>
            <a:r>
              <a:rPr lang="en-US" sz="1867" dirty="0">
                <a:solidFill>
                  <a:srgbClr val="FFFFFF"/>
                </a:solidFill>
                <a:latin typeface="Arial" charset="0"/>
              </a:rPr>
              <a:t>Principal </a:t>
            </a:r>
            <a:r>
              <a:rPr lang="en-US" sz="1867" dirty="0" err="1">
                <a:solidFill>
                  <a:srgbClr val="FFFFFF"/>
                </a:solidFill>
                <a:latin typeface="Arial" charset="0"/>
              </a:rPr>
              <a:t>eLearn</a:t>
            </a:r>
            <a:r>
              <a:rPr lang="en-US" sz="1867" dirty="0">
                <a:solidFill>
                  <a:srgbClr val="FFFFFF"/>
                </a:solidFill>
                <a:latin typeface="Arial" charset="0"/>
              </a:rPr>
              <a:t> Instructional Designer</a:t>
            </a:r>
            <a:r>
              <a:rPr lang="en-US" sz="1867" dirty="0" smtClean="0"/>
              <a:t/>
            </a:r>
            <a:br>
              <a:rPr lang="en-US" sz="1867" dirty="0" smtClean="0"/>
            </a:br>
            <a:r>
              <a:rPr lang="x-none" sz="1867" dirty="0" smtClean="0">
                <a:solidFill>
                  <a:srgbClr val="FFFFFF"/>
                </a:solidFill>
                <a:latin typeface="Arial" charset="0"/>
              </a:rPr>
              <a:t>Indiana University</a:t>
            </a:r>
            <a:r>
              <a:rPr lang="en-US" sz="1867" dirty="0" smtClean="0"/>
              <a:t/>
            </a:r>
            <a:br>
              <a:rPr lang="en-US" sz="1867" dirty="0" smtClean="0"/>
            </a:br>
            <a:r>
              <a:rPr lang="en-US" sz="1867" dirty="0" smtClean="0">
                <a:solidFill>
                  <a:srgbClr val="D8D8D8"/>
                </a:solidFill>
              </a:rPr>
              <a:t>juasande@iu.edu</a:t>
            </a:r>
            <a:endParaRPr lang="en-US" sz="1867" dirty="0"/>
          </a:p>
        </p:txBody>
      </p:sp>
      <p:sp>
        <p:nvSpPr>
          <p:cNvPr id="6" name="TextBox 5"/>
          <p:cNvSpPr txBox="1"/>
          <p:nvPr/>
        </p:nvSpPr>
        <p:spPr>
          <a:xfrm>
            <a:off x="5943722" y="1980737"/>
            <a:ext cx="2437790" cy="181626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1867" b="1" dirty="0" smtClean="0">
                <a:solidFill>
                  <a:srgbClr val="FFFFFF"/>
                </a:solidFill>
              </a:rPr>
              <a:t>Alison Bell</a:t>
            </a:r>
            <a:endParaRPr lang="x-none" sz="1867" b="1" dirty="0">
              <a:latin typeface="Arial" charset="0"/>
            </a:endParaRPr>
          </a:p>
          <a:p>
            <a:pPr algn="ctr"/>
            <a:r>
              <a:rPr lang="en-US" sz="1867" dirty="0" smtClean="0">
                <a:solidFill>
                  <a:srgbClr val="FFFFFF"/>
                </a:solidFill>
                <a:latin typeface="Arial" charset="0"/>
              </a:rPr>
              <a:t>Director of Degree Completion Office</a:t>
            </a:r>
            <a:endParaRPr lang="en-US" sz="1867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en-US" sz="1867" dirty="0" smtClean="0">
                <a:solidFill>
                  <a:srgbClr val="FFFFFF"/>
                </a:solidFill>
                <a:latin typeface="Arial" charset="0"/>
              </a:rPr>
              <a:t>IU Online</a:t>
            </a:r>
            <a:r>
              <a:rPr lang="en-US" sz="1867" dirty="0" smtClean="0"/>
              <a:t/>
            </a:r>
            <a:br>
              <a:rPr lang="en-US" sz="1867" dirty="0" smtClean="0"/>
            </a:br>
            <a:r>
              <a:rPr lang="x-none" sz="1867" dirty="0" smtClean="0">
                <a:solidFill>
                  <a:srgbClr val="FFFFFF"/>
                </a:solidFill>
                <a:latin typeface="Arial" charset="0"/>
              </a:rPr>
              <a:t>Indiana University</a:t>
            </a:r>
            <a:r>
              <a:rPr lang="en-US" sz="1867" dirty="0" smtClean="0"/>
              <a:t/>
            </a:r>
            <a:br>
              <a:rPr lang="en-US" sz="1867" dirty="0" smtClean="0"/>
            </a:br>
            <a:r>
              <a:rPr lang="en-US" sz="1867" dirty="0">
                <a:solidFill>
                  <a:srgbClr val="D8D8D8"/>
                </a:solidFill>
              </a:rPr>
              <a:t>naabell@iupui.edu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9221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9977" y="761075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kern="1200" dirty="0"/>
              <a:t>Background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kern="1200" dirty="0"/>
              <a:t>(cont’d)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26669" y="2024096"/>
            <a:ext cx="10452555" cy="428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 standards are being used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 the purpose and provide a self-paced onboarding resource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Emphasize the learning objectives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available student services and learner supports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Outline required proficiencies and tools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accessible content to better serve our students</a:t>
            </a:r>
          </a:p>
        </p:txBody>
      </p:sp>
    </p:spTree>
    <p:extLst>
      <p:ext uri="{BB962C8B-B14F-4D97-AF65-F5344CB8AC3E}">
        <p14:creationId xmlns:p14="http://schemas.microsoft.com/office/powerpoint/2010/main" val="9079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3252" y="771708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kern="1200" dirty="0"/>
              <a:t>Ownership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3252" y="1927897"/>
            <a:ext cx="9800458" cy="428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Delivering QM practices through onboarding empowers students to take ownership of their online education 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Recognizing their educational autonomy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Establishing them as the experts of their success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Allowing self-paced, repeatable experiences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Explaining technical needs and expectation for online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 use of university resources and support structures</a:t>
            </a:r>
          </a:p>
        </p:txBody>
      </p:sp>
    </p:spTree>
    <p:extLst>
      <p:ext uri="{BB962C8B-B14F-4D97-AF65-F5344CB8AC3E}">
        <p14:creationId xmlns:p14="http://schemas.microsoft.com/office/powerpoint/2010/main" val="10605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 smtClean="0"/>
              <a:t>Course Overview and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413" y="1106115"/>
            <a:ext cx="4805752" cy="2112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/>
              <a:t>1.2 Learners are introduced to the purpose and structure of the course.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506" y="-507735"/>
            <a:ext cx="4555718" cy="677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45" y="3451412"/>
            <a:ext cx="3714420" cy="21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3506" y="-507735"/>
            <a:ext cx="4555718" cy="67793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413" y="1224448"/>
            <a:ext cx="5006561" cy="3187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/>
              <a:t>1.4 Course and/or institutional policies with which the learner is expected to comply are clearly stated, or a link to current policies is provided.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106" y="3225889"/>
            <a:ext cx="1819585" cy="1404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972" y="3225889"/>
            <a:ext cx="1806285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3506" y="-507735"/>
            <a:ext cx="4555718" cy="67793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442" y="716479"/>
            <a:ext cx="5824735" cy="3187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b="0" dirty="0"/>
              <a:t>1.5 Minimum technology requirements are clearly stated and instructions for use </a:t>
            </a:r>
            <a:r>
              <a:rPr lang="en-US" sz="3400" b="0" dirty="0" smtClean="0"/>
              <a:t>provided.</a:t>
            </a:r>
            <a:endParaRPr lang="en-US" sz="3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427" y="3456005"/>
            <a:ext cx="20478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2" y="3182759"/>
            <a:ext cx="9049873" cy="1596135"/>
          </a:xfrm>
        </p:spPr>
        <p:txBody>
          <a:bodyPr/>
          <a:lstStyle/>
          <a:p>
            <a:r>
              <a:rPr lang="en-US" dirty="0"/>
              <a:t>Learning Objectives (Competencies)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Standard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_bran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_brand_Theme" id="{16815CE4-7474-43A4-8A33-D15FB5EDE6AD}" vid="{78C02D1C-FB59-4148-A34C-4FA309395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IU_brand_Theme</Template>
  <TotalTime>2021</TotalTime>
  <Words>532</Words>
  <Application>Microsoft Office PowerPoint</Application>
  <PresentationFormat>Widescreen</PresentationFormat>
  <Paragraphs>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IU_brand_Theme</vt:lpstr>
      <vt:lpstr>PowerPoint Presentation</vt:lpstr>
      <vt:lpstr>PowerPoint Presentation</vt:lpstr>
      <vt:lpstr>PowerPoint Presentation</vt:lpstr>
      <vt:lpstr>PowerPoint Presentation</vt:lpstr>
      <vt:lpstr>Course Overview and Introduction</vt:lpstr>
      <vt:lpstr>PowerPoint Presentation</vt:lpstr>
      <vt:lpstr>PowerPoint Presentation</vt:lpstr>
      <vt:lpstr>PowerPoint Presentation</vt:lpstr>
      <vt:lpstr>Learning Objectives (Competencies)</vt:lpstr>
      <vt:lpstr>PowerPoint Presentation</vt:lpstr>
      <vt:lpstr>Instructional Materials</vt:lpstr>
      <vt:lpstr>PowerPoint Presentation</vt:lpstr>
      <vt:lpstr>PowerPoint Presentation</vt:lpstr>
      <vt:lpstr>Course Technology</vt:lpstr>
      <vt:lpstr>PowerPoint Presentation</vt:lpstr>
      <vt:lpstr>Learner Support</vt:lpstr>
      <vt:lpstr>PowerPoint Presentation</vt:lpstr>
      <vt:lpstr>PowerPoint Presentation</vt:lpstr>
      <vt:lpstr>Accessibility and Usability</vt:lpstr>
      <vt:lpstr>PowerPoint Presentation</vt:lpstr>
      <vt:lpstr>Discussion</vt:lpstr>
      <vt:lpstr>Similar Initiatives </vt:lpstr>
      <vt:lpstr>PowerPoint Presentation</vt:lpstr>
    </vt:vector>
  </TitlesOfParts>
  <Company>My 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QM to Further Encourage Ownership through Student Orientation</dc:title>
  <dc:creator>Orneal Brown</dc:creator>
  <cp:lastModifiedBy>Brown, Orneal Andre</cp:lastModifiedBy>
  <cp:revision>63</cp:revision>
  <dcterms:created xsi:type="dcterms:W3CDTF">2017-09-11T02:55:19Z</dcterms:created>
  <dcterms:modified xsi:type="dcterms:W3CDTF">2017-09-20T20:59:15Z</dcterms:modified>
</cp:coreProperties>
</file>