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59" r:id="rId2"/>
    <p:sldMasterId id="2147483664" r:id="rId3"/>
  </p:sldMasterIdLst>
  <p:notesMasterIdLst>
    <p:notesMasterId r:id="rId44"/>
  </p:notesMasterIdLst>
  <p:handoutMasterIdLst>
    <p:handoutMasterId r:id="rId45"/>
  </p:handoutMasterIdLst>
  <p:sldIdLst>
    <p:sldId id="256" r:id="rId4"/>
    <p:sldId id="315" r:id="rId5"/>
    <p:sldId id="316" r:id="rId6"/>
    <p:sldId id="317" r:id="rId7"/>
    <p:sldId id="318" r:id="rId8"/>
    <p:sldId id="319" r:id="rId9"/>
    <p:sldId id="314" r:id="rId10"/>
    <p:sldId id="257" r:id="rId11"/>
    <p:sldId id="306" r:id="rId12"/>
    <p:sldId id="258" r:id="rId13"/>
    <p:sldId id="260" r:id="rId14"/>
    <p:sldId id="262" r:id="rId15"/>
    <p:sldId id="310" r:id="rId16"/>
    <p:sldId id="265" r:id="rId17"/>
    <p:sldId id="268" r:id="rId18"/>
    <p:sldId id="270" r:id="rId19"/>
    <p:sldId id="272" r:id="rId20"/>
    <p:sldId id="276" r:id="rId21"/>
    <p:sldId id="274" r:id="rId22"/>
    <p:sldId id="312" r:id="rId23"/>
    <p:sldId id="296" r:id="rId24"/>
    <p:sldId id="266" r:id="rId25"/>
    <p:sldId id="311" r:id="rId26"/>
    <p:sldId id="284" r:id="rId27"/>
    <p:sldId id="313" r:id="rId28"/>
    <p:sldId id="286" r:id="rId29"/>
    <p:sldId id="278" r:id="rId30"/>
    <p:sldId id="280" r:id="rId31"/>
    <p:sldId id="282" r:id="rId32"/>
    <p:sldId id="294" r:id="rId33"/>
    <p:sldId id="292" r:id="rId34"/>
    <p:sldId id="288" r:id="rId35"/>
    <p:sldId id="290" r:id="rId36"/>
    <p:sldId id="298" r:id="rId37"/>
    <p:sldId id="300" r:id="rId38"/>
    <p:sldId id="308" r:id="rId39"/>
    <p:sldId id="304" r:id="rId40"/>
    <p:sldId id="302" r:id="rId41"/>
    <p:sldId id="320" r:id="rId42"/>
    <p:sldId id="321" r:id="rId4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6">
          <p15:clr>
            <a:srgbClr val="A4A3A4"/>
          </p15:clr>
        </p15:guide>
        <p15:guide id="2" pos="56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7047"/>
    <a:srgbClr val="FFFFCC"/>
    <a:srgbClr val="E7E207"/>
    <a:srgbClr val="9D5182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03" autoAdjust="0"/>
  </p:normalViewPr>
  <p:slideViewPr>
    <p:cSldViewPr snapToGrid="0" snapToObjects="1">
      <p:cViewPr varScale="1">
        <p:scale>
          <a:sx n="92" d="100"/>
          <a:sy n="92" d="100"/>
        </p:scale>
        <p:origin x="756" y="72"/>
      </p:cViewPr>
      <p:guideLst>
        <p:guide orient="horz" pos="676"/>
        <p:guide pos="56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t>5/2/2017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t>5/2/2017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Add the title of your presentation here</a:t>
            </a:r>
          </a:p>
        </p:txBody>
      </p:sp>
      <p:sp>
        <p:nvSpPr>
          <p:cNvPr id="11" name="Subtitle 1"/>
          <p:cNvSpPr txBox="1">
            <a:spLocks/>
          </p:cNvSpPr>
          <p:nvPr userDrawn="1"/>
        </p:nvSpPr>
        <p:spPr>
          <a:xfrm>
            <a:off x="3389891" y="486202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34247" y="4890626"/>
            <a:ext cx="1238059" cy="1568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8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211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723900"/>
            <a:ext cx="3887787" cy="261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729107"/>
              </p:ext>
            </p:extLst>
          </p:nvPr>
        </p:nvGraphicFramePr>
        <p:xfrm>
          <a:off x="204787" y="1052400"/>
          <a:ext cx="5953649" cy="2184875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64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48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212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8" y="723900"/>
            <a:ext cx="4478337" cy="261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4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1403" y="3639393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334751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032255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/>
              <a:t>Total Responses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11403" y="4047840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788" y="46911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37D1D7B-70B5-9D4F-A9E5-525C1090DAAC}" type="datetime4">
              <a:rPr lang="en-US" smtClean="0"/>
              <a:t>May 2, 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28084"/>
            <a:ext cx="38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11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333381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736649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6" y="4815076"/>
            <a:ext cx="6260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latin typeface="Helvetica Neue"/>
                <a:cs typeface="Helvetica Neue"/>
              </a:rPr>
              <a:t>Powered by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04788" y="729178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009589"/>
            <a:ext cx="8229600" cy="533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9705" y="4819820"/>
            <a:ext cx="66301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37B593F9-7B30-274B-BFFF-492683631E4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latin typeface="Helvetica Neue"/>
                <a:cs typeface="Helvetica Neue"/>
              </a:rPr>
              <a:t>Powered by</a:t>
            </a: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807371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svg"/><Relationship Id="rId18" Type="http://schemas.openxmlformats.org/officeDocument/2006/relationships/image" Target="../media/image12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9.png"/><Relationship Id="rId17" Type="http://schemas.openxmlformats.org/officeDocument/2006/relationships/image" Target="../media/image19.svg"/><Relationship Id="rId2" Type="http://schemas.openxmlformats.org/officeDocument/2006/relationships/image" Target="../media/image4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8.png"/><Relationship Id="rId19" Type="http://schemas.openxmlformats.org/officeDocument/2006/relationships/image" Target="../media/image21.svg"/><Relationship Id="rId4" Type="http://schemas.openxmlformats.org/officeDocument/2006/relationships/image" Target="../media/image5.png"/><Relationship Id="rId9" Type="http://schemas.openxmlformats.org/officeDocument/2006/relationships/image" Target="../media/image11.svg"/><Relationship Id="rId1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148034" y="0"/>
            <a:ext cx="7393986" cy="2842259"/>
          </a:xfrm>
        </p:spPr>
        <p:txBody>
          <a:bodyPr>
            <a:normAutofit/>
          </a:bodyPr>
          <a:lstStyle/>
          <a:p>
            <a:r>
              <a:rPr lang="en-US" dirty="0"/>
              <a:t>How To Build An Assessment And Impact Model </a:t>
            </a:r>
          </a:p>
          <a:p>
            <a:r>
              <a:rPr lang="en-US" dirty="0"/>
              <a:t>Dr. Suzan Harkness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345180"/>
            <a:ext cx="4358992" cy="1455420"/>
          </a:xfrm>
        </p:spPr>
        <p:txBody>
          <a:bodyPr>
            <a:noAutofit/>
          </a:bodyPr>
          <a:lstStyle/>
          <a:p>
            <a:r>
              <a:rPr lang="en-US" sz="1800" dirty="0"/>
              <a:t>Quality Matters Regional Conference </a:t>
            </a:r>
          </a:p>
          <a:p>
            <a:r>
              <a:rPr lang="en-US" sz="1800" dirty="0"/>
              <a:t>April 2017</a:t>
            </a:r>
          </a:p>
          <a:p>
            <a:r>
              <a:rPr lang="en-US" sz="1800" dirty="0"/>
              <a:t>Berkeley College, New York City</a:t>
            </a:r>
            <a:endParaRPr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36" y="114300"/>
            <a:ext cx="8229600" cy="610353"/>
          </a:xfrm>
        </p:spPr>
        <p:txBody>
          <a:bodyPr>
            <a:normAutofit fontScale="90000"/>
          </a:bodyPr>
          <a:lstStyle/>
          <a:p>
            <a:r>
              <a:rPr lang="en-US" dirty="0"/>
              <a:t>WHAT ON-CAMPUS PROFESSIONAL DEVELOPMENT OPPORTUNITIES ARE OFFERED?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205    Skipped: 1</a:t>
            </a:r>
          </a:p>
        </p:txBody>
      </p:sp>
      <p:pic>
        <p:nvPicPr>
          <p:cNvPr id="4" name="Picture 3" descr="chart8358783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8" y="857580"/>
            <a:ext cx="5388428" cy="40821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65803" y="926865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89.27 (n=183)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64662" y="1357076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65.85 (n=135)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93115" y="1850980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30.24 (n=62)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01064" y="2237559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18.54 (n=38)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26333" y="2713985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69.76</a:t>
            </a:r>
            <a:r>
              <a:rPr lang="en-US" b="1" dirty="0"/>
              <a:t> (n=143)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29936" y="3170975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42.46 (n=85)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53225" y="3604323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64.88</a:t>
            </a:r>
            <a:r>
              <a:rPr lang="en-US" b="1" dirty="0"/>
              <a:t>(n=133)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34465" y="4104391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60.00 (n=123)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DATA REGARDING FACULTY PARTICIPATION IS COLLECTED?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204    Skipped: 2</a:t>
            </a:r>
          </a:p>
        </p:txBody>
      </p:sp>
      <p:pic>
        <p:nvPicPr>
          <p:cNvPr id="4" name="Picture 3" descr="chart8358838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220" y="941788"/>
            <a:ext cx="6667500" cy="41497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37080" y="985793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86.27 (n=176)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83832" y="1291897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56.86 (n=116)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66971" y="3016685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46.57 (n=95)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53880" y="1737869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51.47 (n=105)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24353" y="2608135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36.27 (n=74)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33269" y="2130489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32.84 (n=67)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06522" y="3425235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26.47 (n=54)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49833" y="3821835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2.94 (n=6)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83233" y="4272042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11.76 (n=24)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435" y="184672"/>
            <a:ext cx="8229600" cy="633213"/>
          </a:xfrm>
        </p:spPr>
        <p:txBody>
          <a:bodyPr>
            <a:normAutofit fontScale="90000"/>
          </a:bodyPr>
          <a:lstStyle/>
          <a:p>
            <a:r>
              <a:rPr lang="en-US" dirty="0"/>
              <a:t>DO YOU RUN DATA ANALYTICS ON HOW THE C/LMS IS USED BY FACULTY?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205    Skipped: 1</a:t>
            </a:r>
          </a:p>
        </p:txBody>
      </p:sp>
      <p:pic>
        <p:nvPicPr>
          <p:cNvPr id="4" name="Picture 3" descr="chart8358910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35" y="1148379"/>
            <a:ext cx="7449671" cy="33232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24353" y="1619120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48.76 (n=100)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7352" y="2920167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51.22 (n=105)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79" y="217144"/>
            <a:ext cx="8229600" cy="541773"/>
          </a:xfrm>
        </p:spPr>
        <p:txBody>
          <a:bodyPr>
            <a:normAutofit fontScale="90000"/>
          </a:bodyPr>
          <a:lstStyle/>
          <a:p>
            <a:r>
              <a:rPr lang="en-US" sz="1600" dirty="0"/>
              <a:t>DO YOU KNOW HOW YOUR LEARNING/COURSE MANAGEMENT SYSTEM IS USED BY FACULTY?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197    Skipped: 0</a:t>
            </a:r>
          </a:p>
        </p:txBody>
      </p:sp>
      <p:pic>
        <p:nvPicPr>
          <p:cNvPr id="4" name="Picture 3" descr="table8358910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38" y="1031513"/>
            <a:ext cx="7019922" cy="375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89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36" y="287661"/>
            <a:ext cx="8229600" cy="391272"/>
          </a:xfrm>
        </p:spPr>
        <p:txBody>
          <a:bodyPr>
            <a:normAutofit fontScale="90000"/>
          </a:bodyPr>
          <a:lstStyle/>
          <a:p>
            <a:r>
              <a:rPr lang="en-US" dirty="0"/>
              <a:t>HOW OFTEN DO YOU PERFORM THESE DATA ANALYTICS?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78    Skipped: 128</a:t>
            </a:r>
          </a:p>
        </p:txBody>
      </p:sp>
      <p:pic>
        <p:nvPicPr>
          <p:cNvPr id="4" name="Picture 3" descr="table8358925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47" y="1138518"/>
            <a:ext cx="8417860" cy="3082961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56" y="106417"/>
            <a:ext cx="8229600" cy="719165"/>
          </a:xfrm>
        </p:spPr>
        <p:txBody>
          <a:bodyPr>
            <a:normAutofit/>
          </a:bodyPr>
          <a:lstStyle/>
          <a:p>
            <a:r>
              <a:rPr lang="en-US" dirty="0"/>
              <a:t>DO YOU TRACK FACULTY ENGAGEMENT IN ON-CAMPUS PROFESSIONAL DEVELOPMENT AND TAILOR TRAINING?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200    Skipped: 6</a:t>
            </a:r>
          </a:p>
        </p:txBody>
      </p:sp>
      <p:pic>
        <p:nvPicPr>
          <p:cNvPr id="4" name="Picture 3" descr="chart8358971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18" y="1265009"/>
            <a:ext cx="7233282" cy="353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7582" y="2577942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49.00 (n=98)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64662" y="1509476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39.50 (n=79)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48282" y="3507582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11.50 (n=23)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36" y="27514"/>
            <a:ext cx="8229600" cy="697139"/>
          </a:xfrm>
        </p:spPr>
        <p:txBody>
          <a:bodyPr>
            <a:normAutofit fontScale="90000"/>
          </a:bodyPr>
          <a:lstStyle/>
          <a:p>
            <a:r>
              <a:rPr lang="en-US" dirty="0"/>
              <a:t>DO YOU TRACK FACULTY WHO ENGAGE IN OFF CAMPUS SPONSORED PROFESSIONAL DEVELOPMENT?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136" y="782369"/>
            <a:ext cx="5332506" cy="249144"/>
          </a:xfrm>
        </p:spPr>
        <p:txBody>
          <a:bodyPr/>
          <a:lstStyle/>
          <a:p>
            <a:r>
              <a:rPr dirty="0"/>
              <a:t>Answered: 201    Skipped: 5</a:t>
            </a:r>
          </a:p>
        </p:txBody>
      </p:sp>
      <p:pic>
        <p:nvPicPr>
          <p:cNvPr id="4" name="Picture 3" descr="chart8358989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" y="1220404"/>
            <a:ext cx="7056120" cy="34449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29936" y="1544782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39.30 (n=79)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50498" y="2439337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43.78 (n=88)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81389" y="3431382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16.92 (n=34)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 YOU PAY FOR OFF CAMPUS PROFESSIONAL DEVELOPMENT?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204    Skipped: 2</a:t>
            </a:r>
          </a:p>
        </p:txBody>
      </p:sp>
      <p:pic>
        <p:nvPicPr>
          <p:cNvPr id="4" name="Picture 3" descr="chart8359026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91" y="1120140"/>
            <a:ext cx="7337689" cy="3582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97222" y="1419702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71.57 (n=146)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19682" y="2425284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17.16 (n=35)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83358" y="3378042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11.27 (n=23)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 YOUR REQUIRE FACULTY CERTIFICATION TO TEACH ONLINE?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201    Skipped: 5</a:t>
            </a:r>
          </a:p>
        </p:txBody>
      </p:sp>
      <p:pic>
        <p:nvPicPr>
          <p:cNvPr id="4" name="Picture 3" descr="chart8359046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46" y="1173480"/>
            <a:ext cx="7731354" cy="37745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48482" y="1449229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41.29 (n=83</a:t>
            </a:r>
            <a:r>
              <a:rPr lang="en-US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1462" y="2497849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56.72 (n=114)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58100" y="3591402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1.99 (n=4)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36" y="76200"/>
            <a:ext cx="8229600" cy="648453"/>
          </a:xfrm>
        </p:spPr>
        <p:txBody>
          <a:bodyPr>
            <a:normAutofit fontScale="90000"/>
          </a:bodyPr>
          <a:lstStyle/>
          <a:p>
            <a:r>
              <a:rPr lang="en-US" dirty="0"/>
              <a:t>DO YOU OFFER ON-CAMPUS CERTIFICATION TO TEACH ONLINE?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204    Skipped: 2</a:t>
            </a:r>
          </a:p>
        </p:txBody>
      </p:sp>
      <p:pic>
        <p:nvPicPr>
          <p:cNvPr id="4" name="Picture 3" descr="chart8359030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" y="1124885"/>
            <a:ext cx="7932420" cy="33385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99942" y="1615432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49.02 (n=100)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21862" y="2890362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50.98 (n=104)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02336" y="114300"/>
            <a:ext cx="8119872" cy="447598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OBJECTIVES</a:t>
            </a: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en-US" dirty="0"/>
              <a:t>Define and identify the locations of data that are necessary in constructing an assessment validation model.</a:t>
            </a: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en-US" dirty="0"/>
              <a:t>Recognize and discuss potential barriers to access and collaborative modelling.</a:t>
            </a: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en-US" dirty="0"/>
              <a:t>Outline a partner/collaborative construct to begin thinking about how you might take this approach to your home campus.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452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36" y="129540"/>
            <a:ext cx="8229600" cy="595113"/>
          </a:xfrm>
        </p:spPr>
        <p:txBody>
          <a:bodyPr>
            <a:normAutofit fontScale="90000"/>
          </a:bodyPr>
          <a:lstStyle/>
          <a:p>
            <a:r>
              <a:rPr lang="en-US" dirty="0"/>
              <a:t>ON CAMPUS CERTIFICATION OFFERED ON CAMPUS BY CLASSIFICATION</a:t>
            </a:r>
          </a:p>
        </p:txBody>
      </p:sp>
      <p:pic>
        <p:nvPicPr>
          <p:cNvPr id="4" name="Picture 3" descr="table8359030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98" y="965091"/>
            <a:ext cx="7621902" cy="387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12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36" y="114300"/>
            <a:ext cx="8229600" cy="610353"/>
          </a:xfrm>
        </p:spPr>
        <p:txBody>
          <a:bodyPr>
            <a:normAutofit fontScale="90000"/>
          </a:bodyPr>
          <a:lstStyle/>
          <a:p>
            <a:r>
              <a:rPr lang="en-US" dirty="0"/>
              <a:t>DO YOU  REQUIRE STUDENTS TO TAKE SOME FORM OF ONLINE LEARNING READINESS?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204    Skipped: 2</a:t>
            </a:r>
          </a:p>
        </p:txBody>
      </p:sp>
      <p:pic>
        <p:nvPicPr>
          <p:cNvPr id="4" name="Picture 3" descr="chart8359052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22" y="1196340"/>
            <a:ext cx="8316068" cy="3238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62682" y="1429382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25.98 (n=53)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70931" y="2306479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63.73 (n=130)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83358" y="3179922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10.29 (n=21)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36" y="129540"/>
            <a:ext cx="8229600" cy="595113"/>
          </a:xfrm>
        </p:spPr>
        <p:txBody>
          <a:bodyPr>
            <a:normAutofit fontScale="90000"/>
          </a:bodyPr>
          <a:lstStyle/>
          <a:p>
            <a:r>
              <a:rPr lang="en-US" dirty="0"/>
              <a:t>DO YOU WRITE ANNUAL REPORTS ON FACULTY PROFESSIONAL DEVELOPMENT?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203    Skipped: 3</a:t>
            </a:r>
          </a:p>
        </p:txBody>
      </p:sp>
      <p:pic>
        <p:nvPicPr>
          <p:cNvPr id="4" name="Picture 3" descr="chart8358943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220097"/>
            <a:ext cx="6981822" cy="32625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40569" y="1661375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37.93 (n=77)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0688" y="2959525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62.07 (n=126)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36" y="287661"/>
            <a:ext cx="8229600" cy="391272"/>
          </a:xfrm>
        </p:spPr>
        <p:txBody>
          <a:bodyPr>
            <a:normAutofit fontScale="90000"/>
          </a:bodyPr>
          <a:lstStyle/>
          <a:p>
            <a:r>
              <a:rPr lang="en-US" dirty="0"/>
              <a:t>REPORT WRITING BY INSTITUTIONAL CLASSIFICATION</a:t>
            </a:r>
          </a:p>
        </p:txBody>
      </p:sp>
      <p:pic>
        <p:nvPicPr>
          <p:cNvPr id="4" name="Picture 3" descr="table8358943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38" y="850790"/>
            <a:ext cx="7797162" cy="390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353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36" y="127000"/>
            <a:ext cx="8229600" cy="597653"/>
          </a:xfrm>
        </p:spPr>
        <p:txBody>
          <a:bodyPr>
            <a:normAutofit fontScale="90000"/>
          </a:bodyPr>
          <a:lstStyle/>
          <a:p>
            <a:r>
              <a:rPr lang="en-US" dirty="0"/>
              <a:t>DOES YOUR INSTITUTION USE AN EVALUATION OF COURSES PRIOR TO GOING LIVE?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201    Skipped: 5</a:t>
            </a:r>
          </a:p>
        </p:txBody>
      </p:sp>
      <p:pic>
        <p:nvPicPr>
          <p:cNvPr id="4" name="Picture 3" descr="chart8359108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17" y="1087394"/>
            <a:ext cx="7709303" cy="34094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5242" y="1547849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55.22 (n=111)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76753" y="2958942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44.78 (n=90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36" y="97971"/>
            <a:ext cx="8229600" cy="626682"/>
          </a:xfrm>
        </p:spPr>
        <p:txBody>
          <a:bodyPr>
            <a:normAutofit fontScale="90000"/>
          </a:bodyPr>
          <a:lstStyle/>
          <a:p>
            <a:r>
              <a:rPr lang="en-US" dirty="0"/>
              <a:t>COURSE REVIEW PRIOR TO GOING LIVE BY INSTITUTIONAL CLASSIFICATION </a:t>
            </a:r>
          </a:p>
        </p:txBody>
      </p:sp>
      <p:pic>
        <p:nvPicPr>
          <p:cNvPr id="4" name="Picture 3" descr="table8359108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853607"/>
            <a:ext cx="7627620" cy="377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554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COMPONENTS OF COURSES ARE EVALUATED?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115    Skipped: 91</a:t>
            </a:r>
          </a:p>
        </p:txBody>
      </p:sp>
      <p:pic>
        <p:nvPicPr>
          <p:cNvPr id="4" name="Picture 3" descr="chart8359144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16" y="997789"/>
            <a:ext cx="7976824" cy="37189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15382" y="1042028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93.91 (n=108)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35933" y="1976729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62.61 (n=72)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81224" y="2454706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73.04 (n=84)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36873" y="2923997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60.87 (n=70)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7071" y="1531494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62.61 (n=72)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23842" y="3353396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79.13 (n=91)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69154" y="3820388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75.65 (n=87)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36" y="287661"/>
            <a:ext cx="8229600" cy="391272"/>
          </a:xfrm>
        </p:spPr>
        <p:txBody>
          <a:bodyPr>
            <a:normAutofit fontScale="90000"/>
          </a:bodyPr>
          <a:lstStyle/>
          <a:p>
            <a:r>
              <a:rPr lang="en-US" dirty="0"/>
              <a:t>WHO KEEPS LEARNING/COURSE MANAGEMENT DATA?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165    Skipped: 41</a:t>
            </a:r>
          </a:p>
        </p:txBody>
      </p:sp>
      <p:pic>
        <p:nvPicPr>
          <p:cNvPr id="4" name="Picture 3" descr="chart8359069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68" y="1173480"/>
            <a:ext cx="7846668" cy="36669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90442" y="1333995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46.67 (n=77)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63722" y="1942568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40.00 (n=66)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38682" y="2540596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4.85 (n=8)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99642" y="3174089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6.06 (n=10)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9142" y="3835242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2.42 (n=4)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WHO KEEPS FACULTY PROFESSIONAL DEVELOPMENT RECORDS?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176    Skipped: 30</a:t>
            </a:r>
          </a:p>
        </p:txBody>
      </p:sp>
      <p:pic>
        <p:nvPicPr>
          <p:cNvPr id="4" name="Picture 3" descr="chart8359082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12" y="1089660"/>
            <a:ext cx="7340387" cy="35838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01064" y="1189412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35.23 (n=62)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6842" y="1825969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18.18 (n=32)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79428" y="2498190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10.23 (n=18)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08035" y="3061671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23.86 (n=42)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69630" y="3667602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12.50 (n=22)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WHO KEEPS STUDENT ONLINE LEARNING RECORDS?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185    Skipped: 21</a:t>
            </a:r>
          </a:p>
        </p:txBody>
      </p:sp>
      <p:pic>
        <p:nvPicPr>
          <p:cNvPr id="4" name="Picture 3" descr="chart8359098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001233"/>
            <a:ext cx="7696200" cy="36722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69386" y="1147168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75.68 (n=140)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35122" y="1763281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38.38 (n=71)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2122" y="2433235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19.46 (n=36)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79702" y="3046932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15.68 (n=29)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81389" y="3690462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12.43 (n=23)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188843"/>
            <a:ext cx="8666611" cy="4649857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200000"/>
              </a:lnSpc>
              <a:spcBef>
                <a:spcPts val="0"/>
              </a:spcBef>
            </a:pPr>
            <a:r>
              <a:rPr lang="en-US" sz="2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PLANNED INTERACTIONS</a:t>
            </a:r>
          </a:p>
          <a:p>
            <a:pPr marL="342900" marR="0" lvl="0" indent="-34290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There will be a brief discussion of a successful model, identification of collaborative campus partners and data sources.</a:t>
            </a:r>
          </a:p>
          <a:p>
            <a:pPr marL="342900" marR="0" lvl="0" indent="-34290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 contributive conversation will engage participants to explore barriers and locations of data sources on respective campuses.</a:t>
            </a:r>
          </a:p>
          <a:p>
            <a:pPr marL="342900" marR="0" lvl="0" indent="-34290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Participants will be asked to outline a campus collaborative construct to gather and measure success on their respective campus with the help and input of others.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9985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 YOU HAVE ACCESS TO STUDENT TRANSCRIPTS?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202    Skipped: 4</a:t>
            </a:r>
          </a:p>
        </p:txBody>
      </p:sp>
      <p:pic>
        <p:nvPicPr>
          <p:cNvPr id="4" name="Picture 3" descr="chart8359016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91" y="1206768"/>
            <a:ext cx="8130169" cy="36158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01064" y="1480662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27.72 (n=56)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23428" y="2495908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60.89 (n=123)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1129" y="3378042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11.39 (n=23)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67" y="116444"/>
            <a:ext cx="8229600" cy="636767"/>
          </a:xfrm>
        </p:spPr>
        <p:txBody>
          <a:bodyPr>
            <a:normAutofit fontScale="90000"/>
          </a:bodyPr>
          <a:lstStyle/>
          <a:p>
            <a:r>
              <a:rPr lang="en-US" dirty="0"/>
              <a:t>DO YOU HAVE ACCESS TO SUMMATIVE (END OF TERM) COURSE GRADES OF ENROLLED STUDENTS?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136" y="866189"/>
            <a:ext cx="5332506" cy="249144"/>
          </a:xfrm>
        </p:spPr>
        <p:txBody>
          <a:bodyPr/>
          <a:lstStyle/>
          <a:p>
            <a:r>
              <a:rPr dirty="0"/>
              <a:t>Answered: 205    Skipped: 1</a:t>
            </a:r>
          </a:p>
        </p:txBody>
      </p:sp>
      <p:pic>
        <p:nvPicPr>
          <p:cNvPr id="4" name="Picture 3" descr="chart8359012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36" y="1115333"/>
            <a:ext cx="7978505" cy="37891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30422" y="1397259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48.78 (n=100)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27502" y="2470616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37.56 (n=77)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81389" y="3439002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13.66 (n=28)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36" y="76200"/>
            <a:ext cx="8229600" cy="602733"/>
          </a:xfrm>
        </p:spPr>
        <p:txBody>
          <a:bodyPr>
            <a:normAutofit fontScale="90000"/>
          </a:bodyPr>
          <a:lstStyle/>
          <a:p>
            <a:r>
              <a:rPr lang="en-US" dirty="0"/>
              <a:t>DOES YOUR OFFICE COLLABORATE WELL WITH INFORMATION TECHNOLOGY (IT)?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201    Skipped: 5</a:t>
            </a:r>
          </a:p>
        </p:txBody>
      </p:sp>
      <p:pic>
        <p:nvPicPr>
          <p:cNvPr id="4" name="Picture 3" descr="chart8359152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5" y="1074420"/>
            <a:ext cx="7948145" cy="33451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48130" y="1572102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79.10 (n=159)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15922" y="2875122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20.90 (n=42)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36" y="83820"/>
            <a:ext cx="8229600" cy="640833"/>
          </a:xfrm>
        </p:spPr>
        <p:txBody>
          <a:bodyPr>
            <a:normAutofit fontScale="90000"/>
          </a:bodyPr>
          <a:lstStyle/>
          <a:p>
            <a:r>
              <a:rPr lang="en-US" dirty="0"/>
              <a:t>DOES YOUR OFFICE COLLABORATE WELL WITH INSTITUTIONAL RESEARCH?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200    Skipped: 6</a:t>
            </a:r>
          </a:p>
        </p:txBody>
      </p:sp>
      <p:pic>
        <p:nvPicPr>
          <p:cNvPr id="4" name="Picture 3" descr="chart8359156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36" y="1095622"/>
            <a:ext cx="8179110" cy="36372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10432" y="1644267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73.50 (n=147)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6942" y="2997042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26.50 (n=53)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36" y="129540"/>
            <a:ext cx="8229600" cy="595113"/>
          </a:xfrm>
        </p:spPr>
        <p:txBody>
          <a:bodyPr>
            <a:normAutofit fontScale="90000"/>
          </a:bodyPr>
          <a:lstStyle/>
          <a:p>
            <a:r>
              <a:rPr lang="en-US" dirty="0"/>
              <a:t>DO YOU HAVE ADEQUATE STAFFING TO MINE DATA AND PERFORM ANALYTICS?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204    Skipped: 2</a:t>
            </a:r>
          </a:p>
        </p:txBody>
      </p:sp>
      <p:pic>
        <p:nvPicPr>
          <p:cNvPr id="4" name="Picture 3" descr="chart8359164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54" y="1181100"/>
            <a:ext cx="7837666" cy="36888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98802" y="1511142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20.10 (n=41)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50562" y="2478882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61.27 (n=125)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98802" y="3507582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18.63 (n=38)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36" y="100575"/>
            <a:ext cx="8229600" cy="624078"/>
          </a:xfrm>
        </p:spPr>
        <p:txBody>
          <a:bodyPr>
            <a:normAutofit fontScale="90000"/>
          </a:bodyPr>
          <a:lstStyle/>
          <a:p>
            <a:r>
              <a:rPr lang="en-US" dirty="0"/>
              <a:t>DO YOU HAVE ADEQUATE ANALYTICAL TOOLS TO SUPPORT ANALYTICAL ASSESSMENT?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203    Skipped: 3</a:t>
            </a:r>
          </a:p>
        </p:txBody>
      </p:sp>
      <p:pic>
        <p:nvPicPr>
          <p:cNvPr id="4" name="Picture 3" descr="chart8359203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78" y="1104901"/>
            <a:ext cx="8101258" cy="3843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2551" y="1488118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32.51 (n=66)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15840" y="2424567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45.32 (n=92)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29645" y="3574389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22.17 (n=45)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ANNUAL BUDGET, NOT INCLUDING PERSONNEL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163    Skipped: 43</a:t>
            </a:r>
          </a:p>
        </p:txBody>
      </p:sp>
      <p:pic>
        <p:nvPicPr>
          <p:cNvPr id="4" name="Picture 3" descr="chart8359307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30" y="985793"/>
            <a:ext cx="7382550" cy="38986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2931" y="1644624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19.63 (n=32)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79327" y="2238556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8.59 (n=14)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98702" y="2828355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7.36 (n=12)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98702" y="3363230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7.36 (n=12)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45280" y="1091936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36.20 (n=59)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02616" y="3957162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20.86 (n=34)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35" y="97971"/>
            <a:ext cx="8455123" cy="626682"/>
          </a:xfrm>
        </p:spPr>
        <p:txBody>
          <a:bodyPr>
            <a:normAutofit fontScale="90000"/>
          </a:bodyPr>
          <a:lstStyle/>
          <a:p>
            <a:r>
              <a:rPr lang="en-US" dirty="0"/>
              <a:t>DO YOU FIND THAT YOU HAVE APPROPRIATE SUPPORT FROM THE ADMINISTRATION?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187    Skipped: 19</a:t>
            </a:r>
          </a:p>
        </p:txBody>
      </p:sp>
      <p:pic>
        <p:nvPicPr>
          <p:cNvPr id="4" name="Picture 3" descr="chart8359235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27" y="1143000"/>
            <a:ext cx="8404613" cy="37724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7582" y="3141822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42.78 (n=80)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0871" y="1580489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57.22 (n=107)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123374"/>
            <a:ext cx="8229600" cy="696773"/>
          </a:xfrm>
        </p:spPr>
        <p:txBody>
          <a:bodyPr>
            <a:normAutofit fontScale="90000"/>
          </a:bodyPr>
          <a:lstStyle/>
          <a:p>
            <a:r>
              <a:rPr lang="en-US" dirty="0"/>
              <a:t>DO YOU USE ANALYTICS OR ASSESSMENTS DATA TO VALIDATE THE IMPACT OF YOUR PROFESSIONAL DEVELOPMENT?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34" y="944719"/>
            <a:ext cx="5332506" cy="249144"/>
          </a:xfrm>
        </p:spPr>
        <p:txBody>
          <a:bodyPr/>
          <a:lstStyle/>
          <a:p>
            <a:r>
              <a:rPr dirty="0"/>
              <a:t>Answered: 186    Skipped: 20</a:t>
            </a:r>
          </a:p>
        </p:txBody>
      </p:sp>
      <p:pic>
        <p:nvPicPr>
          <p:cNvPr id="4" name="Picture 3" descr="chart8359228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" y="1193863"/>
            <a:ext cx="7750376" cy="3423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16022" y="1663542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31.72 (n=59)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62042" y="3012282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68.28 (n=127)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075894" y="460069"/>
            <a:ext cx="5661618" cy="123473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What about your institution?... Where do you start?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64820" y="2380298"/>
            <a:ext cx="7010400" cy="446722"/>
          </a:xfrm>
        </p:spPr>
        <p:txBody>
          <a:bodyPr>
            <a:noAutofit/>
          </a:bodyPr>
          <a:lstStyle/>
          <a:p>
            <a:r>
              <a:rPr lang="en-US" sz="2400" b="1" dirty="0"/>
              <a:t>What do you want to measure?</a:t>
            </a:r>
          </a:p>
          <a:p>
            <a:r>
              <a:rPr lang="en-US" sz="2400" b="1" dirty="0"/>
              <a:t>What inputs are needed?</a:t>
            </a:r>
          </a:p>
          <a:p>
            <a:r>
              <a:rPr lang="en-US" sz="2400" b="1" dirty="0"/>
              <a:t>How do you define impact or success?</a:t>
            </a:r>
          </a:p>
          <a:p>
            <a:r>
              <a:rPr lang="en-US" sz="2400" b="1" dirty="0"/>
              <a:t>What tools, resources, relationships exist?</a:t>
            </a:r>
          </a:p>
          <a:p>
            <a:r>
              <a:rPr lang="en-US" sz="2400" b="1" dirty="0"/>
              <a:t>Who needs to know the outcomes?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44031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11402" y="347869"/>
            <a:ext cx="8723875" cy="4323521"/>
          </a:xfrm>
          <a:solidFill>
            <a:srgbClr val="FFFFCC"/>
          </a:solidFill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Strategic initiative spanned a period of five academic years (2010–2014)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Involved 600–700 online learners each semester and 2,600 students across five years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Students exhibited an average 19.7 percent increase in passing course grades (A-D)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66.6 percent reduction in failing course grades (F)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23.5 percent reduction in course withdrawal over a five-year period (pre-/post-Quality Matters course-design interventions). </a:t>
            </a:r>
          </a:p>
        </p:txBody>
      </p:sp>
    </p:spTree>
    <p:extLst>
      <p:ext uri="{BB962C8B-B14F-4D97-AF65-F5344CB8AC3E}">
        <p14:creationId xmlns:p14="http://schemas.microsoft.com/office/powerpoint/2010/main" val="2861785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59229" y="375557"/>
            <a:ext cx="8205107" cy="41665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436" y="155121"/>
            <a:ext cx="8743949" cy="486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94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11402" y="278296"/>
            <a:ext cx="8793449" cy="4353339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1"/>
                </a:solidFill>
              </a:rPr>
              <a:t>SUCCESS WAS DUE TO A CONFLUENCE OF FACTORS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An early assessment of baseline data; gap analysis of faculty and student need;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 data-driven approach that included careful planning, rich cultivation of data and establishing a data warehouse;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Assessment of faculty technology use and training required;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 content analysis of how the LMS was used to promote rich learning;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Implementation of a robust professional development strategy;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The development of new policies and procedures;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An in-house teaching certification process driven by faculty and administration collaboration; and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Strong partnerships to benchmark and support the online program.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903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87626" y="367748"/>
            <a:ext cx="8418444" cy="4412974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Each institution will need to take an approach that is relevant to its own culture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Administrators pay attention to data and results that are backed by hard numbers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There is no such thing as perfect data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It is important to have the data easily accessible via a single data repository – data warehouse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It is important to be able to leverage data at all levels of the institution through strong communication strategies—that is, tell your story and tell it often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520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36" y="287661"/>
            <a:ext cx="8229600" cy="3912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PUTTING THE PIECES TOGETHER TO BUILD A VALIDATION MODEL</a:t>
            </a:r>
          </a:p>
        </p:txBody>
      </p:sp>
      <p:pic>
        <p:nvPicPr>
          <p:cNvPr id="6" name="Content Placeholder 5" descr="Puzzl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94943" y="876043"/>
            <a:ext cx="1729798" cy="1729798"/>
          </a:xfrm>
        </p:spPr>
      </p:pic>
      <p:pic>
        <p:nvPicPr>
          <p:cNvPr id="7" name="Content Placeholder 5" descr="Puzzle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17815" y="2455451"/>
            <a:ext cx="1729798" cy="1729798"/>
          </a:xfrm>
          <a:prstGeom prst="rect">
            <a:avLst/>
          </a:prstGeom>
        </p:spPr>
      </p:pic>
      <p:pic>
        <p:nvPicPr>
          <p:cNvPr id="8" name="Content Placeholder 5" descr="Puzzle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713254" y="1015713"/>
            <a:ext cx="1729798" cy="1729798"/>
          </a:xfrm>
          <a:prstGeom prst="rect">
            <a:avLst/>
          </a:prstGeom>
        </p:spPr>
      </p:pic>
      <p:pic>
        <p:nvPicPr>
          <p:cNvPr id="9" name="Content Placeholder 5" descr="Puzzle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6200000">
            <a:off x="2031783" y="1740942"/>
            <a:ext cx="1729798" cy="1729798"/>
          </a:xfrm>
          <a:prstGeom prst="rect">
            <a:avLst/>
          </a:prstGeom>
        </p:spPr>
      </p:pic>
      <p:pic>
        <p:nvPicPr>
          <p:cNvPr id="10" name="Content Placeholder 5" descr="Puzzle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6385213">
            <a:off x="3427300" y="1691974"/>
            <a:ext cx="1878638" cy="1837180"/>
          </a:xfrm>
          <a:prstGeom prst="rect">
            <a:avLst/>
          </a:prstGeom>
        </p:spPr>
      </p:pic>
      <p:pic>
        <p:nvPicPr>
          <p:cNvPr id="11" name="Content Placeholder 5" descr="Puzzle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182663" y="1014379"/>
            <a:ext cx="1789618" cy="1789618"/>
          </a:xfrm>
          <a:prstGeom prst="rect">
            <a:avLst/>
          </a:prstGeom>
        </p:spPr>
      </p:pic>
      <p:pic>
        <p:nvPicPr>
          <p:cNvPr id="12" name="Content Placeholder 5" descr="Puzzle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6048387">
            <a:off x="4981174" y="1674439"/>
            <a:ext cx="1806342" cy="18063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61581" y="2058891"/>
            <a:ext cx="142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Faculty Readiness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28479" y="2207033"/>
            <a:ext cx="142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Student </a:t>
            </a:r>
          </a:p>
          <a:p>
            <a:r>
              <a:rPr lang="en-US" b="1" dirty="0"/>
              <a:t>Data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4791" y="3070107"/>
            <a:ext cx="142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Institutional Data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037498" y="1682494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Budget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79019" y="1666353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Policies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02341" y="1459921"/>
            <a:ext cx="1422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QM </a:t>
            </a:r>
            <a:r>
              <a:rPr lang="en-US" b="1" dirty="0"/>
              <a:t>Standards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75850" y="2132285"/>
            <a:ext cx="142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Student Readiness</a:t>
            </a:r>
          </a:p>
        </p:txBody>
      </p:sp>
      <p:pic>
        <p:nvPicPr>
          <p:cNvPr id="21" name="Content Placeholder 5" descr="Puzzle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2649976" y="2455451"/>
            <a:ext cx="1840896" cy="1911948"/>
          </a:xfrm>
          <a:prstGeom prst="rect">
            <a:avLst/>
          </a:prstGeom>
        </p:spPr>
      </p:pic>
      <p:pic>
        <p:nvPicPr>
          <p:cNvPr id="22" name="Content Placeholder 5" descr="Puzzle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5725261" y="2464833"/>
            <a:ext cx="1729798" cy="1729798"/>
          </a:xfrm>
          <a:prstGeom prst="rect">
            <a:avLst/>
          </a:prstGeom>
        </p:spPr>
      </p:pic>
      <p:pic>
        <p:nvPicPr>
          <p:cNvPr id="23" name="Content Placeholder 5" descr="Puzzle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240846" y="797869"/>
            <a:ext cx="1729798" cy="141722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534927" y="1242303"/>
            <a:ext cx="142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Collection &amp; Assessment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913219" y="3050500"/>
            <a:ext cx="142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Administrative Support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035214" y="3132186"/>
            <a:ext cx="142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Collaboration</a:t>
            </a:r>
            <a:endParaRPr lang="en-US" b="1" dirty="0"/>
          </a:p>
        </p:txBody>
      </p:sp>
      <p:pic>
        <p:nvPicPr>
          <p:cNvPr id="27" name="Content Placeholder 5" descr="Puzzle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5651372">
            <a:off x="3369997" y="3281556"/>
            <a:ext cx="1729798" cy="172979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820526" y="4005912"/>
            <a:ext cx="142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Faculty Data</a:t>
            </a:r>
            <a:endParaRPr lang="en-US" b="1" dirty="0"/>
          </a:p>
        </p:txBody>
      </p:sp>
      <p:pic>
        <p:nvPicPr>
          <p:cNvPr id="29" name="Content Placeholder 5" descr="Puzzle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 rot="16200000">
            <a:off x="6493473" y="3148239"/>
            <a:ext cx="1729798" cy="172979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117884" y="3977178"/>
            <a:ext cx="142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Tools</a:t>
            </a:r>
            <a:endParaRPr lang="en-US" b="1" dirty="0"/>
          </a:p>
        </p:txBody>
      </p:sp>
      <p:pic>
        <p:nvPicPr>
          <p:cNvPr id="31" name="Content Placeholder 5" descr="Puzzle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 rot="4068858">
            <a:off x="-157060" y="1342990"/>
            <a:ext cx="1789618" cy="178961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42849" y="2193390"/>
            <a:ext cx="150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Infrastructure</a:t>
            </a:r>
          </a:p>
        </p:txBody>
      </p:sp>
      <p:pic>
        <p:nvPicPr>
          <p:cNvPr id="33" name="Content Placeholder 5" descr="Puzzle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 rot="4068858">
            <a:off x="7038903" y="1667912"/>
            <a:ext cx="1789618" cy="178961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7522548" y="2329418"/>
            <a:ext cx="142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Baseline  Assessment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06898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8904" y="318052"/>
            <a:ext cx="8543719" cy="435554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/>
              <a:t>Survey Collected </a:t>
            </a:r>
            <a:r>
              <a:rPr dirty="0"/>
              <a:t>206</a:t>
            </a:r>
            <a:r>
              <a:rPr lang="en-US" dirty="0"/>
              <a:t> Complete Responses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Survey sent to 1,500 QMCs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 OF INSTITUTION (CARNEGIE 2015 CLASSIFICATION)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Answered: 197    Skipped: 9</a:t>
            </a:r>
          </a:p>
        </p:txBody>
      </p:sp>
      <p:pic>
        <p:nvPicPr>
          <p:cNvPr id="4" name="Picture 3" descr="chart8359286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94" y="1086825"/>
            <a:ext cx="8051986" cy="37594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49322" y="1188995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22.84 (n=45)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9091" y="2512055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13.20 (n=26)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0795" y="3042762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32.99 (n=65)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34217" y="2124187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6.60 (n=13)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02106" y="3572590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0.51 (n=1)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40762" y="1598927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23.86 (n=47)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55802" y="3941922"/>
            <a:ext cx="16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0 (n=0)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750</TotalTime>
  <Words>1259</Words>
  <Application>Microsoft Office PowerPoint</Application>
  <PresentationFormat>On-screen Show (16:9)</PresentationFormat>
  <Paragraphs>211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Helvetica Neue</vt:lpstr>
      <vt:lpstr>Times New Roman</vt:lpstr>
      <vt:lpstr>Wingdings</vt:lpstr>
      <vt:lpstr>SM-template-20140529</vt:lpstr>
      <vt:lpstr>Data slides</vt:lpstr>
      <vt:lpstr>Response 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PUTTING THE PIECES TOGETHER TO BUILD A VALIDATION MODEL</vt:lpstr>
      <vt:lpstr>Survey Collected 206 Complete Responses  Survey sent to 1,500 QMCs</vt:lpstr>
      <vt:lpstr>TYPE OF INSTITUTION (CARNEGIE 2015 CLASSIFICATION)</vt:lpstr>
      <vt:lpstr>WHAT ON-CAMPUS PROFESSIONAL DEVELOPMENT OPPORTUNITIES ARE OFFERED?</vt:lpstr>
      <vt:lpstr>WHAT DATA REGARDING FACULTY PARTICIPATION IS COLLECTED? </vt:lpstr>
      <vt:lpstr>DO YOU RUN DATA ANALYTICS ON HOW THE C/LMS IS USED BY FACULTY?</vt:lpstr>
      <vt:lpstr>DO YOU KNOW HOW YOUR LEARNING/COURSE MANAGEMENT SYSTEM IS USED BY FACULTY? </vt:lpstr>
      <vt:lpstr>HOW OFTEN DO YOU PERFORM THESE DATA ANALYTICS?</vt:lpstr>
      <vt:lpstr>DO YOU TRACK FACULTY ENGAGEMENT IN ON-CAMPUS PROFESSIONAL DEVELOPMENT AND TAILOR TRAINING?</vt:lpstr>
      <vt:lpstr>DO YOU TRACK FACULTY WHO ENGAGE IN OFF CAMPUS SPONSORED PROFESSIONAL DEVELOPMENT?</vt:lpstr>
      <vt:lpstr>DO YOU PAY FOR OFF CAMPUS PROFESSIONAL DEVELOPMENT?</vt:lpstr>
      <vt:lpstr>DO YOUR REQUIRE FACULTY CERTIFICATION TO TEACH ONLINE?</vt:lpstr>
      <vt:lpstr>DO YOU OFFER ON-CAMPUS CERTIFICATION TO TEACH ONLINE?</vt:lpstr>
      <vt:lpstr>ON CAMPUS CERTIFICATION OFFERED ON CAMPUS BY CLASSIFICATION</vt:lpstr>
      <vt:lpstr>DO YOU  REQUIRE STUDENTS TO TAKE SOME FORM OF ONLINE LEARNING READINESS?</vt:lpstr>
      <vt:lpstr>DO YOU WRITE ANNUAL REPORTS ON FACULTY PROFESSIONAL DEVELOPMENT?</vt:lpstr>
      <vt:lpstr>REPORT WRITING BY INSTITUTIONAL CLASSIFICATION</vt:lpstr>
      <vt:lpstr>DOES YOUR INSTITUTION USE AN EVALUATION OF COURSES PRIOR TO GOING LIVE?</vt:lpstr>
      <vt:lpstr>COURSE REVIEW PRIOR TO GOING LIVE BY INSTITUTIONAL CLASSIFICATION </vt:lpstr>
      <vt:lpstr>WHAT COMPONENTS OF COURSES ARE EVALUATED? </vt:lpstr>
      <vt:lpstr>WHO KEEPS LEARNING/COURSE MANAGEMENT DATA?</vt:lpstr>
      <vt:lpstr>WHO KEEPS FACULTY PROFESSIONAL DEVELOPMENT RECORDS?</vt:lpstr>
      <vt:lpstr>WHO KEEPS STUDENT ONLINE LEARNING RECORDS?</vt:lpstr>
      <vt:lpstr>DO YOU HAVE ACCESS TO STUDENT TRANSCRIPTS?</vt:lpstr>
      <vt:lpstr>DO YOU HAVE ACCESS TO SUMMATIVE (END OF TERM) COURSE GRADES OF ENROLLED STUDENTS?</vt:lpstr>
      <vt:lpstr>DOES YOUR OFFICE COLLABORATE WELL WITH INFORMATION TECHNOLOGY (IT)?</vt:lpstr>
      <vt:lpstr>DOES YOUR OFFICE COLLABORATE WELL WITH INSTITUTIONAL RESEARCH?</vt:lpstr>
      <vt:lpstr>DO YOU HAVE ADEQUATE STAFFING TO MINE DATA AND PERFORM ANALYTICS?</vt:lpstr>
      <vt:lpstr>DO YOU HAVE ADEQUATE ANALYTICAL TOOLS TO SUPPORT ANALYTICAL ASSESSMENT?</vt:lpstr>
      <vt:lpstr>ANNUAL BUDGET, NOT INCLUDING PERSONNEL </vt:lpstr>
      <vt:lpstr>DO YOU FIND THAT YOU HAVE APPROPRIATE SUPPORT FROM THE ADMINISTRATION?</vt:lpstr>
      <vt:lpstr>DO YOU USE ANALYTICS OR ASSESSMENTS DATA TO VALIDATE THE IMPACT OF YOUR PROFESSIONAL DEVELOPMENT?</vt:lpstr>
      <vt:lpstr>PowerPoint Presentation</vt:lpstr>
      <vt:lpstr>PowerPoint Presentation</vt:lpstr>
    </vt:vector>
  </TitlesOfParts>
  <Company>SurveyMonkey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Beth</cp:lastModifiedBy>
  <cp:revision>88</cp:revision>
  <dcterms:created xsi:type="dcterms:W3CDTF">2014-01-30T23:18:11Z</dcterms:created>
  <dcterms:modified xsi:type="dcterms:W3CDTF">2017-05-02T17:54:25Z</dcterms:modified>
</cp:coreProperties>
</file>