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4"/>
  </p:notesMasterIdLst>
  <p:handoutMasterIdLst>
    <p:handoutMasterId r:id="rId15"/>
  </p:handoutMasterIdLst>
  <p:sldIdLst>
    <p:sldId id="256" r:id="rId5"/>
    <p:sldId id="263" r:id="rId6"/>
    <p:sldId id="270" r:id="rId7"/>
    <p:sldId id="269" r:id="rId8"/>
    <p:sldId id="266" r:id="rId9"/>
    <p:sldId id="267" r:id="rId10"/>
    <p:sldId id="262" r:id="rId11"/>
    <p:sldId id="268"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67463" autoAdjust="0"/>
  </p:normalViewPr>
  <p:slideViewPr>
    <p:cSldViewPr snapToGrid="0">
      <p:cViewPr varScale="1">
        <p:scale>
          <a:sx n="76" d="100"/>
          <a:sy n="76" d="100"/>
        </p:scale>
        <p:origin x="678" y="96"/>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10/14/2020</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10/14/2020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latin typeface="Segoe UI" panose="020B0502040204020203" pitchFamily="34" charset="0"/>
                <a:cs typeface="Segoe UI" panose="020B0502040204020203" pitchFamily="34" charset="0"/>
              </a:rPr>
              <a:t>Once you find your sources, you will want to evaluate your sources using the following questions: </a:t>
            </a:r>
          </a:p>
          <a:p>
            <a:endParaRPr lang="en-US" i="0" dirty="0">
              <a:latin typeface="Segoe UI" panose="020B0502040204020203" pitchFamily="34" charset="0"/>
              <a:cs typeface="Segoe UI" panose="020B0502040204020203" pitchFamily="34" charset="0"/>
            </a:endParaRPr>
          </a:p>
          <a:p>
            <a:r>
              <a:rPr lang="en-US" b="1" i="0" dirty="0">
                <a:latin typeface="Segoe UI" panose="020B0502040204020203" pitchFamily="34" charset="0"/>
                <a:cs typeface="Segoe UI" panose="020B0502040204020203" pitchFamily="34" charset="0"/>
              </a:rPr>
              <a:t>Author: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Who is the author?</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Why should I believe what he or she has to say on the topic?</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author seen as an expert on the topic? How do you know?</a:t>
            </a:r>
          </a:p>
          <a:p>
            <a:pPr marL="171450" indent="-171450">
              <a:buFont typeface="Arial" panose="020B0604020202020204" pitchFamily="34" charset="0"/>
              <a:buChar char="•"/>
            </a:pPr>
            <a:endParaRPr lang="en-US"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Current: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How current is the information in the source?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When was the source published?</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out-of-date?</a:t>
            </a:r>
          </a:p>
          <a:p>
            <a:pPr marL="171450" indent="-171450">
              <a:buFont typeface="Arial" panose="020B0604020202020204" pitchFamily="34" charset="0"/>
              <a:buChar char="•"/>
            </a:pPr>
            <a:endParaRPr lang="en-US" b="1"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Accuracy: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content accurate?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presented objectively?  Do they share the pros and cons?</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89812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3871000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4192102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9</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10/14/2020</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10/14/2020</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5.sv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r>
              <a:rPr lang="en-US" sz="4400" dirty="0">
                <a:latin typeface="Franklin Gothic Book" panose="020B0503020102020204" pitchFamily="34" charset="0"/>
                <a:cs typeface="Segoe UI" panose="020B0502040204020203" pitchFamily="34" charset="0"/>
              </a:rPr>
              <a:t>Managing Multiple Reviews</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654296" y="3945418"/>
            <a:ext cx="5609219" cy="576738"/>
          </a:xfrm>
        </p:spPr>
        <p:txBody>
          <a:bodyPr anchor="b">
            <a:normAutofit/>
          </a:bodyPr>
          <a:lstStyle/>
          <a:p>
            <a:pPr algn="l"/>
            <a:r>
              <a:rPr lang="en-US" sz="2000" dirty="0">
                <a:latin typeface="Franklin Gothic Book" panose="020B0503020102020204" pitchFamily="34" charset="0"/>
              </a:rPr>
              <a:t>The Devil is in the Details</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
        <p:nvSpPr>
          <p:cNvPr id="4" name="TextBox 3">
            <a:extLst>
              <a:ext uri="{FF2B5EF4-FFF2-40B4-BE49-F238E27FC236}">
                <a16:creationId xmlns:a16="http://schemas.microsoft.com/office/drawing/2014/main" id="{B85AC1BE-171D-4D87-97CD-349F27AD9CF6}"/>
              </a:ext>
            </a:extLst>
          </p:cNvPr>
          <p:cNvSpPr txBox="1"/>
          <p:nvPr/>
        </p:nvSpPr>
        <p:spPr>
          <a:xfrm>
            <a:off x="10057594" y="2449826"/>
            <a:ext cx="1751082" cy="369332"/>
          </a:xfrm>
          <a:prstGeom prst="rect">
            <a:avLst/>
          </a:prstGeom>
          <a:noFill/>
        </p:spPr>
        <p:txBody>
          <a:bodyPr wrap="square" rtlCol="0">
            <a:spAutoFit/>
          </a:bodyPr>
          <a:lstStyle/>
          <a:p>
            <a:r>
              <a:rPr lang="en-US" dirty="0">
                <a:solidFill>
                  <a:schemeClr val="accent5">
                    <a:lumMod val="50000"/>
                  </a:schemeClr>
                </a:solidFill>
              </a:rPr>
              <a:t>After the “MET”</a:t>
            </a:r>
          </a:p>
        </p:txBody>
      </p:sp>
      <p:sp>
        <p:nvSpPr>
          <p:cNvPr id="6" name="TextBox 5">
            <a:extLst>
              <a:ext uri="{FF2B5EF4-FFF2-40B4-BE49-F238E27FC236}">
                <a16:creationId xmlns:a16="http://schemas.microsoft.com/office/drawing/2014/main" id="{CEA1A7C4-E071-42D1-BDB0-1C2D6C4AACAF}"/>
              </a:ext>
            </a:extLst>
          </p:cNvPr>
          <p:cNvSpPr txBox="1"/>
          <p:nvPr/>
        </p:nvSpPr>
        <p:spPr>
          <a:xfrm>
            <a:off x="6297283" y="2786332"/>
            <a:ext cx="1224951" cy="369332"/>
          </a:xfrm>
          <a:prstGeom prst="rect">
            <a:avLst/>
          </a:prstGeom>
          <a:noFill/>
        </p:spPr>
        <p:txBody>
          <a:bodyPr wrap="square" rtlCol="0">
            <a:spAutoFit/>
          </a:bodyPr>
          <a:lstStyle/>
          <a:p>
            <a:r>
              <a:rPr lang="en-US" dirty="0">
                <a:solidFill>
                  <a:schemeClr val="accent2">
                    <a:lumMod val="50000"/>
                  </a:schemeClr>
                </a:solidFill>
              </a:rPr>
              <a:t>Reviewers</a:t>
            </a:r>
          </a:p>
        </p:txBody>
      </p:sp>
      <p:sp>
        <p:nvSpPr>
          <p:cNvPr id="8" name="TextBox 7">
            <a:extLst>
              <a:ext uri="{FF2B5EF4-FFF2-40B4-BE49-F238E27FC236}">
                <a16:creationId xmlns:a16="http://schemas.microsoft.com/office/drawing/2014/main" id="{E2AAA491-2BDC-43ED-B92F-8B2485FD9018}"/>
              </a:ext>
            </a:extLst>
          </p:cNvPr>
          <p:cNvSpPr txBox="1"/>
          <p:nvPr/>
        </p:nvSpPr>
        <p:spPr>
          <a:xfrm>
            <a:off x="2654496" y="1617735"/>
            <a:ext cx="1367034" cy="369332"/>
          </a:xfrm>
          <a:prstGeom prst="rect">
            <a:avLst/>
          </a:prstGeom>
          <a:noFill/>
        </p:spPr>
        <p:txBody>
          <a:bodyPr wrap="square" rtlCol="0">
            <a:spAutoFit/>
          </a:bodyPr>
          <a:lstStyle/>
          <a:p>
            <a:r>
              <a:rPr lang="en-US" dirty="0">
                <a:solidFill>
                  <a:schemeClr val="accent6">
                    <a:lumMod val="50000"/>
                  </a:schemeClr>
                </a:solidFill>
              </a:rPr>
              <a:t>Pre-Review</a:t>
            </a:r>
          </a:p>
        </p:txBody>
      </p:sp>
      <p:sp>
        <p:nvSpPr>
          <p:cNvPr id="10" name="TextBox 9">
            <a:extLst>
              <a:ext uri="{FF2B5EF4-FFF2-40B4-BE49-F238E27FC236}">
                <a16:creationId xmlns:a16="http://schemas.microsoft.com/office/drawing/2014/main" id="{AEDE8788-D2FA-40FF-AA85-13827750F07A}"/>
              </a:ext>
            </a:extLst>
          </p:cNvPr>
          <p:cNvSpPr txBox="1"/>
          <p:nvPr/>
        </p:nvSpPr>
        <p:spPr>
          <a:xfrm>
            <a:off x="974637" y="5702861"/>
            <a:ext cx="1337094" cy="369332"/>
          </a:xfrm>
          <a:prstGeom prst="rect">
            <a:avLst/>
          </a:prstGeom>
          <a:noFill/>
        </p:spPr>
        <p:txBody>
          <a:bodyPr wrap="square" rtlCol="0">
            <a:spAutoFit/>
          </a:bodyPr>
          <a:lstStyle/>
          <a:p>
            <a:r>
              <a:rPr lang="en-US" dirty="0">
                <a:solidFill>
                  <a:schemeClr val="accent4">
                    <a:lumMod val="50000"/>
                  </a:schemeClr>
                </a:solidFill>
              </a:rPr>
              <a:t>Courses</a:t>
            </a:r>
          </a:p>
        </p:txBody>
      </p:sp>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2165533" y="2507675"/>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Keep Courses </a:t>
            </a:r>
            <a:r>
              <a:rPr lang="en-US" dirty="0" err="1">
                <a:latin typeface="Franklin Gothic Book" panose="020B0503020102020204" pitchFamily="34" charset="0"/>
                <a:cs typeface="Segoe UI" panose="020B0502040204020203" pitchFamily="34" charset="0"/>
              </a:rPr>
              <a:t>QM’d</a:t>
            </a:r>
            <a:endParaRPr lang="en-US" dirty="0">
              <a:latin typeface="Franklin Gothic Book" panose="020B0503020102020204" pitchFamily="34" charset="0"/>
              <a:cs typeface="Segoe UI" panose="020B0502040204020203" pitchFamily="34" charset="0"/>
            </a:endParaRP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407138" y="3884245"/>
            <a:ext cx="4923693" cy="1469965"/>
          </a:xfrm>
        </p:spPr>
        <p:txBody>
          <a:bodyPr vert="horz" lIns="91440" tIns="45720" rIns="91440" bIns="45720" rtlCol="0" anchor="t">
            <a:normAutofit/>
          </a:bodyPr>
          <a:lstStyle/>
          <a:p>
            <a:r>
              <a:rPr lang="en-US" sz="1800" dirty="0">
                <a:latin typeface="Segoe UI" panose="020B0502040204020203" pitchFamily="34" charset="0"/>
                <a:cs typeface="Segoe UI" panose="020B0502040204020203" pitchFamily="34" charset="0"/>
              </a:rPr>
              <a:t>Making sure the QM Certification does not expire. </a:t>
            </a:r>
          </a:p>
          <a:p>
            <a:r>
              <a:rPr lang="en-US" sz="1800" dirty="0">
                <a:latin typeface="Segoe UI" panose="020B0502040204020203" pitchFamily="34" charset="0"/>
                <a:cs typeface="Segoe UI" panose="020B0502040204020203" pitchFamily="34" charset="0"/>
              </a:rPr>
              <a:t>Master Course list, with Course Rep and Date Recognized. – Teams/Planner</a:t>
            </a:r>
          </a:p>
          <a:p>
            <a:endParaRPr lang="en-US" dirty="0">
              <a:latin typeface="Segoe UI" panose="020B0502040204020203" pitchFamily="34" charset="0"/>
              <a:cs typeface="Segoe UI" panose="020B0502040204020203" pitchFamily="34" charset="0"/>
            </a:endParaRP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5079-B185-4DE0-AF2C-AE4B7709FBC3}"/>
              </a:ext>
            </a:extLst>
          </p:cNvPr>
          <p:cNvSpPr>
            <a:spLocks noGrp="1"/>
          </p:cNvSpPr>
          <p:nvPr>
            <p:ph type="title"/>
          </p:nvPr>
        </p:nvSpPr>
        <p:spPr>
          <a:xfrm>
            <a:off x="2257214" y="269401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Evaluate Your Sources</a:t>
            </a:r>
          </a:p>
        </p:txBody>
      </p:sp>
      <p:sp>
        <p:nvSpPr>
          <p:cNvPr id="3" name="Content Placeholder 2">
            <a:extLst>
              <a:ext uri="{FF2B5EF4-FFF2-40B4-BE49-F238E27FC236}">
                <a16:creationId xmlns:a16="http://schemas.microsoft.com/office/drawing/2014/main" id="{89B4E0E8-07C8-4A23-99E2-20D6DFD6FA7A}"/>
              </a:ext>
            </a:extLst>
          </p:cNvPr>
          <p:cNvSpPr>
            <a:spLocks noGrp="1"/>
          </p:cNvSpPr>
          <p:nvPr>
            <p:ph idx="1"/>
          </p:nvPr>
        </p:nvSpPr>
        <p:spPr>
          <a:xfrm>
            <a:off x="2257215" y="4352917"/>
            <a:ext cx="5406902" cy="1688746"/>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Refer to the notes section below for guidelines on this topic.</a:t>
            </a:r>
          </a:p>
        </p:txBody>
      </p:sp>
      <p:pic>
        <p:nvPicPr>
          <p:cNvPr id="4" name="Content Placeholder 4" descr="Scales of Justice">
            <a:extLst>
              <a:ext uri="{FF2B5EF4-FFF2-40B4-BE49-F238E27FC236}">
                <a16:creationId xmlns:a16="http://schemas.microsoft.com/office/drawing/2014/main" id="{53025FED-9BCD-4BE9-B74C-707E5FD740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Content Placeholder 4">
            <a:extLst>
              <a:ext uri="{FF2B5EF4-FFF2-40B4-BE49-F238E27FC236}">
                <a16:creationId xmlns:a16="http://schemas.microsoft.com/office/drawing/2014/main" id="{17062073-5027-4AA3-AB16-4D2C8C505A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882630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64BD0A42-B011-4DBF-B5CD-6718A97E3C70}"/>
              </a:ext>
            </a:extLst>
          </p:cNvPr>
          <p:cNvSpPr>
            <a:spLocks noGrp="1"/>
          </p:cNvSpPr>
          <p:nvPr>
            <p:ph type="title"/>
          </p:nvPr>
        </p:nvSpPr>
        <p:spPr/>
        <p:txBody>
          <a:bodyPr/>
          <a:lstStyle/>
          <a:p>
            <a:r>
              <a:rPr lang="en-US" dirty="0"/>
              <a:t>Slide 3</a:t>
            </a:r>
          </a:p>
        </p:txBody>
      </p:sp>
      <p:pic>
        <p:nvPicPr>
          <p:cNvPr id="2" name="Picture 1" descr="A screenshot of a research paper.">
            <a:extLst>
              <a:ext uri="{FF2B5EF4-FFF2-40B4-BE49-F238E27FC236}">
                <a16:creationId xmlns:a16="http://schemas.microsoft.com/office/drawing/2014/main" id="{778E3BF5-FB54-4388-B5BD-7116A58E33DA}"/>
              </a:ext>
            </a:extLst>
          </p:cNvPr>
          <p:cNvPicPr>
            <a:picLocks noChangeAspect="1"/>
          </p:cNvPicPr>
          <p:nvPr/>
        </p:nvPicPr>
        <p:blipFill>
          <a:blip r:embed="rId3"/>
          <a:stretch>
            <a:fillRect/>
          </a:stretch>
        </p:blipFill>
        <p:spPr>
          <a:xfrm>
            <a:off x="257908" y="270802"/>
            <a:ext cx="11071225" cy="4727345"/>
          </a:xfrm>
          <a:prstGeom prst="rect">
            <a:avLst/>
          </a:prstGeom>
          <a:ln>
            <a:noFill/>
          </a:ln>
          <a:effectLst>
            <a:outerShdw blurRad="292100" dist="139700" dir="2700000" algn="tl" rotWithShape="0">
              <a:srgbClr val="333333">
                <a:alpha val="65000"/>
              </a:srgbClr>
            </a:outerShdw>
          </a:effectLst>
        </p:spPr>
      </p:pic>
      <p:sp>
        <p:nvSpPr>
          <p:cNvPr id="3" name="TextBox 2">
            <a:extLst>
              <a:ext uri="{FF2B5EF4-FFF2-40B4-BE49-F238E27FC236}">
                <a16:creationId xmlns:a16="http://schemas.microsoft.com/office/drawing/2014/main" id="{4F08F965-B293-47B3-B684-4631A57C9685}"/>
              </a:ext>
            </a:extLst>
          </p:cNvPr>
          <p:cNvSpPr txBox="1"/>
          <p:nvPr/>
        </p:nvSpPr>
        <p:spPr>
          <a:xfrm>
            <a:off x="257908" y="5225736"/>
            <a:ext cx="8260860" cy="1569660"/>
          </a:xfrm>
          <a:prstGeom prst="rect">
            <a:avLst/>
          </a:prstGeom>
          <a:noFill/>
        </p:spPr>
        <p:txBody>
          <a:bodyPr wrap="square" rtlCol="0">
            <a:spAutoFit/>
          </a:bodyPr>
          <a:lstStyle/>
          <a:p>
            <a:pPr marL="342900" indent="-342900">
              <a:buAutoNum type="arabicPeriod" startAt="3"/>
            </a:pPr>
            <a:r>
              <a:rPr lang="en-US" sz="1600" dirty="0">
                <a:latin typeface="Segoe UI" panose="020B0502040204020203" pitchFamily="34" charset="0"/>
                <a:cs typeface="Segoe UI" panose="020B0502040204020203" pitchFamily="34" charset="0"/>
              </a:rPr>
              <a:t>Select the text you would like to add to your research notes and then choose if you want to Add or Add and Cite.  To avoid plagiarism, make sure you add quotation marks around the text so you know it came from the source.  </a:t>
            </a:r>
          </a:p>
          <a:p>
            <a:pPr marL="342900" indent="-342900">
              <a:buAutoNum type="arabicPeriod" startAt="3"/>
            </a:pPr>
            <a:r>
              <a:rPr lang="en-US" sz="1600" dirty="0">
                <a:latin typeface="Segoe UI" panose="020B0502040204020203" pitchFamily="34" charset="0"/>
                <a:cs typeface="Segoe UI" panose="020B0502040204020203" pitchFamily="34" charset="0"/>
              </a:rPr>
              <a:t>The citation format will match the one you selected in the References tab.  This citation is APA style, but you can change it to the one given by your teacher or instructor</a:t>
            </a:r>
            <a:r>
              <a:rPr lang="en-US" sz="1600" i="1" dirty="0">
                <a:latin typeface="Segoe UI" panose="020B0502040204020203" pitchFamily="34" charset="0"/>
                <a:cs typeface="Segoe UI" panose="020B0502040204020203" pitchFamily="34" charset="0"/>
              </a:rPr>
              <a:t>.</a:t>
            </a:r>
          </a:p>
        </p:txBody>
      </p:sp>
      <p:pic>
        <p:nvPicPr>
          <p:cNvPr id="4" name="Picture 3" descr="A screenshot of a research paper.">
            <a:extLst>
              <a:ext uri="{FF2B5EF4-FFF2-40B4-BE49-F238E27FC236}">
                <a16:creationId xmlns:a16="http://schemas.microsoft.com/office/drawing/2014/main" id="{F795E70B-B268-407C-A7B8-F26AE17B7B59}"/>
              </a:ext>
            </a:extLst>
          </p:cNvPr>
          <p:cNvPicPr>
            <a:picLocks noChangeAspect="1"/>
          </p:cNvPicPr>
          <p:nvPr/>
        </p:nvPicPr>
        <p:blipFill>
          <a:blip r:embed="rId4"/>
          <a:stretch>
            <a:fillRect/>
          </a:stretch>
        </p:blipFill>
        <p:spPr>
          <a:xfrm>
            <a:off x="8834405" y="5225736"/>
            <a:ext cx="2494728" cy="1344247"/>
          </a:xfrm>
          <a:prstGeom prst="rect">
            <a:avLst/>
          </a:prstGeom>
          <a:ln>
            <a:noFill/>
          </a:ln>
          <a:effectLst>
            <a:outerShdw blurRad="292100" dist="139700" dir="2700000" algn="tl" rotWithShape="0">
              <a:srgbClr val="333333">
                <a:alpha val="65000"/>
              </a:srgbClr>
            </a:outerShdw>
          </a:effectLst>
        </p:spPr>
      </p:pic>
      <p:cxnSp>
        <p:nvCxnSpPr>
          <p:cNvPr id="6" name="Straight Arrow Connector 5">
            <a:extLst>
              <a:ext uri="{FF2B5EF4-FFF2-40B4-BE49-F238E27FC236}">
                <a16:creationId xmlns:a16="http://schemas.microsoft.com/office/drawing/2014/main" id="{F1940635-5372-434B-A46D-020D70584889}"/>
              </a:ext>
              <a:ext uri="{C183D7F6-B498-43B3-948B-1728B52AA6E4}">
                <adec:decorative xmlns:adec="http://schemas.microsoft.com/office/drawing/2017/decorative" val="1"/>
              </a:ext>
            </a:extLst>
          </p:cNvPr>
          <p:cNvCxnSpPr/>
          <p:nvPr/>
        </p:nvCxnSpPr>
        <p:spPr>
          <a:xfrm>
            <a:off x="8651631" y="5056554"/>
            <a:ext cx="1484923" cy="74246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80E468E0-1E2D-4439-A9A0-6DAD141DA9B9}"/>
              </a:ext>
            </a:extLst>
          </p:cNvPr>
          <p:cNvSpPr/>
          <p:nvPr/>
        </p:nvSpPr>
        <p:spPr>
          <a:xfrm>
            <a:off x="257908" y="212395"/>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3</a:t>
            </a:r>
          </a:p>
        </p:txBody>
      </p:sp>
      <p:sp>
        <p:nvSpPr>
          <p:cNvPr id="8" name="Oval 7">
            <a:extLst>
              <a:ext uri="{FF2B5EF4-FFF2-40B4-BE49-F238E27FC236}">
                <a16:creationId xmlns:a16="http://schemas.microsoft.com/office/drawing/2014/main" id="{771FD909-67DD-41D1-8AC0-F79A8ED9E072}"/>
              </a:ext>
            </a:extLst>
          </p:cNvPr>
          <p:cNvSpPr/>
          <p:nvPr/>
        </p:nvSpPr>
        <p:spPr>
          <a:xfrm>
            <a:off x="8358554" y="5676429"/>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4</a:t>
            </a:r>
          </a:p>
        </p:txBody>
      </p:sp>
    </p:spTree>
    <p:extLst>
      <p:ext uri="{BB962C8B-B14F-4D97-AF65-F5344CB8AC3E}">
        <p14:creationId xmlns:p14="http://schemas.microsoft.com/office/powerpoint/2010/main" val="212758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5552936" cy="1469965"/>
          </a:xfrm>
        </p:spPr>
        <p:txBody>
          <a:bodyPr anchor="ctr">
            <a:normAutofit/>
          </a:bodyPr>
          <a:lstStyle/>
          <a:p>
            <a:r>
              <a:rPr lang="en-US" dirty="0">
                <a:latin typeface="Franklin Gothic Book" panose="020B0503020102020204" pitchFamily="34" charset="0"/>
                <a:cs typeface="Segoe UI" panose="020B0502040204020203" pitchFamily="34" charset="0"/>
              </a:rPr>
              <a:t>Pre-Review Checklist</a:t>
            </a: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2257215" y="4352917"/>
            <a:ext cx="5406902" cy="1688746"/>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Refer to the notes section below for guidelines on this topic.</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257214" y="269401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Narrow Your Topic</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5" y="4352917"/>
            <a:ext cx="5406902" cy="1688746"/>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Refer to the notes section below  for guidelines on this topic.</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257214" y="269401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Present Your Research</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257215" y="4352917"/>
            <a:ext cx="5406902" cy="1688746"/>
          </a:xfrm>
        </p:spPr>
        <p:txBody>
          <a:bodyPr vert="horz" lIns="91440" tIns="45720" rIns="91440" bIns="45720" rtlCol="0" anchor="t">
            <a:normAutofit/>
          </a:bodyPr>
          <a:lstStyle/>
          <a:p>
            <a:r>
              <a:rPr lang="en-US" sz="2000" dirty="0">
                <a:latin typeface="Segoe UI" panose="020B0502040204020203" pitchFamily="34" charset="0"/>
                <a:cs typeface="Segoe UI" panose="020B0502040204020203" pitchFamily="34" charset="0"/>
              </a:rPr>
              <a:t>Refer to the notes section below  for guidelines on this topic.</a:t>
            </a:r>
          </a:p>
          <a:p>
            <a:endParaRPr lang="en-US" sz="2000" dirty="0">
              <a:latin typeface="Franklin Gothic Book" panose="020B0503020102020204" pitchFamily="34" charset="0"/>
            </a:endParaRP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a:lstStyle/>
          <a:p>
            <a:r>
              <a:rPr lang="en-US" dirty="0">
                <a:latin typeface="Franklin Gothic Book" panose="020B0503020102020204" pitchFamily="34" charset="0"/>
                <a:cs typeface="Segoe UI" panose="020B0502040204020203" pitchFamily="34" charset="0"/>
              </a:rPr>
              <a:t>Gather Your Research using Researcher</a:t>
            </a:r>
          </a:p>
        </p:txBody>
      </p:sp>
      <p:pic>
        <p:nvPicPr>
          <p:cNvPr id="4" name="Picture 3" descr="A screenshot of a research paper.&#10;&#10;Description generated with very high confidence">
            <a:extLst>
              <a:ext uri="{FF2B5EF4-FFF2-40B4-BE49-F238E27FC236}">
                <a16:creationId xmlns:a16="http://schemas.microsoft.com/office/drawing/2014/main" id="{CA38661C-A76F-46FD-B34B-75411EEC7E5E}"/>
              </a:ext>
            </a:extLst>
          </p:cNvPr>
          <p:cNvPicPr>
            <a:picLocks noChangeAspect="1"/>
          </p:cNvPicPr>
          <p:nvPr/>
        </p:nvPicPr>
        <p:blipFill>
          <a:blip r:embed="rId3"/>
          <a:stretch>
            <a:fillRect/>
          </a:stretch>
        </p:blipFill>
        <p:spPr>
          <a:xfrm>
            <a:off x="1103839" y="1609970"/>
            <a:ext cx="2553761" cy="2489574"/>
          </a:xfrm>
          <a:prstGeom prst="rect">
            <a:avLst/>
          </a:prstGeom>
          <a:ln>
            <a:noFill/>
          </a:ln>
          <a:effectLst>
            <a:outerShdw blurRad="292100" dist="139700" dir="2700000" algn="tl" rotWithShape="0">
              <a:srgbClr val="333333">
                <a:alpha val="65000"/>
              </a:srgbClr>
            </a:outerShdw>
          </a:effectLst>
        </p:spPr>
      </p:pic>
      <p:sp>
        <p:nvSpPr>
          <p:cNvPr id="5" name="TextBox 4">
            <a:extLst>
              <a:ext uri="{FF2B5EF4-FFF2-40B4-BE49-F238E27FC236}">
                <a16:creationId xmlns:a16="http://schemas.microsoft.com/office/drawing/2014/main" id="{25AD4F61-E023-4530-BF03-8BC2D825D0BF}"/>
              </a:ext>
            </a:extLst>
          </p:cNvPr>
          <p:cNvSpPr txBox="1"/>
          <p:nvPr/>
        </p:nvSpPr>
        <p:spPr>
          <a:xfrm>
            <a:off x="1103839" y="4397884"/>
            <a:ext cx="2553761" cy="1200329"/>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1.  Start gathering your research using the Researcher feature in Word 2016.</a:t>
            </a:r>
          </a:p>
        </p:txBody>
      </p:sp>
      <p:pic>
        <p:nvPicPr>
          <p:cNvPr id="6" name="Picture 5" descr="A screenshot of a research paper.">
            <a:extLst>
              <a:ext uri="{FF2B5EF4-FFF2-40B4-BE49-F238E27FC236}">
                <a16:creationId xmlns:a16="http://schemas.microsoft.com/office/drawing/2014/main" id="{6DA968F2-5A94-4613-A504-B78257B6B052}"/>
              </a:ext>
            </a:extLst>
          </p:cNvPr>
          <p:cNvPicPr>
            <a:picLocks noChangeAspect="1"/>
          </p:cNvPicPr>
          <p:nvPr/>
        </p:nvPicPr>
        <p:blipFill>
          <a:blip r:embed="rId4"/>
          <a:stretch>
            <a:fillRect/>
          </a:stretch>
        </p:blipFill>
        <p:spPr>
          <a:xfrm>
            <a:off x="5133609" y="1609970"/>
            <a:ext cx="6667622" cy="2478005"/>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E5564556-59F0-4D0A-A6CD-ADF8F4D7428B}"/>
              </a:ext>
            </a:extLst>
          </p:cNvPr>
          <p:cNvSpPr txBox="1"/>
          <p:nvPr/>
        </p:nvSpPr>
        <p:spPr>
          <a:xfrm>
            <a:off x="5297731" y="4319730"/>
            <a:ext cx="6503499" cy="1477328"/>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2.  After entering your topic, this example is “The Alamo” you can click on the + sign to add the topic to your Word document.  A link is provided on your document so you can return to the information source again at a later time. Click on the article to learn more about it.</a:t>
            </a:r>
          </a:p>
        </p:txBody>
      </p:sp>
      <p:sp>
        <p:nvSpPr>
          <p:cNvPr id="8" name="Oval 7">
            <a:extLst>
              <a:ext uri="{FF2B5EF4-FFF2-40B4-BE49-F238E27FC236}">
                <a16:creationId xmlns:a16="http://schemas.microsoft.com/office/drawing/2014/main" id="{E5585411-DE61-42EC-8DAB-BA853F129791}"/>
              </a:ext>
            </a:extLst>
          </p:cNvPr>
          <p:cNvSpPr/>
          <p:nvPr/>
        </p:nvSpPr>
        <p:spPr>
          <a:xfrm>
            <a:off x="363331" y="149513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1</a:t>
            </a:r>
          </a:p>
        </p:txBody>
      </p:sp>
      <p:sp>
        <p:nvSpPr>
          <p:cNvPr id="9" name="Oval 8">
            <a:extLst>
              <a:ext uri="{FF2B5EF4-FFF2-40B4-BE49-F238E27FC236}">
                <a16:creationId xmlns:a16="http://schemas.microsoft.com/office/drawing/2014/main" id="{6D1E12A6-FA7A-477F-8C87-308C5B84B139}"/>
              </a:ext>
            </a:extLst>
          </p:cNvPr>
          <p:cNvSpPr/>
          <p:nvPr/>
        </p:nvSpPr>
        <p:spPr>
          <a:xfrm>
            <a:off x="4454685" y="1497701"/>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2</a:t>
            </a:r>
          </a:p>
        </p:txBody>
      </p:sp>
    </p:spTree>
    <p:extLst>
      <p:ext uri="{BB962C8B-B14F-4D97-AF65-F5344CB8AC3E}">
        <p14:creationId xmlns:p14="http://schemas.microsoft.com/office/powerpoint/2010/main" val="15349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1" y="982364"/>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56859" y="982364"/>
            <a:ext cx="2648371" cy="2648371"/>
          </a:xfrm>
          <a:prstGeom prst="rect">
            <a:avLst/>
          </a:prstGeom>
        </p:spPr>
      </p:pic>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25269" y="1004677"/>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a:normAutofit/>
          </a:bodyPr>
          <a:lstStyle/>
          <a:p>
            <a:r>
              <a:rPr lang="en-US" sz="5400" dirty="0">
                <a:solidFill>
                  <a:srgbClr val="FFFFFF"/>
                </a:solidFill>
                <a:latin typeface="Franklin Gothic Book" panose="020B0503020102020204" pitchFamily="34" charset="0"/>
                <a:cs typeface="Segoe UI" panose="020B0502040204020203" pitchFamily="34" charset="0"/>
              </a:rPr>
              <a:t>Research Presentation End</a:t>
            </a:r>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2" y="5815698"/>
            <a:ext cx="9144000" cy="420001"/>
          </a:xfrm>
        </p:spPr>
        <p:txBody>
          <a:bodyPr>
            <a:normAutofit/>
          </a:bodyPr>
          <a:lstStyle/>
          <a:p>
            <a:endParaRPr lang="en-US" sz="2000" dirty="0">
              <a:solidFill>
                <a:srgbClr val="E7E6E6"/>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8053b8d-ab6a-4e55-9b83-ea0968d5214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B3D06E8ABA974B821AA1320238AD1C" ma:contentTypeVersion="13" ma:contentTypeDescription="Create a new document." ma:contentTypeScope="" ma:versionID="1dc0dcd0bf5527fb484fc5d117a6fc02">
  <xsd:schema xmlns:xsd="http://www.w3.org/2001/XMLSchema" xmlns:xs="http://www.w3.org/2001/XMLSchema" xmlns:p="http://schemas.microsoft.com/office/2006/metadata/properties" xmlns:ns3="78053b8d-ab6a-4e55-9b83-ea0968d52146" xmlns:ns4="f6a7cdd5-8385-4c43-b194-d2298bd694e2" targetNamespace="http://schemas.microsoft.com/office/2006/metadata/properties" ma:root="true" ma:fieldsID="edb270f44fb29f4957270be84123118a" ns3:_="" ns4:_="">
    <xsd:import namespace="78053b8d-ab6a-4e55-9b83-ea0968d52146"/>
    <xsd:import namespace="f6a7cdd5-8385-4c43-b194-d2298bd694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053b8d-ab6a-4e55-9b83-ea0968d521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a7cdd5-8385-4c43-b194-d2298bd694e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C7D9E6-B0D9-433E-BD46-EB60F64F4DA8}">
  <ds:schemaRefs>
    <ds:schemaRef ds:uri="http://purl.org/dc/terms/"/>
    <ds:schemaRef ds:uri="http://schemas.microsoft.com/office/2006/documentManagement/types"/>
    <ds:schemaRef ds:uri="http://schemas.microsoft.com/office/2006/metadata/properties"/>
    <ds:schemaRef ds:uri="http://www.w3.org/XML/1998/namespace"/>
    <ds:schemaRef ds:uri="78053b8d-ab6a-4e55-9b83-ea0968d52146"/>
    <ds:schemaRef ds:uri="http://purl.org/dc/elements/1.1/"/>
    <ds:schemaRef ds:uri="http://schemas.microsoft.com/office/infopath/2007/PartnerControls"/>
    <ds:schemaRef ds:uri="http://schemas.openxmlformats.org/package/2006/metadata/core-properties"/>
    <ds:schemaRef ds:uri="f6a7cdd5-8385-4c43-b194-d2298bd694e2"/>
    <ds:schemaRef ds:uri="http://purl.org/dc/dcmitype/"/>
  </ds:schemaRefs>
</ds:datastoreItem>
</file>

<file path=customXml/itemProps2.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3.xml><?xml version="1.0" encoding="utf-8"?>
<ds:datastoreItem xmlns:ds="http://schemas.openxmlformats.org/officeDocument/2006/customXml" ds:itemID="{C32430B4-F46A-4DDD-AA6A-000D3F510B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053b8d-ab6a-4e55-9b83-ea0968d52146"/>
    <ds:schemaRef ds:uri="f6a7cdd5-8385-4c43-b194-d2298bd694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1581</Words>
  <Application>Microsoft Office PowerPoint</Application>
  <PresentationFormat>Widescreen</PresentationFormat>
  <Paragraphs>99</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Franklin Gothic Book</vt:lpstr>
      <vt:lpstr>Segoe UI</vt:lpstr>
      <vt:lpstr>Office Theme</vt:lpstr>
      <vt:lpstr>Managing Multiple Reviews</vt:lpstr>
      <vt:lpstr>Keep Courses QM’d</vt:lpstr>
      <vt:lpstr>Evaluate Your Sources</vt:lpstr>
      <vt:lpstr>Slide 3</vt:lpstr>
      <vt:lpstr>Pre-Review Checklist</vt:lpstr>
      <vt:lpstr>Narrow Your Topic</vt:lpstr>
      <vt:lpstr>Present Your Research</vt:lpstr>
      <vt:lpstr>Gather Your Research using Researcher</vt:lpstr>
      <vt:lpstr>Research Presentation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2020-10-14T20:11:58Z</dcterms:created>
  <dcterms:modified xsi:type="dcterms:W3CDTF">2020-10-14T22:12:13Z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0x01010059B3D06E8ABA974B821AA1320238AD1C</vt:lpwstr>
  </property>
</Properties>
</file>