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4.xml" ContentType="application/vnd.openxmlformats-officedocument.presentationml.tags+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5.xml" ContentType="application/vnd.openxmlformats-officedocument.presentationml.tags+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6.xml" ContentType="application/vnd.openxmlformats-officedocument.presentationml.tags+xml"/>
  <Override PartName="/ppt/tags/tag17.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90" r:id="rId3"/>
    <p:sldId id="263" r:id="rId4"/>
    <p:sldId id="296" r:id="rId5"/>
    <p:sldId id="297" r:id="rId6"/>
    <p:sldId id="298" r:id="rId7"/>
    <p:sldId id="294" r:id="rId8"/>
    <p:sldId id="260" r:id="rId9"/>
    <p:sldId id="261" r:id="rId10"/>
    <p:sldId id="300" r:id="rId11"/>
    <p:sldId id="275" r:id="rId12"/>
    <p:sldId id="302" r:id="rId13"/>
    <p:sldId id="276" r:id="rId14"/>
    <p:sldId id="305" r:id="rId15"/>
    <p:sldId id="267" r:id="rId16"/>
    <p:sldId id="303" r:id="rId17"/>
    <p:sldId id="301" r:id="rId18"/>
    <p:sldId id="268" r:id="rId19"/>
    <p:sldId id="274" r:id="rId20"/>
    <p:sldId id="284" r:id="rId21"/>
    <p:sldId id="304" r:id="rId22"/>
    <p:sldId id="306" r:id="rId23"/>
    <p:sldId id="277" r:id="rId24"/>
    <p:sldId id="279" r:id="rId25"/>
    <p:sldId id="281" r:id="rId26"/>
    <p:sldId id="282" r:id="rId27"/>
    <p:sldId id="287" r:id="rId28"/>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6868"/>
    <a:srgbClr val="62C1C5"/>
    <a:srgbClr val="FD763C"/>
    <a:srgbClr val="B1D9C7"/>
    <a:srgbClr val="FDD247"/>
    <a:srgbClr val="D9D9D9"/>
    <a:srgbClr val="CBCBCB"/>
    <a:srgbClr val="DDDEE2"/>
    <a:srgbClr val="FF6600"/>
    <a:srgbClr val="546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04" autoAdjust="0"/>
    <p:restoredTop sz="93362" autoAdjust="0"/>
  </p:normalViewPr>
  <p:slideViewPr>
    <p:cSldViewPr snapToGrid="0">
      <p:cViewPr varScale="1">
        <p:scale>
          <a:sx n="71" d="100"/>
          <a:sy n="71" d="100"/>
        </p:scale>
        <p:origin x="1044"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9D8860-94BF-48E7-96F3-F223AC5C5D60}" type="doc">
      <dgm:prSet loTypeId="urn:microsoft.com/office/officeart/2005/8/layout/bProcess3" loCatId="process" qsTypeId="urn:microsoft.com/office/officeart/2005/8/quickstyle/simple5" qsCatId="simple" csTypeId="urn:microsoft.com/office/officeart/2005/8/colors/accent2_1" csCatId="accent2" phldr="1"/>
      <dgm:spPr/>
      <dgm:t>
        <a:bodyPr/>
        <a:lstStyle/>
        <a:p>
          <a:endParaRPr lang="en-US"/>
        </a:p>
      </dgm:t>
    </dgm:pt>
    <dgm:pt modelId="{154A9B78-9071-4D00-B620-558F2C2C52F8}">
      <dgm:prSet phldrT="[Text]" custT="1"/>
      <dgm:spPr/>
      <dgm:t>
        <a:bodyPr/>
        <a:lstStyle/>
        <a:p>
          <a:r>
            <a:rPr lang="en-US" sz="2000" b="1" i="0" u="none" dirty="0">
              <a:latin typeface="Agency FB" panose="020B0503020202020204" pitchFamily="34" charset="0"/>
            </a:rPr>
            <a:t>Students who need accommodations for their currently enrolled courses are identified by Accessibility Resources and Services (ARS)</a:t>
          </a:r>
          <a:endParaRPr lang="en-US" sz="2000" b="1" dirty="0">
            <a:latin typeface="Agency FB" panose="020B0503020202020204" pitchFamily="34" charset="0"/>
          </a:endParaRPr>
        </a:p>
      </dgm:t>
    </dgm:pt>
    <dgm:pt modelId="{0DA04D41-BB42-4650-8FF4-EDC060CD9F74}" type="parTrans" cxnId="{ABA65546-F630-409F-99AA-264966E4DE6A}">
      <dgm:prSet/>
      <dgm:spPr/>
      <dgm:t>
        <a:bodyPr/>
        <a:lstStyle/>
        <a:p>
          <a:endParaRPr lang="en-US" sz="2000">
            <a:solidFill>
              <a:schemeClr val="tx1"/>
            </a:solidFill>
            <a:latin typeface="Agency FB" panose="020B0503020202020204" pitchFamily="34" charset="0"/>
          </a:endParaRPr>
        </a:p>
      </dgm:t>
    </dgm:pt>
    <dgm:pt modelId="{C1933A0E-C5EA-41A9-8170-E1364DD97A1D}" type="sibTrans" cxnId="{ABA65546-F630-409F-99AA-264966E4DE6A}">
      <dgm:prSet custT="1"/>
      <dgm:spPr>
        <a:ln w="57150">
          <a:solidFill>
            <a:srgbClr val="62C1C5"/>
          </a:solidFill>
        </a:ln>
      </dgm:spPr>
      <dgm:t>
        <a:bodyPr/>
        <a:lstStyle/>
        <a:p>
          <a:endParaRPr lang="en-US" sz="2000">
            <a:solidFill>
              <a:schemeClr val="tx1"/>
            </a:solidFill>
            <a:latin typeface="Agency FB" panose="020B0503020202020204" pitchFamily="34" charset="0"/>
          </a:endParaRPr>
        </a:p>
      </dgm:t>
    </dgm:pt>
    <dgm:pt modelId="{DC5EBB86-1BB0-4209-9B34-D379E8432A2C}">
      <dgm:prSet phldrT="[Text]" custT="1"/>
      <dgm:spPr/>
      <dgm:t>
        <a:bodyPr/>
        <a:lstStyle/>
        <a:p>
          <a:r>
            <a:rPr lang="en-US" sz="2000" b="1" dirty="0">
              <a:latin typeface="Agency FB" panose="020B0503020202020204" pitchFamily="34" charset="0"/>
            </a:rPr>
            <a:t>ARS sends emails to the Reviewers* and teaching faculty outlining identified students’ with disability needs </a:t>
          </a:r>
        </a:p>
      </dgm:t>
    </dgm:pt>
    <dgm:pt modelId="{83B74AEA-6801-44A7-8D41-4C1BF59B7F41}" type="parTrans" cxnId="{C86035E1-5C6B-4B42-B8F3-7A83A5A15126}">
      <dgm:prSet/>
      <dgm:spPr/>
      <dgm:t>
        <a:bodyPr/>
        <a:lstStyle/>
        <a:p>
          <a:endParaRPr lang="en-US" sz="2000">
            <a:solidFill>
              <a:schemeClr val="tx1"/>
            </a:solidFill>
            <a:latin typeface="Agency FB" panose="020B0503020202020204" pitchFamily="34" charset="0"/>
          </a:endParaRPr>
        </a:p>
      </dgm:t>
    </dgm:pt>
    <dgm:pt modelId="{B7CD0F6C-15E3-4BA5-BFE9-A54BD4E51818}" type="sibTrans" cxnId="{C86035E1-5C6B-4B42-B8F3-7A83A5A15126}">
      <dgm:prSet custT="1"/>
      <dgm:spPr>
        <a:ln w="57150">
          <a:solidFill>
            <a:srgbClr val="62C1C5"/>
          </a:solidFill>
        </a:ln>
      </dgm:spPr>
      <dgm:t>
        <a:bodyPr/>
        <a:lstStyle/>
        <a:p>
          <a:endParaRPr lang="en-US" sz="2000">
            <a:solidFill>
              <a:schemeClr val="tx1"/>
            </a:solidFill>
            <a:latin typeface="Agency FB" panose="020B0503020202020204" pitchFamily="34" charset="0"/>
          </a:endParaRPr>
        </a:p>
      </dgm:t>
    </dgm:pt>
    <dgm:pt modelId="{0C39106A-79C3-4169-B62D-FB6C60BF7B57}">
      <dgm:prSet phldrT="[Text]" custT="1"/>
      <dgm:spPr/>
      <dgm:t>
        <a:bodyPr/>
        <a:lstStyle/>
        <a:p>
          <a:r>
            <a:rPr lang="en-US" sz="2000" b="1" i="0" u="none" dirty="0">
              <a:latin typeface="Agency FB" panose="020B0503020202020204" pitchFamily="34" charset="0"/>
            </a:rPr>
            <a:t>Identified courses are reviewed to identify </a:t>
          </a:r>
          <a:r>
            <a:rPr lang="en-US" sz="2000" b="1" dirty="0">
              <a:latin typeface="Agency FB" panose="020B0503020202020204" pitchFamily="34" charset="0"/>
            </a:rPr>
            <a:t>challenges for specific types of functional limitation due to disability</a:t>
          </a:r>
          <a:r>
            <a:rPr lang="en-US" sz="2000" b="1" i="0" u="none" dirty="0">
              <a:latin typeface="Agency FB" panose="020B0503020202020204" pitchFamily="34" charset="0"/>
            </a:rPr>
            <a:t> </a:t>
          </a:r>
          <a:endParaRPr lang="en-US" sz="2000" b="1" dirty="0">
            <a:latin typeface="Agency FB" panose="020B0503020202020204" pitchFamily="34" charset="0"/>
          </a:endParaRPr>
        </a:p>
      </dgm:t>
    </dgm:pt>
    <dgm:pt modelId="{8598A3EE-8988-4E0C-9710-4CFE7FD0ED53}" type="parTrans" cxnId="{24BB1782-06CC-41D3-BB4E-C38A9E3BE21B}">
      <dgm:prSet/>
      <dgm:spPr/>
      <dgm:t>
        <a:bodyPr/>
        <a:lstStyle/>
        <a:p>
          <a:endParaRPr lang="en-US" sz="2000">
            <a:solidFill>
              <a:schemeClr val="tx1"/>
            </a:solidFill>
            <a:latin typeface="Agency FB" panose="020B0503020202020204" pitchFamily="34" charset="0"/>
          </a:endParaRPr>
        </a:p>
      </dgm:t>
    </dgm:pt>
    <dgm:pt modelId="{BD3AE889-6F40-4863-AB29-0F4C706F0CBA}" type="sibTrans" cxnId="{24BB1782-06CC-41D3-BB4E-C38A9E3BE21B}">
      <dgm:prSet custT="1"/>
      <dgm:spPr>
        <a:ln w="57150">
          <a:solidFill>
            <a:srgbClr val="62C1C5"/>
          </a:solidFill>
        </a:ln>
      </dgm:spPr>
      <dgm:t>
        <a:bodyPr/>
        <a:lstStyle/>
        <a:p>
          <a:endParaRPr lang="en-US" sz="2000">
            <a:solidFill>
              <a:schemeClr val="tx1"/>
            </a:solidFill>
            <a:latin typeface="Agency FB" panose="020B0503020202020204" pitchFamily="34" charset="0"/>
          </a:endParaRPr>
        </a:p>
      </dgm:t>
    </dgm:pt>
    <dgm:pt modelId="{D2CD1461-1DDF-4783-B1E3-1D9250E1E5FE}">
      <dgm:prSet phldrT="[Text]" custT="1"/>
      <dgm:spPr/>
      <dgm:t>
        <a:bodyPr/>
        <a:lstStyle/>
        <a:p>
          <a:r>
            <a:rPr lang="en-US" sz="2000" b="1">
              <a:latin typeface="Agency FB" panose="020B0503020202020204" pitchFamily="34" charset="0"/>
            </a:rPr>
            <a:t>Minor issues </a:t>
          </a:r>
          <a:r>
            <a:rPr lang="en-US" sz="2000" b="1" i="0" u="none">
              <a:latin typeface="Agency FB" panose="020B0503020202020204" pitchFamily="34" charset="0"/>
            </a:rPr>
            <a:t>are fixed by the reviewers, while larger issues are addressed with the ARS office and the faculty member as needed</a:t>
          </a:r>
          <a:endParaRPr lang="en-US" sz="2000" b="1" dirty="0">
            <a:latin typeface="Agency FB" panose="020B0503020202020204" pitchFamily="34" charset="0"/>
          </a:endParaRPr>
        </a:p>
      </dgm:t>
    </dgm:pt>
    <dgm:pt modelId="{9DD50FDF-607E-4767-AEC7-0C75FEBA9FF7}" type="parTrans" cxnId="{D6BD8F6E-E1DC-4591-B772-031209882398}">
      <dgm:prSet/>
      <dgm:spPr/>
      <dgm:t>
        <a:bodyPr/>
        <a:lstStyle/>
        <a:p>
          <a:endParaRPr lang="en-US" sz="2000">
            <a:solidFill>
              <a:schemeClr val="tx1"/>
            </a:solidFill>
            <a:latin typeface="Agency FB" panose="020B0503020202020204" pitchFamily="34" charset="0"/>
          </a:endParaRPr>
        </a:p>
      </dgm:t>
    </dgm:pt>
    <dgm:pt modelId="{DE7E691D-CBDF-46DC-9B68-71B8258F9F68}" type="sibTrans" cxnId="{D6BD8F6E-E1DC-4591-B772-031209882398}">
      <dgm:prSet custT="1"/>
      <dgm:spPr/>
      <dgm:t>
        <a:bodyPr/>
        <a:lstStyle/>
        <a:p>
          <a:endParaRPr lang="en-US" sz="2000">
            <a:solidFill>
              <a:schemeClr val="tx1"/>
            </a:solidFill>
            <a:latin typeface="Agency FB" panose="020B0503020202020204" pitchFamily="34" charset="0"/>
          </a:endParaRPr>
        </a:p>
      </dgm:t>
    </dgm:pt>
    <dgm:pt modelId="{B5C8ABF7-A19A-4003-8C19-08F66627D329}" type="pres">
      <dgm:prSet presAssocID="{BF9D8860-94BF-48E7-96F3-F223AC5C5D60}" presName="Name0" presStyleCnt="0">
        <dgm:presLayoutVars>
          <dgm:dir/>
          <dgm:resizeHandles val="exact"/>
        </dgm:presLayoutVars>
      </dgm:prSet>
      <dgm:spPr/>
      <dgm:t>
        <a:bodyPr/>
        <a:lstStyle/>
        <a:p>
          <a:endParaRPr lang="en-US"/>
        </a:p>
      </dgm:t>
    </dgm:pt>
    <dgm:pt modelId="{786B1D92-6326-4CF8-97AB-85F95648D0CE}" type="pres">
      <dgm:prSet presAssocID="{154A9B78-9071-4D00-B620-558F2C2C52F8}" presName="node" presStyleLbl="node1" presStyleIdx="0" presStyleCnt="4">
        <dgm:presLayoutVars>
          <dgm:bulletEnabled val="1"/>
        </dgm:presLayoutVars>
      </dgm:prSet>
      <dgm:spPr>
        <a:prstGeom prst="roundRect">
          <a:avLst/>
        </a:prstGeom>
      </dgm:spPr>
      <dgm:t>
        <a:bodyPr/>
        <a:lstStyle/>
        <a:p>
          <a:endParaRPr lang="en-US"/>
        </a:p>
      </dgm:t>
    </dgm:pt>
    <dgm:pt modelId="{E811DA88-FB5D-4398-87E0-3804FB815F1B}" type="pres">
      <dgm:prSet presAssocID="{C1933A0E-C5EA-41A9-8170-E1364DD97A1D}" presName="sibTrans" presStyleLbl="sibTrans1D1" presStyleIdx="0" presStyleCnt="3"/>
      <dgm:spPr/>
      <dgm:t>
        <a:bodyPr/>
        <a:lstStyle/>
        <a:p>
          <a:endParaRPr lang="en-US"/>
        </a:p>
      </dgm:t>
    </dgm:pt>
    <dgm:pt modelId="{B47E074F-91B4-4B71-9FF4-63F5808B5FE3}" type="pres">
      <dgm:prSet presAssocID="{C1933A0E-C5EA-41A9-8170-E1364DD97A1D}" presName="connectorText" presStyleLbl="sibTrans1D1" presStyleIdx="0" presStyleCnt="3"/>
      <dgm:spPr/>
      <dgm:t>
        <a:bodyPr/>
        <a:lstStyle/>
        <a:p>
          <a:endParaRPr lang="en-US"/>
        </a:p>
      </dgm:t>
    </dgm:pt>
    <dgm:pt modelId="{563AA0E8-FFE1-491B-AC25-6DD5D02BD87F}" type="pres">
      <dgm:prSet presAssocID="{DC5EBB86-1BB0-4209-9B34-D379E8432A2C}" presName="node" presStyleLbl="node1" presStyleIdx="1" presStyleCnt="4">
        <dgm:presLayoutVars>
          <dgm:bulletEnabled val="1"/>
        </dgm:presLayoutVars>
      </dgm:prSet>
      <dgm:spPr>
        <a:prstGeom prst="roundRect">
          <a:avLst/>
        </a:prstGeom>
      </dgm:spPr>
      <dgm:t>
        <a:bodyPr/>
        <a:lstStyle/>
        <a:p>
          <a:endParaRPr lang="en-US"/>
        </a:p>
      </dgm:t>
    </dgm:pt>
    <dgm:pt modelId="{6411864A-82FD-4B72-B8ED-03BED750230B}" type="pres">
      <dgm:prSet presAssocID="{B7CD0F6C-15E3-4BA5-BFE9-A54BD4E51818}" presName="sibTrans" presStyleLbl="sibTrans1D1" presStyleIdx="1" presStyleCnt="3"/>
      <dgm:spPr/>
      <dgm:t>
        <a:bodyPr/>
        <a:lstStyle/>
        <a:p>
          <a:endParaRPr lang="en-US"/>
        </a:p>
      </dgm:t>
    </dgm:pt>
    <dgm:pt modelId="{F6E8860D-1F8C-4215-BD16-899814053853}" type="pres">
      <dgm:prSet presAssocID="{B7CD0F6C-15E3-4BA5-BFE9-A54BD4E51818}" presName="connectorText" presStyleLbl="sibTrans1D1" presStyleIdx="1" presStyleCnt="3"/>
      <dgm:spPr/>
      <dgm:t>
        <a:bodyPr/>
        <a:lstStyle/>
        <a:p>
          <a:endParaRPr lang="en-US"/>
        </a:p>
      </dgm:t>
    </dgm:pt>
    <dgm:pt modelId="{9838FF4D-B485-4773-8076-CD548CB1A535}" type="pres">
      <dgm:prSet presAssocID="{0C39106A-79C3-4169-B62D-FB6C60BF7B57}" presName="node" presStyleLbl="node1" presStyleIdx="2" presStyleCnt="4" custLinFactNeighborY="29295">
        <dgm:presLayoutVars>
          <dgm:bulletEnabled val="1"/>
        </dgm:presLayoutVars>
      </dgm:prSet>
      <dgm:spPr>
        <a:prstGeom prst="roundRect">
          <a:avLst/>
        </a:prstGeom>
      </dgm:spPr>
      <dgm:t>
        <a:bodyPr/>
        <a:lstStyle/>
        <a:p>
          <a:endParaRPr lang="en-US"/>
        </a:p>
      </dgm:t>
    </dgm:pt>
    <dgm:pt modelId="{8FCA06F4-48F3-49BE-B7B5-957FA2F29695}" type="pres">
      <dgm:prSet presAssocID="{BD3AE889-6F40-4863-AB29-0F4C706F0CBA}" presName="sibTrans" presStyleLbl="sibTrans1D1" presStyleIdx="2" presStyleCnt="3"/>
      <dgm:spPr/>
      <dgm:t>
        <a:bodyPr/>
        <a:lstStyle/>
        <a:p>
          <a:endParaRPr lang="en-US"/>
        </a:p>
      </dgm:t>
    </dgm:pt>
    <dgm:pt modelId="{6774CB11-33A7-45AB-99B6-7A379FACEB56}" type="pres">
      <dgm:prSet presAssocID="{BD3AE889-6F40-4863-AB29-0F4C706F0CBA}" presName="connectorText" presStyleLbl="sibTrans1D1" presStyleIdx="2" presStyleCnt="3"/>
      <dgm:spPr/>
      <dgm:t>
        <a:bodyPr/>
        <a:lstStyle/>
        <a:p>
          <a:endParaRPr lang="en-US"/>
        </a:p>
      </dgm:t>
    </dgm:pt>
    <dgm:pt modelId="{4DF609FB-EE28-41BC-B281-7DD9F9F17D44}" type="pres">
      <dgm:prSet presAssocID="{D2CD1461-1DDF-4783-B1E3-1D9250E1E5FE}" presName="node" presStyleLbl="node1" presStyleIdx="3" presStyleCnt="4" custLinFactNeighborY="29295">
        <dgm:presLayoutVars>
          <dgm:bulletEnabled val="1"/>
        </dgm:presLayoutVars>
      </dgm:prSet>
      <dgm:spPr>
        <a:prstGeom prst="roundRect">
          <a:avLst/>
        </a:prstGeom>
      </dgm:spPr>
      <dgm:t>
        <a:bodyPr/>
        <a:lstStyle/>
        <a:p>
          <a:endParaRPr lang="en-US"/>
        </a:p>
      </dgm:t>
    </dgm:pt>
  </dgm:ptLst>
  <dgm:cxnLst>
    <dgm:cxn modelId="{6FBD8B2B-855D-491C-8A76-C4C8ACCAEE5D}" type="presOf" srcId="{0C39106A-79C3-4169-B62D-FB6C60BF7B57}" destId="{9838FF4D-B485-4773-8076-CD548CB1A535}" srcOrd="0" destOrd="0" presId="urn:microsoft.com/office/officeart/2005/8/layout/bProcess3"/>
    <dgm:cxn modelId="{CF9C3DA1-AE28-4CB3-9CBD-BB66E3778ECC}" type="presOf" srcId="{B7CD0F6C-15E3-4BA5-BFE9-A54BD4E51818}" destId="{6411864A-82FD-4B72-B8ED-03BED750230B}" srcOrd="0" destOrd="0" presId="urn:microsoft.com/office/officeart/2005/8/layout/bProcess3"/>
    <dgm:cxn modelId="{C86035E1-5C6B-4B42-B8F3-7A83A5A15126}" srcId="{BF9D8860-94BF-48E7-96F3-F223AC5C5D60}" destId="{DC5EBB86-1BB0-4209-9B34-D379E8432A2C}" srcOrd="1" destOrd="0" parTransId="{83B74AEA-6801-44A7-8D41-4C1BF59B7F41}" sibTransId="{B7CD0F6C-15E3-4BA5-BFE9-A54BD4E51818}"/>
    <dgm:cxn modelId="{8BF1C9F4-D95B-46EF-98E8-FBF6FE23E115}" type="presOf" srcId="{BD3AE889-6F40-4863-AB29-0F4C706F0CBA}" destId="{8FCA06F4-48F3-49BE-B7B5-957FA2F29695}" srcOrd="0" destOrd="0" presId="urn:microsoft.com/office/officeart/2005/8/layout/bProcess3"/>
    <dgm:cxn modelId="{BE3E3C25-DA7B-4D4E-9E7D-F8F08AC367AD}" type="presOf" srcId="{C1933A0E-C5EA-41A9-8170-E1364DD97A1D}" destId="{E811DA88-FB5D-4398-87E0-3804FB815F1B}" srcOrd="0" destOrd="0" presId="urn:microsoft.com/office/officeart/2005/8/layout/bProcess3"/>
    <dgm:cxn modelId="{6F9833A6-E2A6-4FCC-9287-6C4C1901E36D}" type="presOf" srcId="{C1933A0E-C5EA-41A9-8170-E1364DD97A1D}" destId="{B47E074F-91B4-4B71-9FF4-63F5808B5FE3}" srcOrd="1" destOrd="0" presId="urn:microsoft.com/office/officeart/2005/8/layout/bProcess3"/>
    <dgm:cxn modelId="{24BB1782-06CC-41D3-BB4E-C38A9E3BE21B}" srcId="{BF9D8860-94BF-48E7-96F3-F223AC5C5D60}" destId="{0C39106A-79C3-4169-B62D-FB6C60BF7B57}" srcOrd="2" destOrd="0" parTransId="{8598A3EE-8988-4E0C-9710-4CFE7FD0ED53}" sibTransId="{BD3AE889-6F40-4863-AB29-0F4C706F0CBA}"/>
    <dgm:cxn modelId="{D6BD8F6E-E1DC-4591-B772-031209882398}" srcId="{BF9D8860-94BF-48E7-96F3-F223AC5C5D60}" destId="{D2CD1461-1DDF-4783-B1E3-1D9250E1E5FE}" srcOrd="3" destOrd="0" parTransId="{9DD50FDF-607E-4767-AEC7-0C75FEBA9FF7}" sibTransId="{DE7E691D-CBDF-46DC-9B68-71B8258F9F68}"/>
    <dgm:cxn modelId="{836615B0-31CC-42E3-9728-8EB9952C3DF8}" type="presOf" srcId="{B7CD0F6C-15E3-4BA5-BFE9-A54BD4E51818}" destId="{F6E8860D-1F8C-4215-BD16-899814053853}" srcOrd="1" destOrd="0" presId="urn:microsoft.com/office/officeart/2005/8/layout/bProcess3"/>
    <dgm:cxn modelId="{ABA65546-F630-409F-99AA-264966E4DE6A}" srcId="{BF9D8860-94BF-48E7-96F3-F223AC5C5D60}" destId="{154A9B78-9071-4D00-B620-558F2C2C52F8}" srcOrd="0" destOrd="0" parTransId="{0DA04D41-BB42-4650-8FF4-EDC060CD9F74}" sibTransId="{C1933A0E-C5EA-41A9-8170-E1364DD97A1D}"/>
    <dgm:cxn modelId="{96A2DF04-7011-4E39-B138-ECC458FC7D3A}" type="presOf" srcId="{BF9D8860-94BF-48E7-96F3-F223AC5C5D60}" destId="{B5C8ABF7-A19A-4003-8C19-08F66627D329}" srcOrd="0" destOrd="0" presId="urn:microsoft.com/office/officeart/2005/8/layout/bProcess3"/>
    <dgm:cxn modelId="{F0EC40AA-A5C5-481B-ABD9-D40520125E32}" type="presOf" srcId="{D2CD1461-1DDF-4783-B1E3-1D9250E1E5FE}" destId="{4DF609FB-EE28-41BC-B281-7DD9F9F17D44}" srcOrd="0" destOrd="0" presId="urn:microsoft.com/office/officeart/2005/8/layout/bProcess3"/>
    <dgm:cxn modelId="{6756AF17-940C-497A-BAF6-A67A8F801851}" type="presOf" srcId="{DC5EBB86-1BB0-4209-9B34-D379E8432A2C}" destId="{563AA0E8-FFE1-491B-AC25-6DD5D02BD87F}" srcOrd="0" destOrd="0" presId="urn:microsoft.com/office/officeart/2005/8/layout/bProcess3"/>
    <dgm:cxn modelId="{1A8249BD-69EE-4CAD-9C3A-B5712625D0A5}" type="presOf" srcId="{154A9B78-9071-4D00-B620-558F2C2C52F8}" destId="{786B1D92-6326-4CF8-97AB-85F95648D0CE}" srcOrd="0" destOrd="0" presId="urn:microsoft.com/office/officeart/2005/8/layout/bProcess3"/>
    <dgm:cxn modelId="{3BB672E8-49D4-4F14-A4F4-C2CE57320174}" type="presOf" srcId="{BD3AE889-6F40-4863-AB29-0F4C706F0CBA}" destId="{6774CB11-33A7-45AB-99B6-7A379FACEB56}" srcOrd="1" destOrd="0" presId="urn:microsoft.com/office/officeart/2005/8/layout/bProcess3"/>
    <dgm:cxn modelId="{69289320-348F-4007-9D60-FF8C390DFB55}" type="presParOf" srcId="{B5C8ABF7-A19A-4003-8C19-08F66627D329}" destId="{786B1D92-6326-4CF8-97AB-85F95648D0CE}" srcOrd="0" destOrd="0" presId="urn:microsoft.com/office/officeart/2005/8/layout/bProcess3"/>
    <dgm:cxn modelId="{4BBFC5C1-44FA-4DD6-8AA3-8108BC1D2D3A}" type="presParOf" srcId="{B5C8ABF7-A19A-4003-8C19-08F66627D329}" destId="{E811DA88-FB5D-4398-87E0-3804FB815F1B}" srcOrd="1" destOrd="0" presId="urn:microsoft.com/office/officeart/2005/8/layout/bProcess3"/>
    <dgm:cxn modelId="{8A148183-C2AE-4B1E-8769-1C304EC2B450}" type="presParOf" srcId="{E811DA88-FB5D-4398-87E0-3804FB815F1B}" destId="{B47E074F-91B4-4B71-9FF4-63F5808B5FE3}" srcOrd="0" destOrd="0" presId="urn:microsoft.com/office/officeart/2005/8/layout/bProcess3"/>
    <dgm:cxn modelId="{B0A54F9E-9746-4876-8A4A-3359253D4BB4}" type="presParOf" srcId="{B5C8ABF7-A19A-4003-8C19-08F66627D329}" destId="{563AA0E8-FFE1-491B-AC25-6DD5D02BD87F}" srcOrd="2" destOrd="0" presId="urn:microsoft.com/office/officeart/2005/8/layout/bProcess3"/>
    <dgm:cxn modelId="{A34A34A5-C824-401E-A324-E185E38311BC}" type="presParOf" srcId="{B5C8ABF7-A19A-4003-8C19-08F66627D329}" destId="{6411864A-82FD-4B72-B8ED-03BED750230B}" srcOrd="3" destOrd="0" presId="urn:microsoft.com/office/officeart/2005/8/layout/bProcess3"/>
    <dgm:cxn modelId="{2632E875-D2CB-49F5-99D9-A592E2D4BEA0}" type="presParOf" srcId="{6411864A-82FD-4B72-B8ED-03BED750230B}" destId="{F6E8860D-1F8C-4215-BD16-899814053853}" srcOrd="0" destOrd="0" presId="urn:microsoft.com/office/officeart/2005/8/layout/bProcess3"/>
    <dgm:cxn modelId="{E3E72E57-9BDC-4B11-91D6-979A4BC0616F}" type="presParOf" srcId="{B5C8ABF7-A19A-4003-8C19-08F66627D329}" destId="{9838FF4D-B485-4773-8076-CD548CB1A535}" srcOrd="4" destOrd="0" presId="urn:microsoft.com/office/officeart/2005/8/layout/bProcess3"/>
    <dgm:cxn modelId="{A737DB97-ED9F-4C51-9F6E-A0092E5278A2}" type="presParOf" srcId="{B5C8ABF7-A19A-4003-8C19-08F66627D329}" destId="{8FCA06F4-48F3-49BE-B7B5-957FA2F29695}" srcOrd="5" destOrd="0" presId="urn:microsoft.com/office/officeart/2005/8/layout/bProcess3"/>
    <dgm:cxn modelId="{72D3FA0C-F501-494D-8EB0-9A917CFCE617}" type="presParOf" srcId="{8FCA06F4-48F3-49BE-B7B5-957FA2F29695}" destId="{6774CB11-33A7-45AB-99B6-7A379FACEB56}" srcOrd="0" destOrd="0" presId="urn:microsoft.com/office/officeart/2005/8/layout/bProcess3"/>
    <dgm:cxn modelId="{EB0999D7-1564-4103-97C6-68EF8069C015}" type="presParOf" srcId="{B5C8ABF7-A19A-4003-8C19-08F66627D329}" destId="{4DF609FB-EE28-41BC-B281-7DD9F9F17D44}" srcOrd="6"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9D8860-94BF-48E7-96F3-F223AC5C5D60}" type="doc">
      <dgm:prSet loTypeId="urn:microsoft.com/office/officeart/2005/8/layout/bProcess3" loCatId="process" qsTypeId="urn:microsoft.com/office/officeart/2005/8/quickstyle/simple5" qsCatId="simple" csTypeId="urn:microsoft.com/office/officeart/2005/8/colors/accent2_1" csCatId="accent2" phldr="1"/>
      <dgm:spPr/>
      <dgm:t>
        <a:bodyPr/>
        <a:lstStyle/>
        <a:p>
          <a:endParaRPr lang="en-US"/>
        </a:p>
      </dgm:t>
    </dgm:pt>
    <dgm:pt modelId="{154A9B78-9071-4D00-B620-558F2C2C52F8}">
      <dgm:prSet phldrT="[Text]" custT="1"/>
      <dgm:spPr/>
      <dgm:t>
        <a:bodyPr/>
        <a:lstStyle/>
        <a:p>
          <a:r>
            <a:rPr lang="en-US" sz="2000" b="1" i="0" u="none" dirty="0">
              <a:solidFill>
                <a:schemeClr val="bg1">
                  <a:lumMod val="85000"/>
                </a:schemeClr>
              </a:solidFill>
              <a:latin typeface="Agency FB" panose="020B0503020202020204" pitchFamily="34" charset="0"/>
            </a:rPr>
            <a:t>Students who need accommodations for their currently enrolled courses are identified by Accessibility Resources and Services (ARS)</a:t>
          </a:r>
          <a:endParaRPr lang="en-US" sz="2000" b="1" dirty="0">
            <a:solidFill>
              <a:schemeClr val="bg1">
                <a:lumMod val="85000"/>
              </a:schemeClr>
            </a:solidFill>
            <a:latin typeface="Agency FB" panose="020B0503020202020204" pitchFamily="34" charset="0"/>
          </a:endParaRPr>
        </a:p>
      </dgm:t>
    </dgm:pt>
    <dgm:pt modelId="{0DA04D41-BB42-4650-8FF4-EDC060CD9F74}" type="parTrans" cxnId="{ABA65546-F630-409F-99AA-264966E4DE6A}">
      <dgm:prSet/>
      <dgm:spPr/>
      <dgm:t>
        <a:bodyPr/>
        <a:lstStyle/>
        <a:p>
          <a:endParaRPr lang="en-US" sz="2000">
            <a:solidFill>
              <a:schemeClr val="bg1">
                <a:lumMod val="85000"/>
              </a:schemeClr>
            </a:solidFill>
            <a:latin typeface="Agency FB" panose="020B0503020202020204" pitchFamily="34" charset="0"/>
          </a:endParaRPr>
        </a:p>
      </dgm:t>
    </dgm:pt>
    <dgm:pt modelId="{C1933A0E-C5EA-41A9-8170-E1364DD97A1D}" type="sibTrans" cxnId="{ABA65546-F630-409F-99AA-264966E4DE6A}">
      <dgm:prSet custT="1"/>
      <dgm:spPr>
        <a:ln w="57150">
          <a:solidFill>
            <a:schemeClr val="bg1">
              <a:lumMod val="75000"/>
            </a:schemeClr>
          </a:solidFill>
        </a:ln>
      </dgm:spPr>
      <dgm:t>
        <a:bodyPr/>
        <a:lstStyle/>
        <a:p>
          <a:endParaRPr lang="en-US" sz="2000">
            <a:solidFill>
              <a:schemeClr val="bg1">
                <a:lumMod val="85000"/>
              </a:schemeClr>
            </a:solidFill>
            <a:latin typeface="Agency FB" panose="020B0503020202020204" pitchFamily="34" charset="0"/>
          </a:endParaRPr>
        </a:p>
      </dgm:t>
    </dgm:pt>
    <dgm:pt modelId="{DC5EBB86-1BB0-4209-9B34-D379E8432A2C}">
      <dgm:prSet phldrT="[Text]" custT="1"/>
      <dgm:spPr/>
      <dgm:t>
        <a:bodyPr/>
        <a:lstStyle/>
        <a:p>
          <a:r>
            <a:rPr lang="en-US" sz="2000" b="1" dirty="0">
              <a:solidFill>
                <a:schemeClr val="bg1">
                  <a:lumMod val="85000"/>
                </a:schemeClr>
              </a:solidFill>
              <a:latin typeface="Agency FB" panose="020B0503020202020204" pitchFamily="34" charset="0"/>
            </a:rPr>
            <a:t>ARS sends emails to the Reviewers* and teaching faculty outlining identified students’ with disability needs </a:t>
          </a:r>
        </a:p>
      </dgm:t>
    </dgm:pt>
    <dgm:pt modelId="{83B74AEA-6801-44A7-8D41-4C1BF59B7F41}" type="parTrans" cxnId="{C86035E1-5C6B-4B42-B8F3-7A83A5A15126}">
      <dgm:prSet/>
      <dgm:spPr/>
      <dgm:t>
        <a:bodyPr/>
        <a:lstStyle/>
        <a:p>
          <a:endParaRPr lang="en-US" sz="2000">
            <a:solidFill>
              <a:schemeClr val="bg1">
                <a:lumMod val="85000"/>
              </a:schemeClr>
            </a:solidFill>
            <a:latin typeface="Agency FB" panose="020B0503020202020204" pitchFamily="34" charset="0"/>
          </a:endParaRPr>
        </a:p>
      </dgm:t>
    </dgm:pt>
    <dgm:pt modelId="{B7CD0F6C-15E3-4BA5-BFE9-A54BD4E51818}" type="sibTrans" cxnId="{C86035E1-5C6B-4B42-B8F3-7A83A5A15126}">
      <dgm:prSet custT="1"/>
      <dgm:spPr>
        <a:ln w="57150">
          <a:solidFill>
            <a:schemeClr val="bg1">
              <a:lumMod val="75000"/>
            </a:schemeClr>
          </a:solidFill>
        </a:ln>
      </dgm:spPr>
      <dgm:t>
        <a:bodyPr/>
        <a:lstStyle/>
        <a:p>
          <a:endParaRPr lang="en-US" sz="2000">
            <a:solidFill>
              <a:schemeClr val="bg1">
                <a:lumMod val="85000"/>
              </a:schemeClr>
            </a:solidFill>
            <a:latin typeface="Agency FB" panose="020B0503020202020204" pitchFamily="34" charset="0"/>
          </a:endParaRPr>
        </a:p>
      </dgm:t>
    </dgm:pt>
    <dgm:pt modelId="{0C39106A-79C3-4169-B62D-FB6C60BF7B57}">
      <dgm:prSet phldrT="[Text]" custT="1"/>
      <dgm:spPr/>
      <dgm:t>
        <a:bodyPr/>
        <a:lstStyle/>
        <a:p>
          <a:r>
            <a:rPr lang="en-US" sz="2000" b="1" i="0" u="none" dirty="0">
              <a:solidFill>
                <a:schemeClr val="bg1">
                  <a:lumMod val="85000"/>
                </a:schemeClr>
              </a:solidFill>
              <a:latin typeface="Agency FB" panose="020B0503020202020204" pitchFamily="34" charset="0"/>
            </a:rPr>
            <a:t>Identified courses are reviewed to identify </a:t>
          </a:r>
          <a:r>
            <a:rPr lang="en-US" sz="2000" b="1" dirty="0">
              <a:solidFill>
                <a:schemeClr val="bg1">
                  <a:lumMod val="85000"/>
                </a:schemeClr>
              </a:solidFill>
              <a:latin typeface="Agency FB" panose="020B0503020202020204" pitchFamily="34" charset="0"/>
            </a:rPr>
            <a:t>challenges for specific types of functional limitation due to disability</a:t>
          </a:r>
          <a:r>
            <a:rPr lang="en-US" sz="2000" b="1" i="0" u="none" dirty="0">
              <a:solidFill>
                <a:schemeClr val="bg1">
                  <a:lumMod val="85000"/>
                </a:schemeClr>
              </a:solidFill>
              <a:latin typeface="Agency FB" panose="020B0503020202020204" pitchFamily="34" charset="0"/>
            </a:rPr>
            <a:t> </a:t>
          </a:r>
          <a:endParaRPr lang="en-US" sz="2000" b="1" dirty="0">
            <a:solidFill>
              <a:schemeClr val="bg1">
                <a:lumMod val="85000"/>
              </a:schemeClr>
            </a:solidFill>
            <a:latin typeface="Agency FB" panose="020B0503020202020204" pitchFamily="34" charset="0"/>
          </a:endParaRPr>
        </a:p>
      </dgm:t>
    </dgm:pt>
    <dgm:pt modelId="{8598A3EE-8988-4E0C-9710-4CFE7FD0ED53}" type="parTrans" cxnId="{24BB1782-06CC-41D3-BB4E-C38A9E3BE21B}">
      <dgm:prSet/>
      <dgm:spPr/>
      <dgm:t>
        <a:bodyPr/>
        <a:lstStyle/>
        <a:p>
          <a:endParaRPr lang="en-US" sz="2000">
            <a:solidFill>
              <a:schemeClr val="bg1">
                <a:lumMod val="85000"/>
              </a:schemeClr>
            </a:solidFill>
            <a:latin typeface="Agency FB" panose="020B0503020202020204" pitchFamily="34" charset="0"/>
          </a:endParaRPr>
        </a:p>
      </dgm:t>
    </dgm:pt>
    <dgm:pt modelId="{BD3AE889-6F40-4863-AB29-0F4C706F0CBA}" type="sibTrans" cxnId="{24BB1782-06CC-41D3-BB4E-C38A9E3BE21B}">
      <dgm:prSet custT="1"/>
      <dgm:spPr>
        <a:ln w="57150">
          <a:solidFill>
            <a:schemeClr val="bg1">
              <a:lumMod val="75000"/>
            </a:schemeClr>
          </a:solidFill>
        </a:ln>
      </dgm:spPr>
      <dgm:t>
        <a:bodyPr/>
        <a:lstStyle/>
        <a:p>
          <a:endParaRPr lang="en-US" sz="2000">
            <a:solidFill>
              <a:schemeClr val="bg1">
                <a:lumMod val="85000"/>
              </a:schemeClr>
            </a:solidFill>
            <a:latin typeface="Agency FB" panose="020B0503020202020204" pitchFamily="34" charset="0"/>
          </a:endParaRPr>
        </a:p>
      </dgm:t>
    </dgm:pt>
    <dgm:pt modelId="{D2CD1461-1DDF-4783-B1E3-1D9250E1E5FE}">
      <dgm:prSet phldrT="[Text]" custT="1"/>
      <dgm:spPr/>
      <dgm:t>
        <a:bodyPr/>
        <a:lstStyle/>
        <a:p>
          <a:r>
            <a:rPr lang="en-US" sz="2000" b="1">
              <a:solidFill>
                <a:schemeClr val="bg1">
                  <a:lumMod val="85000"/>
                </a:schemeClr>
              </a:solidFill>
              <a:latin typeface="Agency FB" panose="020B0503020202020204" pitchFamily="34" charset="0"/>
            </a:rPr>
            <a:t>Minor issues </a:t>
          </a:r>
          <a:r>
            <a:rPr lang="en-US" sz="2000" b="1" i="0" u="none">
              <a:solidFill>
                <a:schemeClr val="bg1">
                  <a:lumMod val="85000"/>
                </a:schemeClr>
              </a:solidFill>
              <a:latin typeface="Agency FB" panose="020B0503020202020204" pitchFamily="34" charset="0"/>
            </a:rPr>
            <a:t>are fixed by the reviewers, while larger issues are addressed with the ARS office and the faculty member as needed</a:t>
          </a:r>
          <a:endParaRPr lang="en-US" sz="2000" b="1" dirty="0">
            <a:solidFill>
              <a:schemeClr val="bg1">
                <a:lumMod val="85000"/>
              </a:schemeClr>
            </a:solidFill>
            <a:latin typeface="Agency FB" panose="020B0503020202020204" pitchFamily="34" charset="0"/>
          </a:endParaRPr>
        </a:p>
      </dgm:t>
    </dgm:pt>
    <dgm:pt modelId="{9DD50FDF-607E-4767-AEC7-0C75FEBA9FF7}" type="parTrans" cxnId="{D6BD8F6E-E1DC-4591-B772-031209882398}">
      <dgm:prSet/>
      <dgm:spPr/>
      <dgm:t>
        <a:bodyPr/>
        <a:lstStyle/>
        <a:p>
          <a:endParaRPr lang="en-US" sz="2000">
            <a:solidFill>
              <a:schemeClr val="bg1">
                <a:lumMod val="85000"/>
              </a:schemeClr>
            </a:solidFill>
            <a:latin typeface="Agency FB" panose="020B0503020202020204" pitchFamily="34" charset="0"/>
          </a:endParaRPr>
        </a:p>
      </dgm:t>
    </dgm:pt>
    <dgm:pt modelId="{DE7E691D-CBDF-46DC-9B68-71B8258F9F68}" type="sibTrans" cxnId="{D6BD8F6E-E1DC-4591-B772-031209882398}">
      <dgm:prSet custT="1"/>
      <dgm:spPr/>
      <dgm:t>
        <a:bodyPr/>
        <a:lstStyle/>
        <a:p>
          <a:endParaRPr lang="en-US" sz="2000">
            <a:solidFill>
              <a:schemeClr val="bg1">
                <a:lumMod val="85000"/>
              </a:schemeClr>
            </a:solidFill>
            <a:latin typeface="Agency FB" panose="020B0503020202020204" pitchFamily="34" charset="0"/>
          </a:endParaRPr>
        </a:p>
      </dgm:t>
    </dgm:pt>
    <dgm:pt modelId="{B5C8ABF7-A19A-4003-8C19-08F66627D329}" type="pres">
      <dgm:prSet presAssocID="{BF9D8860-94BF-48E7-96F3-F223AC5C5D60}" presName="Name0" presStyleCnt="0">
        <dgm:presLayoutVars>
          <dgm:dir/>
          <dgm:resizeHandles val="exact"/>
        </dgm:presLayoutVars>
      </dgm:prSet>
      <dgm:spPr/>
      <dgm:t>
        <a:bodyPr/>
        <a:lstStyle/>
        <a:p>
          <a:endParaRPr lang="en-US"/>
        </a:p>
      </dgm:t>
    </dgm:pt>
    <dgm:pt modelId="{786B1D92-6326-4CF8-97AB-85F95648D0CE}" type="pres">
      <dgm:prSet presAssocID="{154A9B78-9071-4D00-B620-558F2C2C52F8}" presName="node" presStyleLbl="node1" presStyleIdx="0" presStyleCnt="4">
        <dgm:presLayoutVars>
          <dgm:bulletEnabled val="1"/>
        </dgm:presLayoutVars>
      </dgm:prSet>
      <dgm:spPr>
        <a:prstGeom prst="roundRect">
          <a:avLst/>
        </a:prstGeom>
      </dgm:spPr>
      <dgm:t>
        <a:bodyPr/>
        <a:lstStyle/>
        <a:p>
          <a:endParaRPr lang="en-US"/>
        </a:p>
      </dgm:t>
    </dgm:pt>
    <dgm:pt modelId="{E811DA88-FB5D-4398-87E0-3804FB815F1B}" type="pres">
      <dgm:prSet presAssocID="{C1933A0E-C5EA-41A9-8170-E1364DD97A1D}" presName="sibTrans" presStyleLbl="sibTrans1D1" presStyleIdx="0" presStyleCnt="3"/>
      <dgm:spPr/>
      <dgm:t>
        <a:bodyPr/>
        <a:lstStyle/>
        <a:p>
          <a:endParaRPr lang="en-US"/>
        </a:p>
      </dgm:t>
    </dgm:pt>
    <dgm:pt modelId="{B47E074F-91B4-4B71-9FF4-63F5808B5FE3}" type="pres">
      <dgm:prSet presAssocID="{C1933A0E-C5EA-41A9-8170-E1364DD97A1D}" presName="connectorText" presStyleLbl="sibTrans1D1" presStyleIdx="0" presStyleCnt="3"/>
      <dgm:spPr/>
      <dgm:t>
        <a:bodyPr/>
        <a:lstStyle/>
        <a:p>
          <a:endParaRPr lang="en-US"/>
        </a:p>
      </dgm:t>
    </dgm:pt>
    <dgm:pt modelId="{563AA0E8-FFE1-491B-AC25-6DD5D02BD87F}" type="pres">
      <dgm:prSet presAssocID="{DC5EBB86-1BB0-4209-9B34-D379E8432A2C}" presName="node" presStyleLbl="node1" presStyleIdx="1" presStyleCnt="4">
        <dgm:presLayoutVars>
          <dgm:bulletEnabled val="1"/>
        </dgm:presLayoutVars>
      </dgm:prSet>
      <dgm:spPr>
        <a:prstGeom prst="roundRect">
          <a:avLst/>
        </a:prstGeom>
      </dgm:spPr>
      <dgm:t>
        <a:bodyPr/>
        <a:lstStyle/>
        <a:p>
          <a:endParaRPr lang="en-US"/>
        </a:p>
      </dgm:t>
    </dgm:pt>
    <dgm:pt modelId="{6411864A-82FD-4B72-B8ED-03BED750230B}" type="pres">
      <dgm:prSet presAssocID="{B7CD0F6C-15E3-4BA5-BFE9-A54BD4E51818}" presName="sibTrans" presStyleLbl="sibTrans1D1" presStyleIdx="1" presStyleCnt="3"/>
      <dgm:spPr/>
      <dgm:t>
        <a:bodyPr/>
        <a:lstStyle/>
        <a:p>
          <a:endParaRPr lang="en-US"/>
        </a:p>
      </dgm:t>
    </dgm:pt>
    <dgm:pt modelId="{F6E8860D-1F8C-4215-BD16-899814053853}" type="pres">
      <dgm:prSet presAssocID="{B7CD0F6C-15E3-4BA5-BFE9-A54BD4E51818}" presName="connectorText" presStyleLbl="sibTrans1D1" presStyleIdx="1" presStyleCnt="3"/>
      <dgm:spPr/>
      <dgm:t>
        <a:bodyPr/>
        <a:lstStyle/>
        <a:p>
          <a:endParaRPr lang="en-US"/>
        </a:p>
      </dgm:t>
    </dgm:pt>
    <dgm:pt modelId="{9838FF4D-B485-4773-8076-CD548CB1A535}" type="pres">
      <dgm:prSet presAssocID="{0C39106A-79C3-4169-B62D-FB6C60BF7B57}" presName="node" presStyleLbl="node1" presStyleIdx="2" presStyleCnt="4" custLinFactNeighborY="29295">
        <dgm:presLayoutVars>
          <dgm:bulletEnabled val="1"/>
        </dgm:presLayoutVars>
      </dgm:prSet>
      <dgm:spPr>
        <a:prstGeom prst="roundRect">
          <a:avLst/>
        </a:prstGeom>
      </dgm:spPr>
      <dgm:t>
        <a:bodyPr/>
        <a:lstStyle/>
        <a:p>
          <a:endParaRPr lang="en-US"/>
        </a:p>
      </dgm:t>
    </dgm:pt>
    <dgm:pt modelId="{8FCA06F4-48F3-49BE-B7B5-957FA2F29695}" type="pres">
      <dgm:prSet presAssocID="{BD3AE889-6F40-4863-AB29-0F4C706F0CBA}" presName="sibTrans" presStyleLbl="sibTrans1D1" presStyleIdx="2" presStyleCnt="3"/>
      <dgm:spPr/>
      <dgm:t>
        <a:bodyPr/>
        <a:lstStyle/>
        <a:p>
          <a:endParaRPr lang="en-US"/>
        </a:p>
      </dgm:t>
    </dgm:pt>
    <dgm:pt modelId="{6774CB11-33A7-45AB-99B6-7A379FACEB56}" type="pres">
      <dgm:prSet presAssocID="{BD3AE889-6F40-4863-AB29-0F4C706F0CBA}" presName="connectorText" presStyleLbl="sibTrans1D1" presStyleIdx="2" presStyleCnt="3"/>
      <dgm:spPr/>
      <dgm:t>
        <a:bodyPr/>
        <a:lstStyle/>
        <a:p>
          <a:endParaRPr lang="en-US"/>
        </a:p>
      </dgm:t>
    </dgm:pt>
    <dgm:pt modelId="{4DF609FB-EE28-41BC-B281-7DD9F9F17D44}" type="pres">
      <dgm:prSet presAssocID="{D2CD1461-1DDF-4783-B1E3-1D9250E1E5FE}" presName="node" presStyleLbl="node1" presStyleIdx="3" presStyleCnt="4" custLinFactNeighborY="29295">
        <dgm:presLayoutVars>
          <dgm:bulletEnabled val="1"/>
        </dgm:presLayoutVars>
      </dgm:prSet>
      <dgm:spPr>
        <a:prstGeom prst="roundRect">
          <a:avLst/>
        </a:prstGeom>
      </dgm:spPr>
      <dgm:t>
        <a:bodyPr/>
        <a:lstStyle/>
        <a:p>
          <a:endParaRPr lang="en-US"/>
        </a:p>
      </dgm:t>
    </dgm:pt>
  </dgm:ptLst>
  <dgm:cxnLst>
    <dgm:cxn modelId="{6FBD8B2B-855D-491C-8A76-C4C8ACCAEE5D}" type="presOf" srcId="{0C39106A-79C3-4169-B62D-FB6C60BF7B57}" destId="{9838FF4D-B485-4773-8076-CD548CB1A535}" srcOrd="0" destOrd="0" presId="urn:microsoft.com/office/officeart/2005/8/layout/bProcess3"/>
    <dgm:cxn modelId="{CF9C3DA1-AE28-4CB3-9CBD-BB66E3778ECC}" type="presOf" srcId="{B7CD0F6C-15E3-4BA5-BFE9-A54BD4E51818}" destId="{6411864A-82FD-4B72-B8ED-03BED750230B}" srcOrd="0" destOrd="0" presId="urn:microsoft.com/office/officeart/2005/8/layout/bProcess3"/>
    <dgm:cxn modelId="{C86035E1-5C6B-4B42-B8F3-7A83A5A15126}" srcId="{BF9D8860-94BF-48E7-96F3-F223AC5C5D60}" destId="{DC5EBB86-1BB0-4209-9B34-D379E8432A2C}" srcOrd="1" destOrd="0" parTransId="{83B74AEA-6801-44A7-8D41-4C1BF59B7F41}" sibTransId="{B7CD0F6C-15E3-4BA5-BFE9-A54BD4E51818}"/>
    <dgm:cxn modelId="{8BF1C9F4-D95B-46EF-98E8-FBF6FE23E115}" type="presOf" srcId="{BD3AE889-6F40-4863-AB29-0F4C706F0CBA}" destId="{8FCA06F4-48F3-49BE-B7B5-957FA2F29695}" srcOrd="0" destOrd="0" presId="urn:microsoft.com/office/officeart/2005/8/layout/bProcess3"/>
    <dgm:cxn modelId="{BE3E3C25-DA7B-4D4E-9E7D-F8F08AC367AD}" type="presOf" srcId="{C1933A0E-C5EA-41A9-8170-E1364DD97A1D}" destId="{E811DA88-FB5D-4398-87E0-3804FB815F1B}" srcOrd="0" destOrd="0" presId="urn:microsoft.com/office/officeart/2005/8/layout/bProcess3"/>
    <dgm:cxn modelId="{6F9833A6-E2A6-4FCC-9287-6C4C1901E36D}" type="presOf" srcId="{C1933A0E-C5EA-41A9-8170-E1364DD97A1D}" destId="{B47E074F-91B4-4B71-9FF4-63F5808B5FE3}" srcOrd="1" destOrd="0" presId="urn:microsoft.com/office/officeart/2005/8/layout/bProcess3"/>
    <dgm:cxn modelId="{24BB1782-06CC-41D3-BB4E-C38A9E3BE21B}" srcId="{BF9D8860-94BF-48E7-96F3-F223AC5C5D60}" destId="{0C39106A-79C3-4169-B62D-FB6C60BF7B57}" srcOrd="2" destOrd="0" parTransId="{8598A3EE-8988-4E0C-9710-4CFE7FD0ED53}" sibTransId="{BD3AE889-6F40-4863-AB29-0F4C706F0CBA}"/>
    <dgm:cxn modelId="{D6BD8F6E-E1DC-4591-B772-031209882398}" srcId="{BF9D8860-94BF-48E7-96F3-F223AC5C5D60}" destId="{D2CD1461-1DDF-4783-B1E3-1D9250E1E5FE}" srcOrd="3" destOrd="0" parTransId="{9DD50FDF-607E-4767-AEC7-0C75FEBA9FF7}" sibTransId="{DE7E691D-CBDF-46DC-9B68-71B8258F9F68}"/>
    <dgm:cxn modelId="{836615B0-31CC-42E3-9728-8EB9952C3DF8}" type="presOf" srcId="{B7CD0F6C-15E3-4BA5-BFE9-A54BD4E51818}" destId="{F6E8860D-1F8C-4215-BD16-899814053853}" srcOrd="1" destOrd="0" presId="urn:microsoft.com/office/officeart/2005/8/layout/bProcess3"/>
    <dgm:cxn modelId="{ABA65546-F630-409F-99AA-264966E4DE6A}" srcId="{BF9D8860-94BF-48E7-96F3-F223AC5C5D60}" destId="{154A9B78-9071-4D00-B620-558F2C2C52F8}" srcOrd="0" destOrd="0" parTransId="{0DA04D41-BB42-4650-8FF4-EDC060CD9F74}" sibTransId="{C1933A0E-C5EA-41A9-8170-E1364DD97A1D}"/>
    <dgm:cxn modelId="{96A2DF04-7011-4E39-B138-ECC458FC7D3A}" type="presOf" srcId="{BF9D8860-94BF-48E7-96F3-F223AC5C5D60}" destId="{B5C8ABF7-A19A-4003-8C19-08F66627D329}" srcOrd="0" destOrd="0" presId="urn:microsoft.com/office/officeart/2005/8/layout/bProcess3"/>
    <dgm:cxn modelId="{F0EC40AA-A5C5-481B-ABD9-D40520125E32}" type="presOf" srcId="{D2CD1461-1DDF-4783-B1E3-1D9250E1E5FE}" destId="{4DF609FB-EE28-41BC-B281-7DD9F9F17D44}" srcOrd="0" destOrd="0" presId="urn:microsoft.com/office/officeart/2005/8/layout/bProcess3"/>
    <dgm:cxn modelId="{6756AF17-940C-497A-BAF6-A67A8F801851}" type="presOf" srcId="{DC5EBB86-1BB0-4209-9B34-D379E8432A2C}" destId="{563AA0E8-FFE1-491B-AC25-6DD5D02BD87F}" srcOrd="0" destOrd="0" presId="urn:microsoft.com/office/officeart/2005/8/layout/bProcess3"/>
    <dgm:cxn modelId="{1A8249BD-69EE-4CAD-9C3A-B5712625D0A5}" type="presOf" srcId="{154A9B78-9071-4D00-B620-558F2C2C52F8}" destId="{786B1D92-6326-4CF8-97AB-85F95648D0CE}" srcOrd="0" destOrd="0" presId="urn:microsoft.com/office/officeart/2005/8/layout/bProcess3"/>
    <dgm:cxn modelId="{3BB672E8-49D4-4F14-A4F4-C2CE57320174}" type="presOf" srcId="{BD3AE889-6F40-4863-AB29-0F4C706F0CBA}" destId="{6774CB11-33A7-45AB-99B6-7A379FACEB56}" srcOrd="1" destOrd="0" presId="urn:microsoft.com/office/officeart/2005/8/layout/bProcess3"/>
    <dgm:cxn modelId="{69289320-348F-4007-9D60-FF8C390DFB55}" type="presParOf" srcId="{B5C8ABF7-A19A-4003-8C19-08F66627D329}" destId="{786B1D92-6326-4CF8-97AB-85F95648D0CE}" srcOrd="0" destOrd="0" presId="urn:microsoft.com/office/officeart/2005/8/layout/bProcess3"/>
    <dgm:cxn modelId="{4BBFC5C1-44FA-4DD6-8AA3-8108BC1D2D3A}" type="presParOf" srcId="{B5C8ABF7-A19A-4003-8C19-08F66627D329}" destId="{E811DA88-FB5D-4398-87E0-3804FB815F1B}" srcOrd="1" destOrd="0" presId="urn:microsoft.com/office/officeart/2005/8/layout/bProcess3"/>
    <dgm:cxn modelId="{8A148183-C2AE-4B1E-8769-1C304EC2B450}" type="presParOf" srcId="{E811DA88-FB5D-4398-87E0-3804FB815F1B}" destId="{B47E074F-91B4-4B71-9FF4-63F5808B5FE3}" srcOrd="0" destOrd="0" presId="urn:microsoft.com/office/officeart/2005/8/layout/bProcess3"/>
    <dgm:cxn modelId="{B0A54F9E-9746-4876-8A4A-3359253D4BB4}" type="presParOf" srcId="{B5C8ABF7-A19A-4003-8C19-08F66627D329}" destId="{563AA0E8-FFE1-491B-AC25-6DD5D02BD87F}" srcOrd="2" destOrd="0" presId="urn:microsoft.com/office/officeart/2005/8/layout/bProcess3"/>
    <dgm:cxn modelId="{A34A34A5-C824-401E-A324-E185E38311BC}" type="presParOf" srcId="{B5C8ABF7-A19A-4003-8C19-08F66627D329}" destId="{6411864A-82FD-4B72-B8ED-03BED750230B}" srcOrd="3" destOrd="0" presId="urn:microsoft.com/office/officeart/2005/8/layout/bProcess3"/>
    <dgm:cxn modelId="{2632E875-D2CB-49F5-99D9-A592E2D4BEA0}" type="presParOf" srcId="{6411864A-82FD-4B72-B8ED-03BED750230B}" destId="{F6E8860D-1F8C-4215-BD16-899814053853}" srcOrd="0" destOrd="0" presId="urn:microsoft.com/office/officeart/2005/8/layout/bProcess3"/>
    <dgm:cxn modelId="{E3E72E57-9BDC-4B11-91D6-979A4BC0616F}" type="presParOf" srcId="{B5C8ABF7-A19A-4003-8C19-08F66627D329}" destId="{9838FF4D-B485-4773-8076-CD548CB1A535}" srcOrd="4" destOrd="0" presId="urn:microsoft.com/office/officeart/2005/8/layout/bProcess3"/>
    <dgm:cxn modelId="{A737DB97-ED9F-4C51-9F6E-A0092E5278A2}" type="presParOf" srcId="{B5C8ABF7-A19A-4003-8C19-08F66627D329}" destId="{8FCA06F4-48F3-49BE-B7B5-957FA2F29695}" srcOrd="5" destOrd="0" presId="urn:microsoft.com/office/officeart/2005/8/layout/bProcess3"/>
    <dgm:cxn modelId="{72D3FA0C-F501-494D-8EB0-9A917CFCE617}" type="presParOf" srcId="{8FCA06F4-48F3-49BE-B7B5-957FA2F29695}" destId="{6774CB11-33A7-45AB-99B6-7A379FACEB56}" srcOrd="0" destOrd="0" presId="urn:microsoft.com/office/officeart/2005/8/layout/bProcess3"/>
    <dgm:cxn modelId="{EB0999D7-1564-4103-97C6-68EF8069C015}" type="presParOf" srcId="{B5C8ABF7-A19A-4003-8C19-08F66627D329}" destId="{4DF609FB-EE28-41BC-B281-7DD9F9F17D44}" srcOrd="6"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9D8860-94BF-48E7-96F3-F223AC5C5D60}" type="doc">
      <dgm:prSet loTypeId="urn:microsoft.com/office/officeart/2005/8/layout/bProcess3" loCatId="process" qsTypeId="urn:microsoft.com/office/officeart/2005/8/quickstyle/simple5" qsCatId="simple" csTypeId="urn:microsoft.com/office/officeart/2005/8/colors/accent2_1" csCatId="accent2" phldr="1"/>
      <dgm:spPr/>
      <dgm:t>
        <a:bodyPr/>
        <a:lstStyle/>
        <a:p>
          <a:endParaRPr lang="en-US"/>
        </a:p>
      </dgm:t>
    </dgm:pt>
    <dgm:pt modelId="{154A9B78-9071-4D00-B620-558F2C2C52F8}">
      <dgm:prSet phldrT="[Text]" custT="1"/>
      <dgm:spPr/>
      <dgm:t>
        <a:bodyPr/>
        <a:lstStyle/>
        <a:p>
          <a:r>
            <a:rPr lang="en-US" sz="2000" b="1" i="0" u="none" dirty="0">
              <a:solidFill>
                <a:schemeClr val="bg1">
                  <a:lumMod val="85000"/>
                </a:schemeClr>
              </a:solidFill>
              <a:latin typeface="Agency FB" panose="020B0503020202020204" pitchFamily="34" charset="0"/>
            </a:rPr>
            <a:t>Students who need accommodations for their currently enrolled courses are identified by Accessibility Resources and Services (ARS)</a:t>
          </a:r>
          <a:endParaRPr lang="en-US" sz="2000" b="1" dirty="0">
            <a:solidFill>
              <a:schemeClr val="bg1">
                <a:lumMod val="85000"/>
              </a:schemeClr>
            </a:solidFill>
            <a:latin typeface="Agency FB" panose="020B0503020202020204" pitchFamily="34" charset="0"/>
          </a:endParaRPr>
        </a:p>
      </dgm:t>
    </dgm:pt>
    <dgm:pt modelId="{0DA04D41-BB42-4650-8FF4-EDC060CD9F74}" type="parTrans" cxnId="{ABA65546-F630-409F-99AA-264966E4DE6A}">
      <dgm:prSet/>
      <dgm:spPr/>
      <dgm:t>
        <a:bodyPr/>
        <a:lstStyle/>
        <a:p>
          <a:endParaRPr lang="en-US" sz="2000">
            <a:solidFill>
              <a:schemeClr val="bg1">
                <a:lumMod val="85000"/>
              </a:schemeClr>
            </a:solidFill>
            <a:latin typeface="Agency FB" panose="020B0503020202020204" pitchFamily="34" charset="0"/>
          </a:endParaRPr>
        </a:p>
      </dgm:t>
    </dgm:pt>
    <dgm:pt modelId="{C1933A0E-C5EA-41A9-8170-E1364DD97A1D}" type="sibTrans" cxnId="{ABA65546-F630-409F-99AA-264966E4DE6A}">
      <dgm:prSet custT="1"/>
      <dgm:spPr>
        <a:ln w="57150">
          <a:solidFill>
            <a:schemeClr val="bg1">
              <a:lumMod val="75000"/>
            </a:schemeClr>
          </a:solidFill>
        </a:ln>
      </dgm:spPr>
      <dgm:t>
        <a:bodyPr/>
        <a:lstStyle/>
        <a:p>
          <a:endParaRPr lang="en-US" sz="2000">
            <a:solidFill>
              <a:schemeClr val="bg1">
                <a:lumMod val="85000"/>
              </a:schemeClr>
            </a:solidFill>
            <a:latin typeface="Agency FB" panose="020B0503020202020204" pitchFamily="34" charset="0"/>
          </a:endParaRPr>
        </a:p>
      </dgm:t>
    </dgm:pt>
    <dgm:pt modelId="{DC5EBB86-1BB0-4209-9B34-D379E8432A2C}">
      <dgm:prSet phldrT="[Text]" custT="1"/>
      <dgm:spPr/>
      <dgm:t>
        <a:bodyPr/>
        <a:lstStyle/>
        <a:p>
          <a:r>
            <a:rPr lang="en-US" sz="2000" b="1" dirty="0">
              <a:solidFill>
                <a:schemeClr val="bg1">
                  <a:lumMod val="85000"/>
                </a:schemeClr>
              </a:solidFill>
              <a:latin typeface="Agency FB" panose="020B0503020202020204" pitchFamily="34" charset="0"/>
            </a:rPr>
            <a:t>ARS sends emails to the Reviewers* and teaching faculty outlining identified students’ with disability needs </a:t>
          </a:r>
        </a:p>
      </dgm:t>
    </dgm:pt>
    <dgm:pt modelId="{83B74AEA-6801-44A7-8D41-4C1BF59B7F41}" type="parTrans" cxnId="{C86035E1-5C6B-4B42-B8F3-7A83A5A15126}">
      <dgm:prSet/>
      <dgm:spPr/>
      <dgm:t>
        <a:bodyPr/>
        <a:lstStyle/>
        <a:p>
          <a:endParaRPr lang="en-US" sz="2000">
            <a:solidFill>
              <a:schemeClr val="bg1">
                <a:lumMod val="85000"/>
              </a:schemeClr>
            </a:solidFill>
            <a:latin typeface="Agency FB" panose="020B0503020202020204" pitchFamily="34" charset="0"/>
          </a:endParaRPr>
        </a:p>
      </dgm:t>
    </dgm:pt>
    <dgm:pt modelId="{B7CD0F6C-15E3-4BA5-BFE9-A54BD4E51818}" type="sibTrans" cxnId="{C86035E1-5C6B-4B42-B8F3-7A83A5A15126}">
      <dgm:prSet custT="1"/>
      <dgm:spPr>
        <a:ln w="57150">
          <a:solidFill>
            <a:schemeClr val="bg1">
              <a:lumMod val="75000"/>
            </a:schemeClr>
          </a:solidFill>
        </a:ln>
      </dgm:spPr>
      <dgm:t>
        <a:bodyPr/>
        <a:lstStyle/>
        <a:p>
          <a:endParaRPr lang="en-US" sz="2000">
            <a:solidFill>
              <a:schemeClr val="bg1">
                <a:lumMod val="85000"/>
              </a:schemeClr>
            </a:solidFill>
            <a:latin typeface="Agency FB" panose="020B0503020202020204" pitchFamily="34" charset="0"/>
          </a:endParaRPr>
        </a:p>
      </dgm:t>
    </dgm:pt>
    <dgm:pt modelId="{0C39106A-79C3-4169-B62D-FB6C60BF7B57}">
      <dgm:prSet phldrT="[Text]" custT="1"/>
      <dgm:spPr/>
      <dgm:t>
        <a:bodyPr/>
        <a:lstStyle/>
        <a:p>
          <a:r>
            <a:rPr lang="en-US" sz="2000" b="1" i="0" u="none" dirty="0">
              <a:solidFill>
                <a:schemeClr val="bg1">
                  <a:lumMod val="85000"/>
                </a:schemeClr>
              </a:solidFill>
              <a:latin typeface="Agency FB" panose="020B0503020202020204" pitchFamily="34" charset="0"/>
            </a:rPr>
            <a:t>Identified courses are reviewed to identify </a:t>
          </a:r>
          <a:r>
            <a:rPr lang="en-US" sz="2000" b="1" dirty="0">
              <a:solidFill>
                <a:schemeClr val="bg1">
                  <a:lumMod val="85000"/>
                </a:schemeClr>
              </a:solidFill>
              <a:latin typeface="Agency FB" panose="020B0503020202020204" pitchFamily="34" charset="0"/>
            </a:rPr>
            <a:t>challenges for specific types of functional limitation due to disability</a:t>
          </a:r>
          <a:r>
            <a:rPr lang="en-US" sz="2000" b="1" i="0" u="none" dirty="0">
              <a:solidFill>
                <a:schemeClr val="bg1">
                  <a:lumMod val="85000"/>
                </a:schemeClr>
              </a:solidFill>
              <a:latin typeface="Agency FB" panose="020B0503020202020204" pitchFamily="34" charset="0"/>
            </a:rPr>
            <a:t> </a:t>
          </a:r>
          <a:endParaRPr lang="en-US" sz="2000" b="1" dirty="0">
            <a:solidFill>
              <a:schemeClr val="bg1">
                <a:lumMod val="85000"/>
              </a:schemeClr>
            </a:solidFill>
            <a:latin typeface="Agency FB" panose="020B0503020202020204" pitchFamily="34" charset="0"/>
          </a:endParaRPr>
        </a:p>
      </dgm:t>
    </dgm:pt>
    <dgm:pt modelId="{8598A3EE-8988-4E0C-9710-4CFE7FD0ED53}" type="parTrans" cxnId="{24BB1782-06CC-41D3-BB4E-C38A9E3BE21B}">
      <dgm:prSet/>
      <dgm:spPr/>
      <dgm:t>
        <a:bodyPr/>
        <a:lstStyle/>
        <a:p>
          <a:endParaRPr lang="en-US" sz="2000">
            <a:solidFill>
              <a:schemeClr val="bg1">
                <a:lumMod val="85000"/>
              </a:schemeClr>
            </a:solidFill>
            <a:latin typeface="Agency FB" panose="020B0503020202020204" pitchFamily="34" charset="0"/>
          </a:endParaRPr>
        </a:p>
      </dgm:t>
    </dgm:pt>
    <dgm:pt modelId="{BD3AE889-6F40-4863-AB29-0F4C706F0CBA}" type="sibTrans" cxnId="{24BB1782-06CC-41D3-BB4E-C38A9E3BE21B}">
      <dgm:prSet custT="1"/>
      <dgm:spPr>
        <a:ln w="57150">
          <a:solidFill>
            <a:schemeClr val="bg1">
              <a:lumMod val="75000"/>
            </a:schemeClr>
          </a:solidFill>
        </a:ln>
      </dgm:spPr>
      <dgm:t>
        <a:bodyPr/>
        <a:lstStyle/>
        <a:p>
          <a:endParaRPr lang="en-US" sz="2000">
            <a:solidFill>
              <a:schemeClr val="bg1">
                <a:lumMod val="85000"/>
              </a:schemeClr>
            </a:solidFill>
            <a:latin typeface="Agency FB" panose="020B0503020202020204" pitchFamily="34" charset="0"/>
          </a:endParaRPr>
        </a:p>
      </dgm:t>
    </dgm:pt>
    <dgm:pt modelId="{D2CD1461-1DDF-4783-B1E3-1D9250E1E5FE}">
      <dgm:prSet phldrT="[Text]" custT="1"/>
      <dgm:spPr/>
      <dgm:t>
        <a:bodyPr/>
        <a:lstStyle/>
        <a:p>
          <a:r>
            <a:rPr lang="en-US" sz="2000" b="1">
              <a:solidFill>
                <a:schemeClr val="bg1">
                  <a:lumMod val="85000"/>
                </a:schemeClr>
              </a:solidFill>
              <a:latin typeface="Agency FB" panose="020B0503020202020204" pitchFamily="34" charset="0"/>
            </a:rPr>
            <a:t>Minor issues </a:t>
          </a:r>
          <a:r>
            <a:rPr lang="en-US" sz="2000" b="1" i="0" u="none">
              <a:solidFill>
                <a:schemeClr val="bg1">
                  <a:lumMod val="85000"/>
                </a:schemeClr>
              </a:solidFill>
              <a:latin typeface="Agency FB" panose="020B0503020202020204" pitchFamily="34" charset="0"/>
            </a:rPr>
            <a:t>are fixed by the reviewers, while larger issues are addressed with the ARS office and the faculty member as needed</a:t>
          </a:r>
          <a:endParaRPr lang="en-US" sz="2000" b="1" dirty="0">
            <a:solidFill>
              <a:schemeClr val="bg1">
                <a:lumMod val="85000"/>
              </a:schemeClr>
            </a:solidFill>
            <a:latin typeface="Agency FB" panose="020B0503020202020204" pitchFamily="34" charset="0"/>
          </a:endParaRPr>
        </a:p>
      </dgm:t>
    </dgm:pt>
    <dgm:pt modelId="{9DD50FDF-607E-4767-AEC7-0C75FEBA9FF7}" type="parTrans" cxnId="{D6BD8F6E-E1DC-4591-B772-031209882398}">
      <dgm:prSet/>
      <dgm:spPr/>
      <dgm:t>
        <a:bodyPr/>
        <a:lstStyle/>
        <a:p>
          <a:endParaRPr lang="en-US" sz="2000">
            <a:solidFill>
              <a:schemeClr val="bg1">
                <a:lumMod val="85000"/>
              </a:schemeClr>
            </a:solidFill>
            <a:latin typeface="Agency FB" panose="020B0503020202020204" pitchFamily="34" charset="0"/>
          </a:endParaRPr>
        </a:p>
      </dgm:t>
    </dgm:pt>
    <dgm:pt modelId="{DE7E691D-CBDF-46DC-9B68-71B8258F9F68}" type="sibTrans" cxnId="{D6BD8F6E-E1DC-4591-B772-031209882398}">
      <dgm:prSet custT="1"/>
      <dgm:spPr/>
      <dgm:t>
        <a:bodyPr/>
        <a:lstStyle/>
        <a:p>
          <a:endParaRPr lang="en-US" sz="2000">
            <a:solidFill>
              <a:schemeClr val="bg1">
                <a:lumMod val="85000"/>
              </a:schemeClr>
            </a:solidFill>
            <a:latin typeface="Agency FB" panose="020B0503020202020204" pitchFamily="34" charset="0"/>
          </a:endParaRPr>
        </a:p>
      </dgm:t>
    </dgm:pt>
    <dgm:pt modelId="{B5C8ABF7-A19A-4003-8C19-08F66627D329}" type="pres">
      <dgm:prSet presAssocID="{BF9D8860-94BF-48E7-96F3-F223AC5C5D60}" presName="Name0" presStyleCnt="0">
        <dgm:presLayoutVars>
          <dgm:dir/>
          <dgm:resizeHandles val="exact"/>
        </dgm:presLayoutVars>
      </dgm:prSet>
      <dgm:spPr/>
      <dgm:t>
        <a:bodyPr/>
        <a:lstStyle/>
        <a:p>
          <a:endParaRPr lang="en-US"/>
        </a:p>
      </dgm:t>
    </dgm:pt>
    <dgm:pt modelId="{786B1D92-6326-4CF8-97AB-85F95648D0CE}" type="pres">
      <dgm:prSet presAssocID="{154A9B78-9071-4D00-B620-558F2C2C52F8}" presName="node" presStyleLbl="node1" presStyleIdx="0" presStyleCnt="4">
        <dgm:presLayoutVars>
          <dgm:bulletEnabled val="1"/>
        </dgm:presLayoutVars>
      </dgm:prSet>
      <dgm:spPr>
        <a:prstGeom prst="roundRect">
          <a:avLst/>
        </a:prstGeom>
      </dgm:spPr>
      <dgm:t>
        <a:bodyPr/>
        <a:lstStyle/>
        <a:p>
          <a:endParaRPr lang="en-US"/>
        </a:p>
      </dgm:t>
    </dgm:pt>
    <dgm:pt modelId="{E811DA88-FB5D-4398-87E0-3804FB815F1B}" type="pres">
      <dgm:prSet presAssocID="{C1933A0E-C5EA-41A9-8170-E1364DD97A1D}" presName="sibTrans" presStyleLbl="sibTrans1D1" presStyleIdx="0" presStyleCnt="3"/>
      <dgm:spPr/>
      <dgm:t>
        <a:bodyPr/>
        <a:lstStyle/>
        <a:p>
          <a:endParaRPr lang="en-US"/>
        </a:p>
      </dgm:t>
    </dgm:pt>
    <dgm:pt modelId="{B47E074F-91B4-4B71-9FF4-63F5808B5FE3}" type="pres">
      <dgm:prSet presAssocID="{C1933A0E-C5EA-41A9-8170-E1364DD97A1D}" presName="connectorText" presStyleLbl="sibTrans1D1" presStyleIdx="0" presStyleCnt="3"/>
      <dgm:spPr/>
      <dgm:t>
        <a:bodyPr/>
        <a:lstStyle/>
        <a:p>
          <a:endParaRPr lang="en-US"/>
        </a:p>
      </dgm:t>
    </dgm:pt>
    <dgm:pt modelId="{563AA0E8-FFE1-491B-AC25-6DD5D02BD87F}" type="pres">
      <dgm:prSet presAssocID="{DC5EBB86-1BB0-4209-9B34-D379E8432A2C}" presName="node" presStyleLbl="node1" presStyleIdx="1" presStyleCnt="4">
        <dgm:presLayoutVars>
          <dgm:bulletEnabled val="1"/>
        </dgm:presLayoutVars>
      </dgm:prSet>
      <dgm:spPr>
        <a:prstGeom prst="roundRect">
          <a:avLst/>
        </a:prstGeom>
      </dgm:spPr>
      <dgm:t>
        <a:bodyPr/>
        <a:lstStyle/>
        <a:p>
          <a:endParaRPr lang="en-US"/>
        </a:p>
      </dgm:t>
    </dgm:pt>
    <dgm:pt modelId="{6411864A-82FD-4B72-B8ED-03BED750230B}" type="pres">
      <dgm:prSet presAssocID="{B7CD0F6C-15E3-4BA5-BFE9-A54BD4E51818}" presName="sibTrans" presStyleLbl="sibTrans1D1" presStyleIdx="1" presStyleCnt="3"/>
      <dgm:spPr/>
      <dgm:t>
        <a:bodyPr/>
        <a:lstStyle/>
        <a:p>
          <a:endParaRPr lang="en-US"/>
        </a:p>
      </dgm:t>
    </dgm:pt>
    <dgm:pt modelId="{F6E8860D-1F8C-4215-BD16-899814053853}" type="pres">
      <dgm:prSet presAssocID="{B7CD0F6C-15E3-4BA5-BFE9-A54BD4E51818}" presName="connectorText" presStyleLbl="sibTrans1D1" presStyleIdx="1" presStyleCnt="3"/>
      <dgm:spPr/>
      <dgm:t>
        <a:bodyPr/>
        <a:lstStyle/>
        <a:p>
          <a:endParaRPr lang="en-US"/>
        </a:p>
      </dgm:t>
    </dgm:pt>
    <dgm:pt modelId="{9838FF4D-B485-4773-8076-CD548CB1A535}" type="pres">
      <dgm:prSet presAssocID="{0C39106A-79C3-4169-B62D-FB6C60BF7B57}" presName="node" presStyleLbl="node1" presStyleIdx="2" presStyleCnt="4" custLinFactNeighborY="29295">
        <dgm:presLayoutVars>
          <dgm:bulletEnabled val="1"/>
        </dgm:presLayoutVars>
      </dgm:prSet>
      <dgm:spPr>
        <a:prstGeom prst="roundRect">
          <a:avLst/>
        </a:prstGeom>
      </dgm:spPr>
      <dgm:t>
        <a:bodyPr/>
        <a:lstStyle/>
        <a:p>
          <a:endParaRPr lang="en-US"/>
        </a:p>
      </dgm:t>
    </dgm:pt>
    <dgm:pt modelId="{8FCA06F4-48F3-49BE-B7B5-957FA2F29695}" type="pres">
      <dgm:prSet presAssocID="{BD3AE889-6F40-4863-AB29-0F4C706F0CBA}" presName="sibTrans" presStyleLbl="sibTrans1D1" presStyleIdx="2" presStyleCnt="3"/>
      <dgm:spPr/>
      <dgm:t>
        <a:bodyPr/>
        <a:lstStyle/>
        <a:p>
          <a:endParaRPr lang="en-US"/>
        </a:p>
      </dgm:t>
    </dgm:pt>
    <dgm:pt modelId="{6774CB11-33A7-45AB-99B6-7A379FACEB56}" type="pres">
      <dgm:prSet presAssocID="{BD3AE889-6F40-4863-AB29-0F4C706F0CBA}" presName="connectorText" presStyleLbl="sibTrans1D1" presStyleIdx="2" presStyleCnt="3"/>
      <dgm:spPr/>
      <dgm:t>
        <a:bodyPr/>
        <a:lstStyle/>
        <a:p>
          <a:endParaRPr lang="en-US"/>
        </a:p>
      </dgm:t>
    </dgm:pt>
    <dgm:pt modelId="{4DF609FB-EE28-41BC-B281-7DD9F9F17D44}" type="pres">
      <dgm:prSet presAssocID="{D2CD1461-1DDF-4783-B1E3-1D9250E1E5FE}" presName="node" presStyleLbl="node1" presStyleIdx="3" presStyleCnt="4" custLinFactNeighborY="29295">
        <dgm:presLayoutVars>
          <dgm:bulletEnabled val="1"/>
        </dgm:presLayoutVars>
      </dgm:prSet>
      <dgm:spPr>
        <a:prstGeom prst="roundRect">
          <a:avLst/>
        </a:prstGeom>
      </dgm:spPr>
      <dgm:t>
        <a:bodyPr/>
        <a:lstStyle/>
        <a:p>
          <a:endParaRPr lang="en-US"/>
        </a:p>
      </dgm:t>
    </dgm:pt>
  </dgm:ptLst>
  <dgm:cxnLst>
    <dgm:cxn modelId="{6FBD8B2B-855D-491C-8A76-C4C8ACCAEE5D}" type="presOf" srcId="{0C39106A-79C3-4169-B62D-FB6C60BF7B57}" destId="{9838FF4D-B485-4773-8076-CD548CB1A535}" srcOrd="0" destOrd="0" presId="urn:microsoft.com/office/officeart/2005/8/layout/bProcess3"/>
    <dgm:cxn modelId="{CF9C3DA1-AE28-4CB3-9CBD-BB66E3778ECC}" type="presOf" srcId="{B7CD0F6C-15E3-4BA5-BFE9-A54BD4E51818}" destId="{6411864A-82FD-4B72-B8ED-03BED750230B}" srcOrd="0" destOrd="0" presId="urn:microsoft.com/office/officeart/2005/8/layout/bProcess3"/>
    <dgm:cxn modelId="{C86035E1-5C6B-4B42-B8F3-7A83A5A15126}" srcId="{BF9D8860-94BF-48E7-96F3-F223AC5C5D60}" destId="{DC5EBB86-1BB0-4209-9B34-D379E8432A2C}" srcOrd="1" destOrd="0" parTransId="{83B74AEA-6801-44A7-8D41-4C1BF59B7F41}" sibTransId="{B7CD0F6C-15E3-4BA5-BFE9-A54BD4E51818}"/>
    <dgm:cxn modelId="{8BF1C9F4-D95B-46EF-98E8-FBF6FE23E115}" type="presOf" srcId="{BD3AE889-6F40-4863-AB29-0F4C706F0CBA}" destId="{8FCA06F4-48F3-49BE-B7B5-957FA2F29695}" srcOrd="0" destOrd="0" presId="urn:microsoft.com/office/officeart/2005/8/layout/bProcess3"/>
    <dgm:cxn modelId="{BE3E3C25-DA7B-4D4E-9E7D-F8F08AC367AD}" type="presOf" srcId="{C1933A0E-C5EA-41A9-8170-E1364DD97A1D}" destId="{E811DA88-FB5D-4398-87E0-3804FB815F1B}" srcOrd="0" destOrd="0" presId="urn:microsoft.com/office/officeart/2005/8/layout/bProcess3"/>
    <dgm:cxn modelId="{6F9833A6-E2A6-4FCC-9287-6C4C1901E36D}" type="presOf" srcId="{C1933A0E-C5EA-41A9-8170-E1364DD97A1D}" destId="{B47E074F-91B4-4B71-9FF4-63F5808B5FE3}" srcOrd="1" destOrd="0" presId="urn:microsoft.com/office/officeart/2005/8/layout/bProcess3"/>
    <dgm:cxn modelId="{24BB1782-06CC-41D3-BB4E-C38A9E3BE21B}" srcId="{BF9D8860-94BF-48E7-96F3-F223AC5C5D60}" destId="{0C39106A-79C3-4169-B62D-FB6C60BF7B57}" srcOrd="2" destOrd="0" parTransId="{8598A3EE-8988-4E0C-9710-4CFE7FD0ED53}" sibTransId="{BD3AE889-6F40-4863-AB29-0F4C706F0CBA}"/>
    <dgm:cxn modelId="{D6BD8F6E-E1DC-4591-B772-031209882398}" srcId="{BF9D8860-94BF-48E7-96F3-F223AC5C5D60}" destId="{D2CD1461-1DDF-4783-B1E3-1D9250E1E5FE}" srcOrd="3" destOrd="0" parTransId="{9DD50FDF-607E-4767-AEC7-0C75FEBA9FF7}" sibTransId="{DE7E691D-CBDF-46DC-9B68-71B8258F9F68}"/>
    <dgm:cxn modelId="{836615B0-31CC-42E3-9728-8EB9952C3DF8}" type="presOf" srcId="{B7CD0F6C-15E3-4BA5-BFE9-A54BD4E51818}" destId="{F6E8860D-1F8C-4215-BD16-899814053853}" srcOrd="1" destOrd="0" presId="urn:microsoft.com/office/officeart/2005/8/layout/bProcess3"/>
    <dgm:cxn modelId="{ABA65546-F630-409F-99AA-264966E4DE6A}" srcId="{BF9D8860-94BF-48E7-96F3-F223AC5C5D60}" destId="{154A9B78-9071-4D00-B620-558F2C2C52F8}" srcOrd="0" destOrd="0" parTransId="{0DA04D41-BB42-4650-8FF4-EDC060CD9F74}" sibTransId="{C1933A0E-C5EA-41A9-8170-E1364DD97A1D}"/>
    <dgm:cxn modelId="{96A2DF04-7011-4E39-B138-ECC458FC7D3A}" type="presOf" srcId="{BF9D8860-94BF-48E7-96F3-F223AC5C5D60}" destId="{B5C8ABF7-A19A-4003-8C19-08F66627D329}" srcOrd="0" destOrd="0" presId="urn:microsoft.com/office/officeart/2005/8/layout/bProcess3"/>
    <dgm:cxn modelId="{F0EC40AA-A5C5-481B-ABD9-D40520125E32}" type="presOf" srcId="{D2CD1461-1DDF-4783-B1E3-1D9250E1E5FE}" destId="{4DF609FB-EE28-41BC-B281-7DD9F9F17D44}" srcOrd="0" destOrd="0" presId="urn:microsoft.com/office/officeart/2005/8/layout/bProcess3"/>
    <dgm:cxn modelId="{6756AF17-940C-497A-BAF6-A67A8F801851}" type="presOf" srcId="{DC5EBB86-1BB0-4209-9B34-D379E8432A2C}" destId="{563AA0E8-FFE1-491B-AC25-6DD5D02BD87F}" srcOrd="0" destOrd="0" presId="urn:microsoft.com/office/officeart/2005/8/layout/bProcess3"/>
    <dgm:cxn modelId="{1A8249BD-69EE-4CAD-9C3A-B5712625D0A5}" type="presOf" srcId="{154A9B78-9071-4D00-B620-558F2C2C52F8}" destId="{786B1D92-6326-4CF8-97AB-85F95648D0CE}" srcOrd="0" destOrd="0" presId="urn:microsoft.com/office/officeart/2005/8/layout/bProcess3"/>
    <dgm:cxn modelId="{3BB672E8-49D4-4F14-A4F4-C2CE57320174}" type="presOf" srcId="{BD3AE889-6F40-4863-AB29-0F4C706F0CBA}" destId="{6774CB11-33A7-45AB-99B6-7A379FACEB56}" srcOrd="1" destOrd="0" presId="urn:microsoft.com/office/officeart/2005/8/layout/bProcess3"/>
    <dgm:cxn modelId="{69289320-348F-4007-9D60-FF8C390DFB55}" type="presParOf" srcId="{B5C8ABF7-A19A-4003-8C19-08F66627D329}" destId="{786B1D92-6326-4CF8-97AB-85F95648D0CE}" srcOrd="0" destOrd="0" presId="urn:microsoft.com/office/officeart/2005/8/layout/bProcess3"/>
    <dgm:cxn modelId="{4BBFC5C1-44FA-4DD6-8AA3-8108BC1D2D3A}" type="presParOf" srcId="{B5C8ABF7-A19A-4003-8C19-08F66627D329}" destId="{E811DA88-FB5D-4398-87E0-3804FB815F1B}" srcOrd="1" destOrd="0" presId="urn:microsoft.com/office/officeart/2005/8/layout/bProcess3"/>
    <dgm:cxn modelId="{8A148183-C2AE-4B1E-8769-1C304EC2B450}" type="presParOf" srcId="{E811DA88-FB5D-4398-87E0-3804FB815F1B}" destId="{B47E074F-91B4-4B71-9FF4-63F5808B5FE3}" srcOrd="0" destOrd="0" presId="urn:microsoft.com/office/officeart/2005/8/layout/bProcess3"/>
    <dgm:cxn modelId="{B0A54F9E-9746-4876-8A4A-3359253D4BB4}" type="presParOf" srcId="{B5C8ABF7-A19A-4003-8C19-08F66627D329}" destId="{563AA0E8-FFE1-491B-AC25-6DD5D02BD87F}" srcOrd="2" destOrd="0" presId="urn:microsoft.com/office/officeart/2005/8/layout/bProcess3"/>
    <dgm:cxn modelId="{A34A34A5-C824-401E-A324-E185E38311BC}" type="presParOf" srcId="{B5C8ABF7-A19A-4003-8C19-08F66627D329}" destId="{6411864A-82FD-4B72-B8ED-03BED750230B}" srcOrd="3" destOrd="0" presId="urn:microsoft.com/office/officeart/2005/8/layout/bProcess3"/>
    <dgm:cxn modelId="{2632E875-D2CB-49F5-99D9-A592E2D4BEA0}" type="presParOf" srcId="{6411864A-82FD-4B72-B8ED-03BED750230B}" destId="{F6E8860D-1F8C-4215-BD16-899814053853}" srcOrd="0" destOrd="0" presId="urn:microsoft.com/office/officeart/2005/8/layout/bProcess3"/>
    <dgm:cxn modelId="{E3E72E57-9BDC-4B11-91D6-979A4BC0616F}" type="presParOf" srcId="{B5C8ABF7-A19A-4003-8C19-08F66627D329}" destId="{9838FF4D-B485-4773-8076-CD548CB1A535}" srcOrd="4" destOrd="0" presId="urn:microsoft.com/office/officeart/2005/8/layout/bProcess3"/>
    <dgm:cxn modelId="{A737DB97-ED9F-4C51-9F6E-A0092E5278A2}" type="presParOf" srcId="{B5C8ABF7-A19A-4003-8C19-08F66627D329}" destId="{8FCA06F4-48F3-49BE-B7B5-957FA2F29695}" srcOrd="5" destOrd="0" presId="urn:microsoft.com/office/officeart/2005/8/layout/bProcess3"/>
    <dgm:cxn modelId="{72D3FA0C-F501-494D-8EB0-9A917CFCE617}" type="presParOf" srcId="{8FCA06F4-48F3-49BE-B7B5-957FA2F29695}" destId="{6774CB11-33A7-45AB-99B6-7A379FACEB56}" srcOrd="0" destOrd="0" presId="urn:microsoft.com/office/officeart/2005/8/layout/bProcess3"/>
    <dgm:cxn modelId="{EB0999D7-1564-4103-97C6-68EF8069C015}" type="presParOf" srcId="{B5C8ABF7-A19A-4003-8C19-08F66627D329}" destId="{4DF609FB-EE28-41BC-B281-7DD9F9F17D44}" srcOrd="6"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1DA88-FB5D-4398-87E0-3804FB815F1B}">
      <dsp:nvSpPr>
        <dsp:cNvPr id="0" name=""/>
        <dsp:cNvSpPr/>
      </dsp:nvSpPr>
      <dsp:spPr>
        <a:xfrm>
          <a:off x="3794443" y="947268"/>
          <a:ext cx="730210" cy="91440"/>
        </a:xfrm>
        <a:custGeom>
          <a:avLst/>
          <a:gdLst/>
          <a:ahLst/>
          <a:cxnLst/>
          <a:rect l="0" t="0" r="0" b="0"/>
          <a:pathLst>
            <a:path>
              <a:moveTo>
                <a:pt x="0" y="45720"/>
              </a:moveTo>
              <a:lnTo>
                <a:pt x="730210" y="45720"/>
              </a:lnTo>
            </a:path>
          </a:pathLst>
        </a:custGeom>
        <a:noFill/>
        <a:ln w="57150" cap="flat" cmpd="sng" algn="ctr">
          <a:solidFill>
            <a:srgbClr val="62C1C5"/>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latin typeface="Agency FB" panose="020B0503020202020204" pitchFamily="34" charset="0"/>
          </a:endParaRPr>
        </a:p>
      </dsp:txBody>
      <dsp:txXfrm>
        <a:off x="4140528" y="989184"/>
        <a:ext cx="38040" cy="7608"/>
      </dsp:txXfrm>
    </dsp:sp>
    <dsp:sp modelId="{786B1D92-6326-4CF8-97AB-85F95648D0CE}">
      <dsp:nvSpPr>
        <dsp:cNvPr id="0" name=""/>
        <dsp:cNvSpPr/>
      </dsp:nvSpPr>
      <dsp:spPr>
        <a:xfrm>
          <a:off x="488370" y="626"/>
          <a:ext cx="3307873" cy="1984724"/>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i="0" u="none" kern="1200" dirty="0">
              <a:latin typeface="Agency FB" panose="020B0503020202020204" pitchFamily="34" charset="0"/>
            </a:rPr>
            <a:t>Students who need accommodations for their currently enrolled courses are identified by Accessibility Resources and Services (ARS)</a:t>
          </a:r>
          <a:endParaRPr lang="en-US" sz="2000" b="1" kern="1200" dirty="0">
            <a:latin typeface="Agency FB" panose="020B0503020202020204" pitchFamily="34" charset="0"/>
          </a:endParaRPr>
        </a:p>
      </dsp:txBody>
      <dsp:txXfrm>
        <a:off x="585256" y="97512"/>
        <a:ext cx="3114101" cy="1790952"/>
      </dsp:txXfrm>
    </dsp:sp>
    <dsp:sp modelId="{6411864A-82FD-4B72-B8ED-03BED750230B}">
      <dsp:nvSpPr>
        <dsp:cNvPr id="0" name=""/>
        <dsp:cNvSpPr/>
      </dsp:nvSpPr>
      <dsp:spPr>
        <a:xfrm>
          <a:off x="2142306" y="1983550"/>
          <a:ext cx="4068684" cy="730837"/>
        </a:xfrm>
        <a:custGeom>
          <a:avLst/>
          <a:gdLst/>
          <a:ahLst/>
          <a:cxnLst/>
          <a:rect l="0" t="0" r="0" b="0"/>
          <a:pathLst>
            <a:path>
              <a:moveTo>
                <a:pt x="4068684" y="0"/>
              </a:moveTo>
              <a:lnTo>
                <a:pt x="4068684" y="382518"/>
              </a:lnTo>
              <a:lnTo>
                <a:pt x="0" y="382518"/>
              </a:lnTo>
              <a:lnTo>
                <a:pt x="0" y="730837"/>
              </a:lnTo>
            </a:path>
          </a:pathLst>
        </a:custGeom>
        <a:noFill/>
        <a:ln w="57150" cap="flat" cmpd="sng" algn="ctr">
          <a:solidFill>
            <a:srgbClr val="62C1C5"/>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latin typeface="Agency FB" panose="020B0503020202020204" pitchFamily="34" charset="0"/>
          </a:endParaRPr>
        </a:p>
      </dsp:txBody>
      <dsp:txXfrm>
        <a:off x="4073165" y="2345165"/>
        <a:ext cx="206966" cy="7608"/>
      </dsp:txXfrm>
    </dsp:sp>
    <dsp:sp modelId="{563AA0E8-FFE1-491B-AC25-6DD5D02BD87F}">
      <dsp:nvSpPr>
        <dsp:cNvPr id="0" name=""/>
        <dsp:cNvSpPr/>
      </dsp:nvSpPr>
      <dsp:spPr>
        <a:xfrm>
          <a:off x="4557054" y="626"/>
          <a:ext cx="3307873" cy="1984724"/>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a:latin typeface="Agency FB" panose="020B0503020202020204" pitchFamily="34" charset="0"/>
            </a:rPr>
            <a:t>ARS sends emails to the Reviewers* and teaching faculty outlining identified students’ with disability needs </a:t>
          </a:r>
        </a:p>
      </dsp:txBody>
      <dsp:txXfrm>
        <a:off x="4653940" y="97512"/>
        <a:ext cx="3114101" cy="1790952"/>
      </dsp:txXfrm>
    </dsp:sp>
    <dsp:sp modelId="{8FCA06F4-48F3-49BE-B7B5-957FA2F29695}">
      <dsp:nvSpPr>
        <dsp:cNvPr id="0" name=""/>
        <dsp:cNvSpPr/>
      </dsp:nvSpPr>
      <dsp:spPr>
        <a:xfrm>
          <a:off x="3794443" y="3693429"/>
          <a:ext cx="730210" cy="91440"/>
        </a:xfrm>
        <a:custGeom>
          <a:avLst/>
          <a:gdLst/>
          <a:ahLst/>
          <a:cxnLst/>
          <a:rect l="0" t="0" r="0" b="0"/>
          <a:pathLst>
            <a:path>
              <a:moveTo>
                <a:pt x="0" y="45720"/>
              </a:moveTo>
              <a:lnTo>
                <a:pt x="730210" y="45720"/>
              </a:lnTo>
            </a:path>
          </a:pathLst>
        </a:custGeom>
        <a:noFill/>
        <a:ln w="57150" cap="flat" cmpd="sng" algn="ctr">
          <a:solidFill>
            <a:srgbClr val="62C1C5"/>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latin typeface="Agency FB" panose="020B0503020202020204" pitchFamily="34" charset="0"/>
          </a:endParaRPr>
        </a:p>
      </dsp:txBody>
      <dsp:txXfrm>
        <a:off x="4140528" y="3735345"/>
        <a:ext cx="38040" cy="7608"/>
      </dsp:txXfrm>
    </dsp:sp>
    <dsp:sp modelId="{9838FF4D-B485-4773-8076-CD548CB1A535}">
      <dsp:nvSpPr>
        <dsp:cNvPr id="0" name=""/>
        <dsp:cNvSpPr/>
      </dsp:nvSpPr>
      <dsp:spPr>
        <a:xfrm>
          <a:off x="488370" y="2746787"/>
          <a:ext cx="3307873" cy="1984724"/>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i="0" u="none" kern="1200" dirty="0">
              <a:latin typeface="Agency FB" panose="020B0503020202020204" pitchFamily="34" charset="0"/>
            </a:rPr>
            <a:t>Identified courses are reviewed to identify </a:t>
          </a:r>
          <a:r>
            <a:rPr lang="en-US" sz="2000" b="1" kern="1200" dirty="0">
              <a:latin typeface="Agency FB" panose="020B0503020202020204" pitchFamily="34" charset="0"/>
            </a:rPr>
            <a:t>challenges for specific types of functional limitation due to disability</a:t>
          </a:r>
          <a:r>
            <a:rPr lang="en-US" sz="2000" b="1" i="0" u="none" kern="1200" dirty="0">
              <a:latin typeface="Agency FB" panose="020B0503020202020204" pitchFamily="34" charset="0"/>
            </a:rPr>
            <a:t> </a:t>
          </a:r>
          <a:endParaRPr lang="en-US" sz="2000" b="1" kern="1200" dirty="0">
            <a:latin typeface="Agency FB" panose="020B0503020202020204" pitchFamily="34" charset="0"/>
          </a:endParaRPr>
        </a:p>
      </dsp:txBody>
      <dsp:txXfrm>
        <a:off x="585256" y="2843673"/>
        <a:ext cx="3114101" cy="1790952"/>
      </dsp:txXfrm>
    </dsp:sp>
    <dsp:sp modelId="{4DF609FB-EE28-41BC-B281-7DD9F9F17D44}">
      <dsp:nvSpPr>
        <dsp:cNvPr id="0" name=""/>
        <dsp:cNvSpPr/>
      </dsp:nvSpPr>
      <dsp:spPr>
        <a:xfrm>
          <a:off x="4557054" y="2746787"/>
          <a:ext cx="3307873" cy="1984724"/>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a:latin typeface="Agency FB" panose="020B0503020202020204" pitchFamily="34" charset="0"/>
            </a:rPr>
            <a:t>Minor issues </a:t>
          </a:r>
          <a:r>
            <a:rPr lang="en-US" sz="2000" b="1" i="0" u="none" kern="1200">
              <a:latin typeface="Agency FB" panose="020B0503020202020204" pitchFamily="34" charset="0"/>
            </a:rPr>
            <a:t>are fixed by the reviewers, while larger issues are addressed with the ARS office and the faculty member as needed</a:t>
          </a:r>
          <a:endParaRPr lang="en-US" sz="2000" b="1" kern="1200" dirty="0">
            <a:latin typeface="Agency FB" panose="020B0503020202020204" pitchFamily="34" charset="0"/>
          </a:endParaRPr>
        </a:p>
      </dsp:txBody>
      <dsp:txXfrm>
        <a:off x="4653940" y="2843673"/>
        <a:ext cx="3114101" cy="17909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1DA88-FB5D-4398-87E0-3804FB815F1B}">
      <dsp:nvSpPr>
        <dsp:cNvPr id="0" name=""/>
        <dsp:cNvSpPr/>
      </dsp:nvSpPr>
      <dsp:spPr>
        <a:xfrm>
          <a:off x="3794443" y="947268"/>
          <a:ext cx="730210" cy="91440"/>
        </a:xfrm>
        <a:custGeom>
          <a:avLst/>
          <a:gdLst/>
          <a:ahLst/>
          <a:cxnLst/>
          <a:rect l="0" t="0" r="0" b="0"/>
          <a:pathLst>
            <a:path>
              <a:moveTo>
                <a:pt x="0" y="45720"/>
              </a:moveTo>
              <a:lnTo>
                <a:pt x="730210" y="45720"/>
              </a:lnTo>
            </a:path>
          </a:pathLst>
        </a:custGeom>
        <a:noFill/>
        <a:ln w="57150" cap="flat" cmpd="sng" algn="ctr">
          <a:solidFill>
            <a:schemeClr val="bg1">
              <a:lumMod val="75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solidFill>
              <a:schemeClr val="bg1">
                <a:lumMod val="85000"/>
              </a:schemeClr>
            </a:solidFill>
            <a:latin typeface="Agency FB" panose="020B0503020202020204" pitchFamily="34" charset="0"/>
          </a:endParaRPr>
        </a:p>
      </dsp:txBody>
      <dsp:txXfrm>
        <a:off x="4140528" y="989184"/>
        <a:ext cx="38040" cy="7608"/>
      </dsp:txXfrm>
    </dsp:sp>
    <dsp:sp modelId="{786B1D92-6326-4CF8-97AB-85F95648D0CE}">
      <dsp:nvSpPr>
        <dsp:cNvPr id="0" name=""/>
        <dsp:cNvSpPr/>
      </dsp:nvSpPr>
      <dsp:spPr>
        <a:xfrm>
          <a:off x="488370" y="626"/>
          <a:ext cx="3307873" cy="1984724"/>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i="0" u="none" kern="1200" dirty="0">
              <a:solidFill>
                <a:schemeClr val="bg1">
                  <a:lumMod val="85000"/>
                </a:schemeClr>
              </a:solidFill>
              <a:latin typeface="Agency FB" panose="020B0503020202020204" pitchFamily="34" charset="0"/>
            </a:rPr>
            <a:t>Students who need accommodations for their currently enrolled courses are identified by Accessibility Resources and Services (ARS)</a:t>
          </a:r>
          <a:endParaRPr lang="en-US" sz="2000" b="1" kern="1200" dirty="0">
            <a:solidFill>
              <a:schemeClr val="bg1">
                <a:lumMod val="85000"/>
              </a:schemeClr>
            </a:solidFill>
            <a:latin typeface="Agency FB" panose="020B0503020202020204" pitchFamily="34" charset="0"/>
          </a:endParaRPr>
        </a:p>
      </dsp:txBody>
      <dsp:txXfrm>
        <a:off x="585256" y="97512"/>
        <a:ext cx="3114101" cy="1790952"/>
      </dsp:txXfrm>
    </dsp:sp>
    <dsp:sp modelId="{6411864A-82FD-4B72-B8ED-03BED750230B}">
      <dsp:nvSpPr>
        <dsp:cNvPr id="0" name=""/>
        <dsp:cNvSpPr/>
      </dsp:nvSpPr>
      <dsp:spPr>
        <a:xfrm>
          <a:off x="2142306" y="1983550"/>
          <a:ext cx="4068684" cy="730837"/>
        </a:xfrm>
        <a:custGeom>
          <a:avLst/>
          <a:gdLst/>
          <a:ahLst/>
          <a:cxnLst/>
          <a:rect l="0" t="0" r="0" b="0"/>
          <a:pathLst>
            <a:path>
              <a:moveTo>
                <a:pt x="4068684" y="0"/>
              </a:moveTo>
              <a:lnTo>
                <a:pt x="4068684" y="382518"/>
              </a:lnTo>
              <a:lnTo>
                <a:pt x="0" y="382518"/>
              </a:lnTo>
              <a:lnTo>
                <a:pt x="0" y="730837"/>
              </a:lnTo>
            </a:path>
          </a:pathLst>
        </a:custGeom>
        <a:noFill/>
        <a:ln w="57150" cap="flat" cmpd="sng" algn="ctr">
          <a:solidFill>
            <a:schemeClr val="bg1">
              <a:lumMod val="75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solidFill>
              <a:schemeClr val="bg1">
                <a:lumMod val="85000"/>
              </a:schemeClr>
            </a:solidFill>
            <a:latin typeface="Agency FB" panose="020B0503020202020204" pitchFamily="34" charset="0"/>
          </a:endParaRPr>
        </a:p>
      </dsp:txBody>
      <dsp:txXfrm>
        <a:off x="4073165" y="2345165"/>
        <a:ext cx="206966" cy="7608"/>
      </dsp:txXfrm>
    </dsp:sp>
    <dsp:sp modelId="{563AA0E8-FFE1-491B-AC25-6DD5D02BD87F}">
      <dsp:nvSpPr>
        <dsp:cNvPr id="0" name=""/>
        <dsp:cNvSpPr/>
      </dsp:nvSpPr>
      <dsp:spPr>
        <a:xfrm>
          <a:off x="4557054" y="626"/>
          <a:ext cx="3307873" cy="1984724"/>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a:solidFill>
                <a:schemeClr val="bg1">
                  <a:lumMod val="85000"/>
                </a:schemeClr>
              </a:solidFill>
              <a:latin typeface="Agency FB" panose="020B0503020202020204" pitchFamily="34" charset="0"/>
            </a:rPr>
            <a:t>ARS sends emails to the Reviewers* and teaching faculty outlining identified students’ with disability needs </a:t>
          </a:r>
        </a:p>
      </dsp:txBody>
      <dsp:txXfrm>
        <a:off x="4653940" y="97512"/>
        <a:ext cx="3114101" cy="1790952"/>
      </dsp:txXfrm>
    </dsp:sp>
    <dsp:sp modelId="{8FCA06F4-48F3-49BE-B7B5-957FA2F29695}">
      <dsp:nvSpPr>
        <dsp:cNvPr id="0" name=""/>
        <dsp:cNvSpPr/>
      </dsp:nvSpPr>
      <dsp:spPr>
        <a:xfrm>
          <a:off x="3794443" y="3693429"/>
          <a:ext cx="730210" cy="91440"/>
        </a:xfrm>
        <a:custGeom>
          <a:avLst/>
          <a:gdLst/>
          <a:ahLst/>
          <a:cxnLst/>
          <a:rect l="0" t="0" r="0" b="0"/>
          <a:pathLst>
            <a:path>
              <a:moveTo>
                <a:pt x="0" y="45720"/>
              </a:moveTo>
              <a:lnTo>
                <a:pt x="730210" y="45720"/>
              </a:lnTo>
            </a:path>
          </a:pathLst>
        </a:custGeom>
        <a:noFill/>
        <a:ln w="57150" cap="flat" cmpd="sng" algn="ctr">
          <a:solidFill>
            <a:schemeClr val="bg1">
              <a:lumMod val="75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solidFill>
              <a:schemeClr val="bg1">
                <a:lumMod val="85000"/>
              </a:schemeClr>
            </a:solidFill>
            <a:latin typeface="Agency FB" panose="020B0503020202020204" pitchFamily="34" charset="0"/>
          </a:endParaRPr>
        </a:p>
      </dsp:txBody>
      <dsp:txXfrm>
        <a:off x="4140528" y="3735345"/>
        <a:ext cx="38040" cy="7608"/>
      </dsp:txXfrm>
    </dsp:sp>
    <dsp:sp modelId="{9838FF4D-B485-4773-8076-CD548CB1A535}">
      <dsp:nvSpPr>
        <dsp:cNvPr id="0" name=""/>
        <dsp:cNvSpPr/>
      </dsp:nvSpPr>
      <dsp:spPr>
        <a:xfrm>
          <a:off x="488370" y="2746787"/>
          <a:ext cx="3307873" cy="1984724"/>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i="0" u="none" kern="1200" dirty="0">
              <a:solidFill>
                <a:schemeClr val="bg1">
                  <a:lumMod val="85000"/>
                </a:schemeClr>
              </a:solidFill>
              <a:latin typeface="Agency FB" panose="020B0503020202020204" pitchFamily="34" charset="0"/>
            </a:rPr>
            <a:t>Identified courses are reviewed to identify </a:t>
          </a:r>
          <a:r>
            <a:rPr lang="en-US" sz="2000" b="1" kern="1200" dirty="0">
              <a:solidFill>
                <a:schemeClr val="bg1">
                  <a:lumMod val="85000"/>
                </a:schemeClr>
              </a:solidFill>
              <a:latin typeface="Agency FB" panose="020B0503020202020204" pitchFamily="34" charset="0"/>
            </a:rPr>
            <a:t>challenges for specific types of functional limitation due to disability</a:t>
          </a:r>
          <a:r>
            <a:rPr lang="en-US" sz="2000" b="1" i="0" u="none" kern="1200" dirty="0">
              <a:solidFill>
                <a:schemeClr val="bg1">
                  <a:lumMod val="85000"/>
                </a:schemeClr>
              </a:solidFill>
              <a:latin typeface="Agency FB" panose="020B0503020202020204" pitchFamily="34" charset="0"/>
            </a:rPr>
            <a:t> </a:t>
          </a:r>
          <a:endParaRPr lang="en-US" sz="2000" b="1" kern="1200" dirty="0">
            <a:solidFill>
              <a:schemeClr val="bg1">
                <a:lumMod val="85000"/>
              </a:schemeClr>
            </a:solidFill>
            <a:latin typeface="Agency FB" panose="020B0503020202020204" pitchFamily="34" charset="0"/>
          </a:endParaRPr>
        </a:p>
      </dsp:txBody>
      <dsp:txXfrm>
        <a:off x="585256" y="2843673"/>
        <a:ext cx="3114101" cy="1790952"/>
      </dsp:txXfrm>
    </dsp:sp>
    <dsp:sp modelId="{4DF609FB-EE28-41BC-B281-7DD9F9F17D44}">
      <dsp:nvSpPr>
        <dsp:cNvPr id="0" name=""/>
        <dsp:cNvSpPr/>
      </dsp:nvSpPr>
      <dsp:spPr>
        <a:xfrm>
          <a:off x="4557054" y="2746787"/>
          <a:ext cx="3307873" cy="1984724"/>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a:solidFill>
                <a:schemeClr val="bg1">
                  <a:lumMod val="85000"/>
                </a:schemeClr>
              </a:solidFill>
              <a:latin typeface="Agency FB" panose="020B0503020202020204" pitchFamily="34" charset="0"/>
            </a:rPr>
            <a:t>Minor issues </a:t>
          </a:r>
          <a:r>
            <a:rPr lang="en-US" sz="2000" b="1" i="0" u="none" kern="1200">
              <a:solidFill>
                <a:schemeClr val="bg1">
                  <a:lumMod val="85000"/>
                </a:schemeClr>
              </a:solidFill>
              <a:latin typeface="Agency FB" panose="020B0503020202020204" pitchFamily="34" charset="0"/>
            </a:rPr>
            <a:t>are fixed by the reviewers, while larger issues are addressed with the ARS office and the faculty member as needed</a:t>
          </a:r>
          <a:endParaRPr lang="en-US" sz="2000" b="1" kern="1200" dirty="0">
            <a:solidFill>
              <a:schemeClr val="bg1">
                <a:lumMod val="85000"/>
              </a:schemeClr>
            </a:solidFill>
            <a:latin typeface="Agency FB" panose="020B0503020202020204" pitchFamily="34" charset="0"/>
          </a:endParaRPr>
        </a:p>
      </dsp:txBody>
      <dsp:txXfrm>
        <a:off x="4653940" y="2843673"/>
        <a:ext cx="3114101" cy="17909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1DA88-FB5D-4398-87E0-3804FB815F1B}">
      <dsp:nvSpPr>
        <dsp:cNvPr id="0" name=""/>
        <dsp:cNvSpPr/>
      </dsp:nvSpPr>
      <dsp:spPr>
        <a:xfrm>
          <a:off x="3794443" y="947268"/>
          <a:ext cx="730210" cy="91440"/>
        </a:xfrm>
        <a:custGeom>
          <a:avLst/>
          <a:gdLst/>
          <a:ahLst/>
          <a:cxnLst/>
          <a:rect l="0" t="0" r="0" b="0"/>
          <a:pathLst>
            <a:path>
              <a:moveTo>
                <a:pt x="0" y="45720"/>
              </a:moveTo>
              <a:lnTo>
                <a:pt x="730210" y="45720"/>
              </a:lnTo>
            </a:path>
          </a:pathLst>
        </a:custGeom>
        <a:noFill/>
        <a:ln w="57150" cap="flat" cmpd="sng" algn="ctr">
          <a:solidFill>
            <a:schemeClr val="bg1">
              <a:lumMod val="75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solidFill>
              <a:schemeClr val="bg1">
                <a:lumMod val="85000"/>
              </a:schemeClr>
            </a:solidFill>
            <a:latin typeface="Agency FB" panose="020B0503020202020204" pitchFamily="34" charset="0"/>
          </a:endParaRPr>
        </a:p>
      </dsp:txBody>
      <dsp:txXfrm>
        <a:off x="4140528" y="989184"/>
        <a:ext cx="38040" cy="7608"/>
      </dsp:txXfrm>
    </dsp:sp>
    <dsp:sp modelId="{786B1D92-6326-4CF8-97AB-85F95648D0CE}">
      <dsp:nvSpPr>
        <dsp:cNvPr id="0" name=""/>
        <dsp:cNvSpPr/>
      </dsp:nvSpPr>
      <dsp:spPr>
        <a:xfrm>
          <a:off x="488370" y="626"/>
          <a:ext cx="3307873" cy="1984724"/>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i="0" u="none" kern="1200" dirty="0">
              <a:solidFill>
                <a:schemeClr val="bg1">
                  <a:lumMod val="85000"/>
                </a:schemeClr>
              </a:solidFill>
              <a:latin typeface="Agency FB" panose="020B0503020202020204" pitchFamily="34" charset="0"/>
            </a:rPr>
            <a:t>Students who need accommodations for their currently enrolled courses are identified by Accessibility Resources and Services (ARS)</a:t>
          </a:r>
          <a:endParaRPr lang="en-US" sz="2000" b="1" kern="1200" dirty="0">
            <a:solidFill>
              <a:schemeClr val="bg1">
                <a:lumMod val="85000"/>
              </a:schemeClr>
            </a:solidFill>
            <a:latin typeface="Agency FB" panose="020B0503020202020204" pitchFamily="34" charset="0"/>
          </a:endParaRPr>
        </a:p>
      </dsp:txBody>
      <dsp:txXfrm>
        <a:off x="585256" y="97512"/>
        <a:ext cx="3114101" cy="1790952"/>
      </dsp:txXfrm>
    </dsp:sp>
    <dsp:sp modelId="{6411864A-82FD-4B72-B8ED-03BED750230B}">
      <dsp:nvSpPr>
        <dsp:cNvPr id="0" name=""/>
        <dsp:cNvSpPr/>
      </dsp:nvSpPr>
      <dsp:spPr>
        <a:xfrm>
          <a:off x="2142306" y="1983550"/>
          <a:ext cx="4068684" cy="730837"/>
        </a:xfrm>
        <a:custGeom>
          <a:avLst/>
          <a:gdLst/>
          <a:ahLst/>
          <a:cxnLst/>
          <a:rect l="0" t="0" r="0" b="0"/>
          <a:pathLst>
            <a:path>
              <a:moveTo>
                <a:pt x="4068684" y="0"/>
              </a:moveTo>
              <a:lnTo>
                <a:pt x="4068684" y="382518"/>
              </a:lnTo>
              <a:lnTo>
                <a:pt x="0" y="382518"/>
              </a:lnTo>
              <a:lnTo>
                <a:pt x="0" y="730837"/>
              </a:lnTo>
            </a:path>
          </a:pathLst>
        </a:custGeom>
        <a:noFill/>
        <a:ln w="57150" cap="flat" cmpd="sng" algn="ctr">
          <a:solidFill>
            <a:schemeClr val="bg1">
              <a:lumMod val="75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solidFill>
              <a:schemeClr val="bg1">
                <a:lumMod val="85000"/>
              </a:schemeClr>
            </a:solidFill>
            <a:latin typeface="Agency FB" panose="020B0503020202020204" pitchFamily="34" charset="0"/>
          </a:endParaRPr>
        </a:p>
      </dsp:txBody>
      <dsp:txXfrm>
        <a:off x="4073165" y="2345165"/>
        <a:ext cx="206966" cy="7608"/>
      </dsp:txXfrm>
    </dsp:sp>
    <dsp:sp modelId="{563AA0E8-FFE1-491B-AC25-6DD5D02BD87F}">
      <dsp:nvSpPr>
        <dsp:cNvPr id="0" name=""/>
        <dsp:cNvSpPr/>
      </dsp:nvSpPr>
      <dsp:spPr>
        <a:xfrm>
          <a:off x="4557054" y="626"/>
          <a:ext cx="3307873" cy="1984724"/>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a:solidFill>
                <a:schemeClr val="bg1">
                  <a:lumMod val="85000"/>
                </a:schemeClr>
              </a:solidFill>
              <a:latin typeface="Agency FB" panose="020B0503020202020204" pitchFamily="34" charset="0"/>
            </a:rPr>
            <a:t>ARS sends emails to the Reviewers* and teaching faculty outlining identified students’ with disability needs </a:t>
          </a:r>
        </a:p>
      </dsp:txBody>
      <dsp:txXfrm>
        <a:off x="4653940" y="97512"/>
        <a:ext cx="3114101" cy="1790952"/>
      </dsp:txXfrm>
    </dsp:sp>
    <dsp:sp modelId="{8FCA06F4-48F3-49BE-B7B5-957FA2F29695}">
      <dsp:nvSpPr>
        <dsp:cNvPr id="0" name=""/>
        <dsp:cNvSpPr/>
      </dsp:nvSpPr>
      <dsp:spPr>
        <a:xfrm>
          <a:off x="3794443" y="3693429"/>
          <a:ext cx="730210" cy="91440"/>
        </a:xfrm>
        <a:custGeom>
          <a:avLst/>
          <a:gdLst/>
          <a:ahLst/>
          <a:cxnLst/>
          <a:rect l="0" t="0" r="0" b="0"/>
          <a:pathLst>
            <a:path>
              <a:moveTo>
                <a:pt x="0" y="45720"/>
              </a:moveTo>
              <a:lnTo>
                <a:pt x="730210" y="45720"/>
              </a:lnTo>
            </a:path>
          </a:pathLst>
        </a:custGeom>
        <a:noFill/>
        <a:ln w="57150" cap="flat" cmpd="sng" algn="ctr">
          <a:solidFill>
            <a:schemeClr val="bg1">
              <a:lumMod val="75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solidFill>
              <a:schemeClr val="bg1">
                <a:lumMod val="85000"/>
              </a:schemeClr>
            </a:solidFill>
            <a:latin typeface="Agency FB" panose="020B0503020202020204" pitchFamily="34" charset="0"/>
          </a:endParaRPr>
        </a:p>
      </dsp:txBody>
      <dsp:txXfrm>
        <a:off x="4140528" y="3735345"/>
        <a:ext cx="38040" cy="7608"/>
      </dsp:txXfrm>
    </dsp:sp>
    <dsp:sp modelId="{9838FF4D-B485-4773-8076-CD548CB1A535}">
      <dsp:nvSpPr>
        <dsp:cNvPr id="0" name=""/>
        <dsp:cNvSpPr/>
      </dsp:nvSpPr>
      <dsp:spPr>
        <a:xfrm>
          <a:off x="488370" y="2746787"/>
          <a:ext cx="3307873" cy="1984724"/>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i="0" u="none" kern="1200" dirty="0">
              <a:solidFill>
                <a:schemeClr val="bg1">
                  <a:lumMod val="85000"/>
                </a:schemeClr>
              </a:solidFill>
              <a:latin typeface="Agency FB" panose="020B0503020202020204" pitchFamily="34" charset="0"/>
            </a:rPr>
            <a:t>Identified courses are reviewed to identify </a:t>
          </a:r>
          <a:r>
            <a:rPr lang="en-US" sz="2000" b="1" kern="1200" dirty="0">
              <a:solidFill>
                <a:schemeClr val="bg1">
                  <a:lumMod val="85000"/>
                </a:schemeClr>
              </a:solidFill>
              <a:latin typeface="Agency FB" panose="020B0503020202020204" pitchFamily="34" charset="0"/>
            </a:rPr>
            <a:t>challenges for specific types of functional limitation due to disability</a:t>
          </a:r>
          <a:r>
            <a:rPr lang="en-US" sz="2000" b="1" i="0" u="none" kern="1200" dirty="0">
              <a:solidFill>
                <a:schemeClr val="bg1">
                  <a:lumMod val="85000"/>
                </a:schemeClr>
              </a:solidFill>
              <a:latin typeface="Agency FB" panose="020B0503020202020204" pitchFamily="34" charset="0"/>
            </a:rPr>
            <a:t> </a:t>
          </a:r>
          <a:endParaRPr lang="en-US" sz="2000" b="1" kern="1200" dirty="0">
            <a:solidFill>
              <a:schemeClr val="bg1">
                <a:lumMod val="85000"/>
              </a:schemeClr>
            </a:solidFill>
            <a:latin typeface="Agency FB" panose="020B0503020202020204" pitchFamily="34" charset="0"/>
          </a:endParaRPr>
        </a:p>
      </dsp:txBody>
      <dsp:txXfrm>
        <a:off x="585256" y="2843673"/>
        <a:ext cx="3114101" cy="1790952"/>
      </dsp:txXfrm>
    </dsp:sp>
    <dsp:sp modelId="{4DF609FB-EE28-41BC-B281-7DD9F9F17D44}">
      <dsp:nvSpPr>
        <dsp:cNvPr id="0" name=""/>
        <dsp:cNvSpPr/>
      </dsp:nvSpPr>
      <dsp:spPr>
        <a:xfrm>
          <a:off x="4557054" y="2746787"/>
          <a:ext cx="3307873" cy="1984724"/>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a:solidFill>
                <a:schemeClr val="bg1">
                  <a:lumMod val="85000"/>
                </a:schemeClr>
              </a:solidFill>
              <a:latin typeface="Agency FB" panose="020B0503020202020204" pitchFamily="34" charset="0"/>
            </a:rPr>
            <a:t>Minor issues </a:t>
          </a:r>
          <a:r>
            <a:rPr lang="en-US" sz="2000" b="1" i="0" u="none" kern="1200">
              <a:solidFill>
                <a:schemeClr val="bg1">
                  <a:lumMod val="85000"/>
                </a:schemeClr>
              </a:solidFill>
              <a:latin typeface="Agency FB" panose="020B0503020202020204" pitchFamily="34" charset="0"/>
            </a:rPr>
            <a:t>are fixed by the reviewers, while larger issues are addressed with the ARS office and the faculty member as needed</a:t>
          </a:r>
          <a:endParaRPr lang="en-US" sz="2000" b="1" kern="1200" dirty="0">
            <a:solidFill>
              <a:schemeClr val="bg1">
                <a:lumMod val="85000"/>
              </a:schemeClr>
            </a:solidFill>
            <a:latin typeface="Agency FB" panose="020B0503020202020204" pitchFamily="34" charset="0"/>
          </a:endParaRPr>
        </a:p>
      </dsp:txBody>
      <dsp:txXfrm>
        <a:off x="4653940" y="2843673"/>
        <a:ext cx="3114101" cy="1790952"/>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FAEDC8-6471-44D8-BFF6-37C723FF5C2F}" type="datetimeFigureOut">
              <a:rPr lang="en-US" smtClean="0"/>
              <a:t>4/26/2019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82C899-360F-48DD-961B-7C1EB7060C75}" type="slidenum">
              <a:rPr lang="en-US" smtClean="0"/>
              <a:t>‹#›</a:t>
            </a:fld>
            <a:endParaRPr lang="en-US"/>
          </a:p>
        </p:txBody>
      </p:sp>
    </p:spTree>
    <p:extLst>
      <p:ext uri="{BB962C8B-B14F-4D97-AF65-F5344CB8AC3E}">
        <p14:creationId xmlns:p14="http://schemas.microsoft.com/office/powerpoint/2010/main" val="3117330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onlinelearningconsortium.org/about/2017-olc-effective-practice-award-winner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onlinelearningconsortium.org/about/2017-olc-effective-practice-award-winner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onlinelearningconsortium.org/about/2017-olc-effective-practice-award-winner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use one</a:t>
            </a:r>
            <a:r>
              <a:rPr lang="en-US" baseline="0" dirty="0"/>
              <a:t> of these three slides or I can come up with something different</a:t>
            </a:r>
            <a:endParaRPr lang="en-US" dirty="0"/>
          </a:p>
        </p:txBody>
      </p:sp>
      <p:sp>
        <p:nvSpPr>
          <p:cNvPr id="4" name="Slide Number Placeholder 3"/>
          <p:cNvSpPr>
            <a:spLocks noGrp="1"/>
          </p:cNvSpPr>
          <p:nvPr>
            <p:ph type="sldNum" sz="quarter" idx="10"/>
          </p:nvPr>
        </p:nvSpPr>
        <p:spPr/>
        <p:txBody>
          <a:bodyPr/>
          <a:lstStyle/>
          <a:p>
            <a:fld id="{7B82C899-360F-48DD-961B-7C1EB7060C75}" type="slidenum">
              <a:rPr lang="en-US" smtClean="0"/>
              <a:t>1</a:t>
            </a:fld>
            <a:endParaRPr lang="en-US"/>
          </a:p>
        </p:txBody>
      </p:sp>
    </p:spTree>
    <p:extLst>
      <p:ext uri="{BB962C8B-B14F-4D97-AF65-F5344CB8AC3E}">
        <p14:creationId xmlns:p14="http://schemas.microsoft.com/office/powerpoint/2010/main" val="3056688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https://onlinelearningconsortium.org/about/2017-olc-effective-practice-award-winners/</a:t>
            </a:r>
            <a:endParaRPr lang="en-US" dirty="0"/>
          </a:p>
        </p:txBody>
      </p:sp>
      <p:sp>
        <p:nvSpPr>
          <p:cNvPr id="4" name="Slide Number Placeholder 3"/>
          <p:cNvSpPr>
            <a:spLocks noGrp="1"/>
          </p:cNvSpPr>
          <p:nvPr>
            <p:ph type="sldNum" sz="quarter" idx="5"/>
          </p:nvPr>
        </p:nvSpPr>
        <p:spPr/>
        <p:txBody>
          <a:bodyPr/>
          <a:lstStyle/>
          <a:p>
            <a:fld id="{7B82C899-360F-48DD-961B-7C1EB7060C75}" type="slidenum">
              <a:rPr lang="en-US" smtClean="0"/>
              <a:t>23</a:t>
            </a:fld>
            <a:endParaRPr lang="en-US"/>
          </a:p>
        </p:txBody>
      </p:sp>
    </p:spTree>
    <p:extLst>
      <p:ext uri="{BB962C8B-B14F-4D97-AF65-F5344CB8AC3E}">
        <p14:creationId xmlns:p14="http://schemas.microsoft.com/office/powerpoint/2010/main" val="18353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https://onlinelearningconsortium.org/about/2017-olc-effective-practice-award-winners/</a:t>
            </a:r>
            <a:endParaRPr lang="en-US" dirty="0"/>
          </a:p>
        </p:txBody>
      </p:sp>
      <p:sp>
        <p:nvSpPr>
          <p:cNvPr id="4" name="Slide Number Placeholder 3"/>
          <p:cNvSpPr>
            <a:spLocks noGrp="1"/>
          </p:cNvSpPr>
          <p:nvPr>
            <p:ph type="sldNum" sz="quarter" idx="5"/>
          </p:nvPr>
        </p:nvSpPr>
        <p:spPr/>
        <p:txBody>
          <a:bodyPr/>
          <a:lstStyle/>
          <a:p>
            <a:fld id="{7B82C899-360F-48DD-961B-7C1EB7060C75}" type="slidenum">
              <a:rPr lang="en-US" smtClean="0"/>
              <a:t>24</a:t>
            </a:fld>
            <a:endParaRPr lang="en-US"/>
          </a:p>
        </p:txBody>
      </p:sp>
    </p:spTree>
    <p:extLst>
      <p:ext uri="{BB962C8B-B14F-4D97-AF65-F5344CB8AC3E}">
        <p14:creationId xmlns:p14="http://schemas.microsoft.com/office/powerpoint/2010/main" val="711071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https://onlinelearningconsortium.org/about/2017-olc-effective-practice-award-winners/</a:t>
            </a:r>
            <a:endParaRPr lang="en-US" dirty="0"/>
          </a:p>
        </p:txBody>
      </p:sp>
      <p:sp>
        <p:nvSpPr>
          <p:cNvPr id="4" name="Slide Number Placeholder 3"/>
          <p:cNvSpPr>
            <a:spLocks noGrp="1"/>
          </p:cNvSpPr>
          <p:nvPr>
            <p:ph type="sldNum" sz="quarter" idx="5"/>
          </p:nvPr>
        </p:nvSpPr>
        <p:spPr/>
        <p:txBody>
          <a:bodyPr/>
          <a:lstStyle/>
          <a:p>
            <a:fld id="{7B82C899-360F-48DD-961B-7C1EB7060C75}" type="slidenum">
              <a:rPr lang="en-US" smtClean="0"/>
              <a:t>25</a:t>
            </a:fld>
            <a:endParaRPr lang="en-US"/>
          </a:p>
        </p:txBody>
      </p:sp>
    </p:spTree>
    <p:extLst>
      <p:ext uri="{BB962C8B-B14F-4D97-AF65-F5344CB8AC3E}">
        <p14:creationId xmlns:p14="http://schemas.microsoft.com/office/powerpoint/2010/main" val="2195413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an effort to share and collaborate</a:t>
            </a:r>
            <a:r>
              <a:rPr lang="en-US" baseline="0" dirty="0"/>
              <a:t> with educators of all learning levels, the School for Graduate School and the Saratoga Springs School District has partnered for a free Learning with Innovative Technology conference in Saratoga Springs. This July will be the 4</a:t>
            </a:r>
            <a:r>
              <a:rPr lang="en-US" baseline="30000" dirty="0"/>
              <a:t>th</a:t>
            </a:r>
            <a:r>
              <a:rPr lang="en-US" baseline="0" dirty="0"/>
              <a:t> annual. </a:t>
            </a:r>
            <a:endParaRPr lang="en-US" dirty="0"/>
          </a:p>
          <a:p>
            <a:endParaRPr lang="en-US" dirty="0"/>
          </a:p>
        </p:txBody>
      </p:sp>
      <p:sp>
        <p:nvSpPr>
          <p:cNvPr id="4" name="Slide Number Placeholder 3"/>
          <p:cNvSpPr>
            <a:spLocks noGrp="1"/>
          </p:cNvSpPr>
          <p:nvPr>
            <p:ph type="sldNum" sz="quarter" idx="5"/>
          </p:nvPr>
        </p:nvSpPr>
        <p:spPr/>
        <p:txBody>
          <a:bodyPr/>
          <a:lstStyle/>
          <a:p>
            <a:fld id="{7B82C899-360F-48DD-961B-7C1EB7060C75}" type="slidenum">
              <a:rPr lang="en-US" smtClean="0"/>
              <a:t>27</a:t>
            </a:fld>
            <a:endParaRPr lang="en-US"/>
          </a:p>
        </p:txBody>
      </p:sp>
    </p:spTree>
    <p:extLst>
      <p:ext uri="{BB962C8B-B14F-4D97-AF65-F5344CB8AC3E}">
        <p14:creationId xmlns:p14="http://schemas.microsoft.com/office/powerpoint/2010/main" val="100245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Vision</a:t>
            </a:r>
          </a:p>
          <a:p>
            <a:r>
              <a:rPr lang="en-US" sz="1200" dirty="0"/>
              <a:t>SUNY Empire State College will be the leading public college for students across New York State and around the world seeking affordable and flexible, quality degrees. We will be distinguished by our outstanding faculty and staff, our record of student success, our innovative programs and personalized learning opportunities, our rich continuum of student support services, our social and economic impact, and our commitment to a diverse and engaged academic community.</a:t>
            </a:r>
          </a:p>
          <a:p>
            <a:endParaRPr lang="en-US" dirty="0"/>
          </a:p>
        </p:txBody>
      </p:sp>
      <p:sp>
        <p:nvSpPr>
          <p:cNvPr id="4" name="Slide Number Placeholder 3"/>
          <p:cNvSpPr>
            <a:spLocks noGrp="1"/>
          </p:cNvSpPr>
          <p:nvPr>
            <p:ph type="sldNum" sz="quarter" idx="5"/>
          </p:nvPr>
        </p:nvSpPr>
        <p:spPr/>
        <p:txBody>
          <a:bodyPr/>
          <a:lstStyle/>
          <a:p>
            <a:fld id="{7B82C899-360F-48DD-961B-7C1EB7060C75}" type="slidenum">
              <a:rPr lang="en-US" smtClean="0"/>
              <a:t>3</a:t>
            </a:fld>
            <a:endParaRPr lang="en-US"/>
          </a:p>
        </p:txBody>
      </p:sp>
    </p:spTree>
    <p:extLst>
      <p:ext uri="{BB962C8B-B14F-4D97-AF65-F5344CB8AC3E}">
        <p14:creationId xmlns:p14="http://schemas.microsoft.com/office/powerpoint/2010/main" val="2495420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2015 – </a:t>
            </a:r>
            <a:r>
              <a:rPr lang="en-US" b="1" dirty="0"/>
              <a:t>Fulbright Research Scholar</a:t>
            </a:r>
            <a:r>
              <a:rPr lang="en-US" dirty="0"/>
              <a:t> at the Waterford Institute of Technology in Ireland where my research focused on examining ways to further utilize educational technology to reduce barriers in adult learning.</a:t>
            </a:r>
          </a:p>
          <a:p>
            <a:pPr defTabSz="915772">
              <a:defRPr/>
            </a:pPr>
            <a:r>
              <a:rPr lang="en-US" dirty="0"/>
              <a:t>Talking points – all this to say</a:t>
            </a:r>
            <a:r>
              <a:rPr lang="en-US" baseline="0" dirty="0"/>
              <a:t> “online learning for adult students has been my life’s work….” and I am honored to be recognized for it through the years.</a:t>
            </a:r>
            <a:endParaRPr lang="en-US" dirty="0"/>
          </a:p>
          <a:p>
            <a:endParaRPr lang="en-US" dirty="0"/>
          </a:p>
        </p:txBody>
      </p:sp>
      <p:sp>
        <p:nvSpPr>
          <p:cNvPr id="4" name="Slide Number Placeholder 3"/>
          <p:cNvSpPr>
            <a:spLocks noGrp="1"/>
          </p:cNvSpPr>
          <p:nvPr>
            <p:ph type="sldNum" sz="quarter" idx="10"/>
          </p:nvPr>
        </p:nvSpPr>
        <p:spPr/>
        <p:txBody>
          <a:bodyPr/>
          <a:lstStyle/>
          <a:p>
            <a:fld id="{7B82C899-360F-48DD-961B-7C1EB7060C75}" type="slidenum">
              <a:rPr lang="en-US" smtClean="0"/>
              <a:t>8</a:t>
            </a:fld>
            <a:endParaRPr lang="en-US"/>
          </a:p>
        </p:txBody>
      </p:sp>
    </p:spTree>
    <p:extLst>
      <p:ext uri="{BB962C8B-B14F-4D97-AF65-F5344CB8AC3E}">
        <p14:creationId xmlns:p14="http://schemas.microsoft.com/office/powerpoint/2010/main" val="3140422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t>
            </a:r>
            <a:r>
              <a:rPr lang="en-US" sz="1200" dirty="0">
                <a:latin typeface="Times New Roman" panose="02020603050405020304" pitchFamily="18" charset="0"/>
                <a:ea typeface="Calibri" panose="020F0502020204030204" pitchFamily="34" charset="0"/>
                <a:cs typeface="Times New Roman" panose="02020603050405020304" pitchFamily="18" charset="0"/>
              </a:rPr>
              <a:t>improve institutional effectiveness</a:t>
            </a:r>
            <a:endParaRPr lang="en-US" dirty="0"/>
          </a:p>
        </p:txBody>
      </p:sp>
      <p:sp>
        <p:nvSpPr>
          <p:cNvPr id="4" name="Slide Number Placeholder 3"/>
          <p:cNvSpPr>
            <a:spLocks noGrp="1"/>
          </p:cNvSpPr>
          <p:nvPr>
            <p:ph type="sldNum" sz="quarter" idx="5"/>
          </p:nvPr>
        </p:nvSpPr>
        <p:spPr/>
        <p:txBody>
          <a:bodyPr/>
          <a:lstStyle/>
          <a:p>
            <a:fld id="{7B82C899-360F-48DD-961B-7C1EB7060C75}" type="slidenum">
              <a:rPr lang="en-US" smtClean="0"/>
              <a:t>11</a:t>
            </a:fld>
            <a:endParaRPr lang="en-US"/>
          </a:p>
        </p:txBody>
      </p:sp>
    </p:spTree>
    <p:extLst>
      <p:ext uri="{BB962C8B-B14F-4D97-AF65-F5344CB8AC3E}">
        <p14:creationId xmlns:p14="http://schemas.microsoft.com/office/powerpoint/2010/main" val="3848036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ea typeface="Calibri" panose="020F0502020204030204" pitchFamily="34" charset="0"/>
                <a:cs typeface="Times New Roman" panose="02020603050405020304" pitchFamily="18" charset="0"/>
              </a:rPr>
              <a:t>effectiveness and ways in which to measure analytics and identify critical resource issues.</a:t>
            </a:r>
            <a:endParaRPr lang="en-US" dirty="0"/>
          </a:p>
        </p:txBody>
      </p:sp>
      <p:sp>
        <p:nvSpPr>
          <p:cNvPr id="4" name="Slide Number Placeholder 3"/>
          <p:cNvSpPr>
            <a:spLocks noGrp="1"/>
          </p:cNvSpPr>
          <p:nvPr>
            <p:ph type="sldNum" sz="quarter" idx="5"/>
          </p:nvPr>
        </p:nvSpPr>
        <p:spPr/>
        <p:txBody>
          <a:bodyPr/>
          <a:lstStyle/>
          <a:p>
            <a:fld id="{7B82C899-360F-48DD-961B-7C1EB7060C75}" type="slidenum">
              <a:rPr lang="en-US" smtClean="0"/>
              <a:t>13</a:t>
            </a:fld>
            <a:endParaRPr lang="en-US"/>
          </a:p>
        </p:txBody>
      </p:sp>
    </p:spTree>
    <p:extLst>
      <p:ext uri="{BB962C8B-B14F-4D97-AF65-F5344CB8AC3E}">
        <p14:creationId xmlns:p14="http://schemas.microsoft.com/office/powerpoint/2010/main" val="4182652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ea typeface="Calibri" panose="020F0502020204030204" pitchFamily="34" charset="0"/>
                <a:cs typeface="Times New Roman" panose="02020603050405020304" pitchFamily="18" charset="0"/>
              </a:rPr>
              <a:t>We will </a:t>
            </a:r>
            <a:r>
              <a:rPr lang="en-US" sz="1200" b="1" dirty="0">
                <a:latin typeface="Times New Roman" panose="02020603050405020304" pitchFamily="18" charset="0"/>
                <a:ea typeface="Calibri" panose="020F0502020204030204" pitchFamily="34" charset="0"/>
                <a:cs typeface="Times New Roman" panose="02020603050405020304" pitchFamily="18" charset="0"/>
              </a:rPr>
              <a:t>discuss how to negotiate for internal institutional support </a:t>
            </a:r>
            <a:endParaRPr lang="en-US" dirty="0"/>
          </a:p>
        </p:txBody>
      </p:sp>
      <p:sp>
        <p:nvSpPr>
          <p:cNvPr id="4" name="Slide Number Placeholder 3"/>
          <p:cNvSpPr>
            <a:spLocks noGrp="1"/>
          </p:cNvSpPr>
          <p:nvPr>
            <p:ph type="sldNum" sz="quarter" idx="5"/>
          </p:nvPr>
        </p:nvSpPr>
        <p:spPr/>
        <p:txBody>
          <a:bodyPr/>
          <a:lstStyle/>
          <a:p>
            <a:fld id="{7B82C899-360F-48DD-961B-7C1EB7060C75}" type="slidenum">
              <a:rPr lang="en-US" smtClean="0"/>
              <a:t>15</a:t>
            </a:fld>
            <a:endParaRPr lang="en-US"/>
          </a:p>
        </p:txBody>
      </p:sp>
    </p:spTree>
    <p:extLst>
      <p:ext uri="{BB962C8B-B14F-4D97-AF65-F5344CB8AC3E}">
        <p14:creationId xmlns:p14="http://schemas.microsoft.com/office/powerpoint/2010/main" val="1665139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ea typeface="Calibri" panose="020F0502020204030204" pitchFamily="34" charset="0"/>
                <a:cs typeface="Times New Roman" panose="02020603050405020304" pitchFamily="18" charset="0"/>
              </a:rPr>
              <a:t>and </a:t>
            </a:r>
            <a:r>
              <a:rPr lang="en-US" sz="1200" b="1" dirty="0">
                <a:latin typeface="Times New Roman" panose="02020603050405020304" pitchFamily="18" charset="0"/>
                <a:ea typeface="Calibri" panose="020F0502020204030204" pitchFamily="34" charset="0"/>
                <a:cs typeface="Times New Roman" panose="02020603050405020304" pitchFamily="18" charset="0"/>
              </a:rPr>
              <a:t>resource development</a:t>
            </a:r>
            <a:r>
              <a:rPr lang="en-US" sz="1200" dirty="0">
                <a:latin typeface="Times New Roman" panose="02020603050405020304" pitchFamily="18" charset="0"/>
                <a:ea typeface="Calibri" panose="020F0502020204030204" pitchFamily="34" charset="0"/>
                <a:cs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fld id="{7B82C899-360F-48DD-961B-7C1EB7060C75}" type="slidenum">
              <a:rPr lang="en-US" smtClean="0"/>
              <a:t>18</a:t>
            </a:fld>
            <a:endParaRPr lang="en-US"/>
          </a:p>
        </p:txBody>
      </p:sp>
    </p:spTree>
    <p:extLst>
      <p:ext uri="{BB962C8B-B14F-4D97-AF65-F5344CB8AC3E}">
        <p14:creationId xmlns:p14="http://schemas.microsoft.com/office/powerpoint/2010/main" val="1571039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spcAft>
                <a:spcPts val="800"/>
              </a:spcAft>
              <a:buNone/>
            </a:pPr>
            <a:r>
              <a:rPr lang="en-US" sz="2400" dirty="0">
                <a:latin typeface="Times New Roman" panose="02020603050405020304" pitchFamily="18" charset="0"/>
                <a:ea typeface="Calibri" panose="020F0502020204030204" pitchFamily="34" charset="0"/>
                <a:cs typeface="Times New Roman" panose="02020603050405020304" pitchFamily="18" charset="0"/>
              </a:rPr>
              <a:t>We will address </a:t>
            </a:r>
            <a:r>
              <a:rPr lang="en-US" sz="2400" b="1" dirty="0">
                <a:latin typeface="Times New Roman" panose="02020603050405020304" pitchFamily="18" charset="0"/>
                <a:ea typeface="Calibri" panose="020F0502020204030204" pitchFamily="34" charset="0"/>
                <a:cs typeface="Times New Roman" panose="02020603050405020304" pitchFamily="18" charset="0"/>
              </a:rPr>
              <a:t>the accreditation process </a:t>
            </a:r>
            <a:r>
              <a:rPr lang="en-US" sz="2400" dirty="0">
                <a:latin typeface="Times New Roman" panose="02020603050405020304" pitchFamily="18" charset="0"/>
                <a:ea typeface="Calibri" panose="020F0502020204030204" pitchFamily="34" charset="0"/>
                <a:cs typeface="Times New Roman" panose="02020603050405020304" pitchFamily="18" charset="0"/>
              </a:rPr>
              <a:t>and include how information ascertained from the QM process can </a:t>
            </a:r>
            <a:r>
              <a:rPr lang="en-US" sz="2400" b="1" dirty="0">
                <a:latin typeface="Times New Roman" panose="02020603050405020304" pitchFamily="18" charset="0"/>
                <a:ea typeface="Calibri" panose="020F0502020204030204" pitchFamily="34" charset="0"/>
                <a:cs typeface="Times New Roman" panose="02020603050405020304" pitchFamily="18" charset="0"/>
              </a:rPr>
              <a:t>tie into several important areas within accreditation standards </a:t>
            </a:r>
            <a:r>
              <a:rPr lang="en-US" sz="2400" dirty="0">
                <a:latin typeface="Times New Roman" panose="02020603050405020304" pitchFamily="18" charset="0"/>
                <a:ea typeface="Calibri" panose="020F0502020204030204" pitchFamily="34" charset="0"/>
                <a:cs typeface="Times New Roman" panose="02020603050405020304" pitchFamily="18" charset="0"/>
              </a:rPr>
              <a:t>including: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800"/>
              </a:spcAft>
              <a:buFont typeface="+mj-lt"/>
              <a:buAutoNum type="alphaLcPeriod"/>
            </a:pPr>
            <a:r>
              <a:rPr lang="en-US" dirty="0">
                <a:latin typeface="Times New Roman" panose="02020603050405020304" pitchFamily="18" charset="0"/>
                <a:ea typeface="Calibri" panose="020F0502020204030204" pitchFamily="34" charset="0"/>
                <a:cs typeface="Times New Roman" panose="02020603050405020304" pitchFamily="18" charset="0"/>
              </a:rPr>
              <a:t>accountability for the delivery and quality of online courses;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800"/>
              </a:spcAft>
              <a:buFont typeface="+mj-lt"/>
              <a:buAutoNum type="alphaLcPeriod"/>
            </a:pPr>
            <a:r>
              <a:rPr lang="en-US" dirty="0">
                <a:latin typeface="Times New Roman" panose="02020603050405020304" pitchFamily="18" charset="0"/>
                <a:ea typeface="Calibri" panose="020F0502020204030204" pitchFamily="34" charset="0"/>
                <a:cs typeface="Times New Roman" panose="02020603050405020304" pitchFamily="18" charset="0"/>
              </a:rPr>
              <a:t>institutional effectiveness;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800"/>
              </a:spcAft>
              <a:buFont typeface="+mj-lt"/>
              <a:buAutoNum type="alphaLcPeriod"/>
            </a:pPr>
            <a:r>
              <a:rPr lang="en-US" dirty="0">
                <a:latin typeface="Times New Roman" panose="02020603050405020304" pitchFamily="18" charset="0"/>
                <a:ea typeface="Calibri" panose="020F0502020204030204" pitchFamily="34" charset="0"/>
                <a:cs typeface="Times New Roman" panose="02020603050405020304" pitchFamily="18" charset="0"/>
              </a:rPr>
              <a:t>curriculum and instruction;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800"/>
              </a:spcAft>
              <a:buFont typeface="+mj-lt"/>
              <a:buAutoNum type="alphaLcPeriod"/>
            </a:pPr>
            <a:r>
              <a:rPr lang="en-US" dirty="0">
                <a:latin typeface="Times New Roman" panose="02020603050405020304" pitchFamily="18" charset="0"/>
                <a:ea typeface="Calibri" panose="020F0502020204030204" pitchFamily="34" charset="0"/>
                <a:cs typeface="Times New Roman" panose="02020603050405020304" pitchFamily="18" charset="0"/>
              </a:rPr>
              <a:t>faculty involvement in curricula development;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800"/>
              </a:spcAft>
              <a:buFont typeface="+mj-lt"/>
              <a:buAutoNum type="alphaLcPeriod"/>
            </a:pPr>
            <a:r>
              <a:rPr lang="en-US" dirty="0">
                <a:latin typeface="Times New Roman" panose="02020603050405020304" pitchFamily="18" charset="0"/>
                <a:ea typeface="Calibri" panose="020F0502020204030204" pitchFamily="34" charset="0"/>
                <a:cs typeface="Times New Roman" panose="02020603050405020304" pitchFamily="18" charset="0"/>
              </a:rPr>
              <a:t>technological delivery modes;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800"/>
              </a:spcAft>
              <a:buFont typeface="+mj-lt"/>
              <a:buAutoNum type="alphaLcPeriod"/>
            </a:pPr>
            <a:r>
              <a:rPr lang="en-US" dirty="0">
                <a:latin typeface="Times New Roman" panose="02020603050405020304" pitchFamily="18" charset="0"/>
                <a:ea typeface="Calibri" panose="020F0502020204030204" pitchFamily="34" charset="0"/>
                <a:cs typeface="Times New Roman" panose="02020603050405020304" pitchFamily="18" charset="0"/>
              </a:rPr>
              <a:t>academic resources;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800"/>
              </a:spcAft>
              <a:buFont typeface="+mj-lt"/>
              <a:buAutoNum type="alphaLcPeriod"/>
            </a:pPr>
            <a:r>
              <a:rPr lang="en-US" dirty="0">
                <a:latin typeface="Times New Roman" panose="02020603050405020304" pitchFamily="18" charset="0"/>
                <a:ea typeface="Calibri" panose="020F0502020204030204" pitchFamily="34" charset="0"/>
                <a:cs typeface="Times New Roman" panose="02020603050405020304" pitchFamily="18" charset="0"/>
              </a:rPr>
              <a:t>accessibility assessments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800"/>
              </a:spcAft>
              <a:buFont typeface="+mj-lt"/>
              <a:buAutoNum type="alphaLcPeriod"/>
            </a:pPr>
            <a:r>
              <a:rPr lang="en-US" dirty="0">
                <a:latin typeface="Times New Roman" panose="02020603050405020304" pitchFamily="18" charset="0"/>
                <a:ea typeface="Calibri" panose="020F0502020204030204" pitchFamily="34" charset="0"/>
                <a:cs typeface="Times New Roman" panose="02020603050405020304" pitchFamily="18" charset="0"/>
              </a:rPr>
              <a:t>and course evaluation.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B82C899-360F-48DD-961B-7C1EB7060C75}" type="slidenum">
              <a:rPr lang="en-US" smtClean="0"/>
              <a:t>19</a:t>
            </a:fld>
            <a:endParaRPr lang="en-US"/>
          </a:p>
        </p:txBody>
      </p:sp>
    </p:spTree>
    <p:extLst>
      <p:ext uri="{BB962C8B-B14F-4D97-AF65-F5344CB8AC3E}">
        <p14:creationId xmlns:p14="http://schemas.microsoft.com/office/powerpoint/2010/main" val="2190702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2C899-360F-48DD-961B-7C1EB7060C75}" type="slidenum">
              <a:rPr lang="en-US" smtClean="0"/>
              <a:t>20</a:t>
            </a:fld>
            <a:endParaRPr lang="en-US"/>
          </a:p>
        </p:txBody>
      </p:sp>
    </p:spTree>
    <p:extLst>
      <p:ext uri="{BB962C8B-B14F-4D97-AF65-F5344CB8AC3E}">
        <p14:creationId xmlns:p14="http://schemas.microsoft.com/office/powerpoint/2010/main" val="3298068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D51D46-8071-4587-887A-E755E3FC4065}"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0D083-3314-4BED-9FC1-C7FC69ADBDBC}" type="slidenum">
              <a:rPr lang="en-US" smtClean="0"/>
              <a:t>‹#›</a:t>
            </a:fld>
            <a:endParaRPr lang="en-US"/>
          </a:p>
        </p:txBody>
      </p:sp>
    </p:spTree>
    <p:extLst>
      <p:ext uri="{BB962C8B-B14F-4D97-AF65-F5344CB8AC3E}">
        <p14:creationId xmlns:p14="http://schemas.microsoft.com/office/powerpoint/2010/main" val="2269738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D51D46-8071-4587-887A-E755E3FC4065}"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0D083-3314-4BED-9FC1-C7FC69ADBDBC}" type="slidenum">
              <a:rPr lang="en-US" smtClean="0"/>
              <a:t>‹#›</a:t>
            </a:fld>
            <a:endParaRPr lang="en-US"/>
          </a:p>
        </p:txBody>
      </p:sp>
    </p:spTree>
    <p:extLst>
      <p:ext uri="{BB962C8B-B14F-4D97-AF65-F5344CB8AC3E}">
        <p14:creationId xmlns:p14="http://schemas.microsoft.com/office/powerpoint/2010/main" val="3187025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D51D46-8071-4587-887A-E755E3FC4065}"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0D083-3314-4BED-9FC1-C7FC69ADBDBC}" type="slidenum">
              <a:rPr lang="en-US" smtClean="0"/>
              <a:t>‹#›</a:t>
            </a:fld>
            <a:endParaRPr lang="en-US"/>
          </a:p>
        </p:txBody>
      </p:sp>
    </p:spTree>
    <p:extLst>
      <p:ext uri="{BB962C8B-B14F-4D97-AF65-F5344CB8AC3E}">
        <p14:creationId xmlns:p14="http://schemas.microsoft.com/office/powerpoint/2010/main" val="3937643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D51D46-8071-4587-887A-E755E3FC4065}"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0D083-3314-4BED-9FC1-C7FC69ADBDBC}" type="slidenum">
              <a:rPr lang="en-US" smtClean="0"/>
              <a:t>‹#›</a:t>
            </a:fld>
            <a:endParaRPr lang="en-US"/>
          </a:p>
        </p:txBody>
      </p:sp>
    </p:spTree>
    <p:extLst>
      <p:ext uri="{BB962C8B-B14F-4D97-AF65-F5344CB8AC3E}">
        <p14:creationId xmlns:p14="http://schemas.microsoft.com/office/powerpoint/2010/main" val="2179412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D51D46-8071-4587-887A-E755E3FC4065}"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0D083-3314-4BED-9FC1-C7FC69ADBDBC}" type="slidenum">
              <a:rPr lang="en-US" smtClean="0"/>
              <a:t>‹#›</a:t>
            </a:fld>
            <a:endParaRPr lang="en-US"/>
          </a:p>
        </p:txBody>
      </p:sp>
    </p:spTree>
    <p:extLst>
      <p:ext uri="{BB962C8B-B14F-4D97-AF65-F5344CB8AC3E}">
        <p14:creationId xmlns:p14="http://schemas.microsoft.com/office/powerpoint/2010/main" val="266991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D51D46-8071-4587-887A-E755E3FC4065}" type="datetimeFigureOut">
              <a:rPr lang="en-US" smtClean="0"/>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0D083-3314-4BED-9FC1-C7FC69ADBDBC}" type="slidenum">
              <a:rPr lang="en-US" smtClean="0"/>
              <a:t>‹#›</a:t>
            </a:fld>
            <a:endParaRPr lang="en-US"/>
          </a:p>
        </p:txBody>
      </p:sp>
    </p:spTree>
    <p:extLst>
      <p:ext uri="{BB962C8B-B14F-4D97-AF65-F5344CB8AC3E}">
        <p14:creationId xmlns:p14="http://schemas.microsoft.com/office/powerpoint/2010/main" val="3832668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D51D46-8071-4587-887A-E755E3FC4065}" type="datetimeFigureOut">
              <a:rPr lang="en-US" smtClean="0"/>
              <a:t>4/26/2019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60D083-3314-4BED-9FC1-C7FC69ADBDBC}" type="slidenum">
              <a:rPr lang="en-US" smtClean="0"/>
              <a:t>‹#›</a:t>
            </a:fld>
            <a:endParaRPr lang="en-US"/>
          </a:p>
        </p:txBody>
      </p:sp>
    </p:spTree>
    <p:extLst>
      <p:ext uri="{BB962C8B-B14F-4D97-AF65-F5344CB8AC3E}">
        <p14:creationId xmlns:p14="http://schemas.microsoft.com/office/powerpoint/2010/main" val="2309990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D51D46-8071-4587-887A-E755E3FC4065}" type="datetimeFigureOut">
              <a:rPr lang="en-US" smtClean="0"/>
              <a:t>4/26/2019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60D083-3314-4BED-9FC1-C7FC69ADBDBC}" type="slidenum">
              <a:rPr lang="en-US" smtClean="0"/>
              <a:t>‹#›</a:t>
            </a:fld>
            <a:endParaRPr lang="en-US"/>
          </a:p>
        </p:txBody>
      </p:sp>
    </p:spTree>
    <p:extLst>
      <p:ext uri="{BB962C8B-B14F-4D97-AF65-F5344CB8AC3E}">
        <p14:creationId xmlns:p14="http://schemas.microsoft.com/office/powerpoint/2010/main" val="522828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D51D46-8071-4587-887A-E755E3FC4065}" type="datetimeFigureOut">
              <a:rPr lang="en-US" smtClean="0"/>
              <a:t>4/26/2019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60D083-3314-4BED-9FC1-C7FC69ADBDBC}" type="slidenum">
              <a:rPr lang="en-US" smtClean="0"/>
              <a:t>‹#›</a:t>
            </a:fld>
            <a:endParaRPr lang="en-US"/>
          </a:p>
        </p:txBody>
      </p:sp>
    </p:spTree>
    <p:extLst>
      <p:ext uri="{BB962C8B-B14F-4D97-AF65-F5344CB8AC3E}">
        <p14:creationId xmlns:p14="http://schemas.microsoft.com/office/powerpoint/2010/main" val="1148918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D51D46-8071-4587-887A-E755E3FC4065}" type="datetimeFigureOut">
              <a:rPr lang="en-US" smtClean="0"/>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0D083-3314-4BED-9FC1-C7FC69ADBDBC}" type="slidenum">
              <a:rPr lang="en-US" smtClean="0"/>
              <a:t>‹#›</a:t>
            </a:fld>
            <a:endParaRPr lang="en-US"/>
          </a:p>
        </p:txBody>
      </p:sp>
    </p:spTree>
    <p:extLst>
      <p:ext uri="{BB962C8B-B14F-4D97-AF65-F5344CB8AC3E}">
        <p14:creationId xmlns:p14="http://schemas.microsoft.com/office/powerpoint/2010/main" val="4020841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D51D46-8071-4587-887A-E755E3FC4065}" type="datetimeFigureOut">
              <a:rPr lang="en-US" smtClean="0"/>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0D083-3314-4BED-9FC1-C7FC69ADBDBC}" type="slidenum">
              <a:rPr lang="en-US" smtClean="0"/>
              <a:t>‹#›</a:t>
            </a:fld>
            <a:endParaRPr lang="en-US"/>
          </a:p>
        </p:txBody>
      </p:sp>
    </p:spTree>
    <p:extLst>
      <p:ext uri="{BB962C8B-B14F-4D97-AF65-F5344CB8AC3E}">
        <p14:creationId xmlns:p14="http://schemas.microsoft.com/office/powerpoint/2010/main" val="4163382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51D46-8071-4587-887A-E755E3FC4065}" type="datetimeFigureOut">
              <a:rPr lang="en-US" smtClean="0"/>
              <a:t>4/26/2019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60D083-3314-4BED-9FC1-C7FC69ADBDBC}" type="slidenum">
              <a:rPr lang="en-US" smtClean="0"/>
              <a:t>‹#›</a:t>
            </a:fld>
            <a:endParaRPr lang="en-US"/>
          </a:p>
        </p:txBody>
      </p:sp>
    </p:spTree>
    <p:extLst>
      <p:ext uri="{BB962C8B-B14F-4D97-AF65-F5344CB8AC3E}">
        <p14:creationId xmlns:p14="http://schemas.microsoft.com/office/powerpoint/2010/main" val="923538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2.wdp"/><Relationship Id="rId7" Type="http://schemas.openxmlformats.org/officeDocument/2006/relationships/hyperlink" Target="http://commons.wikimedia.org/wiki/File:Finn_insigna.png" TargetMode="External"/><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9.png"/><Relationship Id="rId5" Type="http://schemas.microsoft.com/office/2007/relationships/hdphoto" Target="../media/hdphoto3.wdp"/><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5.wdp"/><Relationship Id="rId3" Type="http://schemas.openxmlformats.org/officeDocument/2006/relationships/notesSlide" Target="../notesSlides/notesSlide4.xml"/><Relationship Id="rId7" Type="http://schemas.openxmlformats.org/officeDocument/2006/relationships/hyperlink" Target="http://commons.wikimedia.org/wiki/File:Finn_insigna.png" TargetMode="External"/><Relationship Id="rId12" Type="http://schemas.openxmlformats.org/officeDocument/2006/relationships/image" Target="../media/image12.png"/><Relationship Id="rId2" Type="http://schemas.openxmlformats.org/officeDocument/2006/relationships/slideLayout" Target="../slideLayouts/slideLayout2.xml"/><Relationship Id="rId16" Type="http://schemas.openxmlformats.org/officeDocument/2006/relationships/image" Target="../media/image15.png"/><Relationship Id="rId1" Type="http://schemas.openxmlformats.org/officeDocument/2006/relationships/tags" Target="../tags/tag7.xml"/><Relationship Id="rId6" Type="http://schemas.openxmlformats.org/officeDocument/2006/relationships/image" Target="../media/image10.png"/><Relationship Id="rId11" Type="http://schemas.microsoft.com/office/2007/relationships/hdphoto" Target="../media/hdphoto4.wdp"/><Relationship Id="rId5" Type="http://schemas.microsoft.com/office/2007/relationships/hdphoto" Target="../media/hdphoto2.wdp"/><Relationship Id="rId15" Type="http://schemas.openxmlformats.org/officeDocument/2006/relationships/image" Target="../media/image14.png"/><Relationship Id="rId10" Type="http://schemas.openxmlformats.org/officeDocument/2006/relationships/image" Target="../media/image11.png"/><Relationship Id="rId4" Type="http://schemas.openxmlformats.org/officeDocument/2006/relationships/image" Target="../media/image7.png"/><Relationship Id="rId9" Type="http://schemas.microsoft.com/office/2007/relationships/hdphoto" Target="../media/hdphoto3.wdp"/><Relationship Id="rId1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20.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0.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30.svg"/><Relationship Id="rId4" Type="http://schemas.openxmlformats.org/officeDocument/2006/relationships/diagramData" Target="../diagrams/data1.xml"/><Relationship Id="rId9" Type="http://schemas.openxmlformats.org/officeDocument/2006/relationships/image" Target="../media/image24.png"/></Relationships>
</file>

<file path=ppt/slides/_rels/slide2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1.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30.svg"/><Relationship Id="rId4" Type="http://schemas.openxmlformats.org/officeDocument/2006/relationships/diagramData" Target="../diagrams/data2.xml"/><Relationship Id="rId9" Type="http://schemas.openxmlformats.org/officeDocument/2006/relationships/image" Target="../media/image24.png"/></Relationships>
</file>

<file path=ppt/slides/_rels/slide2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2.xml"/><Relationship Id="rId7" Type="http://schemas.openxmlformats.org/officeDocument/2006/relationships/diagramColors" Target="../diagrams/colors3.xml"/><Relationship Id="rId12" Type="http://schemas.microsoft.com/office/2007/relationships/hdphoto" Target="../media/hdphoto6.wdp"/><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diagramQuickStyle" Target="../diagrams/quickStyle3.xml"/><Relationship Id="rId11" Type="http://schemas.openxmlformats.org/officeDocument/2006/relationships/image" Target="../media/image25.png"/><Relationship Id="rId5" Type="http://schemas.openxmlformats.org/officeDocument/2006/relationships/diagramLayout" Target="../diagrams/layout3.xml"/><Relationship Id="rId10" Type="http://schemas.openxmlformats.org/officeDocument/2006/relationships/image" Target="../media/image30.svg"/><Relationship Id="rId4" Type="http://schemas.openxmlformats.org/officeDocument/2006/relationships/diagramData" Target="../diagrams/data3.xml"/><Relationship Id="rId9"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29.jpg"/><Relationship Id="rId5" Type="http://schemas.openxmlformats.org/officeDocument/2006/relationships/hyperlink" Target="https://www.esc.edu/lit" TargetMode="Externa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Origami, Paper, Sailing, Sailboat, Boat, Navigation"/>
          <p:cNvPicPr>
            <a:picLocks noChangeAspect="1" noChangeArrowheads="1"/>
          </p:cNvPicPr>
          <p:nvPr/>
        </p:nvPicPr>
        <p:blipFill rotWithShape="1">
          <a:blip r:embed="rId4">
            <a:extLst>
              <a:ext uri="{28A0092B-C50C-407E-A947-70E740481C1C}">
                <a14:useLocalDpi xmlns:a14="http://schemas.microsoft.com/office/drawing/2010/main" val="0"/>
              </a:ext>
            </a:extLst>
          </a:blip>
          <a:srcRect l="-1" t="8432" r="45" b="4717"/>
          <a:stretch/>
        </p:blipFill>
        <p:spPr bwMode="auto">
          <a:xfrm>
            <a:off x="0" y="-8313"/>
            <a:ext cx="12186458" cy="6849688"/>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5090160" y="4460241"/>
            <a:ext cx="2044468" cy="1605279"/>
          </a:xfrm>
          <a:prstGeom prst="ellipse">
            <a:avLst/>
          </a:prstGeom>
          <a:solidFill>
            <a:schemeClr val="bg1"/>
          </a:solidFill>
          <a:ln>
            <a:noFill/>
          </a:ln>
          <a:effectLst>
            <a:softEdge rad="292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Image result for quality matters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6581" y="4846320"/>
            <a:ext cx="1313295" cy="8357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ompass, Direction, Navigation, Travel, North"/>
          <p:cNvPicPr>
            <a:picLocks noChangeAspect="1" noChangeArrowheads="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321" t="3663" r="-321" b="-26963"/>
          <a:stretch/>
        </p:blipFill>
        <p:spPr bwMode="auto">
          <a:xfrm>
            <a:off x="-3061671" y="4564011"/>
            <a:ext cx="6324600" cy="8455894"/>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362530" y="552610"/>
            <a:ext cx="10834722" cy="23876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7400" b="1" dirty="0">
                <a:latin typeface="Agency FB" panose="020B0503020202020204" pitchFamily="34" charset="0"/>
              </a:rPr>
              <a:t>Navigating Institutional Improvement and Accreditation</a:t>
            </a:r>
            <a:endParaRPr lang="en-US" b="1" dirty="0">
              <a:latin typeface="Agency FB" panose="020B0503020202020204" pitchFamily="34" charset="0"/>
            </a:endParaRPr>
          </a:p>
        </p:txBody>
      </p:sp>
    </p:spTree>
    <p:custDataLst>
      <p:tags r:id="rId1"/>
    </p:custDataLst>
    <p:extLst>
      <p:ext uri="{BB962C8B-B14F-4D97-AF65-F5344CB8AC3E}">
        <p14:creationId xmlns:p14="http://schemas.microsoft.com/office/powerpoint/2010/main" val="10760356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652"/>
            <a:ext cx="10515600" cy="1325563"/>
          </a:xfrm>
        </p:spPr>
        <p:txBody>
          <a:bodyPr>
            <a:normAutofit fontScale="90000"/>
          </a:bodyPr>
          <a:lstStyle/>
          <a:p>
            <a:r>
              <a:rPr lang="en-US" dirty="0" smtClean="0"/>
              <a:t>Trio talk – Conversations at your institution and elsewhere.  How do you get a seat at the table?</a:t>
            </a:r>
            <a:endParaRPr lang="en-US" dirty="0"/>
          </a:p>
        </p:txBody>
      </p:sp>
      <p:sp>
        <p:nvSpPr>
          <p:cNvPr id="4" name="Content Placeholder 3"/>
          <p:cNvSpPr>
            <a:spLocks noGrp="1"/>
          </p:cNvSpPr>
          <p:nvPr>
            <p:ph sz="half" idx="2"/>
          </p:nvPr>
        </p:nvSpPr>
        <p:spPr>
          <a:xfrm>
            <a:off x="4221320" y="2379807"/>
            <a:ext cx="5181600" cy="4351338"/>
          </a:xfrm>
        </p:spPr>
        <p:txBody>
          <a:bodyPr>
            <a:normAutofit lnSpcReduction="10000"/>
          </a:bodyPr>
          <a:lstStyle/>
          <a:p>
            <a:r>
              <a:rPr lang="en-US" dirty="0" smtClean="0"/>
              <a:t>What are the current conversations at your institution that are engaging faculty?</a:t>
            </a:r>
          </a:p>
          <a:p>
            <a:r>
              <a:rPr lang="en-US" dirty="0" smtClean="0"/>
              <a:t>Are there grants and or other projects that you can use to improve quality through assessment?</a:t>
            </a:r>
          </a:p>
          <a:p>
            <a:r>
              <a:rPr lang="en-US" dirty="0" smtClean="0"/>
              <a:t>Are there state-wide or other conversations that you need to join?</a:t>
            </a:r>
          </a:p>
          <a:p>
            <a:r>
              <a:rPr lang="en-US" dirty="0" smtClean="0"/>
              <a:t>Examples?</a:t>
            </a:r>
          </a:p>
        </p:txBody>
      </p:sp>
      <p:pic>
        <p:nvPicPr>
          <p:cNvPr id="6" name="Picture 2" descr="Origami, Paper, Sailing, Sailboat, Boat, Navigation">
            <a:extLst>
              <a:ext uri="{FF2B5EF4-FFF2-40B4-BE49-F238E27FC236}">
                <a16:creationId xmlns:a16="http://schemas.microsoft.com/office/drawing/2014/main" id="{F330CF3A-9FCF-427F-9CA5-E0DA2FA144A8}"/>
              </a:ext>
            </a:extLst>
          </p:cNvPr>
          <p:cNvPicPr>
            <a:picLocks noGrp="1" noChangeAspect="1" noChangeArrowheads="1"/>
          </p:cNvPicPr>
          <p:nvPr>
            <p:ph sz="half" idx="1"/>
          </p:nvPr>
        </p:nvPicPr>
        <p:blipFill rotWithShape="1">
          <a:blip r:embed="rId2" cstate="print">
            <a:extLst>
              <a:ext uri="{BEBA8EAE-BF5A-486C-A8C5-ECC9F3942E4B}">
                <a14:imgProps xmlns:a14="http://schemas.microsoft.com/office/drawing/2010/main">
                  <a14:imgLayer r:embed="rId3">
                    <a14:imgEffect>
                      <a14:backgroundRemoval t="17069" b="87923" l="9896" r="89896">
                        <a14:foregroundMark x1="48438" y1="87923" x2="52500" y2="87923"/>
                        <a14:foregroundMark x1="52500" y1="87923" x2="59896" y2="87118"/>
                      </a14:backgroundRemoval>
                    </a14:imgEffect>
                  </a14:imgLayer>
                </a14:imgProps>
              </a:ext>
              <a:ext uri="{28A0092B-C50C-407E-A947-70E740481C1C}">
                <a14:useLocalDpi xmlns:a14="http://schemas.microsoft.com/office/drawing/2010/main" val="0"/>
              </a:ext>
            </a:extLst>
          </a:blip>
          <a:srcRect l="35208" t="47779" r="9375" b="10192"/>
          <a:stretch/>
        </p:blipFill>
        <p:spPr bwMode="auto">
          <a:xfrm rot="21389372">
            <a:off x="2618225" y="3603529"/>
            <a:ext cx="1621549" cy="7955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Origami, Paper, Sailing, Sailboat, Boat, Navigation">
            <a:extLst>
              <a:ext uri="{FF2B5EF4-FFF2-40B4-BE49-F238E27FC236}">
                <a16:creationId xmlns:a16="http://schemas.microsoft.com/office/drawing/2014/main" id="{D0229CCF-0B5E-4464-ABAA-667507171B91}"/>
              </a:ext>
            </a:extLst>
          </p:cNvPr>
          <p:cNvPicPr>
            <a:picLocks noChangeAspect="1" noChangeArrowheads="1"/>
          </p:cNvPicPr>
          <p:nvPr/>
        </p:nvPicPr>
        <p:blipFill rotWithShape="1">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backgroundRemoval t="17069" b="87923" l="9896" r="89896">
                        <a14:foregroundMark x1="48438" y1="87923" x2="52500" y2="87923"/>
                        <a14:foregroundMark x1="52500" y1="87923" x2="59896" y2="87118"/>
                      </a14:backgroundRemoval>
                    </a14:imgEffect>
                  </a14:imgLayer>
                </a14:imgProps>
              </a:ext>
              <a:ext uri="{28A0092B-C50C-407E-A947-70E740481C1C}">
                <a14:useLocalDpi xmlns:a14="http://schemas.microsoft.com/office/drawing/2010/main" val="0"/>
              </a:ext>
            </a:extLst>
          </a:blip>
          <a:srcRect l="35208" t="47779" r="9375" b="10192"/>
          <a:stretch/>
        </p:blipFill>
        <p:spPr bwMode="auto">
          <a:xfrm rot="2071723">
            <a:off x="1341321" y="3565880"/>
            <a:ext cx="1475536" cy="7239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 up of a logo&#10;&#10;Description automatically generated">
            <a:extLst>
              <a:ext uri="{FF2B5EF4-FFF2-40B4-BE49-F238E27FC236}">
                <a16:creationId xmlns:a16="http://schemas.microsoft.com/office/drawing/2014/main" id="{6FF1FF16-359E-4DAA-A5C7-0036D4D1043C}"/>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rot="19264789" flipV="1">
            <a:off x="3535562" y="4950491"/>
            <a:ext cx="529411" cy="197743"/>
          </a:xfrm>
          <a:prstGeom prst="rect">
            <a:avLst/>
          </a:prstGeom>
        </p:spPr>
      </p:pic>
      <p:pic>
        <p:nvPicPr>
          <p:cNvPr id="9" name="Picture 8" descr="A close up of a logo&#10;&#10;Description automatically generated">
            <a:extLst>
              <a:ext uri="{FF2B5EF4-FFF2-40B4-BE49-F238E27FC236}">
                <a16:creationId xmlns:a16="http://schemas.microsoft.com/office/drawing/2014/main" id="{6FF1FF16-359E-4DAA-A5C7-0036D4D1043C}"/>
              </a:ext>
            </a:extLst>
          </p:cNvPr>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rot="20920011">
            <a:off x="7982212" y="4487266"/>
            <a:ext cx="3824243" cy="419099"/>
          </a:xfrm>
          <a:prstGeom prst="rect">
            <a:avLst/>
          </a:prstGeom>
        </p:spPr>
      </p:pic>
    </p:spTree>
    <p:extLst>
      <p:ext uri="{BB962C8B-B14F-4D97-AF65-F5344CB8AC3E}">
        <p14:creationId xmlns:p14="http://schemas.microsoft.com/office/powerpoint/2010/main" val="3200192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DDEE2"/>
        </a:solidFill>
        <a:effectLst/>
      </p:bgPr>
    </p:bg>
    <p:spTree>
      <p:nvGrpSpPr>
        <p:cNvPr id="1" name=""/>
        <p:cNvGrpSpPr/>
        <p:nvPr/>
      </p:nvGrpSpPr>
      <p:grpSpPr>
        <a:xfrm>
          <a:off x="0" y="0"/>
          <a:ext cx="0" cy="0"/>
          <a:chOff x="0" y="0"/>
          <a:chExt cx="0" cy="0"/>
        </a:xfrm>
      </p:grpSpPr>
      <p:pic>
        <p:nvPicPr>
          <p:cNvPr id="4" name="Picture 2" descr="Origami, Paper, Sailing, Sailboat, Boat, Navigation">
            <a:extLst>
              <a:ext uri="{FF2B5EF4-FFF2-40B4-BE49-F238E27FC236}">
                <a16:creationId xmlns:a16="http://schemas.microsoft.com/office/drawing/2014/main" id="{F330CF3A-9FCF-427F-9CA5-E0DA2FA144A8}"/>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7069" b="87923" l="9896" r="89896">
                        <a14:foregroundMark x1="48438" y1="87923" x2="52500" y2="87923"/>
                        <a14:foregroundMark x1="52500" y1="87923" x2="59896" y2="87118"/>
                      </a14:backgroundRemoval>
                    </a14:imgEffect>
                  </a14:imgLayer>
                </a14:imgProps>
              </a:ext>
              <a:ext uri="{28A0092B-C50C-407E-A947-70E740481C1C}">
                <a14:useLocalDpi xmlns:a14="http://schemas.microsoft.com/office/drawing/2010/main" val="0"/>
              </a:ext>
            </a:extLst>
          </a:blip>
          <a:srcRect l="35208" t="47779" r="9375" b="10192"/>
          <a:stretch/>
        </p:blipFill>
        <p:spPr bwMode="auto">
          <a:xfrm rot="21389372">
            <a:off x="8476450" y="3040538"/>
            <a:ext cx="3701782" cy="18161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logo&#10;&#10;Description automatically generated">
            <a:extLst>
              <a:ext uri="{FF2B5EF4-FFF2-40B4-BE49-F238E27FC236}">
                <a16:creationId xmlns:a16="http://schemas.microsoft.com/office/drawing/2014/main" id="{6FF1FF16-359E-4DAA-A5C7-0036D4D1043C}"/>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rot="21310318">
            <a:off x="8008558" y="4752775"/>
            <a:ext cx="1122042" cy="419099"/>
          </a:xfrm>
          <a:prstGeom prst="rect">
            <a:avLst/>
          </a:prstGeom>
        </p:spPr>
      </p:pic>
      <p:pic>
        <p:nvPicPr>
          <p:cNvPr id="12" name="Picture 2" descr="Origami, Paper, Sailing, Sailboat, Boat, Navigation">
            <a:extLst>
              <a:ext uri="{FF2B5EF4-FFF2-40B4-BE49-F238E27FC236}">
                <a16:creationId xmlns:a16="http://schemas.microsoft.com/office/drawing/2014/main" id="{784F5F26-88CD-49D4-81A7-3FD11C88EF60}"/>
              </a:ext>
            </a:extLst>
          </p:cNvPr>
          <p:cNvPicPr>
            <a:picLocks noChangeAspect="1" noChangeArrowheads="1"/>
          </p:cNvPicPr>
          <p:nvPr/>
        </p:nvPicPr>
        <p:blipFill rotWithShape="1">
          <a:blip r:embed="rId4" cstate="print">
            <a:grayscl/>
            <a:extLst>
              <a:ext uri="{BEBA8EAE-BF5A-486C-A8C5-ECC9F3942E4B}">
                <a14:imgProps xmlns:a14="http://schemas.microsoft.com/office/drawing/2010/main">
                  <a14:imgLayer r:embed="rId5">
                    <a14:imgEffect>
                      <a14:backgroundRemoval t="17069" b="87923" l="9896" r="89896">
                        <a14:foregroundMark x1="48438" y1="87923" x2="52500" y2="87923"/>
                        <a14:foregroundMark x1="52500" y1="87923" x2="59896" y2="87118"/>
                      </a14:backgroundRemoval>
                    </a14:imgEffect>
                  </a14:imgLayer>
                </a14:imgProps>
              </a:ext>
              <a:ext uri="{28A0092B-C50C-407E-A947-70E740481C1C}">
                <a14:useLocalDpi xmlns:a14="http://schemas.microsoft.com/office/drawing/2010/main" val="0"/>
              </a:ext>
            </a:extLst>
          </a:blip>
          <a:srcRect l="35208" t="47779" r="9375" b="10192"/>
          <a:stretch/>
        </p:blipFill>
        <p:spPr bwMode="auto">
          <a:xfrm>
            <a:off x="583545" y="5613400"/>
            <a:ext cx="1972285" cy="96760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Origami, Paper, Sailing, Sailboat, Boat, Navigation">
            <a:extLst>
              <a:ext uri="{FF2B5EF4-FFF2-40B4-BE49-F238E27FC236}">
                <a16:creationId xmlns:a16="http://schemas.microsoft.com/office/drawing/2014/main" id="{43F080F6-F464-4E7D-BE7B-FA3A6D3EC1F4}"/>
              </a:ext>
            </a:extLst>
          </p:cNvPr>
          <p:cNvPicPr>
            <a:picLocks noChangeAspect="1" noChangeArrowheads="1"/>
          </p:cNvPicPr>
          <p:nvPr/>
        </p:nvPicPr>
        <p:blipFill rotWithShape="1">
          <a:blip r:embed="rId8" cstate="print">
            <a:duotone>
              <a:prstClr val="black"/>
              <a:schemeClr val="accent4">
                <a:tint val="45000"/>
                <a:satMod val="400000"/>
              </a:schemeClr>
            </a:duotone>
            <a:extLst>
              <a:ext uri="{BEBA8EAE-BF5A-486C-A8C5-ECC9F3942E4B}">
                <a14:imgProps xmlns:a14="http://schemas.microsoft.com/office/drawing/2010/main">
                  <a14:imgLayer r:embed="rId9">
                    <a14:imgEffect>
                      <a14:backgroundRemoval t="17069" b="87923" l="9896" r="89896">
                        <a14:foregroundMark x1="48438" y1="87923" x2="52500" y2="87923"/>
                        <a14:foregroundMark x1="52500" y1="87923" x2="59896" y2="87118"/>
                      </a14:backgroundRemoval>
                    </a14:imgEffect>
                  </a14:imgLayer>
                </a14:imgProps>
              </a:ext>
              <a:ext uri="{28A0092B-C50C-407E-A947-70E740481C1C}">
                <a14:useLocalDpi xmlns:a14="http://schemas.microsoft.com/office/drawing/2010/main" val="0"/>
              </a:ext>
            </a:extLst>
          </a:blip>
          <a:srcRect l="35208" t="47779" r="9375" b="10192"/>
          <a:stretch/>
        </p:blipFill>
        <p:spPr bwMode="auto">
          <a:xfrm>
            <a:off x="1777346" y="4889500"/>
            <a:ext cx="1475536" cy="7239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Origami, Paper, Sailing, Sailboat, Boat, Navigation">
            <a:extLst>
              <a:ext uri="{FF2B5EF4-FFF2-40B4-BE49-F238E27FC236}">
                <a16:creationId xmlns:a16="http://schemas.microsoft.com/office/drawing/2014/main" id="{C72F9349-01DC-40C7-BF33-A4976D15E78C}"/>
              </a:ext>
            </a:extLst>
          </p:cNvPr>
          <p:cNvPicPr>
            <a:picLocks noChangeAspect="1" noChangeArrowheads="1"/>
          </p:cNvPicPr>
          <p:nvPr/>
        </p:nvPicPr>
        <p:blipFill rotWithShape="1">
          <a:blip r:embed="rId10" cstate="print">
            <a:duotone>
              <a:prstClr val="black"/>
              <a:schemeClr val="accent5">
                <a:tint val="45000"/>
                <a:satMod val="400000"/>
              </a:schemeClr>
            </a:duotone>
            <a:extLst>
              <a:ext uri="{BEBA8EAE-BF5A-486C-A8C5-ECC9F3942E4B}">
                <a14:imgProps xmlns:a14="http://schemas.microsoft.com/office/drawing/2010/main">
                  <a14:imgLayer r:embed="rId11">
                    <a14:imgEffect>
                      <a14:backgroundRemoval t="17069" b="87923" l="9896" r="89896">
                        <a14:foregroundMark x1="48438" y1="87923" x2="52500" y2="87923"/>
                        <a14:foregroundMark x1="52500" y1="87923" x2="59896" y2="87118"/>
                      </a14:backgroundRemoval>
                    </a14:imgEffect>
                  </a14:imgLayer>
                </a14:imgProps>
              </a:ext>
              <a:ext uri="{28A0092B-C50C-407E-A947-70E740481C1C}">
                <a14:useLocalDpi xmlns:a14="http://schemas.microsoft.com/office/drawing/2010/main" val="0"/>
              </a:ext>
            </a:extLst>
          </a:blip>
          <a:srcRect l="35208" t="47779" r="9375" b="10192"/>
          <a:stretch/>
        </p:blipFill>
        <p:spPr bwMode="auto">
          <a:xfrm>
            <a:off x="2492381" y="6080627"/>
            <a:ext cx="1239701" cy="60819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Origami, Paper, Sailing, Sailboat, Boat, Navigation">
            <a:extLst>
              <a:ext uri="{FF2B5EF4-FFF2-40B4-BE49-F238E27FC236}">
                <a16:creationId xmlns:a16="http://schemas.microsoft.com/office/drawing/2014/main" id="{17680364-BB02-4E5B-BC83-CEA03F2557B8}"/>
              </a:ext>
            </a:extLst>
          </p:cNvPr>
          <p:cNvPicPr>
            <a:picLocks noChangeAspect="1" noChangeArrowheads="1"/>
          </p:cNvPicPr>
          <p:nvPr/>
        </p:nvPicPr>
        <p:blipFill rotWithShape="1">
          <a:blip r:embed="rId10" cstate="print">
            <a:biLevel thresh="75000"/>
            <a:extLst>
              <a:ext uri="{BEBA8EAE-BF5A-486C-A8C5-ECC9F3942E4B}">
                <a14:imgProps xmlns:a14="http://schemas.microsoft.com/office/drawing/2010/main">
                  <a14:imgLayer r:embed="rId11">
                    <a14:imgEffect>
                      <a14:backgroundRemoval t="17069" b="87923" l="9896" r="89896">
                        <a14:foregroundMark x1="48438" y1="87923" x2="52500" y2="87923"/>
                        <a14:foregroundMark x1="52500" y1="87923" x2="59896" y2="87118"/>
                      </a14:backgroundRemoval>
                    </a14:imgEffect>
                  </a14:imgLayer>
                </a14:imgProps>
              </a:ext>
              <a:ext uri="{28A0092B-C50C-407E-A947-70E740481C1C}">
                <a14:useLocalDpi xmlns:a14="http://schemas.microsoft.com/office/drawing/2010/main" val="0"/>
              </a:ext>
            </a:extLst>
          </a:blip>
          <a:srcRect l="35208" t="47779" r="9375" b="10192"/>
          <a:stretch/>
        </p:blipFill>
        <p:spPr bwMode="auto">
          <a:xfrm>
            <a:off x="257134" y="4643251"/>
            <a:ext cx="1239701" cy="60819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Origami, Paper, Sailing, Sailboat, Boat, Navigation">
            <a:extLst>
              <a:ext uri="{FF2B5EF4-FFF2-40B4-BE49-F238E27FC236}">
                <a16:creationId xmlns:a16="http://schemas.microsoft.com/office/drawing/2014/main" id="{D0229CCF-0B5E-4464-ABAA-667507171B91}"/>
              </a:ext>
            </a:extLst>
          </p:cNvPr>
          <p:cNvPicPr>
            <a:picLocks noChangeAspect="1" noChangeArrowheads="1"/>
          </p:cNvPicPr>
          <p:nvPr/>
        </p:nvPicPr>
        <p:blipFill rotWithShape="1">
          <a:blip r:embed="rId8" cstate="print">
            <a:duotone>
              <a:prstClr val="black"/>
              <a:schemeClr val="accent6">
                <a:tint val="45000"/>
                <a:satMod val="400000"/>
              </a:schemeClr>
            </a:duotone>
            <a:extLst>
              <a:ext uri="{BEBA8EAE-BF5A-486C-A8C5-ECC9F3942E4B}">
                <a14:imgProps xmlns:a14="http://schemas.microsoft.com/office/drawing/2010/main">
                  <a14:imgLayer r:embed="rId9">
                    <a14:imgEffect>
                      <a14:backgroundRemoval t="17069" b="87923" l="9896" r="89896">
                        <a14:foregroundMark x1="48438" y1="87923" x2="52500" y2="87923"/>
                        <a14:foregroundMark x1="52500" y1="87923" x2="59896" y2="87118"/>
                      </a14:backgroundRemoval>
                    </a14:imgEffect>
                  </a14:imgLayer>
                </a14:imgProps>
              </a:ext>
              <a:ext uri="{28A0092B-C50C-407E-A947-70E740481C1C}">
                <a14:useLocalDpi xmlns:a14="http://schemas.microsoft.com/office/drawing/2010/main" val="0"/>
              </a:ext>
            </a:extLst>
          </a:blip>
          <a:srcRect l="35208" t="47779" r="9375" b="10192"/>
          <a:stretch/>
        </p:blipFill>
        <p:spPr bwMode="auto">
          <a:xfrm>
            <a:off x="1341321" y="3575117"/>
            <a:ext cx="1475536" cy="7239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Origami, Paper, Sailing, Sailboat, Boat, Navigation">
            <a:extLst>
              <a:ext uri="{FF2B5EF4-FFF2-40B4-BE49-F238E27FC236}">
                <a16:creationId xmlns:a16="http://schemas.microsoft.com/office/drawing/2014/main" id="{B08F2709-DFB8-4E49-91D4-4B831D4974E1}"/>
              </a:ext>
            </a:extLst>
          </p:cNvPr>
          <p:cNvPicPr>
            <a:picLocks noChangeAspect="1" noChangeArrowheads="1"/>
          </p:cNvPicPr>
          <p:nvPr/>
        </p:nvPicPr>
        <p:blipFill rotWithShape="1">
          <a:blip r:embed="rId12" cstate="print">
            <a:duotone>
              <a:schemeClr val="accent4">
                <a:shade val="45000"/>
                <a:satMod val="135000"/>
              </a:schemeClr>
              <a:prstClr val="white"/>
            </a:duotone>
            <a:extLst>
              <a:ext uri="{BEBA8EAE-BF5A-486C-A8C5-ECC9F3942E4B}">
                <a14:imgProps xmlns:a14="http://schemas.microsoft.com/office/drawing/2010/main">
                  <a14:imgLayer r:embed="rId13">
                    <a14:imgEffect>
                      <a14:backgroundRemoval t="17069" b="87923" l="9896" r="89896">
                        <a14:foregroundMark x1="48438" y1="87923" x2="52500" y2="87923"/>
                        <a14:foregroundMark x1="52500" y1="87923" x2="59896" y2="87118"/>
                      </a14:backgroundRemoval>
                    </a14:imgEffect>
                  </a14:imgLayer>
                </a14:imgProps>
              </a:ext>
              <a:ext uri="{28A0092B-C50C-407E-A947-70E740481C1C}">
                <a14:useLocalDpi xmlns:a14="http://schemas.microsoft.com/office/drawing/2010/main" val="0"/>
              </a:ext>
            </a:extLst>
          </a:blip>
          <a:srcRect l="35208" t="47779" r="9375" b="10192"/>
          <a:stretch/>
        </p:blipFill>
        <p:spPr bwMode="auto">
          <a:xfrm>
            <a:off x="3053402" y="4421353"/>
            <a:ext cx="908998" cy="44595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Origami, Paper, Sailing, Sailboat, Boat, Navigation">
            <a:extLst>
              <a:ext uri="{FF2B5EF4-FFF2-40B4-BE49-F238E27FC236}">
                <a16:creationId xmlns:a16="http://schemas.microsoft.com/office/drawing/2014/main" id="{EA1D9759-4A6F-46E8-BCB3-E029086F3C07}"/>
              </a:ext>
            </a:extLst>
          </p:cNvPr>
          <p:cNvPicPr>
            <a:picLocks noChangeAspect="1" noChangeArrowheads="1"/>
          </p:cNvPicPr>
          <p:nvPr/>
        </p:nvPicPr>
        <p:blipFill rotWithShape="1">
          <a:blip r:embed="rId12" cstate="print">
            <a:duotone>
              <a:schemeClr val="bg2">
                <a:shade val="45000"/>
                <a:satMod val="135000"/>
              </a:schemeClr>
              <a:prstClr val="white"/>
            </a:duotone>
            <a:extLst>
              <a:ext uri="{BEBA8EAE-BF5A-486C-A8C5-ECC9F3942E4B}">
                <a14:imgProps xmlns:a14="http://schemas.microsoft.com/office/drawing/2010/main">
                  <a14:imgLayer r:embed="rId13">
                    <a14:imgEffect>
                      <a14:backgroundRemoval t="17069" b="87923" l="9896" r="89896">
                        <a14:foregroundMark x1="48438" y1="87923" x2="52500" y2="87923"/>
                        <a14:foregroundMark x1="52500" y1="87923" x2="59896" y2="87118"/>
                      </a14:backgroundRemoval>
                    </a14:imgEffect>
                  </a14:imgLayer>
                </a14:imgProps>
              </a:ext>
              <a:ext uri="{28A0092B-C50C-407E-A947-70E740481C1C}">
                <a14:useLocalDpi xmlns:a14="http://schemas.microsoft.com/office/drawing/2010/main" val="0"/>
              </a:ext>
            </a:extLst>
          </a:blip>
          <a:srcRect l="35208" t="47779" r="9375" b="10192"/>
          <a:stretch/>
        </p:blipFill>
        <p:spPr bwMode="auto">
          <a:xfrm>
            <a:off x="129046" y="5372706"/>
            <a:ext cx="908998" cy="44595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close up of a logo&#10;&#10;Description automatically generated">
            <a:extLst>
              <a:ext uri="{FF2B5EF4-FFF2-40B4-BE49-F238E27FC236}">
                <a16:creationId xmlns:a16="http://schemas.microsoft.com/office/drawing/2014/main" id="{DCBE5368-BE0F-492D-AC13-C2134DFD0222}"/>
              </a:ext>
            </a:extLst>
          </p:cNvPr>
          <p:cNvPicPr>
            <a:picLocks noChangeAspect="1"/>
          </p:cNvPicPr>
          <p:nvPr/>
        </p:nvPicPr>
        <p:blipFill>
          <a:blip r:embed="rId14" cstate="print">
            <a:duotone>
              <a:schemeClr val="bg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rot="21310318">
            <a:off x="968037" y="4214781"/>
            <a:ext cx="590066" cy="220398"/>
          </a:xfrm>
          <a:prstGeom prst="rect">
            <a:avLst/>
          </a:prstGeom>
        </p:spPr>
      </p:pic>
      <p:pic>
        <p:nvPicPr>
          <p:cNvPr id="20" name="Picture 19" descr="A close up of a logo&#10;&#10;Description automatically generated">
            <a:extLst>
              <a:ext uri="{FF2B5EF4-FFF2-40B4-BE49-F238E27FC236}">
                <a16:creationId xmlns:a16="http://schemas.microsoft.com/office/drawing/2014/main" id="{42E945DB-488F-42FA-B3F7-E2FCC9408599}"/>
              </a:ext>
            </a:extLst>
          </p:cNvPr>
          <p:cNvPicPr>
            <a:picLocks noChangeAspect="1"/>
          </p:cNvPicPr>
          <p:nvPr/>
        </p:nvPicPr>
        <p:blipFill>
          <a:blip r:embed="rId15" cstate="print">
            <a:duotone>
              <a:schemeClr val="bg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rot="21310318">
            <a:off x="2498224" y="4780004"/>
            <a:ext cx="590066" cy="163720"/>
          </a:xfrm>
          <a:prstGeom prst="rect">
            <a:avLst/>
          </a:prstGeom>
        </p:spPr>
      </p:pic>
      <p:pic>
        <p:nvPicPr>
          <p:cNvPr id="21" name="Picture 20" descr="A close up of a logo&#10;&#10;Description automatically generated">
            <a:extLst>
              <a:ext uri="{FF2B5EF4-FFF2-40B4-BE49-F238E27FC236}">
                <a16:creationId xmlns:a16="http://schemas.microsoft.com/office/drawing/2014/main" id="{AD2C751D-45C3-4113-A71E-15A3A36F159E}"/>
              </a:ext>
            </a:extLst>
          </p:cNvPr>
          <p:cNvPicPr>
            <a:picLocks noChangeAspect="1"/>
          </p:cNvPicPr>
          <p:nvPr/>
        </p:nvPicPr>
        <p:blipFill>
          <a:blip r:embed="rId15" cstate="print">
            <a:duotone>
              <a:schemeClr val="bg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rot="21310318">
            <a:off x="1352216" y="5479050"/>
            <a:ext cx="590066" cy="163720"/>
          </a:xfrm>
          <a:prstGeom prst="rect">
            <a:avLst/>
          </a:prstGeom>
        </p:spPr>
      </p:pic>
      <p:pic>
        <p:nvPicPr>
          <p:cNvPr id="22" name="Picture 21" descr="A close up of a logo&#10;&#10;Description automatically generated">
            <a:extLst>
              <a:ext uri="{FF2B5EF4-FFF2-40B4-BE49-F238E27FC236}">
                <a16:creationId xmlns:a16="http://schemas.microsoft.com/office/drawing/2014/main" id="{9B00260F-4D27-4C02-9AA5-13A336150F65}"/>
              </a:ext>
            </a:extLst>
          </p:cNvPr>
          <p:cNvPicPr>
            <a:picLocks noChangeAspect="1"/>
          </p:cNvPicPr>
          <p:nvPr/>
        </p:nvPicPr>
        <p:blipFill>
          <a:blip r:embed="rId15" cstate="print">
            <a:duotone>
              <a:schemeClr val="bg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rot="21310318">
            <a:off x="2084932" y="6633439"/>
            <a:ext cx="590066" cy="163720"/>
          </a:xfrm>
          <a:prstGeom prst="rect">
            <a:avLst/>
          </a:prstGeom>
        </p:spPr>
      </p:pic>
      <p:pic>
        <p:nvPicPr>
          <p:cNvPr id="23" name="Picture 22" descr="A close up of a logo&#10;&#10;Description automatically generated">
            <a:extLst>
              <a:ext uri="{FF2B5EF4-FFF2-40B4-BE49-F238E27FC236}">
                <a16:creationId xmlns:a16="http://schemas.microsoft.com/office/drawing/2014/main" id="{AB56A1F5-2F3B-4A30-8D41-A5D82DA48416}"/>
              </a:ext>
            </a:extLst>
          </p:cNvPr>
          <p:cNvPicPr>
            <a:picLocks noChangeAspect="1"/>
          </p:cNvPicPr>
          <p:nvPr/>
        </p:nvPicPr>
        <p:blipFill>
          <a:blip r:embed="rId16"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rot="21310318">
            <a:off x="9082769" y="4969656"/>
            <a:ext cx="662100" cy="247304"/>
          </a:xfrm>
          <a:prstGeom prst="rect">
            <a:avLst/>
          </a:prstGeom>
        </p:spPr>
      </p:pic>
      <p:sp>
        <p:nvSpPr>
          <p:cNvPr id="24" name="TextBox 23">
            <a:extLst>
              <a:ext uri="{FF2B5EF4-FFF2-40B4-BE49-F238E27FC236}">
                <a16:creationId xmlns:a16="http://schemas.microsoft.com/office/drawing/2014/main" id="{16CE09ED-2925-490E-BA13-C2D86DA1A975}"/>
              </a:ext>
            </a:extLst>
          </p:cNvPr>
          <p:cNvSpPr txBox="1"/>
          <p:nvPr/>
        </p:nvSpPr>
        <p:spPr>
          <a:xfrm>
            <a:off x="0" y="268941"/>
            <a:ext cx="10327341" cy="1015663"/>
          </a:xfrm>
          <a:prstGeom prst="rect">
            <a:avLst/>
          </a:prstGeom>
          <a:solidFill>
            <a:srgbClr val="546464"/>
          </a:solidFill>
          <a:ln>
            <a:noFill/>
          </a:ln>
          <a:effectLst>
            <a:outerShdw blurRad="50800" dist="38100" dir="2700000" algn="tl" rotWithShape="0">
              <a:prstClr val="black">
                <a:alpha val="40000"/>
              </a:prstClr>
            </a:outerShdw>
          </a:effectLst>
        </p:spPr>
        <p:txBody>
          <a:bodyPr wrap="square" rtlCol="0">
            <a:spAutoFit/>
          </a:bodyPr>
          <a:lstStyle/>
          <a:p>
            <a:pPr algn="r"/>
            <a:r>
              <a:rPr lang="en-US" sz="6000" dirty="0">
                <a:solidFill>
                  <a:schemeClr val="bg1"/>
                </a:solidFill>
                <a:effectLst>
                  <a:outerShdw blurRad="38100" dist="38100" dir="2700000" algn="tl">
                    <a:srgbClr val="000000">
                      <a:alpha val="43137"/>
                    </a:srgbClr>
                  </a:outerShdw>
                </a:effectLst>
                <a:latin typeface="Agency FB" panose="020B0503020202020204" pitchFamily="34" charset="0"/>
              </a:rPr>
              <a:t>Institutional  Effectiveness </a:t>
            </a:r>
          </a:p>
        </p:txBody>
      </p:sp>
      <p:pic>
        <p:nvPicPr>
          <p:cNvPr id="25" name="Picture 24" descr="A close up of a logo&#10;&#10;Description automatically generated">
            <a:extLst>
              <a:ext uri="{FF2B5EF4-FFF2-40B4-BE49-F238E27FC236}">
                <a16:creationId xmlns:a16="http://schemas.microsoft.com/office/drawing/2014/main" id="{54EE5945-02F0-463E-BDBC-06D80023FFDA}"/>
              </a:ext>
            </a:extLst>
          </p:cNvPr>
          <p:cNvPicPr>
            <a:picLocks noChangeAspect="1"/>
          </p:cNvPicPr>
          <p:nvPr/>
        </p:nvPicPr>
        <p:blipFill>
          <a:blip r:embed="rId15" cstate="print">
            <a:duotone>
              <a:schemeClr val="bg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rot="21310318">
            <a:off x="-320693" y="5751657"/>
            <a:ext cx="590066" cy="163720"/>
          </a:xfrm>
          <a:prstGeom prst="rect">
            <a:avLst/>
          </a:prstGeom>
        </p:spPr>
      </p:pic>
      <p:pic>
        <p:nvPicPr>
          <p:cNvPr id="26" name="Picture 25" descr="A close up of a logo&#10;&#10;Description automatically generated">
            <a:extLst>
              <a:ext uri="{FF2B5EF4-FFF2-40B4-BE49-F238E27FC236}">
                <a16:creationId xmlns:a16="http://schemas.microsoft.com/office/drawing/2014/main" id="{ADC74D86-9486-43ED-AD42-D3823BB013B5}"/>
              </a:ext>
            </a:extLst>
          </p:cNvPr>
          <p:cNvPicPr>
            <a:picLocks noChangeAspect="1"/>
          </p:cNvPicPr>
          <p:nvPr/>
        </p:nvPicPr>
        <p:blipFill>
          <a:blip r:embed="rId15" cstate="print">
            <a:duotone>
              <a:schemeClr val="bg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rot="21310318">
            <a:off x="-187527" y="5184445"/>
            <a:ext cx="590066" cy="163720"/>
          </a:xfrm>
          <a:prstGeom prst="rect">
            <a:avLst/>
          </a:prstGeom>
        </p:spPr>
      </p:pic>
    </p:spTree>
    <p:custDataLst>
      <p:tags r:id="rId1"/>
    </p:custDataLst>
    <p:extLst>
      <p:ext uri="{BB962C8B-B14F-4D97-AF65-F5344CB8AC3E}">
        <p14:creationId xmlns:p14="http://schemas.microsoft.com/office/powerpoint/2010/main" val="126404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652"/>
            <a:ext cx="10515600" cy="1325563"/>
          </a:xfrm>
        </p:spPr>
        <p:txBody>
          <a:bodyPr/>
          <a:lstStyle/>
          <a:p>
            <a:r>
              <a:rPr lang="en-US" dirty="0" smtClean="0"/>
              <a:t>Be Deliberate -- Beyond Course Assessment</a:t>
            </a:r>
            <a:endParaRPr lang="en-US" dirty="0"/>
          </a:p>
        </p:txBody>
      </p:sp>
      <p:sp>
        <p:nvSpPr>
          <p:cNvPr id="4" name="Content Placeholder 3"/>
          <p:cNvSpPr>
            <a:spLocks noGrp="1"/>
          </p:cNvSpPr>
          <p:nvPr>
            <p:ph sz="half" idx="2"/>
          </p:nvPr>
        </p:nvSpPr>
        <p:spPr/>
        <p:txBody>
          <a:bodyPr/>
          <a:lstStyle/>
          <a:p>
            <a:r>
              <a:rPr lang="en-US" dirty="0" smtClean="0"/>
              <a:t>Frame at the start where and how you will share the results beyond the course.</a:t>
            </a:r>
          </a:p>
          <a:p>
            <a:r>
              <a:rPr lang="en-US" dirty="0" smtClean="0"/>
              <a:t>Link to accreditation.</a:t>
            </a:r>
          </a:p>
          <a:p>
            <a:r>
              <a:rPr lang="en-US" dirty="0" smtClean="0"/>
              <a:t>Partner with faculty development.</a:t>
            </a:r>
          </a:p>
          <a:p>
            <a:r>
              <a:rPr lang="en-US" dirty="0" smtClean="0"/>
              <a:t>Partner for research, publish results.</a:t>
            </a:r>
            <a:endParaRPr lang="en-US" dirty="0"/>
          </a:p>
        </p:txBody>
      </p:sp>
      <p:sp>
        <p:nvSpPr>
          <p:cNvPr id="3" name="Content Placeholder 2"/>
          <p:cNvSpPr>
            <a:spLocks noGrp="1"/>
          </p:cNvSpPr>
          <p:nvPr>
            <p:ph sz="half" idx="1"/>
          </p:nvPr>
        </p:nvSpPr>
        <p:spPr/>
        <p:txBody>
          <a:bodyPr/>
          <a:lstStyle/>
          <a:p>
            <a:r>
              <a:rPr lang="en-US" dirty="0" smtClean="0"/>
              <a:t>Program effectiveness</a:t>
            </a:r>
          </a:p>
          <a:p>
            <a:r>
              <a:rPr lang="en-US" dirty="0" smtClean="0"/>
              <a:t>Institutional effectiveness</a:t>
            </a:r>
          </a:p>
          <a:p>
            <a:r>
              <a:rPr lang="en-US" dirty="0" smtClean="0"/>
              <a:t>Analytics</a:t>
            </a:r>
          </a:p>
          <a:p>
            <a:r>
              <a:rPr lang="en-US" dirty="0" smtClean="0"/>
              <a:t>Resource Allocation</a:t>
            </a:r>
          </a:p>
          <a:p>
            <a:r>
              <a:rPr lang="en-US" dirty="0" smtClean="0"/>
              <a:t>Accreditation</a:t>
            </a:r>
            <a:endParaRPr lang="en-US" dirty="0"/>
          </a:p>
        </p:txBody>
      </p:sp>
    </p:spTree>
    <p:extLst>
      <p:ext uri="{BB962C8B-B14F-4D97-AF65-F5344CB8AC3E}">
        <p14:creationId xmlns:p14="http://schemas.microsoft.com/office/powerpoint/2010/main" val="1160443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DDEE2"/>
        </a:solidFill>
        <a:effectLst/>
      </p:bgPr>
    </p:bg>
    <p:spTree>
      <p:nvGrpSpPr>
        <p:cNvPr id="1" name=""/>
        <p:cNvGrpSpPr/>
        <p:nvPr/>
      </p:nvGrpSpPr>
      <p:grpSpPr>
        <a:xfrm>
          <a:off x="0" y="0"/>
          <a:ext cx="0" cy="0"/>
          <a:chOff x="0" y="0"/>
          <a:chExt cx="0" cy="0"/>
        </a:xfrm>
      </p:grpSpPr>
      <p:pic>
        <p:nvPicPr>
          <p:cNvPr id="2050" name="Picture 2" descr="Facebook Analytics, Graphs, Facebook Pixel">
            <a:extLst>
              <a:ext uri="{FF2B5EF4-FFF2-40B4-BE49-F238E27FC236}">
                <a16:creationId xmlns:a16="http://schemas.microsoft.com/office/drawing/2014/main" id="{8204D6D5-ECF9-466F-A754-6F0B0584EA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445559"/>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9990613-0A73-4E4B-8DE2-B02A0D1C410A}"/>
              </a:ext>
            </a:extLst>
          </p:cNvPr>
          <p:cNvSpPr txBox="1"/>
          <p:nvPr/>
        </p:nvSpPr>
        <p:spPr>
          <a:xfrm>
            <a:off x="0" y="268941"/>
            <a:ext cx="10327341" cy="1015663"/>
          </a:xfrm>
          <a:prstGeom prst="rect">
            <a:avLst/>
          </a:prstGeom>
          <a:solidFill>
            <a:srgbClr val="62C1C5"/>
          </a:solidFill>
          <a:ln>
            <a:noFill/>
          </a:ln>
          <a:effectLst>
            <a:outerShdw blurRad="50800" dist="38100" dir="2700000" algn="tl" rotWithShape="0">
              <a:prstClr val="black">
                <a:alpha val="40000"/>
              </a:prstClr>
            </a:outerShdw>
          </a:effectLst>
        </p:spPr>
        <p:txBody>
          <a:bodyPr wrap="square" rtlCol="0">
            <a:spAutoFit/>
          </a:bodyPr>
          <a:lstStyle/>
          <a:p>
            <a:pPr algn="r"/>
            <a:r>
              <a:rPr lang="en-US" sz="6000">
                <a:solidFill>
                  <a:schemeClr val="bg1"/>
                </a:solidFill>
                <a:effectLst>
                  <a:outerShdw blurRad="38100" dist="38100" dir="2700000" algn="tl">
                    <a:srgbClr val="000000">
                      <a:alpha val="43137"/>
                    </a:srgbClr>
                  </a:outerShdw>
                </a:effectLst>
                <a:latin typeface="Agency FB" panose="020B0503020202020204" pitchFamily="34" charset="0"/>
              </a:rPr>
              <a:t>Analytics</a:t>
            </a:r>
            <a:endParaRPr lang="en-US" sz="6000" dirty="0">
              <a:solidFill>
                <a:schemeClr val="bg1"/>
              </a:solidFill>
              <a:effectLst>
                <a:outerShdw blurRad="38100" dist="38100" dir="2700000" algn="tl">
                  <a:srgbClr val="000000">
                    <a:alpha val="43137"/>
                  </a:srgbClr>
                </a:outerShdw>
              </a:effectLst>
              <a:latin typeface="Agency FB" panose="020B0503020202020204" pitchFamily="34" charset="0"/>
            </a:endParaRPr>
          </a:p>
        </p:txBody>
      </p:sp>
    </p:spTree>
    <p:custDataLst>
      <p:tags r:id="rId1"/>
    </p:custDataLst>
    <p:extLst>
      <p:ext uri="{BB962C8B-B14F-4D97-AF65-F5344CB8AC3E}">
        <p14:creationId xmlns:p14="http://schemas.microsoft.com/office/powerpoint/2010/main" val="305317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061" y="0"/>
            <a:ext cx="17335500" cy="8839200"/>
          </a:xfrm>
          <a:prstGeom prst="rect">
            <a:avLst/>
          </a:prstGeom>
        </p:spPr>
      </p:pic>
    </p:spTree>
    <p:extLst>
      <p:ext uri="{BB962C8B-B14F-4D97-AF65-F5344CB8AC3E}">
        <p14:creationId xmlns:p14="http://schemas.microsoft.com/office/powerpoint/2010/main" val="892697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6153" y="7284244"/>
            <a:ext cx="10515600" cy="4351338"/>
          </a:xfrm>
        </p:spPr>
        <p:txBody>
          <a:bodyPr/>
          <a:lstStyle/>
          <a:p>
            <a:r>
              <a:rPr lang="en-US" dirty="0"/>
              <a:t>Support </a:t>
            </a:r>
          </a:p>
        </p:txBody>
      </p:sp>
      <p:pic>
        <p:nvPicPr>
          <p:cNvPr id="12290" name="Picture 2" descr="Business, Business People, Collaboration, Communic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7618"/>
            <a:ext cx="12192001" cy="81153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268941"/>
            <a:ext cx="10327341" cy="1015663"/>
          </a:xfrm>
          <a:prstGeom prst="rect">
            <a:avLst/>
          </a:prstGeom>
          <a:solidFill>
            <a:srgbClr val="546464"/>
          </a:solidFill>
          <a:ln>
            <a:noFill/>
          </a:ln>
          <a:effectLst>
            <a:outerShdw blurRad="50800" dist="38100" dir="2700000" algn="tl" rotWithShape="0">
              <a:prstClr val="black">
                <a:alpha val="40000"/>
              </a:prstClr>
            </a:outerShdw>
          </a:effectLst>
        </p:spPr>
        <p:txBody>
          <a:bodyPr wrap="square" rtlCol="0">
            <a:spAutoFit/>
          </a:bodyPr>
          <a:lstStyle/>
          <a:p>
            <a:pPr algn="r"/>
            <a:r>
              <a:rPr lang="en-US" sz="6000" dirty="0">
                <a:solidFill>
                  <a:schemeClr val="bg1"/>
                </a:solidFill>
                <a:effectLst>
                  <a:outerShdw blurRad="38100" dist="38100" dir="2700000" algn="tl">
                    <a:srgbClr val="000000">
                      <a:alpha val="43137"/>
                    </a:srgbClr>
                  </a:outerShdw>
                </a:effectLst>
                <a:latin typeface="Agency FB" panose="020B0503020202020204" pitchFamily="34" charset="0"/>
              </a:rPr>
              <a:t>Institutional  Support </a:t>
            </a:r>
          </a:p>
        </p:txBody>
      </p:sp>
    </p:spTree>
    <p:custDataLst>
      <p:tags r:id="rId1"/>
    </p:custDataLst>
    <p:extLst>
      <p:ext uri="{BB962C8B-B14F-4D97-AF65-F5344CB8AC3E}">
        <p14:creationId xmlns:p14="http://schemas.microsoft.com/office/powerpoint/2010/main" val="2734115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652"/>
            <a:ext cx="10515600" cy="1325563"/>
          </a:xfrm>
        </p:spPr>
        <p:txBody>
          <a:bodyPr/>
          <a:lstStyle/>
          <a:p>
            <a:r>
              <a:rPr lang="en-US" dirty="0" smtClean="0"/>
              <a:t>Getting the Investment and Support</a:t>
            </a:r>
            <a:endParaRPr lang="en-US" dirty="0"/>
          </a:p>
        </p:txBody>
      </p:sp>
      <p:sp>
        <p:nvSpPr>
          <p:cNvPr id="4" name="Content Placeholder 3"/>
          <p:cNvSpPr>
            <a:spLocks noGrp="1"/>
          </p:cNvSpPr>
          <p:nvPr>
            <p:ph sz="half" idx="2"/>
          </p:nvPr>
        </p:nvSpPr>
        <p:spPr>
          <a:xfrm>
            <a:off x="6264563" y="1899516"/>
            <a:ext cx="5181600" cy="4351338"/>
          </a:xfrm>
        </p:spPr>
        <p:txBody>
          <a:bodyPr>
            <a:normAutofit fontScale="92500" lnSpcReduction="10000"/>
          </a:bodyPr>
          <a:lstStyle/>
          <a:p>
            <a:pPr marL="0" indent="0">
              <a:buNone/>
            </a:pPr>
            <a:r>
              <a:rPr lang="en-US" dirty="0" smtClean="0"/>
              <a:t>From the VP Admin</a:t>
            </a:r>
            <a:endParaRPr lang="en-US" dirty="0"/>
          </a:p>
          <a:p>
            <a:r>
              <a:rPr lang="en-US" dirty="0" smtClean="0"/>
              <a:t>Share efficiencies</a:t>
            </a:r>
          </a:p>
          <a:p>
            <a:r>
              <a:rPr lang="en-US" dirty="0" smtClean="0"/>
              <a:t>Link to other performance indicators (student retention, satisfaction)</a:t>
            </a:r>
          </a:p>
          <a:p>
            <a:r>
              <a:rPr lang="en-US" dirty="0" smtClean="0"/>
              <a:t>Present data in tabular format</a:t>
            </a:r>
          </a:p>
          <a:p>
            <a:r>
              <a:rPr lang="en-US" dirty="0" smtClean="0"/>
              <a:t>Link to risk reduction</a:t>
            </a:r>
            <a:endParaRPr lang="en-US" dirty="0"/>
          </a:p>
        </p:txBody>
      </p:sp>
      <p:sp>
        <p:nvSpPr>
          <p:cNvPr id="3" name="Content Placeholder 2"/>
          <p:cNvSpPr>
            <a:spLocks noGrp="1"/>
          </p:cNvSpPr>
          <p:nvPr>
            <p:ph sz="half" idx="1"/>
          </p:nvPr>
        </p:nvSpPr>
        <p:spPr/>
        <p:txBody>
          <a:bodyPr>
            <a:normAutofit fontScale="92500" lnSpcReduction="10000"/>
          </a:bodyPr>
          <a:lstStyle/>
          <a:p>
            <a:pPr marL="0" indent="0">
              <a:buNone/>
            </a:pPr>
            <a:r>
              <a:rPr lang="en-US" dirty="0" smtClean="0"/>
              <a:t>From the VP Academic Affairs</a:t>
            </a:r>
          </a:p>
          <a:p>
            <a:r>
              <a:rPr lang="en-US" dirty="0" smtClean="0"/>
              <a:t>Share specific improvement stories, in faculty voice</a:t>
            </a:r>
          </a:p>
          <a:p>
            <a:r>
              <a:rPr lang="en-US" dirty="0" smtClean="0"/>
              <a:t>Very short report of five to ten results, greater data available, focus on results not activities</a:t>
            </a:r>
          </a:p>
          <a:p>
            <a:r>
              <a:rPr lang="en-US" dirty="0"/>
              <a:t>Link to other performance indicators (student retention, satisfaction)</a:t>
            </a:r>
          </a:p>
          <a:p>
            <a:r>
              <a:rPr lang="en-US" dirty="0" smtClean="0"/>
              <a:t>Show how you have gotten on other agendas</a:t>
            </a:r>
            <a:endParaRPr lang="en-US" dirty="0"/>
          </a:p>
        </p:txBody>
      </p:sp>
    </p:spTree>
    <p:extLst>
      <p:ext uri="{BB962C8B-B14F-4D97-AF65-F5344CB8AC3E}">
        <p14:creationId xmlns:p14="http://schemas.microsoft.com/office/powerpoint/2010/main" val="40631827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652"/>
            <a:ext cx="10515600" cy="1325563"/>
          </a:xfrm>
        </p:spPr>
        <p:txBody>
          <a:bodyPr/>
          <a:lstStyle/>
          <a:p>
            <a:r>
              <a:rPr lang="en-US" dirty="0" smtClean="0"/>
              <a:t>Trio Talk – Using Data and Performance to Inform and Change</a:t>
            </a:r>
            <a:endParaRPr lang="en-US" dirty="0"/>
          </a:p>
        </p:txBody>
      </p:sp>
      <p:sp>
        <p:nvSpPr>
          <p:cNvPr id="4" name="Content Placeholder 3"/>
          <p:cNvSpPr>
            <a:spLocks noGrp="1"/>
          </p:cNvSpPr>
          <p:nvPr>
            <p:ph sz="half" idx="2"/>
          </p:nvPr>
        </p:nvSpPr>
        <p:spPr/>
        <p:txBody>
          <a:bodyPr/>
          <a:lstStyle/>
          <a:p>
            <a:r>
              <a:rPr lang="en-US" dirty="0" smtClean="0"/>
              <a:t>What examples do you have of using data to improve performance?</a:t>
            </a:r>
          </a:p>
          <a:p>
            <a:r>
              <a:rPr lang="en-US" dirty="0" smtClean="0"/>
              <a:t>How have you used this to communicate needs or need for change at the institution? </a:t>
            </a:r>
            <a:endParaRPr lang="en-US" dirty="0"/>
          </a:p>
        </p:txBody>
      </p:sp>
      <p:sp>
        <p:nvSpPr>
          <p:cNvPr id="3" name="Content Placeholder 2"/>
          <p:cNvSpPr>
            <a:spLocks noGrp="1"/>
          </p:cNvSpPr>
          <p:nvPr>
            <p:ph sz="half" idx="1"/>
          </p:nvPr>
        </p:nvSpPr>
        <p:spPr/>
        <p:txBody>
          <a:bodyPr/>
          <a:lstStyle/>
          <a:p>
            <a:r>
              <a:rPr lang="en-US" dirty="0" smtClean="0"/>
              <a:t>Institutional effectiveness</a:t>
            </a:r>
          </a:p>
          <a:p>
            <a:r>
              <a:rPr lang="en-US" dirty="0" smtClean="0"/>
              <a:t>Analytics</a:t>
            </a:r>
          </a:p>
          <a:p>
            <a:r>
              <a:rPr lang="en-US" dirty="0" smtClean="0"/>
              <a:t>Resource Allocation</a:t>
            </a:r>
            <a:endParaRPr lang="en-US" dirty="0"/>
          </a:p>
        </p:txBody>
      </p:sp>
    </p:spTree>
    <p:extLst>
      <p:ext uri="{BB962C8B-B14F-4D97-AF65-F5344CB8AC3E}">
        <p14:creationId xmlns:p14="http://schemas.microsoft.com/office/powerpoint/2010/main" val="10829109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descr="Coins, Currency, Investment, Insurance, Cash, Bank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514" y="-1339011"/>
            <a:ext cx="12295514" cy="81970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3514" y="230188"/>
            <a:ext cx="10394995" cy="1015663"/>
          </a:xfrm>
          <a:prstGeom prst="rect">
            <a:avLst/>
          </a:prstGeom>
          <a:solidFill>
            <a:srgbClr val="62C1C5"/>
          </a:solidFill>
          <a:ln>
            <a:noFill/>
          </a:ln>
          <a:effectLst>
            <a:outerShdw blurRad="50800" dist="38100" dir="2700000" algn="tl" rotWithShape="0">
              <a:prstClr val="black">
                <a:alpha val="40000"/>
              </a:prstClr>
            </a:outerShdw>
          </a:effectLst>
        </p:spPr>
        <p:txBody>
          <a:bodyPr wrap="square" rtlCol="0">
            <a:spAutoFit/>
          </a:bodyPr>
          <a:lstStyle/>
          <a:p>
            <a:pPr algn="r"/>
            <a:r>
              <a:rPr lang="en-US" sz="6000" dirty="0">
                <a:effectLst>
                  <a:outerShdw blurRad="38100" dist="38100" dir="2700000" algn="tl">
                    <a:srgbClr val="000000">
                      <a:alpha val="43137"/>
                    </a:srgbClr>
                  </a:outerShdw>
                </a:effectLst>
                <a:latin typeface="Agency FB" panose="020B0503020202020204" pitchFamily="34" charset="0"/>
              </a:rPr>
              <a:t>Resources </a:t>
            </a:r>
          </a:p>
        </p:txBody>
      </p:sp>
    </p:spTree>
    <p:custDataLst>
      <p:tags r:id="rId1"/>
    </p:custDataLst>
    <p:extLst>
      <p:ext uri="{BB962C8B-B14F-4D97-AF65-F5344CB8AC3E}">
        <p14:creationId xmlns:p14="http://schemas.microsoft.com/office/powerpoint/2010/main" val="35492678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DDEE2"/>
        </a:solidFill>
        <a:effectLst/>
      </p:bgPr>
    </p:bg>
    <p:spTree>
      <p:nvGrpSpPr>
        <p:cNvPr id="1" name=""/>
        <p:cNvGrpSpPr/>
        <p:nvPr/>
      </p:nvGrpSpPr>
      <p:grpSpPr>
        <a:xfrm>
          <a:off x="0" y="0"/>
          <a:ext cx="0" cy="0"/>
          <a:chOff x="0" y="0"/>
          <a:chExt cx="0" cy="0"/>
        </a:xfrm>
      </p:grpSpPr>
      <p:sp>
        <p:nvSpPr>
          <p:cNvPr id="10" name="Rectangle 9" hidden="1">
            <a:extLst>
              <a:ext uri="{FF2B5EF4-FFF2-40B4-BE49-F238E27FC236}">
                <a16:creationId xmlns:a16="http://schemas.microsoft.com/office/drawing/2014/main"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2C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9538D8B-8C3C-4AD4-AA53-8E0FD380A35F}"/>
              </a:ext>
            </a:extLst>
          </p:cNvPr>
          <p:cNvSpPr txBox="1"/>
          <p:nvPr/>
        </p:nvSpPr>
        <p:spPr>
          <a:xfrm>
            <a:off x="640080" y="2074363"/>
            <a:ext cx="2752354" cy="2709275"/>
          </a:xfrm>
          <a:prstGeom prst="ellipse">
            <a:avLst/>
          </a:prstGeom>
          <a:solidFill>
            <a:schemeClr val="bg1"/>
          </a:solidFill>
          <a:ln w="174625" cmpd="thinThick">
            <a:solidFill>
              <a:srgbClr val="62C1C5"/>
            </a:solidFill>
          </a:ln>
        </p:spPr>
        <p:txBody>
          <a:bodyPr vert="horz" lIns="91440" tIns="45720" rIns="91440" bIns="45720" rtlCol="0" anchor="ctr">
            <a:normAutofit/>
          </a:bodyPr>
          <a:lstStyle/>
          <a:p>
            <a:pPr algn="ctr">
              <a:lnSpc>
                <a:spcPct val="90000"/>
              </a:lnSpc>
              <a:spcBef>
                <a:spcPct val="0"/>
              </a:spcBef>
              <a:spcAft>
                <a:spcPts val="600"/>
              </a:spcAft>
            </a:pPr>
            <a:endParaRPr lang="en-US" sz="2600" kern="1200" dirty="0">
              <a:solidFill>
                <a:srgbClr val="FFFFFF"/>
              </a:solidFill>
              <a:latin typeface="+mj-lt"/>
              <a:ea typeface="+mj-ea"/>
              <a:cs typeface="+mj-cs"/>
            </a:endParaRPr>
          </a:p>
        </p:txBody>
      </p:sp>
      <p:pic>
        <p:nvPicPr>
          <p:cNvPr id="4" name="Picture 4" descr="Image result for quality matters logo">
            <a:extLst>
              <a:ext uri="{FF2B5EF4-FFF2-40B4-BE49-F238E27FC236}">
                <a16:creationId xmlns:a16="http://schemas.microsoft.com/office/drawing/2014/main" id="{EB3BD99C-3CE2-4457-ADA1-B4DF51FD4DA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37039" y="2717800"/>
            <a:ext cx="2236212" cy="142240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a:extLst>
              <a:ext uri="{FF2B5EF4-FFF2-40B4-BE49-F238E27FC236}">
                <a16:creationId xmlns:a16="http://schemas.microsoft.com/office/drawing/2014/main" id="{7ABEC204-9282-4A87-891A-CB88D8D8847C}"/>
              </a:ext>
            </a:extLst>
          </p:cNvPr>
          <p:cNvGrpSpPr/>
          <p:nvPr/>
        </p:nvGrpSpPr>
        <p:grpSpPr>
          <a:xfrm>
            <a:off x="2835510" y="341736"/>
            <a:ext cx="8826136" cy="1623411"/>
            <a:chOff x="2835510" y="341736"/>
            <a:chExt cx="8826136" cy="1623411"/>
          </a:xfrm>
        </p:grpSpPr>
        <p:pic>
          <p:nvPicPr>
            <p:cNvPr id="14" name="Picture 24" descr="Arrow, Left, Blue, Handdrawn, Pointing, Direction">
              <a:extLst>
                <a:ext uri="{FF2B5EF4-FFF2-40B4-BE49-F238E27FC236}">
                  <a16:creationId xmlns:a16="http://schemas.microsoft.com/office/drawing/2014/main" id="{FDB42B2C-7449-4B5D-9B71-0294720C4763}"/>
                </a:ext>
              </a:extLst>
            </p:cNvPr>
            <p:cNvPicPr>
              <a:picLocks noChangeAspect="1" noChangeArrowheads="1"/>
            </p:cNvPicPr>
            <p:nvPr/>
          </p:nvPicPr>
          <p:blipFill>
            <a:blip r:embed="rId5" cstate="print">
              <a:duotone>
                <a:prstClr val="black"/>
                <a:srgbClr val="62C1C5">
                  <a:tint val="45000"/>
                  <a:satMod val="400000"/>
                </a:srgbClr>
              </a:duotone>
              <a:extLst>
                <a:ext uri="{28A0092B-C50C-407E-A947-70E740481C1C}">
                  <a14:useLocalDpi xmlns:a14="http://schemas.microsoft.com/office/drawing/2010/main" val="0"/>
                </a:ext>
              </a:extLst>
            </a:blip>
            <a:srcRect/>
            <a:stretch>
              <a:fillRect/>
            </a:stretch>
          </p:blipFill>
          <p:spPr bwMode="auto">
            <a:xfrm rot="7723649">
              <a:off x="2605744" y="1275848"/>
              <a:ext cx="919065" cy="45953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6F8BDE6-D6EA-4E36-AF13-505E92E57036}"/>
                </a:ext>
              </a:extLst>
            </p:cNvPr>
            <p:cNvSpPr txBox="1"/>
            <p:nvPr/>
          </p:nvSpPr>
          <p:spPr>
            <a:xfrm>
              <a:off x="3689393" y="341736"/>
              <a:ext cx="7972253" cy="461665"/>
            </a:xfrm>
            <a:prstGeom prst="rect">
              <a:avLst/>
            </a:prstGeom>
            <a:noFill/>
          </p:spPr>
          <p:txBody>
            <a:bodyPr wrap="square" rtlCol="0">
              <a:spAutoFit/>
            </a:bodyPr>
            <a:lstStyle/>
            <a:p>
              <a:r>
                <a:rPr lang="en-US" sz="2400" dirty="0">
                  <a:latin typeface="Agency FB" panose="020B0503020202020204" pitchFamily="34" charset="0"/>
                  <a:ea typeface="Calibri" panose="020F0502020204030204" pitchFamily="34" charset="0"/>
                  <a:cs typeface="Times New Roman" panose="02020603050405020304" pitchFamily="18" charset="0"/>
                </a:rPr>
                <a:t>Accountability for the delivery and quality of online courses</a:t>
              </a:r>
              <a:endParaRPr lang="en-US" sz="2400" dirty="0">
                <a:latin typeface="Agency FB" panose="020B0503020202020204" pitchFamily="34" charset="0"/>
              </a:endParaRPr>
            </a:p>
          </p:txBody>
        </p:sp>
      </p:grpSp>
      <p:grpSp>
        <p:nvGrpSpPr>
          <p:cNvPr id="25" name="Group 24">
            <a:extLst>
              <a:ext uri="{FF2B5EF4-FFF2-40B4-BE49-F238E27FC236}">
                <a16:creationId xmlns:a16="http://schemas.microsoft.com/office/drawing/2014/main" id="{FE84E72C-E28B-4D1E-9A21-6C3F85ACE2E8}"/>
              </a:ext>
            </a:extLst>
          </p:cNvPr>
          <p:cNvGrpSpPr/>
          <p:nvPr/>
        </p:nvGrpSpPr>
        <p:grpSpPr>
          <a:xfrm>
            <a:off x="3252324" y="1149066"/>
            <a:ext cx="4453833" cy="1048968"/>
            <a:chOff x="3252324" y="1149066"/>
            <a:chExt cx="4453833" cy="1048968"/>
          </a:xfrm>
        </p:grpSpPr>
        <p:sp>
          <p:nvSpPr>
            <p:cNvPr id="19" name="TextBox 18">
              <a:extLst>
                <a:ext uri="{FF2B5EF4-FFF2-40B4-BE49-F238E27FC236}">
                  <a16:creationId xmlns:a16="http://schemas.microsoft.com/office/drawing/2014/main" id="{5A912927-A501-462C-9169-621E7CE597FE}"/>
                </a:ext>
              </a:extLst>
            </p:cNvPr>
            <p:cNvSpPr txBox="1"/>
            <p:nvPr/>
          </p:nvSpPr>
          <p:spPr>
            <a:xfrm>
              <a:off x="4128104" y="1149066"/>
              <a:ext cx="3578053" cy="477580"/>
            </a:xfrm>
            <a:prstGeom prst="rect">
              <a:avLst/>
            </a:prstGeom>
            <a:noFill/>
          </p:spPr>
          <p:txBody>
            <a:bodyPr wrap="square" rtlCol="0">
              <a:spAutoFit/>
            </a:bodyPr>
            <a:lstStyle/>
            <a:p>
              <a:r>
                <a:rPr lang="en-US" sz="2400" dirty="0">
                  <a:latin typeface="Agency FB" panose="020B0503020202020204" pitchFamily="34" charset="0"/>
                  <a:ea typeface="Calibri" panose="020F0502020204030204" pitchFamily="34" charset="0"/>
                  <a:cs typeface="Times New Roman" panose="02020603050405020304" pitchFamily="18" charset="0"/>
                </a:rPr>
                <a:t>Institutional effectiveness</a:t>
              </a:r>
              <a:endParaRPr lang="en-US" sz="2400" dirty="0">
                <a:latin typeface="Agency FB" panose="020B0503020202020204" pitchFamily="34" charset="0"/>
              </a:endParaRPr>
            </a:p>
          </p:txBody>
        </p:sp>
        <p:pic>
          <p:nvPicPr>
            <p:cNvPr id="27" name="Picture 24" descr="Arrow, Left, Blue, Handdrawn, Pointing, Direction">
              <a:extLst>
                <a:ext uri="{FF2B5EF4-FFF2-40B4-BE49-F238E27FC236}">
                  <a16:creationId xmlns:a16="http://schemas.microsoft.com/office/drawing/2014/main" id="{362BE255-6B25-412F-9E27-6661C912B986}"/>
                </a:ext>
              </a:extLst>
            </p:cNvPr>
            <p:cNvPicPr>
              <a:picLocks noChangeAspect="1" noChangeArrowheads="1"/>
            </p:cNvPicPr>
            <p:nvPr/>
          </p:nvPicPr>
          <p:blipFill>
            <a:blip r:embed="rId5" cstate="print">
              <a:duotone>
                <a:prstClr val="black"/>
                <a:srgbClr val="62C1C5">
                  <a:tint val="45000"/>
                  <a:satMod val="400000"/>
                </a:srgbClr>
              </a:duotone>
              <a:extLst>
                <a:ext uri="{28A0092B-C50C-407E-A947-70E740481C1C}">
                  <a14:useLocalDpi xmlns:a14="http://schemas.microsoft.com/office/drawing/2010/main" val="0"/>
                </a:ext>
              </a:extLst>
            </a:blip>
            <a:srcRect/>
            <a:stretch>
              <a:fillRect/>
            </a:stretch>
          </p:blipFill>
          <p:spPr bwMode="auto">
            <a:xfrm rot="8540466">
              <a:off x="3252324" y="1738501"/>
              <a:ext cx="919065" cy="45953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38">
            <a:extLst>
              <a:ext uri="{FF2B5EF4-FFF2-40B4-BE49-F238E27FC236}">
                <a16:creationId xmlns:a16="http://schemas.microsoft.com/office/drawing/2014/main" id="{10F0C929-FE47-41C2-BBB9-C86FA0FE067D}"/>
              </a:ext>
            </a:extLst>
          </p:cNvPr>
          <p:cNvGrpSpPr/>
          <p:nvPr/>
        </p:nvGrpSpPr>
        <p:grpSpPr>
          <a:xfrm>
            <a:off x="2623770" y="5379147"/>
            <a:ext cx="4341258" cy="1251316"/>
            <a:chOff x="2623770" y="5379147"/>
            <a:chExt cx="4341258" cy="1251316"/>
          </a:xfrm>
        </p:grpSpPr>
        <p:sp>
          <p:nvSpPr>
            <p:cNvPr id="23" name="TextBox 22">
              <a:extLst>
                <a:ext uri="{FF2B5EF4-FFF2-40B4-BE49-F238E27FC236}">
                  <a16:creationId xmlns:a16="http://schemas.microsoft.com/office/drawing/2014/main" id="{C6C6A787-16C7-45E3-9551-0403C8D72C35}"/>
                </a:ext>
              </a:extLst>
            </p:cNvPr>
            <p:cNvSpPr txBox="1"/>
            <p:nvPr/>
          </p:nvSpPr>
          <p:spPr>
            <a:xfrm>
              <a:off x="3691476" y="6168798"/>
              <a:ext cx="3273552" cy="461665"/>
            </a:xfrm>
            <a:prstGeom prst="rect">
              <a:avLst/>
            </a:prstGeom>
            <a:noFill/>
          </p:spPr>
          <p:txBody>
            <a:bodyPr wrap="square" rtlCol="0">
              <a:spAutoFit/>
            </a:bodyPr>
            <a:lstStyle/>
            <a:p>
              <a:r>
                <a:rPr lang="en-US" sz="2400" dirty="0">
                  <a:latin typeface="Agency FB" panose="020B0503020202020204" pitchFamily="34" charset="0"/>
                  <a:cs typeface="Times New Roman" panose="02020603050405020304" pitchFamily="18" charset="0"/>
                </a:rPr>
                <a:t>Course</a:t>
              </a:r>
              <a:r>
                <a:rPr lang="en-US" dirty="0">
                  <a:latin typeface="Agency FB" panose="020B0503020202020204" pitchFamily="34" charset="0"/>
                  <a:ea typeface="Calibri" panose="020F0502020204030204" pitchFamily="34" charset="0"/>
                  <a:cs typeface="Times New Roman" panose="02020603050405020304" pitchFamily="18" charset="0"/>
                </a:rPr>
                <a:t> </a:t>
              </a:r>
              <a:r>
                <a:rPr lang="en-US" sz="2400" dirty="0">
                  <a:latin typeface="Agency FB" panose="020B0503020202020204" pitchFamily="34" charset="0"/>
                  <a:cs typeface="Times New Roman" panose="02020603050405020304" pitchFamily="18" charset="0"/>
                </a:rPr>
                <a:t>evaluation</a:t>
              </a:r>
            </a:p>
          </p:txBody>
        </p:sp>
        <p:pic>
          <p:nvPicPr>
            <p:cNvPr id="28" name="Picture 24" descr="Arrow, Left, Blue, Handdrawn, Pointing, Direction">
              <a:extLst>
                <a:ext uri="{FF2B5EF4-FFF2-40B4-BE49-F238E27FC236}">
                  <a16:creationId xmlns:a16="http://schemas.microsoft.com/office/drawing/2014/main" id="{C3A766B6-73AC-4F9C-B338-CB27E8E019CC}"/>
                </a:ext>
              </a:extLst>
            </p:cNvPr>
            <p:cNvPicPr>
              <a:picLocks noChangeAspect="1" noChangeArrowheads="1"/>
            </p:cNvPicPr>
            <p:nvPr/>
          </p:nvPicPr>
          <p:blipFill>
            <a:blip r:embed="rId5" cstate="print">
              <a:duotone>
                <a:prstClr val="black"/>
                <a:srgbClr val="62C1C5">
                  <a:tint val="45000"/>
                  <a:satMod val="400000"/>
                </a:srgbClr>
              </a:duotone>
              <a:extLst>
                <a:ext uri="{28A0092B-C50C-407E-A947-70E740481C1C}">
                  <a14:useLocalDpi xmlns:a14="http://schemas.microsoft.com/office/drawing/2010/main" val="0"/>
                </a:ext>
              </a:extLst>
            </a:blip>
            <a:srcRect/>
            <a:stretch>
              <a:fillRect/>
            </a:stretch>
          </p:blipFill>
          <p:spPr bwMode="auto">
            <a:xfrm rot="13497842">
              <a:off x="2623770" y="5379147"/>
              <a:ext cx="919065" cy="45953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 37">
            <a:extLst>
              <a:ext uri="{FF2B5EF4-FFF2-40B4-BE49-F238E27FC236}">
                <a16:creationId xmlns:a16="http://schemas.microsoft.com/office/drawing/2014/main" id="{6C49F432-9B50-4CE2-A417-EF2CC32228FF}"/>
              </a:ext>
            </a:extLst>
          </p:cNvPr>
          <p:cNvGrpSpPr/>
          <p:nvPr/>
        </p:nvGrpSpPr>
        <p:grpSpPr>
          <a:xfrm>
            <a:off x="3184076" y="4777244"/>
            <a:ext cx="6539854" cy="921422"/>
            <a:chOff x="3184076" y="4777244"/>
            <a:chExt cx="6539854" cy="921422"/>
          </a:xfrm>
        </p:grpSpPr>
        <p:sp>
          <p:nvSpPr>
            <p:cNvPr id="22" name="TextBox 21">
              <a:extLst>
                <a:ext uri="{FF2B5EF4-FFF2-40B4-BE49-F238E27FC236}">
                  <a16:creationId xmlns:a16="http://schemas.microsoft.com/office/drawing/2014/main" id="{58499FE4-B653-4AC8-8087-1B51E72C80C8}"/>
                </a:ext>
              </a:extLst>
            </p:cNvPr>
            <p:cNvSpPr txBox="1"/>
            <p:nvPr/>
          </p:nvSpPr>
          <p:spPr>
            <a:xfrm>
              <a:off x="4279778" y="5237001"/>
              <a:ext cx="5444152" cy="461665"/>
            </a:xfrm>
            <a:prstGeom prst="rect">
              <a:avLst/>
            </a:prstGeom>
            <a:noFill/>
          </p:spPr>
          <p:txBody>
            <a:bodyPr wrap="square" rtlCol="0">
              <a:spAutoFit/>
            </a:bodyPr>
            <a:lstStyle/>
            <a:p>
              <a:r>
                <a:rPr lang="en-US" sz="2400" dirty="0">
                  <a:latin typeface="Agency FB" panose="020B0503020202020204" pitchFamily="34" charset="0"/>
                  <a:cs typeface="Times New Roman" panose="02020603050405020304" pitchFamily="18" charset="0"/>
                </a:rPr>
                <a:t>Accessibility assessments</a:t>
              </a:r>
            </a:p>
          </p:txBody>
        </p:sp>
        <p:pic>
          <p:nvPicPr>
            <p:cNvPr id="29" name="Picture 24" descr="Arrow, Left, Blue, Handdrawn, Pointing, Direction">
              <a:extLst>
                <a:ext uri="{FF2B5EF4-FFF2-40B4-BE49-F238E27FC236}">
                  <a16:creationId xmlns:a16="http://schemas.microsoft.com/office/drawing/2014/main" id="{98852B8C-D578-47B1-944D-F3AC8D8D0A12}"/>
                </a:ext>
              </a:extLst>
            </p:cNvPr>
            <p:cNvPicPr>
              <a:picLocks noChangeAspect="1" noChangeArrowheads="1"/>
            </p:cNvPicPr>
            <p:nvPr/>
          </p:nvPicPr>
          <p:blipFill>
            <a:blip r:embed="rId5" cstate="print">
              <a:duotone>
                <a:prstClr val="black"/>
                <a:srgbClr val="62C1C5">
                  <a:tint val="45000"/>
                  <a:satMod val="400000"/>
                </a:srgbClr>
              </a:duotone>
              <a:extLst>
                <a:ext uri="{28A0092B-C50C-407E-A947-70E740481C1C}">
                  <a14:useLocalDpi xmlns:a14="http://schemas.microsoft.com/office/drawing/2010/main" val="0"/>
                </a:ext>
              </a:extLst>
            </a:blip>
            <a:srcRect/>
            <a:stretch>
              <a:fillRect/>
            </a:stretch>
          </p:blipFill>
          <p:spPr bwMode="auto">
            <a:xfrm rot="13207571">
              <a:off x="3184076" y="4777244"/>
              <a:ext cx="919065" cy="45953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Group 36">
            <a:extLst>
              <a:ext uri="{FF2B5EF4-FFF2-40B4-BE49-F238E27FC236}">
                <a16:creationId xmlns:a16="http://schemas.microsoft.com/office/drawing/2014/main" id="{77C34033-89A3-4A61-928D-D090D93C8502}"/>
              </a:ext>
            </a:extLst>
          </p:cNvPr>
          <p:cNvGrpSpPr/>
          <p:nvPr/>
        </p:nvGrpSpPr>
        <p:grpSpPr>
          <a:xfrm>
            <a:off x="3534532" y="4050588"/>
            <a:ext cx="4778527" cy="821293"/>
            <a:chOff x="3534532" y="4050588"/>
            <a:chExt cx="4778527" cy="821293"/>
          </a:xfrm>
        </p:grpSpPr>
        <p:sp>
          <p:nvSpPr>
            <p:cNvPr id="21" name="TextBox 20">
              <a:extLst>
                <a:ext uri="{FF2B5EF4-FFF2-40B4-BE49-F238E27FC236}">
                  <a16:creationId xmlns:a16="http://schemas.microsoft.com/office/drawing/2014/main" id="{0042AA8E-505C-45DD-A096-7CDD05943869}"/>
                </a:ext>
              </a:extLst>
            </p:cNvPr>
            <p:cNvSpPr txBox="1"/>
            <p:nvPr/>
          </p:nvSpPr>
          <p:spPr>
            <a:xfrm>
              <a:off x="4735006" y="4410216"/>
              <a:ext cx="3578053" cy="461665"/>
            </a:xfrm>
            <a:prstGeom prst="rect">
              <a:avLst/>
            </a:prstGeom>
            <a:noFill/>
          </p:spPr>
          <p:txBody>
            <a:bodyPr wrap="square" rtlCol="0">
              <a:spAutoFit/>
            </a:bodyPr>
            <a:lstStyle/>
            <a:p>
              <a:r>
                <a:rPr lang="en-US" sz="2400" dirty="0">
                  <a:latin typeface="Agency FB" panose="020B0503020202020204" pitchFamily="34" charset="0"/>
                  <a:cs typeface="Times New Roman" panose="02020603050405020304" pitchFamily="18" charset="0"/>
                </a:rPr>
                <a:t>Academic resources</a:t>
              </a:r>
            </a:p>
          </p:txBody>
        </p:sp>
        <p:pic>
          <p:nvPicPr>
            <p:cNvPr id="30" name="Picture 24" descr="Arrow, Left, Blue, Handdrawn, Pointing, Direction">
              <a:extLst>
                <a:ext uri="{FF2B5EF4-FFF2-40B4-BE49-F238E27FC236}">
                  <a16:creationId xmlns:a16="http://schemas.microsoft.com/office/drawing/2014/main" id="{8700987B-448B-4E3A-A373-E74F1C9C777F}"/>
                </a:ext>
              </a:extLst>
            </p:cNvPr>
            <p:cNvPicPr>
              <a:picLocks noChangeAspect="1" noChangeArrowheads="1"/>
            </p:cNvPicPr>
            <p:nvPr/>
          </p:nvPicPr>
          <p:blipFill>
            <a:blip r:embed="rId5" cstate="print">
              <a:duotone>
                <a:prstClr val="black"/>
                <a:srgbClr val="62C1C5">
                  <a:tint val="45000"/>
                  <a:satMod val="400000"/>
                </a:srgbClr>
              </a:duotone>
              <a:extLst>
                <a:ext uri="{28A0092B-C50C-407E-A947-70E740481C1C}">
                  <a14:useLocalDpi xmlns:a14="http://schemas.microsoft.com/office/drawing/2010/main" val="0"/>
                </a:ext>
              </a:extLst>
            </a:blip>
            <a:srcRect/>
            <a:stretch>
              <a:fillRect/>
            </a:stretch>
          </p:blipFill>
          <p:spPr bwMode="auto">
            <a:xfrm rot="12487169">
              <a:off x="3534532" y="4050588"/>
              <a:ext cx="919065" cy="45953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a:extLst>
              <a:ext uri="{FF2B5EF4-FFF2-40B4-BE49-F238E27FC236}">
                <a16:creationId xmlns:a16="http://schemas.microsoft.com/office/drawing/2014/main" id="{2F8D8F8E-534A-44EC-8269-82954A80EA5E}"/>
              </a:ext>
            </a:extLst>
          </p:cNvPr>
          <p:cNvGrpSpPr/>
          <p:nvPr/>
        </p:nvGrpSpPr>
        <p:grpSpPr>
          <a:xfrm>
            <a:off x="3753937" y="3439408"/>
            <a:ext cx="6760350" cy="625143"/>
            <a:chOff x="3753937" y="3439408"/>
            <a:chExt cx="6760350" cy="625143"/>
          </a:xfrm>
        </p:grpSpPr>
        <p:sp>
          <p:nvSpPr>
            <p:cNvPr id="18" name="TextBox 17">
              <a:extLst>
                <a:ext uri="{FF2B5EF4-FFF2-40B4-BE49-F238E27FC236}">
                  <a16:creationId xmlns:a16="http://schemas.microsoft.com/office/drawing/2014/main" id="{BA631A55-68CA-4255-95F8-7F8EE7E99FC6}"/>
                </a:ext>
              </a:extLst>
            </p:cNvPr>
            <p:cNvSpPr txBox="1"/>
            <p:nvPr/>
          </p:nvSpPr>
          <p:spPr>
            <a:xfrm>
              <a:off x="5315713" y="3602886"/>
              <a:ext cx="5198574" cy="461665"/>
            </a:xfrm>
            <a:prstGeom prst="rect">
              <a:avLst/>
            </a:prstGeom>
            <a:noFill/>
          </p:spPr>
          <p:txBody>
            <a:bodyPr wrap="square" rtlCol="0">
              <a:spAutoFit/>
            </a:bodyPr>
            <a:lstStyle/>
            <a:p>
              <a:r>
                <a:rPr lang="en-US" sz="2400" dirty="0">
                  <a:latin typeface="Agency FB" panose="020B0503020202020204" pitchFamily="34" charset="0"/>
                  <a:cs typeface="Times New Roman" panose="02020603050405020304" pitchFamily="18" charset="0"/>
                </a:rPr>
                <a:t>Technological</a:t>
              </a:r>
              <a:r>
                <a:rPr lang="en-US" dirty="0">
                  <a:latin typeface="Agency FB" panose="020B0503020202020204" pitchFamily="34" charset="0"/>
                  <a:ea typeface="Calibri" panose="020F0502020204030204" pitchFamily="34" charset="0"/>
                  <a:cs typeface="Times New Roman" panose="02020603050405020304" pitchFamily="18" charset="0"/>
                </a:rPr>
                <a:t> </a:t>
              </a:r>
              <a:r>
                <a:rPr lang="en-US" sz="2400" dirty="0">
                  <a:latin typeface="Agency FB" panose="020B0503020202020204" pitchFamily="34" charset="0"/>
                  <a:cs typeface="Times New Roman" panose="02020603050405020304" pitchFamily="18" charset="0"/>
                </a:rPr>
                <a:t>delivery</a:t>
              </a:r>
              <a:r>
                <a:rPr lang="en-US" dirty="0">
                  <a:latin typeface="Agency FB" panose="020B0503020202020204" pitchFamily="34" charset="0"/>
                  <a:ea typeface="Calibri" panose="020F0502020204030204" pitchFamily="34" charset="0"/>
                  <a:cs typeface="Times New Roman" panose="02020603050405020304" pitchFamily="18" charset="0"/>
                </a:rPr>
                <a:t> </a:t>
              </a:r>
              <a:r>
                <a:rPr lang="en-US" sz="2400" dirty="0">
                  <a:latin typeface="Agency FB" panose="020B0503020202020204" pitchFamily="34" charset="0"/>
                  <a:cs typeface="Times New Roman" panose="02020603050405020304" pitchFamily="18" charset="0"/>
                </a:rPr>
                <a:t>modes</a:t>
              </a:r>
            </a:p>
          </p:txBody>
        </p:sp>
        <p:pic>
          <p:nvPicPr>
            <p:cNvPr id="31" name="Picture 24" descr="Arrow, Left, Blue, Handdrawn, Pointing, Direction">
              <a:extLst>
                <a:ext uri="{FF2B5EF4-FFF2-40B4-BE49-F238E27FC236}">
                  <a16:creationId xmlns:a16="http://schemas.microsoft.com/office/drawing/2014/main" id="{C5FE1704-B15B-426C-9A58-DFEC4D6A346F}"/>
                </a:ext>
              </a:extLst>
            </p:cNvPr>
            <p:cNvPicPr>
              <a:picLocks noChangeAspect="1" noChangeArrowheads="1"/>
            </p:cNvPicPr>
            <p:nvPr/>
          </p:nvPicPr>
          <p:blipFill>
            <a:blip r:embed="rId5" cstate="print">
              <a:duotone>
                <a:prstClr val="black"/>
                <a:srgbClr val="62C1C5">
                  <a:tint val="45000"/>
                  <a:satMod val="400000"/>
                </a:srgbClr>
              </a:duotone>
              <a:extLst>
                <a:ext uri="{28A0092B-C50C-407E-A947-70E740481C1C}">
                  <a14:useLocalDpi xmlns:a14="http://schemas.microsoft.com/office/drawing/2010/main" val="0"/>
                </a:ext>
              </a:extLst>
            </a:blip>
            <a:srcRect/>
            <a:stretch>
              <a:fillRect/>
            </a:stretch>
          </p:blipFill>
          <p:spPr bwMode="auto">
            <a:xfrm rot="11215341">
              <a:off x="3753937" y="3439408"/>
              <a:ext cx="919065" cy="45953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a:extLst>
              <a:ext uri="{FF2B5EF4-FFF2-40B4-BE49-F238E27FC236}">
                <a16:creationId xmlns:a16="http://schemas.microsoft.com/office/drawing/2014/main" id="{3287DD71-FC9D-4226-BE02-916B8269568B}"/>
              </a:ext>
            </a:extLst>
          </p:cNvPr>
          <p:cNvGrpSpPr/>
          <p:nvPr/>
        </p:nvGrpSpPr>
        <p:grpSpPr>
          <a:xfrm>
            <a:off x="3815941" y="2795556"/>
            <a:ext cx="7735980" cy="470614"/>
            <a:chOff x="3815941" y="2795556"/>
            <a:chExt cx="7735980" cy="470614"/>
          </a:xfrm>
        </p:grpSpPr>
        <p:sp>
          <p:nvSpPr>
            <p:cNvPr id="17" name="TextBox 16">
              <a:extLst>
                <a:ext uri="{FF2B5EF4-FFF2-40B4-BE49-F238E27FC236}">
                  <a16:creationId xmlns:a16="http://schemas.microsoft.com/office/drawing/2014/main" id="{4E4CBB45-BEC8-4BEC-9366-C6B310E91637}"/>
                </a:ext>
              </a:extLst>
            </p:cNvPr>
            <p:cNvSpPr txBox="1"/>
            <p:nvPr/>
          </p:nvSpPr>
          <p:spPr>
            <a:xfrm>
              <a:off x="5315713" y="2795556"/>
              <a:ext cx="6236208" cy="461665"/>
            </a:xfrm>
            <a:prstGeom prst="rect">
              <a:avLst/>
            </a:prstGeom>
            <a:noFill/>
          </p:spPr>
          <p:txBody>
            <a:bodyPr wrap="square" rtlCol="0">
              <a:spAutoFit/>
            </a:bodyPr>
            <a:lstStyle>
              <a:defPPr>
                <a:defRPr lang="en-US"/>
              </a:defPPr>
              <a:lvl1pPr>
                <a:defRPr sz="2400">
                  <a:ea typeface="Calibri" panose="020F0502020204030204" pitchFamily="34" charset="0"/>
                  <a:cs typeface="Times New Roman" panose="02020603050405020304" pitchFamily="18" charset="0"/>
                </a:defRPr>
              </a:lvl1pPr>
            </a:lstStyle>
            <a:p>
              <a:r>
                <a:rPr lang="en-US" dirty="0">
                  <a:latin typeface="Agency FB" panose="020B0503020202020204" pitchFamily="34" charset="0"/>
                </a:rPr>
                <a:t>Faculty involvement in curricula development</a:t>
              </a:r>
            </a:p>
          </p:txBody>
        </p:sp>
        <p:pic>
          <p:nvPicPr>
            <p:cNvPr id="32" name="Picture 24" descr="Arrow, Left, Blue, Handdrawn, Pointing, Direction">
              <a:extLst>
                <a:ext uri="{FF2B5EF4-FFF2-40B4-BE49-F238E27FC236}">
                  <a16:creationId xmlns:a16="http://schemas.microsoft.com/office/drawing/2014/main" id="{9F996F52-111E-44A5-8277-406C7AC57D8F}"/>
                </a:ext>
              </a:extLst>
            </p:cNvPr>
            <p:cNvPicPr>
              <a:picLocks noChangeAspect="1" noChangeArrowheads="1"/>
            </p:cNvPicPr>
            <p:nvPr/>
          </p:nvPicPr>
          <p:blipFill>
            <a:blip r:embed="rId5" cstate="print">
              <a:duotone>
                <a:prstClr val="black"/>
                <a:srgbClr val="62C1C5">
                  <a:tint val="45000"/>
                  <a:satMod val="400000"/>
                </a:srgbClr>
              </a:duotone>
              <a:extLst>
                <a:ext uri="{28A0092B-C50C-407E-A947-70E740481C1C}">
                  <a14:useLocalDpi xmlns:a14="http://schemas.microsoft.com/office/drawing/2010/main" val="0"/>
                </a:ext>
              </a:extLst>
            </a:blip>
            <a:srcRect/>
            <a:stretch>
              <a:fillRect/>
            </a:stretch>
          </p:blipFill>
          <p:spPr bwMode="auto">
            <a:xfrm rot="10800000">
              <a:off x="3815941" y="2806637"/>
              <a:ext cx="919065" cy="45953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a:extLst>
              <a:ext uri="{FF2B5EF4-FFF2-40B4-BE49-F238E27FC236}">
                <a16:creationId xmlns:a16="http://schemas.microsoft.com/office/drawing/2014/main" id="{CACCBA4C-13B8-41A5-A148-C01C291CB5C6}"/>
              </a:ext>
            </a:extLst>
          </p:cNvPr>
          <p:cNvGrpSpPr/>
          <p:nvPr/>
        </p:nvGrpSpPr>
        <p:grpSpPr>
          <a:xfrm>
            <a:off x="3572980" y="1972311"/>
            <a:ext cx="4740079" cy="693527"/>
            <a:chOff x="3572980" y="1972311"/>
            <a:chExt cx="4740079" cy="693527"/>
          </a:xfrm>
        </p:grpSpPr>
        <p:sp>
          <p:nvSpPr>
            <p:cNvPr id="20" name="TextBox 19">
              <a:extLst>
                <a:ext uri="{FF2B5EF4-FFF2-40B4-BE49-F238E27FC236}">
                  <a16:creationId xmlns:a16="http://schemas.microsoft.com/office/drawing/2014/main" id="{F7A7EFFA-4AD0-4DBE-A5E6-F1159F5FF7B4}"/>
                </a:ext>
              </a:extLst>
            </p:cNvPr>
            <p:cNvSpPr txBox="1"/>
            <p:nvPr/>
          </p:nvSpPr>
          <p:spPr>
            <a:xfrm>
              <a:off x="4735006" y="1972311"/>
              <a:ext cx="3578053" cy="477580"/>
            </a:xfrm>
            <a:prstGeom prst="rect">
              <a:avLst/>
            </a:prstGeom>
            <a:noFill/>
          </p:spPr>
          <p:txBody>
            <a:bodyPr wrap="square" rtlCol="0">
              <a:spAutoFit/>
            </a:bodyPr>
            <a:lstStyle/>
            <a:p>
              <a:r>
                <a:rPr lang="en-US" sz="2400" dirty="0">
                  <a:latin typeface="Agency FB" panose="020B0503020202020204" pitchFamily="34" charset="0"/>
                  <a:ea typeface="Calibri" panose="020F0502020204030204" pitchFamily="34" charset="0"/>
                  <a:cs typeface="Times New Roman" panose="02020603050405020304" pitchFamily="18" charset="0"/>
                </a:rPr>
                <a:t>Curriculum and instruction</a:t>
              </a:r>
              <a:endParaRPr lang="en-US" sz="2400" dirty="0">
                <a:latin typeface="Agency FB" panose="020B0503020202020204" pitchFamily="34" charset="0"/>
              </a:endParaRPr>
            </a:p>
          </p:txBody>
        </p:sp>
        <p:pic>
          <p:nvPicPr>
            <p:cNvPr id="33" name="Picture 24" descr="Arrow, Left, Blue, Handdrawn, Pointing, Direction">
              <a:extLst>
                <a:ext uri="{FF2B5EF4-FFF2-40B4-BE49-F238E27FC236}">
                  <a16:creationId xmlns:a16="http://schemas.microsoft.com/office/drawing/2014/main" id="{7851F34C-A0F1-40FA-A628-0BA0B4E804F1}"/>
                </a:ext>
              </a:extLst>
            </p:cNvPr>
            <p:cNvPicPr>
              <a:picLocks noChangeAspect="1" noChangeArrowheads="1"/>
            </p:cNvPicPr>
            <p:nvPr/>
          </p:nvPicPr>
          <p:blipFill>
            <a:blip r:embed="rId5" cstate="print">
              <a:duotone>
                <a:prstClr val="black"/>
                <a:srgbClr val="62C1C5">
                  <a:tint val="45000"/>
                  <a:satMod val="400000"/>
                </a:srgbClr>
              </a:duotone>
              <a:extLst>
                <a:ext uri="{28A0092B-C50C-407E-A947-70E740481C1C}">
                  <a14:useLocalDpi xmlns:a14="http://schemas.microsoft.com/office/drawing/2010/main" val="0"/>
                </a:ext>
              </a:extLst>
            </a:blip>
            <a:srcRect/>
            <a:stretch>
              <a:fillRect/>
            </a:stretch>
          </p:blipFill>
          <p:spPr bwMode="auto">
            <a:xfrm rot="9714916">
              <a:off x="3572980" y="2206305"/>
              <a:ext cx="919065" cy="459533"/>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359342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16DACC7-6BFC-4C33-869E-022FDE0292DC}"/>
              </a:ext>
            </a:extLst>
          </p:cNvPr>
          <p:cNvSpPr/>
          <p:nvPr/>
        </p:nvSpPr>
        <p:spPr>
          <a:xfrm>
            <a:off x="8135621" y="1371600"/>
            <a:ext cx="708659" cy="741680"/>
          </a:xfrm>
          <a:custGeom>
            <a:avLst/>
            <a:gdLst>
              <a:gd name="connsiteX0" fmla="*/ 2539 w 708659"/>
              <a:gd name="connsiteY0" fmla="*/ 86360 h 741680"/>
              <a:gd name="connsiteX1" fmla="*/ 27939 w 708659"/>
              <a:gd name="connsiteY1" fmla="*/ 96520 h 741680"/>
              <a:gd name="connsiteX2" fmla="*/ 53339 w 708659"/>
              <a:gd name="connsiteY2" fmla="*/ 127000 h 741680"/>
              <a:gd name="connsiteX3" fmla="*/ 78739 w 708659"/>
              <a:gd name="connsiteY3" fmla="*/ 157480 h 741680"/>
              <a:gd name="connsiteX4" fmla="*/ 73659 w 708659"/>
              <a:gd name="connsiteY4" fmla="*/ 208280 h 741680"/>
              <a:gd name="connsiteX5" fmla="*/ 58419 w 708659"/>
              <a:gd name="connsiteY5" fmla="*/ 223520 h 741680"/>
              <a:gd name="connsiteX6" fmla="*/ 33019 w 708659"/>
              <a:gd name="connsiteY6" fmla="*/ 243840 h 741680"/>
              <a:gd name="connsiteX7" fmla="*/ 27939 w 708659"/>
              <a:gd name="connsiteY7" fmla="*/ 259080 h 741680"/>
              <a:gd name="connsiteX8" fmla="*/ 73659 w 708659"/>
              <a:gd name="connsiteY8" fmla="*/ 284480 h 741680"/>
              <a:gd name="connsiteX9" fmla="*/ 93979 w 708659"/>
              <a:gd name="connsiteY9" fmla="*/ 294640 h 741680"/>
              <a:gd name="connsiteX10" fmla="*/ 114299 w 708659"/>
              <a:gd name="connsiteY10" fmla="*/ 299720 h 741680"/>
              <a:gd name="connsiteX11" fmla="*/ 149859 w 708659"/>
              <a:gd name="connsiteY11" fmla="*/ 309880 h 741680"/>
              <a:gd name="connsiteX12" fmla="*/ 165099 w 708659"/>
              <a:gd name="connsiteY12" fmla="*/ 320040 h 741680"/>
              <a:gd name="connsiteX13" fmla="*/ 205739 w 708659"/>
              <a:gd name="connsiteY13" fmla="*/ 365760 h 741680"/>
              <a:gd name="connsiteX14" fmla="*/ 236219 w 708659"/>
              <a:gd name="connsiteY14" fmla="*/ 386080 h 741680"/>
              <a:gd name="connsiteX15" fmla="*/ 276859 w 708659"/>
              <a:gd name="connsiteY15" fmla="*/ 447040 h 741680"/>
              <a:gd name="connsiteX16" fmla="*/ 287019 w 708659"/>
              <a:gd name="connsiteY16" fmla="*/ 462280 h 741680"/>
              <a:gd name="connsiteX17" fmla="*/ 307339 w 708659"/>
              <a:gd name="connsiteY17" fmla="*/ 477520 h 741680"/>
              <a:gd name="connsiteX18" fmla="*/ 337819 w 708659"/>
              <a:gd name="connsiteY18" fmla="*/ 502920 h 741680"/>
              <a:gd name="connsiteX19" fmla="*/ 368299 w 708659"/>
              <a:gd name="connsiteY19" fmla="*/ 533400 h 741680"/>
              <a:gd name="connsiteX20" fmla="*/ 393699 w 708659"/>
              <a:gd name="connsiteY20" fmla="*/ 558800 h 741680"/>
              <a:gd name="connsiteX21" fmla="*/ 403859 w 708659"/>
              <a:gd name="connsiteY21" fmla="*/ 574040 h 741680"/>
              <a:gd name="connsiteX22" fmla="*/ 419099 w 708659"/>
              <a:gd name="connsiteY22" fmla="*/ 589280 h 741680"/>
              <a:gd name="connsiteX23" fmla="*/ 434339 w 708659"/>
              <a:gd name="connsiteY23" fmla="*/ 614680 h 741680"/>
              <a:gd name="connsiteX24" fmla="*/ 444499 w 708659"/>
              <a:gd name="connsiteY24" fmla="*/ 629920 h 741680"/>
              <a:gd name="connsiteX25" fmla="*/ 459739 w 708659"/>
              <a:gd name="connsiteY25" fmla="*/ 640080 h 741680"/>
              <a:gd name="connsiteX26" fmla="*/ 520699 w 708659"/>
              <a:gd name="connsiteY26" fmla="*/ 701040 h 741680"/>
              <a:gd name="connsiteX27" fmla="*/ 556259 w 708659"/>
              <a:gd name="connsiteY27" fmla="*/ 726440 h 741680"/>
              <a:gd name="connsiteX28" fmla="*/ 586739 w 708659"/>
              <a:gd name="connsiteY28" fmla="*/ 736600 h 741680"/>
              <a:gd name="connsiteX29" fmla="*/ 601979 w 708659"/>
              <a:gd name="connsiteY29" fmla="*/ 741680 h 741680"/>
              <a:gd name="connsiteX30" fmla="*/ 678179 w 708659"/>
              <a:gd name="connsiteY30" fmla="*/ 731520 h 741680"/>
              <a:gd name="connsiteX31" fmla="*/ 693419 w 708659"/>
              <a:gd name="connsiteY31" fmla="*/ 695960 h 741680"/>
              <a:gd name="connsiteX32" fmla="*/ 698499 w 708659"/>
              <a:gd name="connsiteY32" fmla="*/ 675640 h 741680"/>
              <a:gd name="connsiteX33" fmla="*/ 708659 w 708659"/>
              <a:gd name="connsiteY33" fmla="*/ 640080 h 741680"/>
              <a:gd name="connsiteX34" fmla="*/ 698499 w 708659"/>
              <a:gd name="connsiteY34" fmla="*/ 508000 h 741680"/>
              <a:gd name="connsiteX35" fmla="*/ 693419 w 708659"/>
              <a:gd name="connsiteY35" fmla="*/ 477520 h 741680"/>
              <a:gd name="connsiteX36" fmla="*/ 673099 w 708659"/>
              <a:gd name="connsiteY36" fmla="*/ 431800 h 741680"/>
              <a:gd name="connsiteX37" fmla="*/ 657859 w 708659"/>
              <a:gd name="connsiteY37" fmla="*/ 375920 h 741680"/>
              <a:gd name="connsiteX38" fmla="*/ 647699 w 708659"/>
              <a:gd name="connsiteY38" fmla="*/ 345440 h 741680"/>
              <a:gd name="connsiteX39" fmla="*/ 632459 w 708659"/>
              <a:gd name="connsiteY39" fmla="*/ 330200 h 741680"/>
              <a:gd name="connsiteX40" fmla="*/ 617219 w 708659"/>
              <a:gd name="connsiteY40" fmla="*/ 299720 h 741680"/>
              <a:gd name="connsiteX41" fmla="*/ 601979 w 708659"/>
              <a:gd name="connsiteY41" fmla="*/ 284480 h 741680"/>
              <a:gd name="connsiteX42" fmla="*/ 571499 w 708659"/>
              <a:gd name="connsiteY42" fmla="*/ 243840 h 741680"/>
              <a:gd name="connsiteX43" fmla="*/ 556259 w 708659"/>
              <a:gd name="connsiteY43" fmla="*/ 233680 h 741680"/>
              <a:gd name="connsiteX44" fmla="*/ 525779 w 708659"/>
              <a:gd name="connsiteY44" fmla="*/ 193040 h 741680"/>
              <a:gd name="connsiteX45" fmla="*/ 485139 w 708659"/>
              <a:gd name="connsiteY45" fmla="*/ 147320 h 741680"/>
              <a:gd name="connsiteX46" fmla="*/ 444499 w 708659"/>
              <a:gd name="connsiteY46" fmla="*/ 96520 h 741680"/>
              <a:gd name="connsiteX47" fmla="*/ 414019 w 708659"/>
              <a:gd name="connsiteY47" fmla="*/ 60960 h 741680"/>
              <a:gd name="connsiteX48" fmla="*/ 403859 w 708659"/>
              <a:gd name="connsiteY48" fmla="*/ 45720 h 741680"/>
              <a:gd name="connsiteX49" fmla="*/ 383539 w 708659"/>
              <a:gd name="connsiteY49" fmla="*/ 35560 h 741680"/>
              <a:gd name="connsiteX50" fmla="*/ 347979 w 708659"/>
              <a:gd name="connsiteY50" fmla="*/ 15240 h 741680"/>
              <a:gd name="connsiteX51" fmla="*/ 297179 w 708659"/>
              <a:gd name="connsiteY51" fmla="*/ 0 h 741680"/>
              <a:gd name="connsiteX52" fmla="*/ 104139 w 708659"/>
              <a:gd name="connsiteY52" fmla="*/ 5080 h 741680"/>
              <a:gd name="connsiteX53" fmla="*/ 88899 w 708659"/>
              <a:gd name="connsiteY53" fmla="*/ 15240 h 741680"/>
              <a:gd name="connsiteX54" fmla="*/ 73659 w 708659"/>
              <a:gd name="connsiteY54" fmla="*/ 20320 h 741680"/>
              <a:gd name="connsiteX55" fmla="*/ 53339 w 708659"/>
              <a:gd name="connsiteY55" fmla="*/ 30480 h 741680"/>
              <a:gd name="connsiteX56" fmla="*/ 38099 w 708659"/>
              <a:gd name="connsiteY56" fmla="*/ 35560 h 741680"/>
              <a:gd name="connsiteX57" fmla="*/ 7619 w 708659"/>
              <a:gd name="connsiteY57" fmla="*/ 60960 h 741680"/>
              <a:gd name="connsiteX58" fmla="*/ 2539 w 708659"/>
              <a:gd name="connsiteY58" fmla="*/ 86360 h 74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708659" h="741680">
                <a:moveTo>
                  <a:pt x="2539" y="86360"/>
                </a:moveTo>
                <a:cubicBezTo>
                  <a:pt x="5926" y="92287"/>
                  <a:pt x="20206" y="91687"/>
                  <a:pt x="27939" y="96520"/>
                </a:cubicBezTo>
                <a:cubicBezTo>
                  <a:pt x="43426" y="106199"/>
                  <a:pt x="42653" y="114177"/>
                  <a:pt x="53339" y="127000"/>
                </a:cubicBezTo>
                <a:cubicBezTo>
                  <a:pt x="85934" y="166114"/>
                  <a:pt x="53514" y="119642"/>
                  <a:pt x="78739" y="157480"/>
                </a:cubicBezTo>
                <a:cubicBezTo>
                  <a:pt x="77046" y="174413"/>
                  <a:pt x="78664" y="192015"/>
                  <a:pt x="73659" y="208280"/>
                </a:cubicBezTo>
                <a:cubicBezTo>
                  <a:pt x="71546" y="215147"/>
                  <a:pt x="63018" y="218001"/>
                  <a:pt x="58419" y="223520"/>
                </a:cubicBezTo>
                <a:cubicBezTo>
                  <a:pt x="40744" y="244730"/>
                  <a:pt x="58037" y="235501"/>
                  <a:pt x="33019" y="243840"/>
                </a:cubicBezTo>
                <a:cubicBezTo>
                  <a:pt x="31326" y="248920"/>
                  <a:pt x="26246" y="254000"/>
                  <a:pt x="27939" y="259080"/>
                </a:cubicBezTo>
                <a:cubicBezTo>
                  <a:pt x="34169" y="277771"/>
                  <a:pt x="61083" y="278192"/>
                  <a:pt x="73659" y="284480"/>
                </a:cubicBezTo>
                <a:cubicBezTo>
                  <a:pt x="80432" y="287867"/>
                  <a:pt x="86888" y="291981"/>
                  <a:pt x="93979" y="294640"/>
                </a:cubicBezTo>
                <a:cubicBezTo>
                  <a:pt x="100516" y="297091"/>
                  <a:pt x="107586" y="297802"/>
                  <a:pt x="114299" y="299720"/>
                </a:cubicBezTo>
                <a:cubicBezTo>
                  <a:pt x="165314" y="314296"/>
                  <a:pt x="86335" y="293999"/>
                  <a:pt x="149859" y="309880"/>
                </a:cubicBezTo>
                <a:cubicBezTo>
                  <a:pt x="154939" y="313267"/>
                  <a:pt x="160782" y="315723"/>
                  <a:pt x="165099" y="320040"/>
                </a:cubicBezTo>
                <a:cubicBezTo>
                  <a:pt x="195638" y="350579"/>
                  <a:pt x="141738" y="323093"/>
                  <a:pt x="205739" y="365760"/>
                </a:cubicBezTo>
                <a:lnTo>
                  <a:pt x="236219" y="386080"/>
                </a:lnTo>
                <a:lnTo>
                  <a:pt x="276859" y="447040"/>
                </a:lnTo>
                <a:cubicBezTo>
                  <a:pt x="280246" y="452120"/>
                  <a:pt x="282135" y="458617"/>
                  <a:pt x="287019" y="462280"/>
                </a:cubicBezTo>
                <a:cubicBezTo>
                  <a:pt x="293792" y="467360"/>
                  <a:pt x="301352" y="471533"/>
                  <a:pt x="307339" y="477520"/>
                </a:cubicBezTo>
                <a:cubicBezTo>
                  <a:pt x="336060" y="506241"/>
                  <a:pt x="294226" y="481123"/>
                  <a:pt x="337819" y="502920"/>
                </a:cubicBezTo>
                <a:cubicBezTo>
                  <a:pt x="361763" y="538836"/>
                  <a:pt x="330493" y="495594"/>
                  <a:pt x="368299" y="533400"/>
                </a:cubicBezTo>
                <a:cubicBezTo>
                  <a:pt x="402166" y="567267"/>
                  <a:pt x="353059" y="531707"/>
                  <a:pt x="393699" y="558800"/>
                </a:cubicBezTo>
                <a:cubicBezTo>
                  <a:pt x="397086" y="563880"/>
                  <a:pt x="399950" y="569350"/>
                  <a:pt x="403859" y="574040"/>
                </a:cubicBezTo>
                <a:cubicBezTo>
                  <a:pt x="408458" y="579559"/>
                  <a:pt x="414788" y="583533"/>
                  <a:pt x="419099" y="589280"/>
                </a:cubicBezTo>
                <a:cubicBezTo>
                  <a:pt x="425023" y="597179"/>
                  <a:pt x="429106" y="606307"/>
                  <a:pt x="434339" y="614680"/>
                </a:cubicBezTo>
                <a:cubicBezTo>
                  <a:pt x="437575" y="619857"/>
                  <a:pt x="440182" y="625603"/>
                  <a:pt x="444499" y="629920"/>
                </a:cubicBezTo>
                <a:cubicBezTo>
                  <a:pt x="448816" y="634237"/>
                  <a:pt x="454659" y="636693"/>
                  <a:pt x="459739" y="640080"/>
                </a:cubicBezTo>
                <a:cubicBezTo>
                  <a:pt x="484652" y="681601"/>
                  <a:pt x="467695" y="660268"/>
                  <a:pt x="520699" y="701040"/>
                </a:cubicBezTo>
                <a:cubicBezTo>
                  <a:pt x="523267" y="703015"/>
                  <a:pt x="550298" y="723791"/>
                  <a:pt x="556259" y="726440"/>
                </a:cubicBezTo>
                <a:cubicBezTo>
                  <a:pt x="566046" y="730790"/>
                  <a:pt x="576579" y="733213"/>
                  <a:pt x="586739" y="736600"/>
                </a:cubicBezTo>
                <a:lnTo>
                  <a:pt x="601979" y="741680"/>
                </a:lnTo>
                <a:cubicBezTo>
                  <a:pt x="627379" y="738293"/>
                  <a:pt x="655259" y="742980"/>
                  <a:pt x="678179" y="731520"/>
                </a:cubicBezTo>
                <a:cubicBezTo>
                  <a:pt x="689714" y="725753"/>
                  <a:pt x="689012" y="708080"/>
                  <a:pt x="693419" y="695960"/>
                </a:cubicBezTo>
                <a:cubicBezTo>
                  <a:pt x="695805" y="689399"/>
                  <a:pt x="696581" y="682353"/>
                  <a:pt x="698499" y="675640"/>
                </a:cubicBezTo>
                <a:cubicBezTo>
                  <a:pt x="713075" y="624625"/>
                  <a:pt x="692778" y="703604"/>
                  <a:pt x="708659" y="640080"/>
                </a:cubicBezTo>
                <a:cubicBezTo>
                  <a:pt x="705272" y="596053"/>
                  <a:pt x="702621" y="551964"/>
                  <a:pt x="698499" y="508000"/>
                </a:cubicBezTo>
                <a:cubicBezTo>
                  <a:pt x="697538" y="497745"/>
                  <a:pt x="696676" y="487292"/>
                  <a:pt x="693419" y="477520"/>
                </a:cubicBezTo>
                <a:cubicBezTo>
                  <a:pt x="682424" y="444535"/>
                  <a:pt x="678641" y="456739"/>
                  <a:pt x="673099" y="431800"/>
                </a:cubicBezTo>
                <a:cubicBezTo>
                  <a:pt x="658624" y="366662"/>
                  <a:pt x="678835" y="433603"/>
                  <a:pt x="657859" y="375920"/>
                </a:cubicBezTo>
                <a:cubicBezTo>
                  <a:pt x="654199" y="365855"/>
                  <a:pt x="652900" y="354802"/>
                  <a:pt x="647699" y="345440"/>
                </a:cubicBezTo>
                <a:cubicBezTo>
                  <a:pt x="644210" y="339160"/>
                  <a:pt x="637539" y="335280"/>
                  <a:pt x="632459" y="330200"/>
                </a:cubicBezTo>
                <a:cubicBezTo>
                  <a:pt x="627368" y="314926"/>
                  <a:pt x="628161" y="312850"/>
                  <a:pt x="617219" y="299720"/>
                </a:cubicBezTo>
                <a:cubicBezTo>
                  <a:pt x="612620" y="294201"/>
                  <a:pt x="606578" y="289999"/>
                  <a:pt x="601979" y="284480"/>
                </a:cubicBezTo>
                <a:cubicBezTo>
                  <a:pt x="578530" y="256341"/>
                  <a:pt x="608552" y="280893"/>
                  <a:pt x="571499" y="243840"/>
                </a:cubicBezTo>
                <a:cubicBezTo>
                  <a:pt x="567182" y="239523"/>
                  <a:pt x="561339" y="237067"/>
                  <a:pt x="556259" y="233680"/>
                </a:cubicBezTo>
                <a:cubicBezTo>
                  <a:pt x="514417" y="163943"/>
                  <a:pt x="564667" y="243039"/>
                  <a:pt x="525779" y="193040"/>
                </a:cubicBezTo>
                <a:cubicBezTo>
                  <a:pt x="490756" y="148010"/>
                  <a:pt x="522166" y="175090"/>
                  <a:pt x="485139" y="147320"/>
                </a:cubicBezTo>
                <a:cubicBezTo>
                  <a:pt x="470568" y="103608"/>
                  <a:pt x="496961" y="175213"/>
                  <a:pt x="444499" y="96520"/>
                </a:cubicBezTo>
                <a:cubicBezTo>
                  <a:pt x="421174" y="61532"/>
                  <a:pt x="450975" y="104075"/>
                  <a:pt x="414019" y="60960"/>
                </a:cubicBezTo>
                <a:cubicBezTo>
                  <a:pt x="410046" y="56324"/>
                  <a:pt x="408549" y="49629"/>
                  <a:pt x="403859" y="45720"/>
                </a:cubicBezTo>
                <a:cubicBezTo>
                  <a:pt x="398041" y="40872"/>
                  <a:pt x="390114" y="39317"/>
                  <a:pt x="383539" y="35560"/>
                </a:cubicBezTo>
                <a:cubicBezTo>
                  <a:pt x="362156" y="23341"/>
                  <a:pt x="373565" y="25474"/>
                  <a:pt x="347979" y="15240"/>
                </a:cubicBezTo>
                <a:cubicBezTo>
                  <a:pt x="327366" y="6995"/>
                  <a:pt x="317138" y="4990"/>
                  <a:pt x="297179" y="0"/>
                </a:cubicBezTo>
                <a:cubicBezTo>
                  <a:pt x="232832" y="1693"/>
                  <a:pt x="168336" y="383"/>
                  <a:pt x="104139" y="5080"/>
                </a:cubicBezTo>
                <a:cubicBezTo>
                  <a:pt x="98050" y="5526"/>
                  <a:pt x="94360" y="12510"/>
                  <a:pt x="88899" y="15240"/>
                </a:cubicBezTo>
                <a:cubicBezTo>
                  <a:pt x="84110" y="17635"/>
                  <a:pt x="78581" y="18211"/>
                  <a:pt x="73659" y="20320"/>
                </a:cubicBezTo>
                <a:cubicBezTo>
                  <a:pt x="66698" y="23303"/>
                  <a:pt x="60300" y="27497"/>
                  <a:pt x="53339" y="30480"/>
                </a:cubicBezTo>
                <a:cubicBezTo>
                  <a:pt x="48417" y="32589"/>
                  <a:pt x="42888" y="33165"/>
                  <a:pt x="38099" y="35560"/>
                </a:cubicBezTo>
                <a:cubicBezTo>
                  <a:pt x="23954" y="42633"/>
                  <a:pt x="18854" y="49725"/>
                  <a:pt x="7619" y="60960"/>
                </a:cubicBezTo>
                <a:cubicBezTo>
                  <a:pt x="-2280" y="90658"/>
                  <a:pt x="-848" y="80433"/>
                  <a:pt x="2539" y="86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map&#10;&#10;Description automatically generated">
            <a:extLst>
              <a:ext uri="{FF2B5EF4-FFF2-40B4-BE49-F238E27FC236}">
                <a16:creationId xmlns:a16="http://schemas.microsoft.com/office/drawing/2014/main" id="{5AE6D160-EB87-4119-8E9D-1BBAF6205C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745" y="-228600"/>
            <a:ext cx="11266055" cy="7289800"/>
          </a:xfrm>
          <a:prstGeom prst="rect">
            <a:avLst/>
          </a:prstGeom>
        </p:spPr>
      </p:pic>
      <p:sp>
        <p:nvSpPr>
          <p:cNvPr id="18" name="TextBox 17">
            <a:extLst>
              <a:ext uri="{FF2B5EF4-FFF2-40B4-BE49-F238E27FC236}">
                <a16:creationId xmlns:a16="http://schemas.microsoft.com/office/drawing/2014/main" id="{DDF06D68-FC23-437C-93CF-82FF7627FEAF}"/>
              </a:ext>
            </a:extLst>
          </p:cNvPr>
          <p:cNvSpPr txBox="1"/>
          <p:nvPr/>
        </p:nvSpPr>
        <p:spPr>
          <a:xfrm>
            <a:off x="0" y="4122121"/>
            <a:ext cx="6642100" cy="1200329"/>
          </a:xfrm>
          <a:prstGeom prst="rect">
            <a:avLst/>
          </a:prstGeom>
          <a:solidFill>
            <a:srgbClr val="62C1C5"/>
          </a:solidFill>
          <a:ln>
            <a:noFill/>
          </a:ln>
          <a:effectLst>
            <a:outerShdw blurRad="50800" dist="38100" dir="2700000" algn="tl" rotWithShape="0">
              <a:prstClr val="black">
                <a:alpha val="40000"/>
              </a:prstClr>
            </a:outerShdw>
          </a:effectLst>
        </p:spPr>
        <p:txBody>
          <a:bodyPr wrap="square" rtlCol="0">
            <a:spAutoFit/>
          </a:bodyPr>
          <a:lstStyle/>
          <a:p>
            <a:pPr algn="r"/>
            <a:r>
              <a:rPr lang="en-US" sz="3600" dirty="0">
                <a:effectLst>
                  <a:outerShdw blurRad="38100" dist="38100" dir="2700000" algn="tl">
                    <a:srgbClr val="000000">
                      <a:alpha val="43137"/>
                    </a:srgbClr>
                  </a:outerShdw>
                </a:effectLst>
                <a:latin typeface="Agency FB" panose="020B0503020202020204" pitchFamily="34" charset="0"/>
              </a:rPr>
              <a:t>SUNY Empire State College’s </a:t>
            </a:r>
          </a:p>
          <a:p>
            <a:pPr algn="r"/>
            <a:r>
              <a:rPr lang="en-US" sz="3600" dirty="0" smtClean="0">
                <a:effectLst>
                  <a:outerShdw blurRad="38100" dist="38100" dir="2700000" algn="tl">
                    <a:srgbClr val="000000">
                      <a:alpha val="43137"/>
                    </a:srgbClr>
                  </a:outerShdw>
                </a:effectLst>
                <a:latin typeface="Agency FB" panose="020B0503020202020204" pitchFamily="34" charset="0"/>
              </a:rPr>
              <a:t>34 </a:t>
            </a:r>
            <a:r>
              <a:rPr lang="en-US" sz="3600" dirty="0">
                <a:effectLst>
                  <a:outerShdw blurRad="38100" dist="38100" dir="2700000" algn="tl">
                    <a:srgbClr val="000000">
                      <a:alpha val="43137"/>
                    </a:srgbClr>
                  </a:outerShdw>
                </a:effectLst>
                <a:latin typeface="Agency FB" panose="020B0503020202020204" pitchFamily="34" charset="0"/>
              </a:rPr>
              <a:t>New York  State Locations</a:t>
            </a:r>
          </a:p>
        </p:txBody>
      </p:sp>
    </p:spTree>
    <p:custDataLst>
      <p:tags r:id="rId1"/>
    </p:custDataLst>
    <p:extLst>
      <p:ext uri="{BB962C8B-B14F-4D97-AF65-F5344CB8AC3E}">
        <p14:creationId xmlns:p14="http://schemas.microsoft.com/office/powerpoint/2010/main" val="679696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71F6133-B78C-4D81-A4F3-210AECDD598B}"/>
              </a:ext>
            </a:extLst>
          </p:cNvPr>
          <p:cNvSpPr txBox="1"/>
          <p:nvPr/>
        </p:nvSpPr>
        <p:spPr>
          <a:xfrm>
            <a:off x="775988" y="1705278"/>
            <a:ext cx="3283944" cy="694758"/>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Aft>
                <a:spcPts val="600"/>
              </a:spcAft>
            </a:pPr>
            <a:r>
              <a:rPr lang="en-US" sz="3200" b="1" dirty="0">
                <a:solidFill>
                  <a:schemeClr val="bg1"/>
                </a:solidFill>
                <a:latin typeface="Agency FB" panose="020B0503020202020204" pitchFamily="34" charset="0"/>
              </a:rPr>
              <a:t>http://bit.ly/QMR19</a:t>
            </a:r>
          </a:p>
          <a:p>
            <a:pPr indent="-228600">
              <a:lnSpc>
                <a:spcPct val="90000"/>
              </a:lnSpc>
              <a:spcAft>
                <a:spcPts val="600"/>
              </a:spcAft>
              <a:buFont typeface="Arial" panose="020B0604020202020204" pitchFamily="34" charset="0"/>
              <a:buChar char="•"/>
            </a:pPr>
            <a:endParaRPr lang="en-US" dirty="0">
              <a:solidFill>
                <a:schemeClr val="bg1"/>
              </a:solidFill>
            </a:endParaRPr>
          </a:p>
        </p:txBody>
      </p:sp>
      <p:pic>
        <p:nvPicPr>
          <p:cNvPr id="5" name="Content Placeholder 4" descr="A screenshot of a social media post&#10;&#10;Description generated with very high confidence">
            <a:extLst>
              <a:ext uri="{FF2B5EF4-FFF2-40B4-BE49-F238E27FC236}">
                <a16:creationId xmlns:a16="http://schemas.microsoft.com/office/drawing/2014/main" id="{94E7E1FD-9BE3-48EC-8751-55C2002C94C8}"/>
              </a:ext>
            </a:extLst>
          </p:cNvPr>
          <p:cNvPicPr>
            <a:picLocks noGrp="1" noChangeAspect="1"/>
          </p:cNvPicPr>
          <p:nvPr>
            <p:ph idx="1"/>
          </p:nvPr>
        </p:nvPicPr>
        <p:blipFill>
          <a:blip r:embed="rId4"/>
          <a:stretch>
            <a:fillRect/>
          </a:stretch>
        </p:blipFill>
        <p:spPr>
          <a:xfrm>
            <a:off x="4250895" y="166168"/>
            <a:ext cx="7762350" cy="6377924"/>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D279B685-3616-409B-A136-DFA4B01975E9}"/>
              </a:ext>
            </a:extLst>
          </p:cNvPr>
          <p:cNvSpPr txBox="1"/>
          <p:nvPr/>
        </p:nvSpPr>
        <p:spPr>
          <a:xfrm>
            <a:off x="0" y="5528429"/>
            <a:ext cx="10327341" cy="1015663"/>
          </a:xfrm>
          <a:prstGeom prst="rect">
            <a:avLst/>
          </a:prstGeom>
          <a:solidFill>
            <a:srgbClr val="546464"/>
          </a:solidFill>
          <a:ln>
            <a:noFill/>
          </a:ln>
          <a:effectLst>
            <a:outerShdw blurRad="50800" dist="38100" dir="2700000" algn="tl" rotWithShape="0">
              <a:prstClr val="black">
                <a:alpha val="40000"/>
              </a:prstClr>
            </a:outerShdw>
          </a:effectLst>
        </p:spPr>
        <p:txBody>
          <a:bodyPr wrap="square" rtlCol="0">
            <a:spAutoFit/>
          </a:bodyPr>
          <a:lstStyle/>
          <a:p>
            <a:pPr algn="r"/>
            <a:r>
              <a:rPr lang="en-US" sz="6000" dirty="0">
                <a:solidFill>
                  <a:schemeClr val="bg1"/>
                </a:solidFill>
                <a:effectLst>
                  <a:outerShdw blurRad="38100" dist="38100" dir="2700000" algn="tl">
                    <a:srgbClr val="000000">
                      <a:alpha val="43137"/>
                    </a:srgbClr>
                  </a:outerShdw>
                </a:effectLst>
                <a:latin typeface="Agency FB" panose="020B0503020202020204" pitchFamily="34" charset="0"/>
              </a:rPr>
              <a:t>QM Resources</a:t>
            </a:r>
          </a:p>
        </p:txBody>
      </p:sp>
    </p:spTree>
    <p:custDataLst>
      <p:tags r:id="rId1"/>
    </p:custDataLst>
    <p:extLst>
      <p:ext uri="{BB962C8B-B14F-4D97-AF65-F5344CB8AC3E}">
        <p14:creationId xmlns:p14="http://schemas.microsoft.com/office/powerpoint/2010/main" val="1075932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00137" y="-95250"/>
            <a:ext cx="9991725" cy="7048500"/>
          </a:xfrm>
          <a:prstGeom prst="rect">
            <a:avLst/>
          </a:prstGeom>
        </p:spPr>
      </p:pic>
    </p:spTree>
    <p:extLst>
      <p:ext uri="{BB962C8B-B14F-4D97-AF65-F5344CB8AC3E}">
        <p14:creationId xmlns:p14="http://schemas.microsoft.com/office/powerpoint/2010/main" val="2203717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9563" y="581025"/>
            <a:ext cx="12811125" cy="5695950"/>
          </a:xfrm>
          <a:prstGeom prst="rect">
            <a:avLst/>
          </a:prstGeom>
        </p:spPr>
      </p:pic>
    </p:spTree>
    <p:extLst>
      <p:ext uri="{BB962C8B-B14F-4D97-AF65-F5344CB8AC3E}">
        <p14:creationId xmlns:p14="http://schemas.microsoft.com/office/powerpoint/2010/main" val="1788920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DDEE2"/>
        </a:solidFill>
        <a:effectLst/>
      </p:bgPr>
    </p:bg>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B0CD486D-5981-40E1-BD4E-86B68C3C9151}"/>
              </a:ext>
            </a:extLst>
          </p:cNvPr>
          <p:cNvGraphicFramePr/>
          <p:nvPr>
            <p:extLst>
              <p:ext uri="{D42A27DB-BD31-4B8C-83A1-F6EECF244321}">
                <p14:modId xmlns:p14="http://schemas.microsoft.com/office/powerpoint/2010/main" val="1193576908"/>
              </p:ext>
            </p:extLst>
          </p:nvPr>
        </p:nvGraphicFramePr>
        <p:xfrm>
          <a:off x="2542032" y="1474746"/>
          <a:ext cx="8353298" cy="4731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B58A82C2-B7E5-4E07-A3DA-E445CCDAD65E}"/>
              </a:ext>
            </a:extLst>
          </p:cNvPr>
          <p:cNvSpPr txBox="1"/>
          <p:nvPr/>
        </p:nvSpPr>
        <p:spPr>
          <a:xfrm>
            <a:off x="0" y="279400"/>
            <a:ext cx="10394995" cy="1015663"/>
          </a:xfrm>
          <a:prstGeom prst="rect">
            <a:avLst/>
          </a:prstGeom>
          <a:solidFill>
            <a:srgbClr val="62C1C5"/>
          </a:solidFill>
          <a:ln>
            <a:noFill/>
          </a:ln>
          <a:effectLst>
            <a:outerShdw blurRad="50800" dist="38100" dir="2700000" algn="tl" rotWithShape="0">
              <a:prstClr val="black">
                <a:alpha val="40000"/>
              </a:prstClr>
            </a:outerShdw>
          </a:effectLst>
        </p:spPr>
        <p:txBody>
          <a:bodyPr wrap="square" rtlCol="0">
            <a:spAutoFit/>
          </a:bodyPr>
          <a:lstStyle/>
          <a:p>
            <a:pPr algn="r"/>
            <a:r>
              <a:rPr lang="en-US" sz="6000" dirty="0">
                <a:effectLst>
                  <a:outerShdw blurRad="38100" dist="38100" dir="2700000" algn="tl">
                    <a:srgbClr val="000000">
                      <a:alpha val="43137"/>
                    </a:srgbClr>
                  </a:outerShdw>
                </a:effectLst>
                <a:latin typeface="Agency FB" panose="020B0503020202020204" pitchFamily="34" charset="0"/>
              </a:rPr>
              <a:t>Emergency Review </a:t>
            </a:r>
            <a:r>
              <a:rPr lang="en-US" sz="6000" dirty="0" smtClean="0">
                <a:effectLst>
                  <a:outerShdw blurRad="38100" dist="38100" dir="2700000" algn="tl">
                    <a:srgbClr val="000000">
                      <a:alpha val="43137"/>
                    </a:srgbClr>
                  </a:outerShdw>
                </a:effectLst>
                <a:latin typeface="Agency FB" panose="020B0503020202020204" pitchFamily="34" charset="0"/>
              </a:rPr>
              <a:t>Process Example</a:t>
            </a:r>
            <a:endParaRPr lang="en-US" sz="6000" dirty="0">
              <a:effectLst>
                <a:outerShdw blurRad="38100" dist="38100" dir="2700000" algn="tl">
                  <a:srgbClr val="000000">
                    <a:alpha val="43137"/>
                  </a:srgbClr>
                </a:outerShdw>
              </a:effectLst>
              <a:latin typeface="Agency FB" panose="020B0503020202020204" pitchFamily="34" charset="0"/>
            </a:endParaRPr>
          </a:p>
        </p:txBody>
      </p:sp>
      <p:sp>
        <p:nvSpPr>
          <p:cNvPr id="6" name="TextBox 5">
            <a:extLst>
              <a:ext uri="{FF2B5EF4-FFF2-40B4-BE49-F238E27FC236}">
                <a16:creationId xmlns:a16="http://schemas.microsoft.com/office/drawing/2014/main" id="{6218D7B4-3E68-4508-AB08-00284F3F5077}"/>
              </a:ext>
            </a:extLst>
          </p:cNvPr>
          <p:cNvSpPr txBox="1"/>
          <p:nvPr/>
        </p:nvSpPr>
        <p:spPr>
          <a:xfrm>
            <a:off x="3007321" y="6261122"/>
            <a:ext cx="6884440" cy="830997"/>
          </a:xfrm>
          <a:prstGeom prst="rect">
            <a:avLst/>
          </a:prstGeom>
          <a:noFill/>
        </p:spPr>
        <p:txBody>
          <a:bodyPr wrap="square" rtlCol="0">
            <a:spAutoFit/>
          </a:bodyPr>
          <a:lstStyle/>
          <a:p>
            <a:r>
              <a:rPr lang="en-US" sz="1600" b="1" dirty="0"/>
              <a:t>*Reviewers: </a:t>
            </a:r>
          </a:p>
          <a:p>
            <a:r>
              <a:rPr lang="en-US" sz="1600" dirty="0"/>
              <a:t>• Instructional Designers • Educational Technologists</a:t>
            </a:r>
          </a:p>
          <a:p>
            <a:pPr marL="285750" indent="-285750">
              <a:buFont typeface="Arial" panose="020B0604020202020204" pitchFamily="34" charset="0"/>
              <a:buChar char="•"/>
            </a:pPr>
            <a:endParaRPr lang="en-US" sz="1600" dirty="0"/>
          </a:p>
        </p:txBody>
      </p:sp>
      <p:pic>
        <p:nvPicPr>
          <p:cNvPr id="10" name="Graphic 9" descr="Ribbon">
            <a:extLst>
              <a:ext uri="{FF2B5EF4-FFF2-40B4-BE49-F238E27FC236}">
                <a16:creationId xmlns:a16="http://schemas.microsoft.com/office/drawing/2014/main" id="{F35D7BB4-11E6-4C22-AC15-79AF06ABAC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rot="20470142">
            <a:off x="-2240788" y="1943630"/>
            <a:ext cx="1787144" cy="1787144"/>
          </a:xfrm>
          <a:prstGeom prst="rect">
            <a:avLst/>
          </a:prstGeom>
        </p:spPr>
      </p:pic>
      <p:sp>
        <p:nvSpPr>
          <p:cNvPr id="11" name="TextBox 10">
            <a:extLst>
              <a:ext uri="{FF2B5EF4-FFF2-40B4-BE49-F238E27FC236}">
                <a16:creationId xmlns:a16="http://schemas.microsoft.com/office/drawing/2014/main" id="{D61308FF-077F-4BEF-9120-F2C536F5BD4E}"/>
              </a:ext>
            </a:extLst>
          </p:cNvPr>
          <p:cNvSpPr txBox="1"/>
          <p:nvPr/>
        </p:nvSpPr>
        <p:spPr>
          <a:xfrm rot="20693556">
            <a:off x="-3060336" y="2428963"/>
            <a:ext cx="3255264" cy="323165"/>
          </a:xfrm>
          <a:prstGeom prst="rect">
            <a:avLst/>
          </a:prstGeom>
          <a:noFill/>
        </p:spPr>
        <p:txBody>
          <a:bodyPr wrap="square" rtlCol="0">
            <a:spAutoFit/>
          </a:bodyPr>
          <a:lstStyle/>
          <a:p>
            <a:pPr algn="ctr"/>
            <a:r>
              <a:rPr lang="en-US" sz="500" dirty="0">
                <a:latin typeface="Agency FB" panose="020B0503020202020204" pitchFamily="34" charset="0"/>
              </a:rPr>
              <a:t>Facilitating Student </a:t>
            </a:r>
          </a:p>
          <a:p>
            <a:pPr algn="ctr"/>
            <a:r>
              <a:rPr lang="en-US" sz="500" dirty="0">
                <a:latin typeface="Agency FB" panose="020B0503020202020204" pitchFamily="34" charset="0"/>
              </a:rPr>
              <a:t>Success via </a:t>
            </a:r>
          </a:p>
          <a:p>
            <a:pPr algn="ctr"/>
            <a:r>
              <a:rPr lang="en-US" sz="500" dirty="0">
                <a:latin typeface="Agency FB" panose="020B0503020202020204" pitchFamily="34" charset="0"/>
              </a:rPr>
              <a:t>Emergency Accessibility</a:t>
            </a:r>
          </a:p>
        </p:txBody>
      </p:sp>
    </p:spTree>
    <p:custDataLst>
      <p:tags r:id="rId1"/>
    </p:custDataLst>
    <p:extLst>
      <p:ext uri="{BB962C8B-B14F-4D97-AF65-F5344CB8AC3E}">
        <p14:creationId xmlns:p14="http://schemas.microsoft.com/office/powerpoint/2010/main" val="135811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DDEE2"/>
        </a:solidFill>
        <a:effectLst/>
      </p:bgPr>
    </p:bg>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B0CD486D-5981-40E1-BD4E-86B68C3C9151}"/>
              </a:ext>
            </a:extLst>
          </p:cNvPr>
          <p:cNvGraphicFramePr/>
          <p:nvPr>
            <p:extLst>
              <p:ext uri="{D42A27DB-BD31-4B8C-83A1-F6EECF244321}">
                <p14:modId xmlns:p14="http://schemas.microsoft.com/office/powerpoint/2010/main" val="250216767"/>
              </p:ext>
            </p:extLst>
          </p:nvPr>
        </p:nvGraphicFramePr>
        <p:xfrm>
          <a:off x="2542032" y="1474746"/>
          <a:ext cx="8353298" cy="4731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B58A82C2-B7E5-4E07-A3DA-E445CCDAD65E}"/>
              </a:ext>
            </a:extLst>
          </p:cNvPr>
          <p:cNvSpPr txBox="1"/>
          <p:nvPr/>
        </p:nvSpPr>
        <p:spPr>
          <a:xfrm>
            <a:off x="0" y="279400"/>
            <a:ext cx="10394995" cy="1015663"/>
          </a:xfrm>
          <a:prstGeom prst="rect">
            <a:avLst/>
          </a:prstGeom>
          <a:solidFill>
            <a:srgbClr val="62C1C5"/>
          </a:solidFill>
          <a:ln>
            <a:noFill/>
          </a:ln>
          <a:effectLst>
            <a:outerShdw blurRad="50800" dist="38100" dir="2700000" algn="tl" rotWithShape="0">
              <a:prstClr val="black">
                <a:alpha val="40000"/>
              </a:prstClr>
            </a:outerShdw>
          </a:effectLst>
        </p:spPr>
        <p:txBody>
          <a:bodyPr wrap="square" rtlCol="0">
            <a:spAutoFit/>
          </a:bodyPr>
          <a:lstStyle/>
          <a:p>
            <a:pPr algn="r"/>
            <a:r>
              <a:rPr lang="en-US" sz="6000" dirty="0">
                <a:effectLst>
                  <a:outerShdw blurRad="38100" dist="38100" dir="2700000" algn="tl">
                    <a:srgbClr val="000000">
                      <a:alpha val="43137"/>
                    </a:srgbClr>
                  </a:outerShdw>
                </a:effectLst>
                <a:latin typeface="Agency FB" panose="020B0503020202020204" pitchFamily="34" charset="0"/>
              </a:rPr>
              <a:t>2017 OLC Effective Practice Award</a:t>
            </a:r>
          </a:p>
        </p:txBody>
      </p:sp>
      <p:sp>
        <p:nvSpPr>
          <p:cNvPr id="6" name="TextBox 5">
            <a:extLst>
              <a:ext uri="{FF2B5EF4-FFF2-40B4-BE49-F238E27FC236}">
                <a16:creationId xmlns:a16="http://schemas.microsoft.com/office/drawing/2014/main" id="{6218D7B4-3E68-4508-AB08-00284F3F5077}"/>
              </a:ext>
            </a:extLst>
          </p:cNvPr>
          <p:cNvSpPr txBox="1"/>
          <p:nvPr/>
        </p:nvSpPr>
        <p:spPr>
          <a:xfrm>
            <a:off x="3007321" y="6261122"/>
            <a:ext cx="6884440" cy="830997"/>
          </a:xfrm>
          <a:prstGeom prst="rect">
            <a:avLst/>
          </a:prstGeom>
          <a:noFill/>
        </p:spPr>
        <p:txBody>
          <a:bodyPr wrap="square" rtlCol="0">
            <a:spAutoFit/>
          </a:bodyPr>
          <a:lstStyle/>
          <a:p>
            <a:r>
              <a:rPr lang="en-US" sz="1600" b="1" dirty="0">
                <a:solidFill>
                  <a:schemeClr val="bg1">
                    <a:lumMod val="75000"/>
                  </a:schemeClr>
                </a:solidFill>
              </a:rPr>
              <a:t>*Reviewers: </a:t>
            </a:r>
          </a:p>
          <a:p>
            <a:r>
              <a:rPr lang="en-US" sz="1600" dirty="0">
                <a:solidFill>
                  <a:schemeClr val="bg1">
                    <a:lumMod val="75000"/>
                  </a:schemeClr>
                </a:solidFill>
              </a:rPr>
              <a:t>• Instructional Designers • Educational Technologists</a:t>
            </a:r>
          </a:p>
          <a:p>
            <a:pPr marL="285750" indent="-285750">
              <a:buFont typeface="Arial" panose="020B0604020202020204" pitchFamily="34" charset="0"/>
              <a:buChar char="•"/>
            </a:pPr>
            <a:endParaRPr lang="en-US" sz="1600" dirty="0">
              <a:solidFill>
                <a:schemeClr val="bg1">
                  <a:lumMod val="75000"/>
                </a:schemeClr>
              </a:solidFill>
            </a:endParaRPr>
          </a:p>
        </p:txBody>
      </p:sp>
      <p:pic>
        <p:nvPicPr>
          <p:cNvPr id="10" name="Graphic 9" descr="Ribbon">
            <a:extLst>
              <a:ext uri="{FF2B5EF4-FFF2-40B4-BE49-F238E27FC236}">
                <a16:creationId xmlns:a16="http://schemas.microsoft.com/office/drawing/2014/main" id="{F35D7BB4-11E6-4C22-AC15-79AF06ABAC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rot="20736901">
            <a:off x="-622961" y="1261443"/>
            <a:ext cx="5617174" cy="5617172"/>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E7B47F1C-DC65-4B8D-9599-FF8F31CE6198}"/>
              </a:ext>
            </a:extLst>
          </p:cNvPr>
          <p:cNvSpPr txBox="1"/>
          <p:nvPr/>
        </p:nvSpPr>
        <p:spPr>
          <a:xfrm rot="20776368">
            <a:off x="14067" y="2703357"/>
            <a:ext cx="3895936"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dirty="0">
                <a:latin typeface="Agency FB" panose="020B0503020202020204" pitchFamily="34" charset="0"/>
              </a:rPr>
              <a:t>Facilitating Student </a:t>
            </a:r>
          </a:p>
          <a:p>
            <a:pPr algn="ctr"/>
            <a:r>
              <a:rPr lang="en-US" sz="2000" dirty="0">
                <a:latin typeface="Agency FB" panose="020B0503020202020204" pitchFamily="34" charset="0"/>
              </a:rPr>
              <a:t>Success via </a:t>
            </a:r>
          </a:p>
          <a:p>
            <a:pPr algn="ctr"/>
            <a:r>
              <a:rPr lang="en-US" sz="2000" dirty="0">
                <a:latin typeface="Agency FB" panose="020B0503020202020204" pitchFamily="34" charset="0"/>
              </a:rPr>
              <a:t>Emergency Accessibility</a:t>
            </a:r>
          </a:p>
        </p:txBody>
      </p:sp>
    </p:spTree>
    <p:custDataLst>
      <p:tags r:id="rId1"/>
    </p:custDataLst>
    <p:extLst>
      <p:ext uri="{BB962C8B-B14F-4D97-AF65-F5344CB8AC3E}">
        <p14:creationId xmlns:p14="http://schemas.microsoft.com/office/powerpoint/2010/main" val="3444723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DDEE2"/>
        </a:solidFill>
        <a:effectLst/>
      </p:bgPr>
    </p:bg>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B0CD486D-5981-40E1-BD4E-86B68C3C9151}"/>
              </a:ext>
            </a:extLst>
          </p:cNvPr>
          <p:cNvGraphicFramePr/>
          <p:nvPr>
            <p:extLst>
              <p:ext uri="{D42A27DB-BD31-4B8C-83A1-F6EECF244321}">
                <p14:modId xmlns:p14="http://schemas.microsoft.com/office/powerpoint/2010/main" val="1253495726"/>
              </p:ext>
            </p:extLst>
          </p:nvPr>
        </p:nvGraphicFramePr>
        <p:xfrm>
          <a:off x="11919496" y="1063244"/>
          <a:ext cx="8353298" cy="4731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B58A82C2-B7E5-4E07-A3DA-E445CCDAD65E}"/>
              </a:ext>
            </a:extLst>
          </p:cNvPr>
          <p:cNvSpPr txBox="1"/>
          <p:nvPr/>
        </p:nvSpPr>
        <p:spPr>
          <a:xfrm>
            <a:off x="0" y="279400"/>
            <a:ext cx="10394995" cy="1015663"/>
          </a:xfrm>
          <a:prstGeom prst="rect">
            <a:avLst/>
          </a:prstGeom>
          <a:solidFill>
            <a:srgbClr val="62C1C5"/>
          </a:solidFill>
          <a:ln>
            <a:noFill/>
          </a:ln>
          <a:effectLst>
            <a:outerShdw blurRad="50800" dist="38100" dir="2700000" algn="tl" rotWithShape="0">
              <a:prstClr val="black">
                <a:alpha val="40000"/>
              </a:prstClr>
            </a:outerShdw>
          </a:effectLst>
        </p:spPr>
        <p:txBody>
          <a:bodyPr wrap="square" rtlCol="0">
            <a:spAutoFit/>
          </a:bodyPr>
          <a:lstStyle/>
          <a:p>
            <a:pPr algn="r"/>
            <a:r>
              <a:rPr lang="en-US" sz="6000" dirty="0">
                <a:effectLst>
                  <a:outerShdw blurRad="38100" dist="38100" dir="2700000" algn="tl">
                    <a:srgbClr val="000000">
                      <a:alpha val="43137"/>
                    </a:srgbClr>
                  </a:outerShdw>
                </a:effectLst>
                <a:latin typeface="Agency FB" panose="020B0503020202020204" pitchFamily="34" charset="0"/>
              </a:rPr>
              <a:t>Emergency Review Process</a:t>
            </a:r>
          </a:p>
        </p:txBody>
      </p:sp>
      <p:sp>
        <p:nvSpPr>
          <p:cNvPr id="6" name="TextBox 5">
            <a:extLst>
              <a:ext uri="{FF2B5EF4-FFF2-40B4-BE49-F238E27FC236}">
                <a16:creationId xmlns:a16="http://schemas.microsoft.com/office/drawing/2014/main" id="{6218D7B4-3E68-4508-AB08-00284F3F5077}"/>
              </a:ext>
            </a:extLst>
          </p:cNvPr>
          <p:cNvSpPr txBox="1"/>
          <p:nvPr/>
        </p:nvSpPr>
        <p:spPr>
          <a:xfrm rot="2074788">
            <a:off x="22742639" y="6992388"/>
            <a:ext cx="1339778" cy="784830"/>
          </a:xfrm>
          <a:prstGeom prst="rect">
            <a:avLst/>
          </a:prstGeom>
          <a:noFill/>
        </p:spPr>
        <p:txBody>
          <a:bodyPr wrap="square" rtlCol="0">
            <a:spAutoFit/>
          </a:bodyPr>
          <a:lstStyle/>
          <a:p>
            <a:r>
              <a:rPr lang="en-US" sz="900" b="1" dirty="0">
                <a:solidFill>
                  <a:schemeClr val="bg1">
                    <a:lumMod val="75000"/>
                  </a:schemeClr>
                </a:solidFill>
              </a:rPr>
              <a:t>*Reviewers: </a:t>
            </a:r>
          </a:p>
          <a:p>
            <a:r>
              <a:rPr lang="en-US" sz="900" dirty="0">
                <a:solidFill>
                  <a:schemeClr val="bg1">
                    <a:lumMod val="75000"/>
                  </a:schemeClr>
                </a:solidFill>
              </a:rPr>
              <a:t>• Instructional Designers • Educational Technologists</a:t>
            </a:r>
          </a:p>
          <a:p>
            <a:pPr marL="285750" indent="-285750">
              <a:buFont typeface="Arial" panose="020B0604020202020204" pitchFamily="34" charset="0"/>
              <a:buChar char="•"/>
            </a:pPr>
            <a:endParaRPr lang="en-US" sz="900" dirty="0">
              <a:solidFill>
                <a:schemeClr val="bg1">
                  <a:lumMod val="75000"/>
                </a:schemeClr>
              </a:solidFill>
            </a:endParaRPr>
          </a:p>
        </p:txBody>
      </p:sp>
      <p:grpSp>
        <p:nvGrpSpPr>
          <p:cNvPr id="3" name="Group 2">
            <a:extLst>
              <a:ext uri="{FF2B5EF4-FFF2-40B4-BE49-F238E27FC236}">
                <a16:creationId xmlns:a16="http://schemas.microsoft.com/office/drawing/2014/main" id="{55EF25D3-F4E4-4B0B-B645-72D9AE9DEE8A}"/>
              </a:ext>
            </a:extLst>
          </p:cNvPr>
          <p:cNvGrpSpPr/>
          <p:nvPr/>
        </p:nvGrpSpPr>
        <p:grpSpPr>
          <a:xfrm rot="20360685">
            <a:off x="-189723" y="191287"/>
            <a:ext cx="3032316" cy="3032314"/>
            <a:chOff x="8448075" y="3419672"/>
            <a:chExt cx="3032316" cy="3032314"/>
          </a:xfrm>
        </p:grpSpPr>
        <p:pic>
          <p:nvPicPr>
            <p:cNvPr id="10" name="Graphic 9" descr="Ribbon">
              <a:extLst>
                <a:ext uri="{FF2B5EF4-FFF2-40B4-BE49-F238E27FC236}">
                  <a16:creationId xmlns:a16="http://schemas.microsoft.com/office/drawing/2014/main" id="{F35D7BB4-11E6-4C22-AC15-79AF06ABAC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rot="1211689">
              <a:off x="8448075" y="3419672"/>
              <a:ext cx="3032316" cy="3032314"/>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E7B47F1C-DC65-4B8D-9599-FF8F31CE6198}"/>
                </a:ext>
              </a:extLst>
            </p:cNvPr>
            <p:cNvSpPr txBox="1"/>
            <p:nvPr/>
          </p:nvSpPr>
          <p:spPr>
            <a:xfrm rot="1251156">
              <a:off x="9610731" y="4214694"/>
              <a:ext cx="1007055"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900" dirty="0">
                  <a:latin typeface="Agency FB" panose="020B0503020202020204" pitchFamily="34" charset="0"/>
                </a:rPr>
                <a:t>Facilitating Student </a:t>
              </a:r>
            </a:p>
            <a:p>
              <a:pPr algn="ctr"/>
              <a:r>
                <a:rPr lang="en-US" sz="900" dirty="0">
                  <a:latin typeface="Agency FB" panose="020B0503020202020204" pitchFamily="34" charset="0"/>
                </a:rPr>
                <a:t>Success via </a:t>
              </a:r>
            </a:p>
            <a:p>
              <a:pPr algn="ctr"/>
              <a:r>
                <a:rPr lang="en-US" sz="900" dirty="0">
                  <a:latin typeface="Agency FB" panose="020B0503020202020204" pitchFamily="34" charset="0"/>
                </a:rPr>
                <a:t>Emergency Accessibility</a:t>
              </a:r>
            </a:p>
          </p:txBody>
        </p:sp>
      </p:grpSp>
      <p:pic>
        <p:nvPicPr>
          <p:cNvPr id="7" name="Picture 6">
            <a:extLst>
              <a:ext uri="{FF2B5EF4-FFF2-40B4-BE49-F238E27FC236}">
                <a16:creationId xmlns:a16="http://schemas.microsoft.com/office/drawing/2014/main" id="{0C75325D-1EC7-42DC-B3BE-5435301926CA}"/>
              </a:ext>
            </a:extLst>
          </p:cNvPr>
          <p:cNvPicPr>
            <a:picLocks noChangeAspect="1"/>
          </p:cNvPicPr>
          <p:nvPr/>
        </p:nvPicPr>
        <p:blipFill>
          <a:blip r:embed="rId11" cstate="email">
            <a:extLst>
              <a:ext uri="{BEBA8EAE-BF5A-486C-A8C5-ECC9F3942E4B}">
                <a14:imgProps xmlns:a14="http://schemas.microsoft.com/office/drawing/2010/main">
                  <a14:imgLayer r:embed="rId12">
                    <a14:imgEffect>
                      <a14:sharpenSoften amount="25000"/>
                    </a14:imgEffect>
                  </a14:imgLayer>
                </a14:imgProps>
              </a:ext>
              <a:ext uri="{28A0092B-C50C-407E-A947-70E740481C1C}">
                <a14:useLocalDpi xmlns:a14="http://schemas.microsoft.com/office/drawing/2010/main" val="0"/>
              </a:ext>
            </a:extLst>
          </a:blip>
          <a:stretch>
            <a:fillRect/>
          </a:stretch>
        </p:blipFill>
        <p:spPr>
          <a:xfrm>
            <a:off x="7503375" y="2001760"/>
            <a:ext cx="2891620" cy="38554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EBCE7C00-3106-46AE-8A08-CAED48F58C38}"/>
              </a:ext>
            </a:extLst>
          </p:cNvPr>
          <p:cNvSpPr txBox="1"/>
          <p:nvPr/>
        </p:nvSpPr>
        <p:spPr>
          <a:xfrm>
            <a:off x="1962031" y="4163616"/>
            <a:ext cx="5425081" cy="2246769"/>
          </a:xfrm>
          <a:prstGeom prst="rect">
            <a:avLst/>
          </a:prstGeom>
          <a:noFill/>
        </p:spPr>
        <p:txBody>
          <a:bodyPr wrap="square" rtlCol="0">
            <a:spAutoFit/>
          </a:bodyPr>
          <a:lstStyle/>
          <a:p>
            <a:pPr algn="r"/>
            <a:r>
              <a:rPr lang="en-US" sz="2800" b="1" dirty="0">
                <a:latin typeface="Agency FB" panose="020B0503020202020204" pitchFamily="34" charset="0"/>
              </a:rPr>
              <a:t>Antonia “Tonka” Jokelova, Ph. D. </a:t>
            </a:r>
          </a:p>
          <a:p>
            <a:pPr algn="r"/>
            <a:r>
              <a:rPr lang="en-US" sz="2800" dirty="0">
                <a:latin typeface="Agency FB" panose="020B0503020202020204" pitchFamily="34" charset="0"/>
              </a:rPr>
              <a:t>Instructional Designer </a:t>
            </a:r>
          </a:p>
          <a:p>
            <a:pPr algn="r"/>
            <a:r>
              <a:rPr lang="en-US" sz="2800" dirty="0">
                <a:latin typeface="Agency FB" panose="020B0503020202020204" pitchFamily="34" charset="0"/>
              </a:rPr>
              <a:t>and </a:t>
            </a:r>
          </a:p>
          <a:p>
            <a:pPr algn="r"/>
            <a:r>
              <a:rPr lang="en-US" sz="2800" dirty="0">
                <a:latin typeface="Agency FB" panose="020B0503020202020204" pitchFamily="34" charset="0"/>
              </a:rPr>
              <a:t>Coordinator of Course Development Training </a:t>
            </a:r>
          </a:p>
          <a:p>
            <a:pPr algn="r"/>
            <a:endParaRPr lang="en-US" sz="2800" dirty="0">
              <a:latin typeface="Agency FB" panose="020B0503020202020204" pitchFamily="34" charset="0"/>
            </a:endParaRPr>
          </a:p>
        </p:txBody>
      </p:sp>
    </p:spTree>
    <p:custDataLst>
      <p:tags r:id="rId1"/>
    </p:custDataLst>
    <p:extLst>
      <p:ext uri="{BB962C8B-B14F-4D97-AF65-F5344CB8AC3E}">
        <p14:creationId xmlns:p14="http://schemas.microsoft.com/office/powerpoint/2010/main" val="432776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9F529C3-C941-49FD-8C67-82F134F64B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0586029-32A0-47E5-9AEC-AE3ABA6B94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screenshot of a social media post&#10;&#10;Description automatically generated">
            <a:extLst>
              <a:ext uri="{FF2B5EF4-FFF2-40B4-BE49-F238E27FC236}">
                <a16:creationId xmlns:a16="http://schemas.microsoft.com/office/drawing/2014/main" id="{326E2459-9BD0-4AD5-B78F-DEC2D99CF7D1}"/>
              </a:ext>
            </a:extLst>
          </p:cNvPr>
          <p:cNvPicPr>
            <a:picLocks noGrp="1" noChangeAspect="1"/>
          </p:cNvPicPr>
          <p:nvPr>
            <p:ph idx="1"/>
          </p:nvPr>
        </p:nvPicPr>
        <p:blipFill>
          <a:blip r:embed="rId3"/>
          <a:stretch>
            <a:fillRect/>
          </a:stretch>
        </p:blipFill>
        <p:spPr>
          <a:xfrm>
            <a:off x="643467" y="2151649"/>
            <a:ext cx="5294716" cy="2554700"/>
          </a:xfrm>
          <a:prstGeom prst="rect">
            <a:avLst/>
          </a:prstGeom>
          <a:effectLst>
            <a:outerShdw blurRad="50800" dist="38100" dir="2700000" algn="tl" rotWithShape="0">
              <a:prstClr val="black">
                <a:alpha val="40000"/>
              </a:prstClr>
            </a:outerShdw>
          </a:effectLst>
        </p:spPr>
      </p:pic>
      <p:cxnSp>
        <p:nvCxnSpPr>
          <p:cNvPr id="23" name="Straight Connector 22">
            <a:extLst>
              <a:ext uri="{FF2B5EF4-FFF2-40B4-BE49-F238E27FC236}">
                <a16:creationId xmlns:a16="http://schemas.microsoft.com/office/drawing/2014/main" id="{8C730EAB-A532-4295-A302-FB4B90DB9F5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5" name="Picture 4" descr="A screenshot of a cell phone&#10;&#10;Description automatically generated">
            <a:extLst>
              <a:ext uri="{FF2B5EF4-FFF2-40B4-BE49-F238E27FC236}">
                <a16:creationId xmlns:a16="http://schemas.microsoft.com/office/drawing/2014/main" id="{52CAC9E7-1457-4DBC-904E-7E79AF4A197A}"/>
              </a:ext>
            </a:extLst>
          </p:cNvPr>
          <p:cNvPicPr>
            <a:picLocks noChangeAspect="1"/>
          </p:cNvPicPr>
          <p:nvPr/>
        </p:nvPicPr>
        <p:blipFill>
          <a:blip r:embed="rId4"/>
          <a:stretch>
            <a:fillRect/>
          </a:stretch>
        </p:blipFill>
        <p:spPr>
          <a:xfrm>
            <a:off x="6253817" y="1966335"/>
            <a:ext cx="5294715" cy="2925330"/>
          </a:xfrm>
          <a:prstGeom prst="rect">
            <a:avLst/>
          </a:prstGeom>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22E45044-27D2-4B14-9C18-E92B3D0F9A52}"/>
              </a:ext>
            </a:extLst>
          </p:cNvPr>
          <p:cNvSpPr txBox="1"/>
          <p:nvPr/>
        </p:nvSpPr>
        <p:spPr>
          <a:xfrm>
            <a:off x="0" y="268941"/>
            <a:ext cx="10327341" cy="1015663"/>
          </a:xfrm>
          <a:prstGeom prst="rect">
            <a:avLst/>
          </a:prstGeom>
          <a:solidFill>
            <a:srgbClr val="546464"/>
          </a:solidFill>
          <a:ln>
            <a:noFill/>
          </a:ln>
          <a:effectLst>
            <a:outerShdw blurRad="50800" dist="38100" dir="2700000" algn="tl" rotWithShape="0">
              <a:prstClr val="black">
                <a:alpha val="40000"/>
              </a:prstClr>
            </a:outerShdw>
          </a:effectLst>
        </p:spPr>
        <p:txBody>
          <a:bodyPr wrap="square" rtlCol="0">
            <a:spAutoFit/>
          </a:bodyPr>
          <a:lstStyle/>
          <a:p>
            <a:pPr algn="r"/>
            <a:r>
              <a:rPr lang="en-US" sz="6000" dirty="0">
                <a:solidFill>
                  <a:schemeClr val="bg1"/>
                </a:solidFill>
                <a:effectLst>
                  <a:outerShdw blurRad="38100" dist="38100" dir="2700000" algn="tl">
                    <a:srgbClr val="000000">
                      <a:alpha val="43137"/>
                    </a:srgbClr>
                  </a:outerShdw>
                </a:effectLst>
                <a:latin typeface="Agency FB" panose="020B0503020202020204" pitchFamily="34" charset="0"/>
              </a:rPr>
              <a:t>Accessibility Review</a:t>
            </a:r>
          </a:p>
        </p:txBody>
      </p:sp>
    </p:spTree>
    <p:custDataLst>
      <p:tags r:id="rId1"/>
    </p:custDataLst>
    <p:extLst>
      <p:ext uri="{BB962C8B-B14F-4D97-AF65-F5344CB8AC3E}">
        <p14:creationId xmlns:p14="http://schemas.microsoft.com/office/powerpoint/2010/main" val="3238011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57845966-6EFC-468A-9CC7-BAB4B95854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4D6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75554383-98AF-4A47-BB65-705FAAA4BE6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7" name="Freeform: Shape 36">
            <a:extLst>
              <a:ext uri="{FF2B5EF4-FFF2-40B4-BE49-F238E27FC236}">
                <a16:creationId xmlns:a16="http://schemas.microsoft.com/office/drawing/2014/main" id="{ADAD1991-FFD1-4E94-ABAB-7560D33008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ED95E136-8E88-4884-8968-75E1C05BC6D7}"/>
              </a:ext>
            </a:extLst>
          </p:cNvPr>
          <p:cNvSpPr txBox="1"/>
          <p:nvPr/>
        </p:nvSpPr>
        <p:spPr>
          <a:xfrm>
            <a:off x="3798432" y="5938013"/>
            <a:ext cx="4595136" cy="1077218"/>
          </a:xfrm>
          <a:prstGeom prst="rect">
            <a:avLst/>
          </a:prstGeom>
          <a:noFill/>
        </p:spPr>
        <p:txBody>
          <a:bodyPr wrap="square" rtlCol="0">
            <a:spAutoFit/>
          </a:bodyPr>
          <a:lstStyle/>
          <a:p>
            <a:pPr algn="ctr"/>
            <a:r>
              <a:rPr lang="en-US" sz="4000" b="1" dirty="0">
                <a:solidFill>
                  <a:srgbClr val="002060"/>
                </a:solidFill>
                <a:latin typeface="Agency FB" panose="020B0503020202020204" pitchFamily="34" charset="0"/>
                <a:hlinkClick r:id="rId5"/>
              </a:rPr>
              <a:t>https://www.esc.edu/lit</a:t>
            </a:r>
            <a:endParaRPr lang="en-US" sz="4000" b="1" dirty="0">
              <a:solidFill>
                <a:srgbClr val="002060"/>
              </a:solidFill>
              <a:latin typeface="Agency FB" panose="020B0503020202020204" pitchFamily="34" charset="0"/>
            </a:endParaRPr>
          </a:p>
          <a:p>
            <a:pPr algn="ctr"/>
            <a:endParaRPr lang="en-US" sz="2400" dirty="0">
              <a:latin typeface="Agency FB" panose="020B0503020202020204" pitchFamily="34" charset="0"/>
            </a:endParaRPr>
          </a:p>
        </p:txBody>
      </p:sp>
      <p:pic>
        <p:nvPicPr>
          <p:cNvPr id="7" name="Content Placeholder 6" descr="A close up of a logo&#10;&#10;Description automatically generated">
            <a:extLst>
              <a:ext uri="{FF2B5EF4-FFF2-40B4-BE49-F238E27FC236}">
                <a16:creationId xmlns:a16="http://schemas.microsoft.com/office/drawing/2014/main" id="{6732F5A6-A13B-4BC0-AF92-48BC11EF34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66363" y="2108201"/>
            <a:ext cx="4402182" cy="2685330"/>
          </a:xfrm>
          <a:prstGeom prst="rect">
            <a:avLst/>
          </a:prstGeom>
        </p:spPr>
      </p:pic>
    </p:spTree>
    <p:custDataLst>
      <p:tags r:id="rId1"/>
    </p:custDataLst>
    <p:extLst>
      <p:ext uri="{BB962C8B-B14F-4D97-AF65-F5344CB8AC3E}">
        <p14:creationId xmlns:p14="http://schemas.microsoft.com/office/powerpoint/2010/main" val="2090813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uzzle, Match, Missing, Hole, Blank, Play, Tas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9144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141297">
            <a:off x="4242390" y="4248834"/>
            <a:ext cx="1392865" cy="646331"/>
          </a:xfrm>
          <a:prstGeom prst="rect">
            <a:avLst/>
          </a:prstGeom>
          <a:noFill/>
        </p:spPr>
        <p:txBody>
          <a:bodyPr wrap="square" rtlCol="0">
            <a:spAutoFit/>
          </a:bodyPr>
          <a:lstStyle/>
          <a:p>
            <a:pPr algn="ctr"/>
            <a:r>
              <a:rPr lang="en-US" sz="3600" b="1" dirty="0">
                <a:solidFill>
                  <a:srgbClr val="C00000"/>
                </a:solidFill>
              </a:rPr>
              <a:t>Vision</a:t>
            </a:r>
          </a:p>
        </p:txBody>
      </p:sp>
      <p:sp>
        <p:nvSpPr>
          <p:cNvPr id="6" name="TextBox 5"/>
          <p:cNvSpPr txBox="1"/>
          <p:nvPr/>
        </p:nvSpPr>
        <p:spPr>
          <a:xfrm rot="2964605">
            <a:off x="7322952" y="3467498"/>
            <a:ext cx="1733981" cy="646331"/>
          </a:xfrm>
          <a:prstGeom prst="rect">
            <a:avLst/>
          </a:prstGeom>
          <a:noFill/>
        </p:spPr>
        <p:txBody>
          <a:bodyPr wrap="square" rtlCol="0">
            <a:spAutoFit/>
          </a:bodyPr>
          <a:lstStyle/>
          <a:p>
            <a:pPr algn="ctr"/>
            <a:r>
              <a:rPr lang="en-US" sz="3600" b="1" dirty="0">
                <a:solidFill>
                  <a:srgbClr val="FD763C"/>
                </a:solidFill>
              </a:rPr>
              <a:t>Mission</a:t>
            </a:r>
          </a:p>
        </p:txBody>
      </p:sp>
    </p:spTree>
    <p:custDataLst>
      <p:tags r:id="rId1"/>
    </p:custDataLst>
    <p:extLst>
      <p:ext uri="{BB962C8B-B14F-4D97-AF65-F5344CB8AC3E}">
        <p14:creationId xmlns:p14="http://schemas.microsoft.com/office/powerpoint/2010/main" val="1399989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Empire State College</a:t>
            </a:r>
            <a:endParaRPr lang="en-US" dirty="0"/>
          </a:p>
        </p:txBody>
      </p:sp>
      <p:sp>
        <p:nvSpPr>
          <p:cNvPr id="3" name="Content Placeholder 2"/>
          <p:cNvSpPr>
            <a:spLocks noGrp="1"/>
          </p:cNvSpPr>
          <p:nvPr>
            <p:ph sz="half" idx="1"/>
          </p:nvPr>
        </p:nvSpPr>
        <p:spPr/>
        <p:txBody>
          <a:bodyPr>
            <a:normAutofit fontScale="92500" lnSpcReduction="20000"/>
          </a:bodyPr>
          <a:lstStyle/>
          <a:p>
            <a:pPr marL="0" indent="0">
              <a:buNone/>
            </a:pPr>
            <a:r>
              <a:rPr lang="en-US" b="1" dirty="0"/>
              <a:t>The College’s Mission:</a:t>
            </a:r>
            <a:endParaRPr lang="en-US" dirty="0"/>
          </a:p>
          <a:p>
            <a:pPr marL="0" indent="0">
              <a:buNone/>
            </a:pPr>
            <a:r>
              <a:rPr lang="en-US" dirty="0"/>
              <a:t>…Connects motivated adult learners with access to innovative, flexible and quality academic programs that empower people and strengthen communities.  We build on the diversity of our students, their work and life experiences and their individual personal and professional goals as the cornerstone for each academic program.</a:t>
            </a:r>
          </a:p>
        </p:txBody>
      </p:sp>
      <p:sp>
        <p:nvSpPr>
          <p:cNvPr id="4" name="Content Placeholder 3"/>
          <p:cNvSpPr>
            <a:spLocks noGrp="1"/>
          </p:cNvSpPr>
          <p:nvPr>
            <p:ph sz="half" idx="2"/>
          </p:nvPr>
        </p:nvSpPr>
        <p:spPr/>
        <p:txBody>
          <a:bodyPr>
            <a:normAutofit fontScale="92500" lnSpcReduction="20000"/>
          </a:bodyPr>
          <a:lstStyle/>
          <a:p>
            <a:pPr marL="0" indent="0">
              <a:buNone/>
            </a:pPr>
            <a:r>
              <a:rPr lang="en-US" b="1" dirty="0"/>
              <a:t>The College’s Vision is:</a:t>
            </a:r>
            <a:endParaRPr lang="en-US" dirty="0"/>
          </a:p>
          <a:p>
            <a:pPr marL="0" indent="0">
              <a:buNone/>
            </a:pPr>
            <a:r>
              <a:rPr lang="en-US" dirty="0"/>
              <a:t>…to be the leading public college for students across New York State, and around the world, seeking affordable and flexible, quality degrees. We will be distinguished by our outstanding faculty and staff, our record of student success, our innovative programs and personalized learning opportunities, our rich continuum of student support services, our social and economic impact, and our commitment to a diverse and engaged academic community.</a:t>
            </a:r>
          </a:p>
          <a:p>
            <a:endParaRPr lang="en-US" dirty="0"/>
          </a:p>
        </p:txBody>
      </p:sp>
    </p:spTree>
    <p:extLst>
      <p:ext uri="{BB962C8B-B14F-4D97-AF65-F5344CB8AC3E}">
        <p14:creationId xmlns:p14="http://schemas.microsoft.com/office/powerpoint/2010/main" val="2729763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Navigating Empire State College Translation for QM or other assessment measures</a:t>
            </a:r>
            <a:endParaRPr lang="en-US" dirty="0"/>
          </a:p>
        </p:txBody>
      </p:sp>
      <p:sp>
        <p:nvSpPr>
          <p:cNvPr id="3" name="Content Placeholder 2"/>
          <p:cNvSpPr>
            <a:spLocks noGrp="1"/>
          </p:cNvSpPr>
          <p:nvPr>
            <p:ph sz="half" idx="1"/>
          </p:nvPr>
        </p:nvSpPr>
        <p:spPr/>
        <p:txBody>
          <a:bodyPr>
            <a:normAutofit lnSpcReduction="10000"/>
          </a:bodyPr>
          <a:lstStyle/>
          <a:p>
            <a:pPr marL="0" indent="0">
              <a:buNone/>
            </a:pPr>
            <a:r>
              <a:rPr lang="en-US" b="1" dirty="0"/>
              <a:t>The College’s Mission:</a:t>
            </a:r>
            <a:endParaRPr lang="en-US" dirty="0"/>
          </a:p>
          <a:p>
            <a:pPr marL="0" indent="0">
              <a:buNone/>
            </a:pPr>
            <a:r>
              <a:rPr lang="en-US" dirty="0"/>
              <a:t>…Connects motivated adult learners with access to innovative, flexible and quality academic programs that empower people and strengthen communities.  We build on the diversity of our students, their work and life experiences and their individual personal and professional goals as the cornerstone for each academic program.</a:t>
            </a:r>
          </a:p>
        </p:txBody>
      </p:sp>
      <p:sp>
        <p:nvSpPr>
          <p:cNvPr id="4" name="Content Placeholder 3"/>
          <p:cNvSpPr>
            <a:spLocks noGrp="1"/>
          </p:cNvSpPr>
          <p:nvPr>
            <p:ph sz="half" idx="2"/>
          </p:nvPr>
        </p:nvSpPr>
        <p:spPr/>
        <p:txBody>
          <a:bodyPr>
            <a:normAutofit lnSpcReduction="10000"/>
          </a:bodyPr>
          <a:lstStyle/>
          <a:p>
            <a:r>
              <a:rPr lang="en-US" dirty="0" smtClean="0"/>
              <a:t>Faculty – we hate anything standardized, ESC is special.</a:t>
            </a:r>
          </a:p>
          <a:p>
            <a:r>
              <a:rPr lang="en-US" dirty="0" smtClean="0"/>
              <a:t>Administrators – those instruments are built for traditional colleges, how will they help us?</a:t>
            </a:r>
          </a:p>
          <a:p>
            <a:r>
              <a:rPr lang="en-US" dirty="0" smtClean="0"/>
              <a:t>All- if we do all this work, how will know if it helps for “our” faculty and students?</a:t>
            </a:r>
            <a:endParaRPr lang="en-US" dirty="0"/>
          </a:p>
        </p:txBody>
      </p:sp>
    </p:spTree>
    <p:extLst>
      <p:ext uri="{BB962C8B-B14F-4D97-AF65-F5344CB8AC3E}">
        <p14:creationId xmlns:p14="http://schemas.microsoft.com/office/powerpoint/2010/main" val="934493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Navigating Empire State College Translation for QM or other assessment measures</a:t>
            </a:r>
            <a:endParaRPr lang="en-US" dirty="0"/>
          </a:p>
        </p:txBody>
      </p:sp>
      <p:sp>
        <p:nvSpPr>
          <p:cNvPr id="3" name="Content Placeholder 2"/>
          <p:cNvSpPr>
            <a:spLocks noGrp="1"/>
          </p:cNvSpPr>
          <p:nvPr>
            <p:ph sz="half" idx="1"/>
          </p:nvPr>
        </p:nvSpPr>
        <p:spPr/>
        <p:txBody>
          <a:bodyPr>
            <a:normAutofit lnSpcReduction="10000"/>
          </a:bodyPr>
          <a:lstStyle/>
          <a:p>
            <a:pPr marL="0" indent="0">
              <a:buNone/>
            </a:pPr>
            <a:r>
              <a:rPr lang="en-US" b="1" dirty="0"/>
              <a:t>The College’s Mission:</a:t>
            </a:r>
            <a:endParaRPr lang="en-US" dirty="0"/>
          </a:p>
          <a:p>
            <a:pPr marL="0" indent="0">
              <a:buNone/>
            </a:pPr>
            <a:r>
              <a:rPr lang="en-US" dirty="0"/>
              <a:t>…Connects motivated adult learners with access to innovative, flexible and quality academic programs that empower people and strengthen communities.  We build on the diversity of our students, their work and life experiences and their individual personal and professional goals as the cornerstone for each academic program.</a:t>
            </a:r>
          </a:p>
        </p:txBody>
      </p:sp>
      <p:sp>
        <p:nvSpPr>
          <p:cNvPr id="4" name="Content Placeholder 3"/>
          <p:cNvSpPr>
            <a:spLocks noGrp="1"/>
          </p:cNvSpPr>
          <p:nvPr>
            <p:ph sz="half" idx="2"/>
          </p:nvPr>
        </p:nvSpPr>
        <p:spPr/>
        <p:txBody>
          <a:bodyPr>
            <a:normAutofit lnSpcReduction="10000"/>
          </a:bodyPr>
          <a:lstStyle/>
          <a:p>
            <a:r>
              <a:rPr lang="en-US" dirty="0" smtClean="0"/>
              <a:t>Explain that QM and other instruments were built ground up by faculty like them.</a:t>
            </a:r>
          </a:p>
          <a:p>
            <a:r>
              <a:rPr lang="en-US" dirty="0" smtClean="0"/>
              <a:t>Adapt the instruments to local challenges </a:t>
            </a:r>
          </a:p>
          <a:p>
            <a:r>
              <a:rPr lang="en-US" dirty="0" smtClean="0"/>
              <a:t>Adapt the discussions to current problems in the institution</a:t>
            </a:r>
          </a:p>
          <a:p>
            <a:r>
              <a:rPr lang="en-US" dirty="0" smtClean="0"/>
              <a:t>What would Boyer do today faculty and instructional design group </a:t>
            </a:r>
          </a:p>
          <a:p>
            <a:endParaRPr lang="en-US" dirty="0"/>
          </a:p>
        </p:txBody>
      </p:sp>
      <p:pic>
        <p:nvPicPr>
          <p:cNvPr id="5" name="Content Placeholder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7926358" y="5226140"/>
            <a:ext cx="2476846" cy="952633"/>
          </a:xfrm>
          <a:prstGeom prst="rect">
            <a:avLst/>
          </a:prstGeom>
          <a:effectLst>
            <a:reflection blurRad="6350" stA="50000" endA="300" endPos="55000" dir="5400000" sy="-100000" algn="bl" rotWithShape="0"/>
          </a:effectLst>
        </p:spPr>
      </p:pic>
    </p:spTree>
    <p:extLst>
      <p:ext uri="{BB962C8B-B14F-4D97-AF65-F5344CB8AC3E}">
        <p14:creationId xmlns:p14="http://schemas.microsoft.com/office/powerpoint/2010/main" val="183979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652"/>
            <a:ext cx="10515600" cy="1325563"/>
          </a:xfrm>
        </p:spPr>
        <p:txBody>
          <a:bodyPr/>
          <a:lstStyle/>
          <a:p>
            <a:r>
              <a:rPr lang="en-US" dirty="0" smtClean="0"/>
              <a:t>Trio talk – Your Institution Mission State and Future State</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What is your institution’s mission?</a:t>
            </a:r>
          </a:p>
          <a:p>
            <a:r>
              <a:rPr lang="en-US" dirty="0" smtClean="0"/>
              <a:t>How do you connect your work in Quality Improvement to that mission?</a:t>
            </a:r>
          </a:p>
          <a:p>
            <a:r>
              <a:rPr lang="en-US" dirty="0" smtClean="0"/>
              <a:t>How do you translate the uniqueness of your institution in convincing faculty or others to do this work? </a:t>
            </a:r>
          </a:p>
          <a:p>
            <a:r>
              <a:rPr lang="en-US" dirty="0" smtClean="0"/>
              <a:t>Administrators to support this work?</a:t>
            </a:r>
            <a:endParaRPr lang="en-US" dirty="0"/>
          </a:p>
        </p:txBody>
      </p:sp>
      <p:pic>
        <p:nvPicPr>
          <p:cNvPr id="5" name="Content Placeholder 3"/>
          <p:cNvPicPr>
            <a:picLocks noGrp="1" noChangeAspect="1"/>
          </p:cNvPicPr>
          <p:nvPr>
            <p:ph sz="half"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015086" y="2896905"/>
            <a:ext cx="2476846" cy="952633"/>
          </a:xfrm>
          <a:prstGeom prst="rect">
            <a:avLst/>
          </a:prstGeom>
          <a:effectLst>
            <a:reflection blurRad="6350" stA="50000" endA="300" endPos="55000" dir="5400000" sy="-100000" algn="bl" rotWithShape="0"/>
          </a:effectLst>
        </p:spPr>
      </p:pic>
    </p:spTree>
    <p:extLst>
      <p:ext uri="{BB962C8B-B14F-4D97-AF65-F5344CB8AC3E}">
        <p14:creationId xmlns:p14="http://schemas.microsoft.com/office/powerpoint/2010/main" val="270690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DDEE2"/>
        </a:solidFill>
        <a:effectLst/>
      </p:bgPr>
    </p:bg>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E9485876-CB55-40BC-B9C3-9C5F1BF80803}"/>
              </a:ext>
            </a:extLst>
          </p:cNvPr>
          <p:cNvSpPr/>
          <p:nvPr/>
        </p:nvSpPr>
        <p:spPr>
          <a:xfrm>
            <a:off x="6014791" y="1647166"/>
            <a:ext cx="68958" cy="648000"/>
          </a:xfrm>
          <a:prstGeom prst="rect">
            <a:avLst/>
          </a:prstGeom>
          <a:solidFill>
            <a:srgbClr val="FD76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92" name="Rectangle 91">
            <a:extLst>
              <a:ext uri="{FF2B5EF4-FFF2-40B4-BE49-F238E27FC236}">
                <a16:creationId xmlns:a16="http://schemas.microsoft.com/office/drawing/2014/main" id="{F8DDF46A-DA39-4709-A49F-A3081FA5A455}"/>
              </a:ext>
            </a:extLst>
          </p:cNvPr>
          <p:cNvSpPr/>
          <p:nvPr/>
        </p:nvSpPr>
        <p:spPr>
          <a:xfrm>
            <a:off x="6014791" y="3580717"/>
            <a:ext cx="68958" cy="648000"/>
          </a:xfrm>
          <a:prstGeom prst="rect">
            <a:avLst/>
          </a:prstGeom>
          <a:solidFill>
            <a:srgbClr val="B1D9C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93" name="Rectangle 92">
            <a:extLst>
              <a:ext uri="{FF2B5EF4-FFF2-40B4-BE49-F238E27FC236}">
                <a16:creationId xmlns:a16="http://schemas.microsoft.com/office/drawing/2014/main" id="{70004B79-98D0-4EA6-9A98-4F65944BA8A8}"/>
              </a:ext>
            </a:extLst>
          </p:cNvPr>
          <p:cNvSpPr/>
          <p:nvPr/>
        </p:nvSpPr>
        <p:spPr>
          <a:xfrm>
            <a:off x="6014791" y="2933470"/>
            <a:ext cx="68958" cy="648000"/>
          </a:xfrm>
          <a:prstGeom prst="rect">
            <a:avLst/>
          </a:prstGeom>
          <a:solidFill>
            <a:srgbClr val="62C1C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94" name="Rectangle 93">
            <a:extLst>
              <a:ext uri="{FF2B5EF4-FFF2-40B4-BE49-F238E27FC236}">
                <a16:creationId xmlns:a16="http://schemas.microsoft.com/office/drawing/2014/main" id="{517A2A4A-0931-4F88-8C78-C692DD4ADACA}"/>
              </a:ext>
            </a:extLst>
          </p:cNvPr>
          <p:cNvSpPr/>
          <p:nvPr/>
        </p:nvSpPr>
        <p:spPr>
          <a:xfrm>
            <a:off x="6014791" y="2283239"/>
            <a:ext cx="68958" cy="648000"/>
          </a:xfrm>
          <a:prstGeom prst="rect">
            <a:avLst/>
          </a:prstGeom>
          <a:solidFill>
            <a:srgbClr val="FDD24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95" name="Rectangle 94">
            <a:extLst>
              <a:ext uri="{FF2B5EF4-FFF2-40B4-BE49-F238E27FC236}">
                <a16:creationId xmlns:a16="http://schemas.microsoft.com/office/drawing/2014/main" id="{12A5F38B-F586-4145-9240-E277E679A62A}"/>
              </a:ext>
            </a:extLst>
          </p:cNvPr>
          <p:cNvSpPr/>
          <p:nvPr/>
        </p:nvSpPr>
        <p:spPr>
          <a:xfrm>
            <a:off x="6014791" y="4876861"/>
            <a:ext cx="68958" cy="648000"/>
          </a:xfrm>
          <a:prstGeom prst="rect">
            <a:avLst/>
          </a:prstGeom>
          <a:solidFill>
            <a:srgbClr val="57686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96" name="Rectangle 95">
            <a:extLst>
              <a:ext uri="{FF2B5EF4-FFF2-40B4-BE49-F238E27FC236}">
                <a16:creationId xmlns:a16="http://schemas.microsoft.com/office/drawing/2014/main" id="{C6A54BED-568B-4D26-9FE9-6B0CD1C03C83}"/>
              </a:ext>
            </a:extLst>
          </p:cNvPr>
          <p:cNvSpPr/>
          <p:nvPr/>
        </p:nvSpPr>
        <p:spPr>
          <a:xfrm>
            <a:off x="6014791" y="4228789"/>
            <a:ext cx="68958" cy="648000"/>
          </a:xfrm>
          <a:prstGeom prst="rect">
            <a:avLst/>
          </a:prstGeom>
          <a:solidFill>
            <a:srgbClr val="CBCBC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88" name="Title 1"/>
          <p:cNvSpPr txBox="1">
            <a:spLocks/>
          </p:cNvSpPr>
          <p:nvPr/>
        </p:nvSpPr>
        <p:spPr>
          <a:xfrm>
            <a:off x="1" y="336505"/>
            <a:ext cx="12191999" cy="76036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effectLst>
                  <a:outerShdw blurRad="38100" dist="38100" dir="2700000" algn="tl">
                    <a:srgbClr val="000000">
                      <a:alpha val="43137"/>
                    </a:srgbClr>
                  </a:outerShdw>
                </a:effectLst>
                <a:latin typeface="Agency FB" panose="020B0503020202020204" pitchFamily="34" charset="0"/>
                <a:cs typeface="Helvetica" panose="020B0604020202020204" pitchFamily="34" charset="0"/>
              </a:rPr>
              <a:t>A little bit about me… </a:t>
            </a:r>
          </a:p>
        </p:txBody>
      </p:sp>
      <p:grpSp>
        <p:nvGrpSpPr>
          <p:cNvPr id="5120" name="Group 5119"/>
          <p:cNvGrpSpPr/>
          <p:nvPr/>
        </p:nvGrpSpPr>
        <p:grpSpPr>
          <a:xfrm>
            <a:off x="229147" y="1545968"/>
            <a:ext cx="5576050" cy="1270800"/>
            <a:chOff x="261804" y="1639582"/>
            <a:chExt cx="5576050" cy="1270800"/>
          </a:xfrm>
        </p:grpSpPr>
        <p:sp>
          <p:nvSpPr>
            <p:cNvPr id="70" name="직사각형 68">
              <a:extLst>
                <a:ext uri="{FF2B5EF4-FFF2-40B4-BE49-F238E27FC236}">
                  <a16:creationId xmlns:a16="http://schemas.microsoft.com/office/drawing/2014/main" id="{776A6389-542B-4C19-9A11-D94E3525A7B9}"/>
                </a:ext>
              </a:extLst>
            </p:cNvPr>
            <p:cNvSpPr/>
            <p:nvPr/>
          </p:nvSpPr>
          <p:spPr>
            <a:xfrm>
              <a:off x="391886" y="1639582"/>
              <a:ext cx="4098867" cy="1270800"/>
            </a:xfrm>
            <a:prstGeom prst="rect">
              <a:avLst/>
            </a:prstGeom>
            <a:solidFill>
              <a:srgbClr val="FD763C"/>
            </a:solidFill>
            <a:ln w="762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lumMod val="65000"/>
                    <a:lumOff val="35000"/>
                  </a:prstClr>
                </a:solidFill>
                <a:effectLst/>
                <a:uLnTx/>
                <a:uFillTx/>
                <a:latin typeface="Arial"/>
                <a:cs typeface="+mn-cs"/>
              </a:endParaRPr>
            </a:p>
          </p:txBody>
        </p:sp>
        <p:sp>
          <p:nvSpPr>
            <p:cNvPr id="71" name="직사각형 2">
              <a:extLst>
                <a:ext uri="{FF2B5EF4-FFF2-40B4-BE49-F238E27FC236}">
                  <a16:creationId xmlns:a16="http://schemas.microsoft.com/office/drawing/2014/main" id="{9E43735C-7884-47FD-B54F-B0BF379D26AF}"/>
                </a:ext>
              </a:extLst>
            </p:cNvPr>
            <p:cNvSpPr/>
            <p:nvPr/>
          </p:nvSpPr>
          <p:spPr>
            <a:xfrm>
              <a:off x="478971" y="1711567"/>
              <a:ext cx="3923031" cy="1126830"/>
            </a:xfrm>
            <a:prstGeom prst="rect">
              <a:avLst/>
            </a:prstGeom>
            <a:solidFill>
              <a:sysClr val="window" lastClr="FFFFFF"/>
            </a:solidFill>
            <a:ln>
              <a:gradFill flip="none" rotWithShape="1">
                <a:gsLst>
                  <a:gs pos="0">
                    <a:sysClr val="window" lastClr="FFFFFF"/>
                  </a:gs>
                  <a:gs pos="100000">
                    <a:sysClr val="window" lastClr="FFFFFF">
                      <a:lumMod val="75000"/>
                    </a:sys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a:ln>
                  <a:noFill/>
                </a:ln>
                <a:solidFill>
                  <a:prstClr val="black"/>
                </a:solidFill>
                <a:effectLst/>
                <a:uLnTx/>
                <a:uFillTx/>
                <a:latin typeface="Arial"/>
              </a:endParaRPr>
            </a:p>
          </p:txBody>
        </p:sp>
        <p:sp>
          <p:nvSpPr>
            <p:cNvPr id="80" name="Rounded Rectangle 11">
              <a:extLst>
                <a:ext uri="{FF2B5EF4-FFF2-40B4-BE49-F238E27FC236}">
                  <a16:creationId xmlns:a16="http://schemas.microsoft.com/office/drawing/2014/main" id="{7BC516B8-D017-4F77-8C67-C224481477C9}"/>
                </a:ext>
              </a:extLst>
            </p:cNvPr>
            <p:cNvSpPr/>
            <p:nvPr/>
          </p:nvSpPr>
          <p:spPr>
            <a:xfrm rot="2700000">
              <a:off x="4297114" y="1802432"/>
              <a:ext cx="955838" cy="955842"/>
            </a:xfrm>
            <a:prstGeom prst="roundRect">
              <a:avLst>
                <a:gd name="adj" fmla="val 9009"/>
              </a:avLst>
            </a:prstGeom>
            <a:solidFill>
              <a:srgbClr val="FD76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81" name="Rounded Rectangle 12">
              <a:extLst>
                <a:ext uri="{FF2B5EF4-FFF2-40B4-BE49-F238E27FC236}">
                  <a16:creationId xmlns:a16="http://schemas.microsoft.com/office/drawing/2014/main" id="{4D89E5F3-7DD9-4C68-9B07-437663E3B218}"/>
                </a:ext>
              </a:extLst>
            </p:cNvPr>
            <p:cNvSpPr/>
            <p:nvPr/>
          </p:nvSpPr>
          <p:spPr>
            <a:xfrm rot="2700000">
              <a:off x="4027250" y="1802443"/>
              <a:ext cx="955838" cy="955841"/>
            </a:xfrm>
            <a:prstGeom prst="roundRect">
              <a:avLst>
                <a:gd name="adj" fmla="val 9009"/>
              </a:avLst>
            </a:prstGeom>
            <a:solidFill>
              <a:sysClr val="window" lastClr="FFFFFF"/>
            </a:solidFill>
            <a:ln w="63500">
              <a:solidFill>
                <a:srgbClr val="FD763C"/>
              </a:soli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black"/>
                </a:solidFill>
                <a:effectLst/>
                <a:uLnTx/>
                <a:uFillTx/>
                <a:latin typeface="Arial"/>
              </a:endParaRPr>
            </a:p>
          </p:txBody>
        </p:sp>
        <p:cxnSp>
          <p:nvCxnSpPr>
            <p:cNvPr id="100" name="Straight Connector 99">
              <a:extLst>
                <a:ext uri="{FF2B5EF4-FFF2-40B4-BE49-F238E27FC236}">
                  <a16:creationId xmlns:a16="http://schemas.microsoft.com/office/drawing/2014/main" id="{555771DE-8885-4479-99EB-75F087FA299D}"/>
                </a:ext>
              </a:extLst>
            </p:cNvPr>
            <p:cNvCxnSpPr/>
            <p:nvPr/>
          </p:nvCxnSpPr>
          <p:spPr>
            <a:xfrm>
              <a:off x="5477814" y="2025124"/>
              <a:ext cx="360040" cy="0"/>
            </a:xfrm>
            <a:prstGeom prst="line">
              <a:avLst/>
            </a:prstGeom>
            <a:noFill/>
            <a:ln w="19050" cap="flat" cmpd="sng" algn="ctr">
              <a:solidFill>
                <a:sysClr val="window" lastClr="FFFFFF">
                  <a:lumMod val="75000"/>
                </a:sysClr>
              </a:solidFill>
              <a:prstDash val="solid"/>
              <a:miter lim="800000"/>
              <a:headEnd type="oval" w="sm" len="sm"/>
              <a:tailEnd type="oval" w="sm" len="sm"/>
            </a:ln>
            <a:effectLst/>
          </p:spPr>
        </p:cxnSp>
        <p:sp>
          <p:nvSpPr>
            <p:cNvPr id="113" name="TextBox 112">
              <a:extLst>
                <a:ext uri="{FF2B5EF4-FFF2-40B4-BE49-F238E27FC236}">
                  <a16:creationId xmlns:a16="http://schemas.microsoft.com/office/drawing/2014/main" id="{85FCEFA2-52A7-4B68-9AF0-224224843108}"/>
                </a:ext>
              </a:extLst>
            </p:cNvPr>
            <p:cNvSpPr txBox="1"/>
            <p:nvPr/>
          </p:nvSpPr>
          <p:spPr>
            <a:xfrm>
              <a:off x="261804" y="1814497"/>
              <a:ext cx="3523941" cy="830997"/>
            </a:xfrm>
            <a:prstGeom prst="rect">
              <a:avLst/>
            </a:prstGeom>
            <a:noFill/>
          </p:spPr>
          <p:txBody>
            <a:bodyPr wrap="square" rtlCol="0">
              <a:spAutoFit/>
            </a:bodyPr>
            <a:lstStyle/>
            <a:p>
              <a:pPr algn="r"/>
              <a:r>
                <a:rPr lang="en-US" sz="1600" dirty="0"/>
                <a:t>Served in a variety of leadership positions such as dean of </a:t>
              </a:r>
              <a:r>
                <a:rPr lang="en-US" sz="1600" dirty="0" smtClean="0"/>
                <a:t>online, </a:t>
              </a:r>
              <a:r>
                <a:rPr lang="en-US" sz="1600" dirty="0"/>
                <a:t>vice provost, provost and acting president</a:t>
              </a:r>
              <a:endParaRPr lang="en-US" altLang="ko-KR" sz="1600" dirty="0">
                <a:solidFill>
                  <a:prstClr val="black">
                    <a:lumMod val="75000"/>
                    <a:lumOff val="25000"/>
                  </a:prstClr>
                </a:solidFill>
                <a:latin typeface="Arial"/>
                <a:cs typeface="Arial" pitchFamily="34" charset="0"/>
              </a:endParaRPr>
            </a:p>
          </p:txBody>
        </p:sp>
        <p:sp>
          <p:nvSpPr>
            <p:cNvPr id="190" name="TextBox 189"/>
            <p:cNvSpPr txBox="1"/>
            <p:nvPr/>
          </p:nvSpPr>
          <p:spPr>
            <a:xfrm>
              <a:off x="3930737" y="2033748"/>
              <a:ext cx="1131192"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404040"/>
                  </a:solidFill>
                </a:rPr>
                <a:t>1991</a:t>
              </a:r>
            </a:p>
          </p:txBody>
        </p:sp>
      </p:grpSp>
      <p:grpSp>
        <p:nvGrpSpPr>
          <p:cNvPr id="5125" name="Group 5124"/>
          <p:cNvGrpSpPr/>
          <p:nvPr/>
        </p:nvGrpSpPr>
        <p:grpSpPr>
          <a:xfrm>
            <a:off x="343255" y="4422315"/>
            <a:ext cx="5535080" cy="1577311"/>
            <a:chOff x="344896" y="4507705"/>
            <a:chExt cx="5535080" cy="1577311"/>
          </a:xfrm>
        </p:grpSpPr>
        <p:sp>
          <p:nvSpPr>
            <p:cNvPr id="67" name="직사각형 70">
              <a:extLst>
                <a:ext uri="{FF2B5EF4-FFF2-40B4-BE49-F238E27FC236}">
                  <a16:creationId xmlns:a16="http://schemas.microsoft.com/office/drawing/2014/main" id="{BC785775-1404-4EE5-B9C3-8104E70F3F41}"/>
                </a:ext>
              </a:extLst>
            </p:cNvPr>
            <p:cNvSpPr/>
            <p:nvPr/>
          </p:nvSpPr>
          <p:spPr>
            <a:xfrm>
              <a:off x="391886" y="4507705"/>
              <a:ext cx="4098867" cy="1270800"/>
            </a:xfrm>
            <a:prstGeom prst="rect">
              <a:avLst/>
            </a:prstGeom>
            <a:solidFill>
              <a:srgbClr val="CBCBCB"/>
            </a:solidFill>
            <a:ln w="762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lumMod val="65000"/>
                    <a:lumOff val="35000"/>
                  </a:prstClr>
                </a:solidFill>
                <a:effectLst/>
                <a:uLnTx/>
                <a:uFillTx/>
                <a:latin typeface="Arial"/>
                <a:cs typeface="+mn-cs"/>
              </a:endParaRPr>
            </a:p>
          </p:txBody>
        </p:sp>
        <p:sp>
          <p:nvSpPr>
            <p:cNvPr id="69" name="직사각형 2">
              <a:extLst>
                <a:ext uri="{FF2B5EF4-FFF2-40B4-BE49-F238E27FC236}">
                  <a16:creationId xmlns:a16="http://schemas.microsoft.com/office/drawing/2014/main" id="{7B022FEE-9D9E-4084-BF2A-9AD67CA63E86}"/>
                </a:ext>
              </a:extLst>
            </p:cNvPr>
            <p:cNvSpPr/>
            <p:nvPr/>
          </p:nvSpPr>
          <p:spPr>
            <a:xfrm>
              <a:off x="478971" y="4583327"/>
              <a:ext cx="3924541" cy="1126830"/>
            </a:xfrm>
            <a:prstGeom prst="rect">
              <a:avLst/>
            </a:prstGeom>
            <a:solidFill>
              <a:sysClr val="window" lastClr="FFFFFF"/>
            </a:solidFill>
            <a:ln>
              <a:gradFill flip="none" rotWithShape="1">
                <a:gsLst>
                  <a:gs pos="0">
                    <a:sysClr val="window" lastClr="FFFFFF"/>
                  </a:gs>
                  <a:gs pos="100000">
                    <a:sysClr val="window" lastClr="FFFFFF">
                      <a:lumMod val="75000"/>
                    </a:sys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a:ln>
                  <a:noFill/>
                </a:ln>
                <a:solidFill>
                  <a:prstClr val="black"/>
                </a:solidFill>
                <a:effectLst/>
                <a:uLnTx/>
                <a:uFillTx/>
                <a:latin typeface="Arial"/>
              </a:endParaRPr>
            </a:p>
          </p:txBody>
        </p:sp>
        <p:sp>
          <p:nvSpPr>
            <p:cNvPr id="82" name="Rounded Rectangle 20">
              <a:extLst>
                <a:ext uri="{FF2B5EF4-FFF2-40B4-BE49-F238E27FC236}">
                  <a16:creationId xmlns:a16="http://schemas.microsoft.com/office/drawing/2014/main" id="{27C21198-25E3-4783-895C-966BDC32C49D}"/>
                </a:ext>
              </a:extLst>
            </p:cNvPr>
            <p:cNvSpPr/>
            <p:nvPr/>
          </p:nvSpPr>
          <p:spPr>
            <a:xfrm rot="2700000">
              <a:off x="4297114" y="4665992"/>
              <a:ext cx="955838" cy="955842"/>
            </a:xfrm>
            <a:prstGeom prst="roundRect">
              <a:avLst>
                <a:gd name="adj" fmla="val 9009"/>
              </a:avLst>
            </a:prstGeom>
            <a:solidFill>
              <a:srgbClr val="CBCBC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83" name="Rounded Rectangle 21">
              <a:extLst>
                <a:ext uri="{FF2B5EF4-FFF2-40B4-BE49-F238E27FC236}">
                  <a16:creationId xmlns:a16="http://schemas.microsoft.com/office/drawing/2014/main" id="{85F8B38A-2791-41F7-8CEC-21EBB13BF90F}"/>
                </a:ext>
              </a:extLst>
            </p:cNvPr>
            <p:cNvSpPr/>
            <p:nvPr/>
          </p:nvSpPr>
          <p:spPr>
            <a:xfrm rot="2700000">
              <a:off x="4027250" y="4666004"/>
              <a:ext cx="955838" cy="955841"/>
            </a:xfrm>
            <a:prstGeom prst="roundRect">
              <a:avLst>
                <a:gd name="adj" fmla="val 9009"/>
              </a:avLst>
            </a:prstGeom>
            <a:solidFill>
              <a:sysClr val="window" lastClr="FFFFFF"/>
            </a:solidFill>
            <a:ln w="63500">
              <a:solidFill>
                <a:srgbClr val="CBCBCB"/>
              </a:soli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black"/>
                </a:solidFill>
                <a:effectLst/>
                <a:uLnTx/>
                <a:uFillTx/>
                <a:latin typeface="Arial"/>
              </a:endParaRPr>
            </a:p>
          </p:txBody>
        </p:sp>
        <p:cxnSp>
          <p:nvCxnSpPr>
            <p:cNvPr id="102" name="Straight Connector 101">
              <a:extLst>
                <a:ext uri="{FF2B5EF4-FFF2-40B4-BE49-F238E27FC236}">
                  <a16:creationId xmlns:a16="http://schemas.microsoft.com/office/drawing/2014/main" id="{F81E0B45-ED11-494E-B69F-8ADA989F4598}"/>
                </a:ext>
              </a:extLst>
            </p:cNvPr>
            <p:cNvCxnSpPr/>
            <p:nvPr/>
          </p:nvCxnSpPr>
          <p:spPr>
            <a:xfrm>
              <a:off x="5519936" y="4662728"/>
              <a:ext cx="360040" cy="0"/>
            </a:xfrm>
            <a:prstGeom prst="line">
              <a:avLst/>
            </a:prstGeom>
            <a:noFill/>
            <a:ln w="19050" cap="flat" cmpd="sng" algn="ctr">
              <a:solidFill>
                <a:sysClr val="window" lastClr="FFFFFF">
                  <a:lumMod val="75000"/>
                </a:sysClr>
              </a:solidFill>
              <a:prstDash val="solid"/>
              <a:miter lim="800000"/>
              <a:headEnd type="oval" w="sm" len="sm"/>
              <a:tailEnd type="oval" w="sm" len="sm"/>
            </a:ln>
            <a:effectLst/>
          </p:spPr>
        </p:cxnSp>
        <p:sp>
          <p:nvSpPr>
            <p:cNvPr id="119" name="TextBox 118">
              <a:extLst>
                <a:ext uri="{FF2B5EF4-FFF2-40B4-BE49-F238E27FC236}">
                  <a16:creationId xmlns:a16="http://schemas.microsoft.com/office/drawing/2014/main" id="{163DE2C6-E35F-4072-8C17-FDF8F545ADC7}"/>
                </a:ext>
              </a:extLst>
            </p:cNvPr>
            <p:cNvSpPr txBox="1"/>
            <p:nvPr/>
          </p:nvSpPr>
          <p:spPr>
            <a:xfrm>
              <a:off x="344896" y="4761577"/>
              <a:ext cx="3474212" cy="1323439"/>
            </a:xfrm>
            <a:prstGeom prst="rect">
              <a:avLst/>
            </a:prstGeom>
            <a:noFill/>
          </p:spPr>
          <p:txBody>
            <a:bodyPr wrap="square" rtlCol="0">
              <a:spAutoFit/>
            </a:bodyPr>
            <a:lstStyle/>
            <a:p>
              <a:pPr algn="r"/>
              <a:r>
                <a:rPr lang="en-US" sz="1600" dirty="0" smtClean="0"/>
                <a:t>Served </a:t>
              </a:r>
              <a:r>
                <a:rPr lang="en-US" sz="1600" dirty="0"/>
                <a:t>as </a:t>
              </a:r>
              <a:r>
                <a:rPr lang="en-US" sz="1600" dirty="0" smtClean="0"/>
                <a:t>ESC Professor </a:t>
              </a:r>
              <a:r>
                <a:rPr lang="en-US" sz="1600" dirty="0"/>
                <a:t>Learning and Ed Technology for five years.</a:t>
              </a:r>
              <a:endParaRPr lang="en-US" altLang="ko-KR" sz="1600" dirty="0">
                <a:solidFill>
                  <a:prstClr val="black">
                    <a:lumMod val="75000"/>
                    <a:lumOff val="25000"/>
                  </a:prstClr>
                </a:solidFill>
                <a:latin typeface="Arial"/>
                <a:cs typeface="Arial" pitchFamily="34" charset="0"/>
              </a:endParaRPr>
            </a:p>
            <a:p>
              <a:pPr algn="r"/>
              <a:r>
                <a:rPr lang="en-US" sz="1600" b="1" dirty="0" smtClean="0"/>
                <a:t>Fulbright </a:t>
              </a:r>
              <a:r>
                <a:rPr lang="en-US" sz="1600" b="1" dirty="0"/>
                <a:t>Research Scholar</a:t>
              </a:r>
              <a:r>
                <a:rPr lang="en-US" sz="1600" dirty="0"/>
                <a:t> at the Waterford Institute of Technology in </a:t>
              </a:r>
              <a:r>
                <a:rPr lang="en-US" sz="1600" dirty="0" smtClean="0"/>
                <a:t>Ireland</a:t>
              </a:r>
              <a:endParaRPr lang="en-US" altLang="ko-KR" sz="1600" dirty="0">
                <a:solidFill>
                  <a:prstClr val="black">
                    <a:lumMod val="75000"/>
                    <a:lumOff val="25000"/>
                  </a:prstClr>
                </a:solidFill>
                <a:latin typeface="Arial"/>
                <a:cs typeface="Arial" pitchFamily="34" charset="0"/>
              </a:endParaRPr>
            </a:p>
          </p:txBody>
        </p:sp>
        <p:sp>
          <p:nvSpPr>
            <p:cNvPr id="194" name="TextBox 193"/>
            <p:cNvSpPr txBox="1"/>
            <p:nvPr/>
          </p:nvSpPr>
          <p:spPr>
            <a:xfrm>
              <a:off x="3964889" y="4885132"/>
              <a:ext cx="1131192"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404040"/>
                  </a:solidFill>
                </a:rPr>
                <a:t>2015</a:t>
              </a:r>
            </a:p>
          </p:txBody>
        </p:sp>
      </p:grpSp>
      <p:grpSp>
        <p:nvGrpSpPr>
          <p:cNvPr id="5121" name="Group 5120"/>
          <p:cNvGrpSpPr/>
          <p:nvPr/>
        </p:nvGrpSpPr>
        <p:grpSpPr>
          <a:xfrm>
            <a:off x="6201184" y="1549605"/>
            <a:ext cx="5574544" cy="1270800"/>
            <a:chOff x="6233841" y="1643219"/>
            <a:chExt cx="5574544" cy="1270800"/>
          </a:xfrm>
        </p:grpSpPr>
        <p:sp>
          <p:nvSpPr>
            <p:cNvPr id="76" name="직사각형 2">
              <a:extLst>
                <a:ext uri="{FF2B5EF4-FFF2-40B4-BE49-F238E27FC236}">
                  <a16:creationId xmlns:a16="http://schemas.microsoft.com/office/drawing/2014/main" id="{B00EC1CE-B5E4-4C27-B3D3-1D91C488A5FA}"/>
                </a:ext>
              </a:extLst>
            </p:cNvPr>
            <p:cNvSpPr/>
            <p:nvPr/>
          </p:nvSpPr>
          <p:spPr>
            <a:xfrm>
              <a:off x="7711873" y="1643219"/>
              <a:ext cx="4096512" cy="1270800"/>
            </a:xfrm>
            <a:prstGeom prst="rect">
              <a:avLst/>
            </a:prstGeom>
            <a:solidFill>
              <a:srgbClr val="FDD247"/>
            </a:solidFill>
            <a:ln w="762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lumMod val="65000"/>
                    <a:lumOff val="35000"/>
                  </a:prstClr>
                </a:solidFill>
                <a:effectLst/>
                <a:uLnTx/>
                <a:uFillTx/>
                <a:latin typeface="Arial"/>
                <a:cs typeface="+mn-cs"/>
              </a:endParaRPr>
            </a:p>
          </p:txBody>
        </p:sp>
        <p:sp>
          <p:nvSpPr>
            <p:cNvPr id="77" name="직사각형 2">
              <a:extLst>
                <a:ext uri="{FF2B5EF4-FFF2-40B4-BE49-F238E27FC236}">
                  <a16:creationId xmlns:a16="http://schemas.microsoft.com/office/drawing/2014/main" id="{FBB228AE-7F83-4D64-8C20-CD6CCB15FF21}"/>
                </a:ext>
              </a:extLst>
            </p:cNvPr>
            <p:cNvSpPr/>
            <p:nvPr/>
          </p:nvSpPr>
          <p:spPr>
            <a:xfrm>
              <a:off x="7789997" y="1717848"/>
              <a:ext cx="3896351" cy="1126830"/>
            </a:xfrm>
            <a:prstGeom prst="rect">
              <a:avLst/>
            </a:prstGeom>
            <a:solidFill>
              <a:sysClr val="window" lastClr="FFFFFF"/>
            </a:solidFill>
            <a:ln>
              <a:gradFill flip="none" rotWithShape="1">
                <a:gsLst>
                  <a:gs pos="0">
                    <a:sysClr val="window" lastClr="FFFFFF"/>
                  </a:gs>
                  <a:gs pos="100000">
                    <a:sysClr val="window" lastClr="FFFFFF">
                      <a:lumMod val="75000"/>
                    </a:sys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a:ln>
                  <a:noFill/>
                </a:ln>
                <a:solidFill>
                  <a:prstClr val="black"/>
                </a:solidFill>
                <a:effectLst/>
                <a:uLnTx/>
                <a:uFillTx/>
                <a:latin typeface="Arial"/>
              </a:endParaRPr>
            </a:p>
          </p:txBody>
        </p:sp>
        <p:sp>
          <p:nvSpPr>
            <p:cNvPr id="86" name="Rounded Rectangle 26">
              <a:extLst>
                <a:ext uri="{FF2B5EF4-FFF2-40B4-BE49-F238E27FC236}">
                  <a16:creationId xmlns:a16="http://schemas.microsoft.com/office/drawing/2014/main" id="{CB0DCEF6-34A9-4125-BA99-CE560DB3A88B}"/>
                </a:ext>
              </a:extLst>
            </p:cNvPr>
            <p:cNvSpPr/>
            <p:nvPr/>
          </p:nvSpPr>
          <p:spPr>
            <a:xfrm rot="18900000" flipH="1">
              <a:off x="6919696" y="1801942"/>
              <a:ext cx="955838" cy="955842"/>
            </a:xfrm>
            <a:prstGeom prst="roundRect">
              <a:avLst>
                <a:gd name="adj" fmla="val 9009"/>
              </a:avLst>
            </a:prstGeom>
            <a:solidFill>
              <a:srgbClr val="FDD24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white"/>
                </a:solidFill>
                <a:effectLst/>
                <a:uLnTx/>
                <a:uFillTx/>
                <a:latin typeface="Arial"/>
                <a:cs typeface="+mn-cs"/>
              </a:endParaRPr>
            </a:p>
          </p:txBody>
        </p:sp>
        <p:sp>
          <p:nvSpPr>
            <p:cNvPr id="87" name="Rounded Rectangle 27">
              <a:extLst>
                <a:ext uri="{FF2B5EF4-FFF2-40B4-BE49-F238E27FC236}">
                  <a16:creationId xmlns:a16="http://schemas.microsoft.com/office/drawing/2014/main" id="{6C613F4F-EAD4-4E03-8F68-7403D8AF4D21}"/>
                </a:ext>
              </a:extLst>
            </p:cNvPr>
            <p:cNvSpPr/>
            <p:nvPr/>
          </p:nvSpPr>
          <p:spPr>
            <a:xfrm rot="18900000" flipH="1">
              <a:off x="7189560" y="1801954"/>
              <a:ext cx="955838" cy="955841"/>
            </a:xfrm>
            <a:prstGeom prst="roundRect">
              <a:avLst>
                <a:gd name="adj" fmla="val 9009"/>
              </a:avLst>
            </a:prstGeom>
            <a:solidFill>
              <a:sysClr val="window" lastClr="FFFFFF"/>
            </a:solidFill>
            <a:ln w="63500">
              <a:solidFill>
                <a:srgbClr val="FDD247"/>
              </a:soli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black"/>
                </a:solidFill>
                <a:effectLst/>
                <a:uLnTx/>
                <a:uFillTx/>
                <a:latin typeface="Arial"/>
              </a:endParaRPr>
            </a:p>
          </p:txBody>
        </p:sp>
        <p:cxnSp>
          <p:nvCxnSpPr>
            <p:cNvPr id="97" name="Straight Connector 96">
              <a:extLst>
                <a:ext uri="{FF2B5EF4-FFF2-40B4-BE49-F238E27FC236}">
                  <a16:creationId xmlns:a16="http://schemas.microsoft.com/office/drawing/2014/main" id="{5FDDF884-ED26-4458-822F-82B3B62049EA}"/>
                </a:ext>
              </a:extLst>
            </p:cNvPr>
            <p:cNvCxnSpPr/>
            <p:nvPr/>
          </p:nvCxnSpPr>
          <p:spPr>
            <a:xfrm>
              <a:off x="6233841" y="2684525"/>
              <a:ext cx="360040" cy="0"/>
            </a:xfrm>
            <a:prstGeom prst="line">
              <a:avLst/>
            </a:prstGeom>
            <a:noFill/>
            <a:ln w="19050" cap="flat" cmpd="sng" algn="ctr">
              <a:solidFill>
                <a:sysClr val="window" lastClr="FFFFFF">
                  <a:lumMod val="75000"/>
                </a:sysClr>
              </a:solidFill>
              <a:prstDash val="solid"/>
              <a:miter lim="800000"/>
              <a:headEnd type="oval" w="sm" len="sm"/>
              <a:tailEnd type="oval" w="sm" len="sm"/>
            </a:ln>
            <a:effectLst/>
          </p:spPr>
        </p:cxnSp>
        <p:sp>
          <p:nvSpPr>
            <p:cNvPr id="195" name="TextBox 194"/>
            <p:cNvSpPr txBox="1"/>
            <p:nvPr/>
          </p:nvSpPr>
          <p:spPr>
            <a:xfrm>
              <a:off x="7108674" y="2013372"/>
              <a:ext cx="1131192"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404040"/>
                  </a:solidFill>
                </a:rPr>
                <a:t>2007</a:t>
              </a:r>
            </a:p>
          </p:txBody>
        </p:sp>
        <p:sp>
          <p:nvSpPr>
            <p:cNvPr id="196" name="TextBox 195">
              <a:extLst>
                <a:ext uri="{FF2B5EF4-FFF2-40B4-BE49-F238E27FC236}">
                  <a16:creationId xmlns:a16="http://schemas.microsoft.com/office/drawing/2014/main" id="{D7278047-F8EA-4A8A-899B-C06AA9629221}"/>
                </a:ext>
              </a:extLst>
            </p:cNvPr>
            <p:cNvSpPr txBox="1"/>
            <p:nvPr/>
          </p:nvSpPr>
          <p:spPr>
            <a:xfrm>
              <a:off x="8317990" y="1976177"/>
              <a:ext cx="3368359" cy="584775"/>
            </a:xfrm>
            <a:prstGeom prst="rect">
              <a:avLst/>
            </a:prstGeom>
            <a:noFill/>
          </p:spPr>
          <p:txBody>
            <a:bodyPr wrap="square" rtlCol="0">
              <a:spAutoFit/>
            </a:bodyPr>
            <a:lstStyle/>
            <a:p>
              <a:r>
                <a:rPr lang="en-US" sz="1600" b="1" dirty="0"/>
                <a:t>Most Outstanding Achievement in Online Learning by an Individual</a:t>
              </a:r>
              <a:endParaRPr lang="en-US" altLang="ko-KR" sz="1600" b="1" dirty="0">
                <a:solidFill>
                  <a:prstClr val="black">
                    <a:lumMod val="75000"/>
                    <a:lumOff val="25000"/>
                  </a:prstClr>
                </a:solidFill>
                <a:latin typeface="Arial"/>
                <a:cs typeface="Arial" pitchFamily="34" charset="0"/>
              </a:endParaRPr>
            </a:p>
          </p:txBody>
        </p:sp>
      </p:grpSp>
      <p:grpSp>
        <p:nvGrpSpPr>
          <p:cNvPr id="5123" name="Group 5122"/>
          <p:cNvGrpSpPr/>
          <p:nvPr/>
        </p:nvGrpSpPr>
        <p:grpSpPr>
          <a:xfrm>
            <a:off x="333669" y="2963922"/>
            <a:ext cx="5513650" cy="1270800"/>
            <a:chOff x="366326" y="3057536"/>
            <a:chExt cx="5513650" cy="1270800"/>
          </a:xfrm>
        </p:grpSpPr>
        <p:sp>
          <p:nvSpPr>
            <p:cNvPr id="66" name="직사각형 69">
              <a:extLst>
                <a:ext uri="{FF2B5EF4-FFF2-40B4-BE49-F238E27FC236}">
                  <a16:creationId xmlns:a16="http://schemas.microsoft.com/office/drawing/2014/main" id="{808C66F3-E28A-4F22-86E4-2D3991AD680F}"/>
                </a:ext>
              </a:extLst>
            </p:cNvPr>
            <p:cNvSpPr/>
            <p:nvPr/>
          </p:nvSpPr>
          <p:spPr>
            <a:xfrm>
              <a:off x="391886" y="3057536"/>
              <a:ext cx="4098867" cy="1270800"/>
            </a:xfrm>
            <a:prstGeom prst="rect">
              <a:avLst/>
            </a:prstGeom>
            <a:solidFill>
              <a:srgbClr val="62C1C5"/>
            </a:solidFill>
            <a:ln w="762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lumMod val="65000"/>
                    <a:lumOff val="35000"/>
                  </a:prstClr>
                </a:solidFill>
                <a:effectLst/>
                <a:uLnTx/>
                <a:uFillTx/>
                <a:latin typeface="Arial"/>
                <a:cs typeface="+mn-cs"/>
              </a:endParaRPr>
            </a:p>
          </p:txBody>
        </p:sp>
        <p:sp>
          <p:nvSpPr>
            <p:cNvPr id="68" name="직사각형 2">
              <a:extLst>
                <a:ext uri="{FF2B5EF4-FFF2-40B4-BE49-F238E27FC236}">
                  <a16:creationId xmlns:a16="http://schemas.microsoft.com/office/drawing/2014/main" id="{47E09142-9D2D-4FB4-8123-3FC314FA9B17}"/>
                </a:ext>
              </a:extLst>
            </p:cNvPr>
            <p:cNvSpPr/>
            <p:nvPr/>
          </p:nvSpPr>
          <p:spPr>
            <a:xfrm>
              <a:off x="478971" y="3122809"/>
              <a:ext cx="3922178" cy="1126830"/>
            </a:xfrm>
            <a:prstGeom prst="rect">
              <a:avLst/>
            </a:prstGeom>
            <a:solidFill>
              <a:sysClr val="window" lastClr="FFFFFF"/>
            </a:solidFill>
            <a:ln>
              <a:gradFill flip="none" rotWithShape="1">
                <a:gsLst>
                  <a:gs pos="0">
                    <a:sysClr val="window" lastClr="FFFFFF"/>
                  </a:gs>
                  <a:gs pos="100000">
                    <a:sysClr val="window" lastClr="FFFFFF">
                      <a:lumMod val="75000"/>
                    </a:sys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a:ln>
                  <a:noFill/>
                </a:ln>
                <a:solidFill>
                  <a:prstClr val="black"/>
                </a:solidFill>
                <a:effectLst/>
                <a:uLnTx/>
                <a:uFillTx/>
                <a:latin typeface="Arial"/>
              </a:endParaRPr>
            </a:p>
          </p:txBody>
        </p:sp>
        <p:sp>
          <p:nvSpPr>
            <p:cNvPr id="78" name="Rounded Rectangle 8">
              <a:extLst>
                <a:ext uri="{FF2B5EF4-FFF2-40B4-BE49-F238E27FC236}">
                  <a16:creationId xmlns:a16="http://schemas.microsoft.com/office/drawing/2014/main" id="{AB697946-005F-4BB3-9558-950FDA170C86}"/>
                </a:ext>
              </a:extLst>
            </p:cNvPr>
            <p:cNvSpPr/>
            <p:nvPr/>
          </p:nvSpPr>
          <p:spPr>
            <a:xfrm rot="2700000">
              <a:off x="4297114" y="3230258"/>
              <a:ext cx="955838" cy="955842"/>
            </a:xfrm>
            <a:prstGeom prst="roundRect">
              <a:avLst>
                <a:gd name="adj" fmla="val 9009"/>
              </a:avLst>
            </a:prstGeom>
            <a:solidFill>
              <a:srgbClr val="62C1C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79" name="Rounded Rectangle 9">
              <a:extLst>
                <a:ext uri="{FF2B5EF4-FFF2-40B4-BE49-F238E27FC236}">
                  <a16:creationId xmlns:a16="http://schemas.microsoft.com/office/drawing/2014/main" id="{158FEE55-F68C-42ED-8C07-1CB83B249FBA}"/>
                </a:ext>
              </a:extLst>
            </p:cNvPr>
            <p:cNvSpPr/>
            <p:nvPr/>
          </p:nvSpPr>
          <p:spPr>
            <a:xfrm rot="2700000">
              <a:off x="4027250" y="3230270"/>
              <a:ext cx="955838" cy="955841"/>
            </a:xfrm>
            <a:prstGeom prst="roundRect">
              <a:avLst>
                <a:gd name="adj" fmla="val 9009"/>
              </a:avLst>
            </a:prstGeom>
            <a:solidFill>
              <a:sysClr val="window" lastClr="FFFFFF"/>
            </a:solidFill>
            <a:ln w="63500">
              <a:solidFill>
                <a:srgbClr val="62C1C5"/>
              </a:soli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black"/>
                </a:solidFill>
                <a:effectLst/>
                <a:uLnTx/>
                <a:uFillTx/>
                <a:latin typeface="Arial"/>
              </a:endParaRPr>
            </a:p>
          </p:txBody>
        </p:sp>
        <p:cxnSp>
          <p:nvCxnSpPr>
            <p:cNvPr id="101" name="Straight Connector 100">
              <a:extLst>
                <a:ext uri="{FF2B5EF4-FFF2-40B4-BE49-F238E27FC236}">
                  <a16:creationId xmlns:a16="http://schemas.microsoft.com/office/drawing/2014/main" id="{716A8BBA-5BCA-45CC-A238-7CDAE259696A}"/>
                </a:ext>
              </a:extLst>
            </p:cNvPr>
            <p:cNvCxnSpPr/>
            <p:nvPr/>
          </p:nvCxnSpPr>
          <p:spPr>
            <a:xfrm>
              <a:off x="5519936" y="3343926"/>
              <a:ext cx="360040" cy="0"/>
            </a:xfrm>
            <a:prstGeom prst="line">
              <a:avLst/>
            </a:prstGeom>
            <a:noFill/>
            <a:ln w="19050" cap="flat" cmpd="sng" algn="ctr">
              <a:solidFill>
                <a:sysClr val="window" lastClr="FFFFFF">
                  <a:lumMod val="75000"/>
                </a:sysClr>
              </a:solidFill>
              <a:prstDash val="solid"/>
              <a:miter lim="800000"/>
              <a:headEnd type="oval" w="sm" len="sm"/>
              <a:tailEnd type="oval" w="sm" len="sm"/>
            </a:ln>
            <a:effectLst/>
          </p:spPr>
        </p:cxnSp>
        <p:sp>
          <p:nvSpPr>
            <p:cNvPr id="193" name="TextBox 192"/>
            <p:cNvSpPr txBox="1"/>
            <p:nvPr/>
          </p:nvSpPr>
          <p:spPr>
            <a:xfrm>
              <a:off x="3943435" y="3412721"/>
              <a:ext cx="1131192"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404040"/>
                  </a:solidFill>
                </a:rPr>
                <a:t>2010</a:t>
              </a:r>
            </a:p>
          </p:txBody>
        </p:sp>
        <p:sp>
          <p:nvSpPr>
            <p:cNvPr id="198" name="TextBox 197">
              <a:extLst>
                <a:ext uri="{FF2B5EF4-FFF2-40B4-BE49-F238E27FC236}">
                  <a16:creationId xmlns:a16="http://schemas.microsoft.com/office/drawing/2014/main" id="{163DE2C6-E35F-4072-8C17-FDF8F545ADC7}"/>
                </a:ext>
              </a:extLst>
            </p:cNvPr>
            <p:cNvSpPr txBox="1"/>
            <p:nvPr/>
          </p:nvSpPr>
          <p:spPr>
            <a:xfrm>
              <a:off x="366326" y="3194812"/>
              <a:ext cx="3474212" cy="1077218"/>
            </a:xfrm>
            <a:prstGeom prst="rect">
              <a:avLst/>
            </a:prstGeom>
            <a:noFill/>
          </p:spPr>
          <p:txBody>
            <a:bodyPr wrap="square" rtlCol="0">
              <a:spAutoFit/>
            </a:bodyPr>
            <a:lstStyle/>
            <a:p>
              <a:pPr algn="r"/>
              <a:r>
                <a:rPr lang="en-US" sz="1600" dirty="0"/>
                <a:t>Inaugural class of Fellows, </a:t>
              </a:r>
              <a:r>
                <a:rPr lang="en-US" sz="1600" b="1" dirty="0"/>
                <a:t>Online Learning Consortium</a:t>
              </a:r>
              <a:r>
                <a:rPr lang="en-US" sz="1600" dirty="0"/>
                <a:t> and served as president of the OLC board of directors for six years</a:t>
              </a:r>
              <a:endParaRPr lang="en-US" altLang="ko-KR" sz="1600" dirty="0">
                <a:solidFill>
                  <a:prstClr val="black">
                    <a:lumMod val="75000"/>
                    <a:lumOff val="25000"/>
                  </a:prstClr>
                </a:solidFill>
                <a:latin typeface="Arial"/>
                <a:cs typeface="Arial" pitchFamily="34" charset="0"/>
              </a:endParaRPr>
            </a:p>
          </p:txBody>
        </p:sp>
      </p:grpSp>
      <p:grpSp>
        <p:nvGrpSpPr>
          <p:cNvPr id="5124" name="Group 5123"/>
          <p:cNvGrpSpPr/>
          <p:nvPr/>
        </p:nvGrpSpPr>
        <p:grpSpPr>
          <a:xfrm>
            <a:off x="6269682" y="2967559"/>
            <a:ext cx="5506045" cy="1305655"/>
            <a:chOff x="6302339" y="3061173"/>
            <a:chExt cx="5506045" cy="1305655"/>
          </a:xfrm>
        </p:grpSpPr>
        <p:sp>
          <p:nvSpPr>
            <p:cNvPr id="74" name="직사각형 63">
              <a:extLst>
                <a:ext uri="{FF2B5EF4-FFF2-40B4-BE49-F238E27FC236}">
                  <a16:creationId xmlns:a16="http://schemas.microsoft.com/office/drawing/2014/main" id="{B0207CA0-A503-45D6-B349-E646EB10ECD5}"/>
                </a:ext>
              </a:extLst>
            </p:cNvPr>
            <p:cNvSpPr/>
            <p:nvPr/>
          </p:nvSpPr>
          <p:spPr>
            <a:xfrm>
              <a:off x="7711873" y="3061173"/>
              <a:ext cx="4096511" cy="1270800"/>
            </a:xfrm>
            <a:prstGeom prst="rect">
              <a:avLst/>
            </a:prstGeom>
            <a:solidFill>
              <a:srgbClr val="B1D9C7"/>
            </a:solidFill>
            <a:ln w="762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lumMod val="65000"/>
                    <a:lumOff val="35000"/>
                  </a:prstClr>
                </a:solidFill>
                <a:effectLst/>
                <a:uLnTx/>
                <a:uFillTx/>
                <a:latin typeface="Arial"/>
                <a:cs typeface="+mn-cs"/>
              </a:endParaRPr>
            </a:p>
          </p:txBody>
        </p:sp>
        <p:sp>
          <p:nvSpPr>
            <p:cNvPr id="75" name="직사각형 2">
              <a:extLst>
                <a:ext uri="{FF2B5EF4-FFF2-40B4-BE49-F238E27FC236}">
                  <a16:creationId xmlns:a16="http://schemas.microsoft.com/office/drawing/2014/main" id="{FC9BF7CC-E45E-430B-8A7B-07F35C8C1B51}"/>
                </a:ext>
              </a:extLst>
            </p:cNvPr>
            <p:cNvSpPr/>
            <p:nvPr/>
          </p:nvSpPr>
          <p:spPr>
            <a:xfrm>
              <a:off x="7789998" y="3128284"/>
              <a:ext cx="3896350" cy="1126830"/>
            </a:xfrm>
            <a:prstGeom prst="rect">
              <a:avLst/>
            </a:prstGeom>
            <a:solidFill>
              <a:sysClr val="window" lastClr="FFFFFF"/>
            </a:solidFill>
            <a:ln>
              <a:gradFill flip="none" rotWithShape="1">
                <a:gsLst>
                  <a:gs pos="0">
                    <a:sysClr val="window" lastClr="FFFFFF"/>
                  </a:gs>
                  <a:gs pos="100000">
                    <a:sysClr val="window" lastClr="FFFFFF">
                      <a:lumMod val="75000"/>
                    </a:sys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a:ln>
                  <a:noFill/>
                </a:ln>
                <a:solidFill>
                  <a:prstClr val="black"/>
                </a:solidFill>
                <a:effectLst/>
                <a:uLnTx/>
                <a:uFillTx/>
                <a:latin typeface="Arial"/>
              </a:endParaRPr>
            </a:p>
          </p:txBody>
        </p:sp>
        <p:sp>
          <p:nvSpPr>
            <p:cNvPr id="84" name="Rounded Rectangle 23">
              <a:extLst>
                <a:ext uri="{FF2B5EF4-FFF2-40B4-BE49-F238E27FC236}">
                  <a16:creationId xmlns:a16="http://schemas.microsoft.com/office/drawing/2014/main" id="{A5AC18D7-19E6-434B-A09E-E831E7773DB2}"/>
                </a:ext>
              </a:extLst>
            </p:cNvPr>
            <p:cNvSpPr/>
            <p:nvPr/>
          </p:nvSpPr>
          <p:spPr>
            <a:xfrm rot="18900000" flipH="1">
              <a:off x="6919696" y="3229770"/>
              <a:ext cx="955838" cy="955842"/>
            </a:xfrm>
            <a:prstGeom prst="roundRect">
              <a:avLst>
                <a:gd name="adj" fmla="val 9009"/>
              </a:avLst>
            </a:prstGeom>
            <a:solidFill>
              <a:srgbClr val="B1D9C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85" name="Rounded Rectangle 24">
              <a:extLst>
                <a:ext uri="{FF2B5EF4-FFF2-40B4-BE49-F238E27FC236}">
                  <a16:creationId xmlns:a16="http://schemas.microsoft.com/office/drawing/2014/main" id="{E2683D20-33AB-4910-83CF-94E8B91F7754}"/>
                </a:ext>
              </a:extLst>
            </p:cNvPr>
            <p:cNvSpPr/>
            <p:nvPr/>
          </p:nvSpPr>
          <p:spPr>
            <a:xfrm rot="18900000" flipH="1">
              <a:off x="7189560" y="3229781"/>
              <a:ext cx="955838" cy="955841"/>
            </a:xfrm>
            <a:prstGeom prst="roundRect">
              <a:avLst>
                <a:gd name="adj" fmla="val 9009"/>
              </a:avLst>
            </a:prstGeom>
            <a:solidFill>
              <a:sysClr val="window" lastClr="FFFFFF"/>
            </a:solidFill>
            <a:ln w="63500">
              <a:solidFill>
                <a:srgbClr val="B1D9C7"/>
              </a:soli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black"/>
                </a:solidFill>
                <a:effectLst/>
                <a:uLnTx/>
                <a:uFillTx/>
                <a:latin typeface="Arial"/>
              </a:endParaRPr>
            </a:p>
          </p:txBody>
        </p:sp>
        <p:cxnSp>
          <p:nvCxnSpPr>
            <p:cNvPr id="98" name="Straight Connector 97">
              <a:extLst>
                <a:ext uri="{FF2B5EF4-FFF2-40B4-BE49-F238E27FC236}">
                  <a16:creationId xmlns:a16="http://schemas.microsoft.com/office/drawing/2014/main" id="{79EFA6F7-57F1-47DC-8729-CD661BF97B25}"/>
                </a:ext>
              </a:extLst>
            </p:cNvPr>
            <p:cNvCxnSpPr/>
            <p:nvPr/>
          </p:nvCxnSpPr>
          <p:spPr>
            <a:xfrm>
              <a:off x="6302339" y="4003327"/>
              <a:ext cx="360040" cy="0"/>
            </a:xfrm>
            <a:prstGeom prst="line">
              <a:avLst/>
            </a:prstGeom>
            <a:noFill/>
            <a:ln w="19050" cap="flat" cmpd="sng" algn="ctr">
              <a:solidFill>
                <a:sysClr val="window" lastClr="FFFFFF">
                  <a:lumMod val="75000"/>
                </a:sysClr>
              </a:solidFill>
              <a:prstDash val="solid"/>
              <a:miter lim="800000"/>
              <a:headEnd type="oval" w="sm" len="sm"/>
              <a:tailEnd type="oval" w="sm" len="sm"/>
            </a:ln>
            <a:effectLst/>
          </p:spPr>
        </p:cxnSp>
        <p:sp>
          <p:nvSpPr>
            <p:cNvPr id="107" name="TextBox 106">
              <a:extLst>
                <a:ext uri="{FF2B5EF4-FFF2-40B4-BE49-F238E27FC236}">
                  <a16:creationId xmlns:a16="http://schemas.microsoft.com/office/drawing/2014/main" id="{FC72A452-77CE-4CD7-A8EE-CF19A0F1D306}"/>
                </a:ext>
              </a:extLst>
            </p:cNvPr>
            <p:cNvSpPr txBox="1"/>
            <p:nvPr/>
          </p:nvSpPr>
          <p:spPr>
            <a:xfrm>
              <a:off x="8365227" y="3142013"/>
              <a:ext cx="3065103" cy="584775"/>
            </a:xfrm>
            <a:prstGeom prst="rect">
              <a:avLst/>
            </a:prstGeom>
            <a:noFill/>
          </p:spPr>
          <p:txBody>
            <a:bodyPr wrap="square" rtlCol="0">
              <a:spAutoFit/>
            </a:bodyPr>
            <a:lstStyle/>
            <a:p>
              <a:r>
                <a:rPr lang="en-US" altLang="ko-KR" sz="1600" dirty="0" smtClean="0">
                  <a:solidFill>
                    <a:prstClr val="black">
                      <a:lumMod val="75000"/>
                      <a:lumOff val="25000"/>
                    </a:prstClr>
                  </a:solidFill>
                  <a:latin typeface="Arial"/>
                  <a:cs typeface="Arial" pitchFamily="34" charset="0"/>
                </a:rPr>
                <a:t>Part of Leading Efforts Related to State Authorization</a:t>
              </a:r>
              <a:endParaRPr lang="en-US" altLang="ko-KR" sz="1600" dirty="0">
                <a:solidFill>
                  <a:prstClr val="black">
                    <a:lumMod val="75000"/>
                    <a:lumOff val="25000"/>
                  </a:prstClr>
                </a:solidFill>
                <a:latin typeface="Arial"/>
                <a:cs typeface="Arial" pitchFamily="34" charset="0"/>
              </a:endParaRPr>
            </a:p>
          </p:txBody>
        </p:sp>
        <p:sp>
          <p:nvSpPr>
            <p:cNvPr id="199" name="TextBox 198"/>
            <p:cNvSpPr txBox="1"/>
            <p:nvPr/>
          </p:nvSpPr>
          <p:spPr>
            <a:xfrm>
              <a:off x="7108674" y="3412721"/>
              <a:ext cx="1131192" cy="95410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800" b="1" dirty="0" smtClean="0">
                  <a:solidFill>
                    <a:srgbClr val="404040"/>
                  </a:solidFill>
                </a:rPr>
                <a:t>2011-15</a:t>
              </a:r>
              <a:endParaRPr lang="en-US" sz="2800" b="1" dirty="0">
                <a:solidFill>
                  <a:srgbClr val="404040"/>
                </a:solidFill>
              </a:endParaRPr>
            </a:p>
          </p:txBody>
        </p:sp>
      </p:grpSp>
      <p:grpSp>
        <p:nvGrpSpPr>
          <p:cNvPr id="208" name="Group 207"/>
          <p:cNvGrpSpPr/>
          <p:nvPr/>
        </p:nvGrpSpPr>
        <p:grpSpPr>
          <a:xfrm>
            <a:off x="6422082" y="4570128"/>
            <a:ext cx="5353645" cy="1270800"/>
            <a:chOff x="6302339" y="4511342"/>
            <a:chExt cx="5506045" cy="1270800"/>
          </a:xfrm>
        </p:grpSpPr>
        <p:sp>
          <p:nvSpPr>
            <p:cNvPr id="209" name="직사각형 64">
              <a:extLst>
                <a:ext uri="{FF2B5EF4-FFF2-40B4-BE49-F238E27FC236}">
                  <a16:creationId xmlns:a16="http://schemas.microsoft.com/office/drawing/2014/main" id="{600D6A06-4C81-4274-9F08-3F5CD9E99AD1}"/>
                </a:ext>
              </a:extLst>
            </p:cNvPr>
            <p:cNvSpPr/>
            <p:nvPr/>
          </p:nvSpPr>
          <p:spPr>
            <a:xfrm>
              <a:off x="7711874" y="4511342"/>
              <a:ext cx="4096510" cy="1270800"/>
            </a:xfrm>
            <a:prstGeom prst="rect">
              <a:avLst/>
            </a:prstGeom>
            <a:solidFill>
              <a:srgbClr val="576868"/>
            </a:solidFill>
            <a:ln w="762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lumMod val="65000"/>
                    <a:lumOff val="35000"/>
                  </a:prstClr>
                </a:solidFill>
                <a:effectLst/>
                <a:uLnTx/>
                <a:uFillTx/>
                <a:latin typeface="Arial"/>
                <a:cs typeface="+mn-cs"/>
              </a:endParaRPr>
            </a:p>
          </p:txBody>
        </p:sp>
        <p:sp>
          <p:nvSpPr>
            <p:cNvPr id="210" name="직사각형 2">
              <a:extLst>
                <a:ext uri="{FF2B5EF4-FFF2-40B4-BE49-F238E27FC236}">
                  <a16:creationId xmlns:a16="http://schemas.microsoft.com/office/drawing/2014/main" id="{F3D4D3C2-2A7D-460D-B253-17049B7A5737}"/>
                </a:ext>
              </a:extLst>
            </p:cNvPr>
            <p:cNvSpPr/>
            <p:nvPr/>
          </p:nvSpPr>
          <p:spPr>
            <a:xfrm>
              <a:off x="7789998" y="4576794"/>
              <a:ext cx="3896350" cy="1126830"/>
            </a:xfrm>
            <a:prstGeom prst="rect">
              <a:avLst/>
            </a:prstGeom>
            <a:solidFill>
              <a:sysClr val="window" lastClr="FFFFFF"/>
            </a:solidFill>
            <a:ln>
              <a:gradFill flip="none" rotWithShape="1">
                <a:gsLst>
                  <a:gs pos="0">
                    <a:sysClr val="window" lastClr="FFFFFF"/>
                  </a:gs>
                  <a:gs pos="100000">
                    <a:sysClr val="window" lastClr="FFFFFF">
                      <a:lumMod val="75000"/>
                    </a:sys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a:ln>
                  <a:noFill/>
                </a:ln>
                <a:solidFill>
                  <a:prstClr val="black"/>
                </a:solidFill>
                <a:effectLst/>
                <a:uLnTx/>
                <a:uFillTx/>
                <a:latin typeface="Arial"/>
              </a:endParaRPr>
            </a:p>
          </p:txBody>
        </p:sp>
        <p:sp>
          <p:nvSpPr>
            <p:cNvPr id="211" name="Rounded Rectangle 29">
              <a:extLst>
                <a:ext uri="{FF2B5EF4-FFF2-40B4-BE49-F238E27FC236}">
                  <a16:creationId xmlns:a16="http://schemas.microsoft.com/office/drawing/2014/main" id="{770202A0-074D-45B7-B52D-86D614E52715}"/>
                </a:ext>
              </a:extLst>
            </p:cNvPr>
            <p:cNvSpPr/>
            <p:nvPr/>
          </p:nvSpPr>
          <p:spPr>
            <a:xfrm rot="18900000" flipH="1">
              <a:off x="6919696" y="4665504"/>
              <a:ext cx="955838" cy="955842"/>
            </a:xfrm>
            <a:prstGeom prst="roundRect">
              <a:avLst>
                <a:gd name="adj" fmla="val 9009"/>
              </a:avLst>
            </a:prstGeom>
            <a:solidFill>
              <a:srgbClr val="57686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212" name="Rounded Rectangle 30">
              <a:extLst>
                <a:ext uri="{FF2B5EF4-FFF2-40B4-BE49-F238E27FC236}">
                  <a16:creationId xmlns:a16="http://schemas.microsoft.com/office/drawing/2014/main" id="{25C566DC-9142-4C51-8CF4-B786C00FE9E1}"/>
                </a:ext>
              </a:extLst>
            </p:cNvPr>
            <p:cNvSpPr/>
            <p:nvPr/>
          </p:nvSpPr>
          <p:spPr>
            <a:xfrm rot="18900000" flipH="1">
              <a:off x="7189560" y="4665515"/>
              <a:ext cx="955838" cy="955841"/>
            </a:xfrm>
            <a:prstGeom prst="roundRect">
              <a:avLst>
                <a:gd name="adj" fmla="val 9009"/>
              </a:avLst>
            </a:prstGeom>
            <a:solidFill>
              <a:sysClr val="window" lastClr="FFFFFF"/>
            </a:solidFill>
            <a:ln w="63500">
              <a:solidFill>
                <a:srgbClr val="576868"/>
              </a:soli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a:ln>
                  <a:noFill/>
                </a:ln>
                <a:solidFill>
                  <a:prstClr val="black"/>
                </a:solidFill>
                <a:effectLst/>
                <a:uLnTx/>
                <a:uFillTx/>
                <a:latin typeface="Arial"/>
              </a:endParaRPr>
            </a:p>
          </p:txBody>
        </p:sp>
        <p:cxnSp>
          <p:nvCxnSpPr>
            <p:cNvPr id="213" name="Straight Connector 212">
              <a:extLst>
                <a:ext uri="{FF2B5EF4-FFF2-40B4-BE49-F238E27FC236}">
                  <a16:creationId xmlns:a16="http://schemas.microsoft.com/office/drawing/2014/main" id="{B104B36F-79C1-4448-BDB0-2339C834C769}"/>
                </a:ext>
              </a:extLst>
            </p:cNvPr>
            <p:cNvCxnSpPr/>
            <p:nvPr/>
          </p:nvCxnSpPr>
          <p:spPr>
            <a:xfrm>
              <a:off x="6302339" y="5330920"/>
              <a:ext cx="360040" cy="0"/>
            </a:xfrm>
            <a:prstGeom prst="line">
              <a:avLst/>
            </a:prstGeom>
            <a:noFill/>
            <a:ln w="19050" cap="flat" cmpd="sng" algn="ctr">
              <a:solidFill>
                <a:sysClr val="window" lastClr="FFFFFF">
                  <a:lumMod val="75000"/>
                </a:sysClr>
              </a:solidFill>
              <a:prstDash val="solid"/>
              <a:miter lim="800000"/>
              <a:headEnd type="oval" w="sm" len="sm"/>
              <a:tailEnd type="oval" w="sm" len="sm"/>
            </a:ln>
            <a:effectLst/>
          </p:spPr>
        </p:cxnSp>
        <p:sp>
          <p:nvSpPr>
            <p:cNvPr id="214" name="TextBox 213">
              <a:extLst>
                <a:ext uri="{FF2B5EF4-FFF2-40B4-BE49-F238E27FC236}">
                  <a16:creationId xmlns:a16="http://schemas.microsoft.com/office/drawing/2014/main" id="{C2E4172E-98FB-45AB-B327-057F24EA8D31}"/>
                </a:ext>
              </a:extLst>
            </p:cNvPr>
            <p:cNvSpPr txBox="1"/>
            <p:nvPr/>
          </p:nvSpPr>
          <p:spPr>
            <a:xfrm>
              <a:off x="8372492" y="4724710"/>
              <a:ext cx="3310382" cy="830997"/>
            </a:xfrm>
            <a:prstGeom prst="rect">
              <a:avLst/>
            </a:prstGeom>
            <a:noFill/>
          </p:spPr>
          <p:txBody>
            <a:bodyPr wrap="square" rtlCol="0">
              <a:spAutoFit/>
            </a:bodyPr>
            <a:lstStyle/>
            <a:p>
              <a:r>
                <a:rPr lang="en-US" sz="1600" dirty="0"/>
                <a:t>Completed my </a:t>
              </a:r>
              <a:r>
                <a:rPr lang="en-US" sz="1600" dirty="0" smtClean="0"/>
                <a:t>six year term </a:t>
              </a:r>
              <a:r>
                <a:rPr lang="en-US" sz="1600" dirty="0"/>
                <a:t>as a commissioner for the </a:t>
              </a:r>
              <a:r>
                <a:rPr lang="en-US" sz="1600" b="1" dirty="0"/>
                <a:t>Middle States Association for Higher Education</a:t>
              </a:r>
              <a:r>
                <a:rPr lang="en-US" sz="1600" dirty="0"/>
                <a:t>. </a:t>
              </a:r>
            </a:p>
          </p:txBody>
        </p:sp>
        <p:sp>
          <p:nvSpPr>
            <p:cNvPr id="215" name="TextBox 214"/>
            <p:cNvSpPr txBox="1"/>
            <p:nvPr/>
          </p:nvSpPr>
          <p:spPr>
            <a:xfrm>
              <a:off x="7102733" y="4885132"/>
              <a:ext cx="1131192"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404040"/>
                  </a:solidFill>
                </a:rPr>
                <a:t>2018</a:t>
              </a:r>
            </a:p>
          </p:txBody>
        </p:sp>
      </p:grpSp>
    </p:spTree>
    <p:custDataLst>
      <p:tags r:id="rId1"/>
    </p:custDataLst>
    <p:extLst>
      <p:ext uri="{BB962C8B-B14F-4D97-AF65-F5344CB8AC3E}">
        <p14:creationId xmlns:p14="http://schemas.microsoft.com/office/powerpoint/2010/main" val="28610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wipe(left)">
                                      <p:cBhvr>
                                        <p:cTn id="10" dur="500"/>
                                        <p:tgtEl>
                                          <p:spTgt spid="9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3"/>
                                        </p:tgtEl>
                                        <p:attrNameLst>
                                          <p:attrName>style.visibility</p:attrName>
                                        </p:attrNameLst>
                                      </p:cBhvr>
                                      <p:to>
                                        <p:strVal val="visible"/>
                                      </p:to>
                                    </p:set>
                                    <p:animEffect transition="in" filter="wipe(left)">
                                      <p:cBhvr>
                                        <p:cTn id="13" dur="500"/>
                                        <p:tgtEl>
                                          <p:spTgt spid="9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Effect transition="in" filter="wipe(left)">
                                      <p:cBhvr>
                                        <p:cTn id="16" dur="500"/>
                                        <p:tgtEl>
                                          <p:spTgt spid="9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wipe(left)">
                                      <p:cBhvr>
                                        <p:cTn id="19" dur="500"/>
                                        <p:tgtEl>
                                          <p:spTgt spid="9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6"/>
                                        </p:tgtEl>
                                        <p:attrNameLst>
                                          <p:attrName>style.visibility</p:attrName>
                                        </p:attrNameLst>
                                      </p:cBhvr>
                                      <p:to>
                                        <p:strVal val="visible"/>
                                      </p:to>
                                    </p:set>
                                    <p:animEffect transition="in" filter="wipe(left)">
                                      <p:cBhvr>
                                        <p:cTn id="22"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animBg="1"/>
      <p:bldP spid="93" grpId="0" animBg="1"/>
      <p:bldP spid="94" grpId="0" animBg="1"/>
      <p:bldP spid="95" grpId="0" animBg="1"/>
      <p:bldP spid="9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DDEE2"/>
        </a:solidFill>
        <a:effectLst/>
      </p:bgPr>
    </p:bg>
    <p:spTree>
      <p:nvGrpSpPr>
        <p:cNvPr id="1" name=""/>
        <p:cNvGrpSpPr/>
        <p:nvPr/>
      </p:nvGrpSpPr>
      <p:grpSpPr>
        <a:xfrm>
          <a:off x="0" y="0"/>
          <a:ext cx="0" cy="0"/>
          <a:chOff x="0" y="0"/>
          <a:chExt cx="0" cy="0"/>
        </a:xfrm>
      </p:grpSpPr>
      <p:grpSp>
        <p:nvGrpSpPr>
          <p:cNvPr id="4" name="Group 3"/>
          <p:cNvGrpSpPr/>
          <p:nvPr/>
        </p:nvGrpSpPr>
        <p:grpSpPr>
          <a:xfrm>
            <a:off x="5013973" y="1388292"/>
            <a:ext cx="4888688" cy="1270800"/>
            <a:chOff x="6919696" y="4511342"/>
            <a:chExt cx="4888688" cy="1270800"/>
          </a:xfrm>
          <a:effectLst>
            <a:outerShdw blurRad="50800" dist="38100" dir="2700000" algn="tl" rotWithShape="0">
              <a:prstClr val="black">
                <a:alpha val="40000"/>
              </a:prstClr>
            </a:outerShdw>
          </a:effectLst>
        </p:grpSpPr>
        <p:sp>
          <p:nvSpPr>
            <p:cNvPr id="5" name="직사각형 64">
              <a:extLst>
                <a:ext uri="{FF2B5EF4-FFF2-40B4-BE49-F238E27FC236}">
                  <a16:creationId xmlns:a16="http://schemas.microsoft.com/office/drawing/2014/main" id="{600D6A06-4C81-4274-9F08-3F5CD9E99AD1}"/>
                </a:ext>
              </a:extLst>
            </p:cNvPr>
            <p:cNvSpPr/>
            <p:nvPr/>
          </p:nvSpPr>
          <p:spPr>
            <a:xfrm>
              <a:off x="7711874" y="4511342"/>
              <a:ext cx="4096510" cy="1270800"/>
            </a:xfrm>
            <a:prstGeom prst="rect">
              <a:avLst/>
            </a:prstGeom>
            <a:solidFill>
              <a:srgbClr val="ED5A2B"/>
            </a:solidFill>
            <a:ln w="76200" cap="flat" cmpd="sng" algn="ctr">
              <a:solidFill>
                <a:srgbClr val="ED5A2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lumMod val="65000"/>
                    <a:lumOff val="35000"/>
                  </a:prstClr>
                </a:solidFill>
                <a:effectLst/>
                <a:uLnTx/>
                <a:uFillTx/>
                <a:latin typeface="Arial"/>
                <a:cs typeface="+mn-cs"/>
              </a:endParaRPr>
            </a:p>
          </p:txBody>
        </p:sp>
        <p:sp>
          <p:nvSpPr>
            <p:cNvPr id="6" name="직사각형 2">
              <a:extLst>
                <a:ext uri="{FF2B5EF4-FFF2-40B4-BE49-F238E27FC236}">
                  <a16:creationId xmlns:a16="http://schemas.microsoft.com/office/drawing/2014/main" id="{F3D4D3C2-2A7D-460D-B253-17049B7A5737}"/>
                </a:ext>
              </a:extLst>
            </p:cNvPr>
            <p:cNvSpPr/>
            <p:nvPr/>
          </p:nvSpPr>
          <p:spPr>
            <a:xfrm>
              <a:off x="7789998" y="4576794"/>
              <a:ext cx="3896350" cy="1126830"/>
            </a:xfrm>
            <a:prstGeom prst="rect">
              <a:avLst/>
            </a:prstGeom>
            <a:solidFill>
              <a:sysClr val="window" lastClr="FFFFFF"/>
            </a:solidFill>
            <a:ln>
              <a:solidFill>
                <a:srgbClr val="ED5A2B"/>
              </a:soli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a:ln>
                  <a:noFill/>
                </a:ln>
                <a:solidFill>
                  <a:prstClr val="black"/>
                </a:solidFill>
                <a:effectLst/>
                <a:uLnTx/>
                <a:uFillTx/>
                <a:latin typeface="Arial"/>
              </a:endParaRPr>
            </a:p>
          </p:txBody>
        </p:sp>
        <p:sp>
          <p:nvSpPr>
            <p:cNvPr id="7" name="Rounded Rectangle 29">
              <a:extLst>
                <a:ext uri="{FF2B5EF4-FFF2-40B4-BE49-F238E27FC236}">
                  <a16:creationId xmlns:a16="http://schemas.microsoft.com/office/drawing/2014/main" id="{770202A0-074D-45B7-B52D-86D614E52715}"/>
                </a:ext>
              </a:extLst>
            </p:cNvPr>
            <p:cNvSpPr/>
            <p:nvPr/>
          </p:nvSpPr>
          <p:spPr>
            <a:xfrm rot="18900000" flipH="1">
              <a:off x="6919696" y="4665504"/>
              <a:ext cx="955838" cy="955842"/>
            </a:xfrm>
            <a:prstGeom prst="roundRect">
              <a:avLst>
                <a:gd name="adj" fmla="val 9009"/>
              </a:avLst>
            </a:prstGeom>
            <a:solidFill>
              <a:srgbClr val="ED5A2B"/>
            </a:solidFill>
            <a:ln w="12700" cap="flat" cmpd="sng" algn="ctr">
              <a:solidFill>
                <a:srgbClr val="ED5A2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8" name="Rounded Rectangle 30">
              <a:extLst>
                <a:ext uri="{FF2B5EF4-FFF2-40B4-BE49-F238E27FC236}">
                  <a16:creationId xmlns:a16="http://schemas.microsoft.com/office/drawing/2014/main" id="{25C566DC-9142-4C51-8CF4-B786C00FE9E1}"/>
                </a:ext>
              </a:extLst>
            </p:cNvPr>
            <p:cNvSpPr/>
            <p:nvPr/>
          </p:nvSpPr>
          <p:spPr>
            <a:xfrm rot="18900000" flipH="1">
              <a:off x="7189560" y="4665515"/>
              <a:ext cx="955838" cy="955841"/>
            </a:xfrm>
            <a:prstGeom prst="roundRect">
              <a:avLst>
                <a:gd name="adj" fmla="val 9009"/>
              </a:avLst>
            </a:prstGeom>
            <a:solidFill>
              <a:sysClr val="window" lastClr="FFFFFF"/>
            </a:solidFill>
            <a:ln w="63500">
              <a:solidFill>
                <a:srgbClr val="ED5A2B"/>
              </a:soli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a:ln>
                  <a:noFill/>
                </a:ln>
                <a:solidFill>
                  <a:prstClr val="black"/>
                </a:solidFill>
                <a:effectLst/>
                <a:uLnTx/>
                <a:uFillTx/>
                <a:latin typeface="Arial"/>
              </a:endParaRPr>
            </a:p>
          </p:txBody>
        </p:sp>
        <p:sp>
          <p:nvSpPr>
            <p:cNvPr id="9" name="TextBox 8">
              <a:extLst>
                <a:ext uri="{FF2B5EF4-FFF2-40B4-BE49-F238E27FC236}">
                  <a16:creationId xmlns:a16="http://schemas.microsoft.com/office/drawing/2014/main" id="{C2E4172E-98FB-45AB-B327-057F24EA8D31}"/>
                </a:ext>
              </a:extLst>
            </p:cNvPr>
            <p:cNvSpPr txBox="1"/>
            <p:nvPr/>
          </p:nvSpPr>
          <p:spPr>
            <a:xfrm>
              <a:off x="8346946" y="4646577"/>
              <a:ext cx="3206383" cy="1015663"/>
            </a:xfrm>
            <a:prstGeom prst="rect">
              <a:avLst/>
            </a:prstGeom>
            <a:noFill/>
            <a:ln>
              <a:noFill/>
            </a:ln>
          </p:spPr>
          <p:txBody>
            <a:bodyPr wrap="square" rtlCol="0">
              <a:spAutoFit/>
            </a:bodyPr>
            <a:lstStyle/>
            <a:p>
              <a:r>
                <a:rPr lang="en-US" sz="2000" dirty="0"/>
                <a:t>Current member of New York State's Regents Advisory Council</a:t>
              </a:r>
              <a:r>
                <a:rPr lang="en-US" sz="2000" dirty="0" smtClean="0"/>
                <a:t>.  Interim Provost</a:t>
              </a:r>
              <a:endParaRPr lang="en-US" sz="2000" dirty="0"/>
            </a:p>
          </p:txBody>
        </p:sp>
        <p:sp>
          <p:nvSpPr>
            <p:cNvPr id="10" name="TextBox 9"/>
            <p:cNvSpPr txBox="1"/>
            <p:nvPr/>
          </p:nvSpPr>
          <p:spPr>
            <a:xfrm>
              <a:off x="7102733" y="4885132"/>
              <a:ext cx="1131192" cy="523220"/>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404040"/>
                  </a:solidFill>
                </a:rPr>
                <a:t>Now</a:t>
              </a:r>
            </a:p>
          </p:txBody>
        </p:sp>
      </p:grpSp>
      <p:sp>
        <p:nvSpPr>
          <p:cNvPr id="11" name="Rectangle 10">
            <a:extLst>
              <a:ext uri="{FF2B5EF4-FFF2-40B4-BE49-F238E27FC236}">
                <a16:creationId xmlns:a16="http://schemas.microsoft.com/office/drawing/2014/main" id="{12A5F38B-F586-4145-9240-E277E679A62A}"/>
              </a:ext>
            </a:extLst>
          </p:cNvPr>
          <p:cNvSpPr/>
          <p:nvPr/>
        </p:nvSpPr>
        <p:spPr>
          <a:xfrm>
            <a:off x="5742648" y="740292"/>
            <a:ext cx="68958" cy="648000"/>
          </a:xfrm>
          <a:prstGeom prst="rect">
            <a:avLst/>
          </a:prstGeom>
          <a:solidFill>
            <a:srgbClr val="ED5A2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2" name="Rectangle 11">
            <a:extLst>
              <a:ext uri="{FF2B5EF4-FFF2-40B4-BE49-F238E27FC236}">
                <a16:creationId xmlns:a16="http://schemas.microsoft.com/office/drawing/2014/main" id="{12A5F38B-F586-4145-9240-E277E679A62A}"/>
              </a:ext>
            </a:extLst>
          </p:cNvPr>
          <p:cNvSpPr/>
          <p:nvPr/>
        </p:nvSpPr>
        <p:spPr>
          <a:xfrm>
            <a:off x="5742268" y="92281"/>
            <a:ext cx="68958" cy="648000"/>
          </a:xfrm>
          <a:prstGeom prst="rect">
            <a:avLst/>
          </a:prstGeom>
          <a:solidFill>
            <a:srgbClr val="57686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grpSp>
        <p:nvGrpSpPr>
          <p:cNvPr id="21" name="Group 20"/>
          <p:cNvGrpSpPr/>
          <p:nvPr/>
        </p:nvGrpSpPr>
        <p:grpSpPr>
          <a:xfrm>
            <a:off x="718881" y="1388292"/>
            <a:ext cx="9183780" cy="5073146"/>
            <a:chOff x="6919696" y="4511342"/>
            <a:chExt cx="4888688" cy="1719481"/>
          </a:xfrm>
          <a:effectLst>
            <a:outerShdw blurRad="50800" dist="38100" dir="2700000" algn="tl" rotWithShape="0">
              <a:prstClr val="black">
                <a:alpha val="40000"/>
              </a:prstClr>
            </a:outerShdw>
          </a:effectLst>
        </p:grpSpPr>
        <p:sp>
          <p:nvSpPr>
            <p:cNvPr id="22" name="직사각형 64">
              <a:extLst>
                <a:ext uri="{FF2B5EF4-FFF2-40B4-BE49-F238E27FC236}">
                  <a16:creationId xmlns:a16="http://schemas.microsoft.com/office/drawing/2014/main" id="{600D6A06-4C81-4274-9F08-3F5CD9E99AD1}"/>
                </a:ext>
              </a:extLst>
            </p:cNvPr>
            <p:cNvSpPr/>
            <p:nvPr/>
          </p:nvSpPr>
          <p:spPr>
            <a:xfrm>
              <a:off x="7711874" y="4511342"/>
              <a:ext cx="4096510" cy="1270800"/>
            </a:xfrm>
            <a:prstGeom prst="rect">
              <a:avLst/>
            </a:prstGeom>
            <a:solidFill>
              <a:srgbClr val="ED5A2B"/>
            </a:solidFill>
            <a:ln w="76200" cap="flat" cmpd="sng" algn="ctr">
              <a:solidFill>
                <a:srgbClr val="ED5A2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lumMod val="65000"/>
                    <a:lumOff val="35000"/>
                  </a:prstClr>
                </a:solidFill>
                <a:effectLst/>
                <a:uLnTx/>
                <a:uFillTx/>
                <a:latin typeface="Arial"/>
                <a:cs typeface="+mn-cs"/>
              </a:endParaRPr>
            </a:p>
          </p:txBody>
        </p:sp>
        <p:sp>
          <p:nvSpPr>
            <p:cNvPr id="23" name="직사각형 2">
              <a:extLst>
                <a:ext uri="{FF2B5EF4-FFF2-40B4-BE49-F238E27FC236}">
                  <a16:creationId xmlns:a16="http://schemas.microsoft.com/office/drawing/2014/main" id="{F3D4D3C2-2A7D-460D-B253-17049B7A5737}"/>
                </a:ext>
              </a:extLst>
            </p:cNvPr>
            <p:cNvSpPr/>
            <p:nvPr/>
          </p:nvSpPr>
          <p:spPr>
            <a:xfrm>
              <a:off x="7789998" y="4576794"/>
              <a:ext cx="3896350" cy="1126830"/>
            </a:xfrm>
            <a:prstGeom prst="rect">
              <a:avLst/>
            </a:prstGeom>
            <a:solidFill>
              <a:sysClr val="window" lastClr="FFFFFF"/>
            </a:solidFill>
            <a:ln>
              <a:solidFill>
                <a:srgbClr val="ED5A2B"/>
              </a:soli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a:ln>
                  <a:noFill/>
                </a:ln>
                <a:solidFill>
                  <a:prstClr val="black"/>
                </a:solidFill>
                <a:effectLst/>
                <a:uLnTx/>
                <a:uFillTx/>
                <a:latin typeface="Arial"/>
              </a:endParaRPr>
            </a:p>
          </p:txBody>
        </p:sp>
        <p:sp>
          <p:nvSpPr>
            <p:cNvPr id="24" name="Rounded Rectangle 29">
              <a:extLst>
                <a:ext uri="{FF2B5EF4-FFF2-40B4-BE49-F238E27FC236}">
                  <a16:creationId xmlns:a16="http://schemas.microsoft.com/office/drawing/2014/main" id="{770202A0-074D-45B7-B52D-86D614E52715}"/>
                </a:ext>
              </a:extLst>
            </p:cNvPr>
            <p:cNvSpPr/>
            <p:nvPr/>
          </p:nvSpPr>
          <p:spPr>
            <a:xfrm rot="18900000" flipH="1">
              <a:off x="6919696" y="4665504"/>
              <a:ext cx="955838" cy="955842"/>
            </a:xfrm>
            <a:prstGeom prst="roundRect">
              <a:avLst>
                <a:gd name="adj" fmla="val 9009"/>
              </a:avLst>
            </a:prstGeom>
            <a:solidFill>
              <a:srgbClr val="ED5A2B"/>
            </a:solidFill>
            <a:ln w="12700" cap="flat" cmpd="sng" algn="ctr">
              <a:solidFill>
                <a:srgbClr val="ED5A2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25" name="Rounded Rectangle 30">
              <a:extLst>
                <a:ext uri="{FF2B5EF4-FFF2-40B4-BE49-F238E27FC236}">
                  <a16:creationId xmlns:a16="http://schemas.microsoft.com/office/drawing/2014/main" id="{25C566DC-9142-4C51-8CF4-B786C00FE9E1}"/>
                </a:ext>
              </a:extLst>
            </p:cNvPr>
            <p:cNvSpPr/>
            <p:nvPr/>
          </p:nvSpPr>
          <p:spPr>
            <a:xfrm rot="18900000" flipH="1">
              <a:off x="7189560" y="4665515"/>
              <a:ext cx="955838" cy="955841"/>
            </a:xfrm>
            <a:prstGeom prst="roundRect">
              <a:avLst>
                <a:gd name="adj" fmla="val 9009"/>
              </a:avLst>
            </a:prstGeom>
            <a:solidFill>
              <a:sysClr val="window" lastClr="FFFFFF"/>
            </a:solidFill>
            <a:ln w="63500">
              <a:solidFill>
                <a:srgbClr val="ED5A2B"/>
              </a:soli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a:ln>
                  <a:noFill/>
                </a:ln>
                <a:solidFill>
                  <a:prstClr val="black"/>
                </a:solidFill>
                <a:effectLst/>
                <a:uLnTx/>
                <a:uFillTx/>
                <a:latin typeface="Arial"/>
              </a:endParaRPr>
            </a:p>
          </p:txBody>
        </p:sp>
        <p:sp>
          <p:nvSpPr>
            <p:cNvPr id="26" name="TextBox 25">
              <a:extLst>
                <a:ext uri="{FF2B5EF4-FFF2-40B4-BE49-F238E27FC236}">
                  <a16:creationId xmlns:a16="http://schemas.microsoft.com/office/drawing/2014/main" id="{C2E4172E-98FB-45AB-B327-057F24EA8D31}"/>
                </a:ext>
              </a:extLst>
            </p:cNvPr>
            <p:cNvSpPr txBox="1"/>
            <p:nvPr/>
          </p:nvSpPr>
          <p:spPr>
            <a:xfrm>
              <a:off x="8454528" y="4646577"/>
              <a:ext cx="3098801" cy="865832"/>
            </a:xfrm>
            <a:prstGeom prst="rect">
              <a:avLst/>
            </a:prstGeom>
            <a:noFill/>
            <a:ln>
              <a:noFill/>
            </a:ln>
          </p:spPr>
          <p:txBody>
            <a:bodyPr wrap="square" rtlCol="0">
              <a:spAutoFit/>
            </a:bodyPr>
            <a:lstStyle/>
            <a:p>
              <a:r>
                <a:rPr lang="en-US" sz="2000" dirty="0" smtClean="0"/>
                <a:t>Provost, Current </a:t>
              </a:r>
              <a:r>
                <a:rPr lang="en-US" sz="2000" dirty="0"/>
                <a:t>member of New York State's Regents Advisory Council</a:t>
              </a:r>
              <a:r>
                <a:rPr lang="en-US" sz="2000" dirty="0" smtClean="0"/>
                <a:t>.  </a:t>
              </a:r>
            </a:p>
            <a:p>
              <a:r>
                <a:rPr lang="en-US" sz="2000" dirty="0" smtClean="0"/>
                <a:t>Helped my institution in getting 3 million to develop online.</a:t>
              </a:r>
            </a:p>
            <a:p>
              <a:r>
                <a:rPr lang="en-US" sz="2000" dirty="0" smtClean="0"/>
                <a:t>Initiated a proposal called Open SUNY to reinvigorate online</a:t>
              </a:r>
            </a:p>
            <a:p>
              <a:r>
                <a:rPr lang="en-US" sz="2000" dirty="0" smtClean="0"/>
                <a:t>Currently serving on Chancellor’s Advisory – proposing a large change in Online at SUNY</a:t>
              </a:r>
              <a:endParaRPr lang="en-US" sz="2000" dirty="0"/>
            </a:p>
          </p:txBody>
        </p:sp>
        <p:sp>
          <p:nvSpPr>
            <p:cNvPr id="27" name="TextBox 26"/>
            <p:cNvSpPr txBox="1"/>
            <p:nvPr/>
          </p:nvSpPr>
          <p:spPr>
            <a:xfrm>
              <a:off x="7102733" y="4885132"/>
              <a:ext cx="1131192" cy="1345691"/>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800" b="1" dirty="0" smtClean="0">
                  <a:solidFill>
                    <a:srgbClr val="404040"/>
                  </a:solidFill>
                </a:rPr>
                <a:t>Three Generations of Translating Online in SUNY and State Education Department</a:t>
              </a:r>
              <a:endParaRPr lang="en-US" sz="2800" b="1" dirty="0">
                <a:solidFill>
                  <a:srgbClr val="404040"/>
                </a:solidFill>
              </a:endParaRPr>
            </a:p>
          </p:txBody>
        </p:sp>
      </p:grpSp>
    </p:spTree>
    <p:custDataLst>
      <p:tags r:id="rId1"/>
    </p:custDataLst>
    <p:extLst>
      <p:ext uri="{BB962C8B-B14F-4D97-AF65-F5344CB8AC3E}">
        <p14:creationId xmlns:p14="http://schemas.microsoft.com/office/powerpoint/2010/main" val="3688951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THUMBNAIL_REFRESH" val="1"/>
  <p:tag name="ARTICULATE_SLIDE_COUNT" val="2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1283</TotalTime>
  <Words>1515</Words>
  <Application>Microsoft Office PowerPoint</Application>
  <PresentationFormat>Widescreen</PresentationFormat>
  <Paragraphs>167</Paragraphs>
  <Slides>27</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맑은 고딕</vt:lpstr>
      <vt:lpstr>Agency FB</vt:lpstr>
      <vt:lpstr>Arial</vt:lpstr>
      <vt:lpstr>Calibri</vt:lpstr>
      <vt:lpstr>Calibri Light</vt:lpstr>
      <vt:lpstr>Helvetica</vt:lpstr>
      <vt:lpstr>Times New Roman</vt:lpstr>
      <vt:lpstr>Office Theme</vt:lpstr>
      <vt:lpstr>PowerPoint Presentation</vt:lpstr>
      <vt:lpstr>PowerPoint Presentation</vt:lpstr>
      <vt:lpstr>PowerPoint Presentation</vt:lpstr>
      <vt:lpstr>Empire State College</vt:lpstr>
      <vt:lpstr>Navigating Empire State College Translation for QM or other assessment measures</vt:lpstr>
      <vt:lpstr>Navigating Empire State College Translation for QM or other assessment measures</vt:lpstr>
      <vt:lpstr>Trio talk – Your Institution Mission State and Future State</vt:lpstr>
      <vt:lpstr>PowerPoint Presentation</vt:lpstr>
      <vt:lpstr>PowerPoint Presentation</vt:lpstr>
      <vt:lpstr>Trio talk – Conversations at your institution and elsewhere.  How do you get a seat at the table?</vt:lpstr>
      <vt:lpstr>PowerPoint Presentation</vt:lpstr>
      <vt:lpstr>Be Deliberate -- Beyond Course Assessment</vt:lpstr>
      <vt:lpstr>PowerPoint Presentation</vt:lpstr>
      <vt:lpstr>PowerPoint Presentation</vt:lpstr>
      <vt:lpstr>PowerPoint Presentation</vt:lpstr>
      <vt:lpstr>Getting the Investment and Support</vt:lpstr>
      <vt:lpstr>Trio Talk – Using Data and Performance to Inform and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Alena Rodick</dc:creator>
  <cp:lastModifiedBy>Beth</cp:lastModifiedBy>
  <cp:revision>55</cp:revision>
  <dcterms:created xsi:type="dcterms:W3CDTF">2019-04-11T01:33:27Z</dcterms:created>
  <dcterms:modified xsi:type="dcterms:W3CDTF">2019-04-26T17:50:02Z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1F1D9BF9-25A2-41F5-B715-B37F99FD2020</vt:lpwstr>
  </property>
  <property fmtid="{D5CDD505-2E9C-101B-9397-08002B2CF9AE}" pid="3" name="ArticulatePath">
    <vt:lpwstr>Ongoing Draft with Images_Animations April 3</vt:lpwstr>
  </property>
</Properties>
</file>