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17152" y="1404350"/>
            <a:ext cx="7766936" cy="1646302"/>
          </a:xfrm>
        </p:spPr>
        <p:txBody>
          <a:bodyPr/>
          <a:lstStyle/>
          <a:p>
            <a:r>
              <a:rPr lang="en-US" dirty="0" smtClean="0"/>
              <a:t>Online Learning </a:t>
            </a:r>
            <a:br>
              <a:rPr lang="en-US" dirty="0" smtClean="0"/>
            </a:br>
            <a:r>
              <a:rPr lang="en-US" dirty="0" smtClean="0"/>
              <a:t>Then and Now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0654" y="3202836"/>
            <a:ext cx="9015447" cy="3045502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3800" b="1" dirty="0" smtClean="0">
                <a:solidFill>
                  <a:schemeClr val="tx1"/>
                </a:solidFill>
              </a:rPr>
              <a:t>How did online learning </a:t>
            </a:r>
            <a:r>
              <a:rPr lang="en-US" sz="3800" b="1" dirty="0" smtClean="0">
                <a:solidFill>
                  <a:schemeClr val="tx1"/>
                </a:solidFill>
              </a:rPr>
              <a:t>change </a:t>
            </a:r>
            <a:r>
              <a:rPr lang="en-US" sz="3800" b="1" dirty="0" smtClean="0">
                <a:solidFill>
                  <a:schemeClr val="tx1"/>
                </a:solidFill>
              </a:rPr>
              <a:t>the business of our institutions?</a:t>
            </a:r>
          </a:p>
          <a:p>
            <a:pPr algn="l"/>
            <a:endParaRPr lang="en-US" sz="3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3200" dirty="0" smtClean="0"/>
              <a:t>QM Regional Conference, March 2018</a:t>
            </a:r>
          </a:p>
          <a:p>
            <a:pPr algn="l"/>
            <a:r>
              <a:rPr lang="en-US" sz="3200" dirty="0" smtClean="0"/>
              <a:t>Diana Zilberman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2002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Historical Perspective…</a:t>
            </a:r>
            <a:br>
              <a:rPr lang="en-US" dirty="0" smtClean="0"/>
            </a:br>
            <a:r>
              <a:rPr lang="en-US" dirty="0" smtClean="0"/>
              <a:t>Late 1990s and Early 2000s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164" y="2236004"/>
            <a:ext cx="8596668" cy="2816764"/>
          </a:xfrm>
        </p:spPr>
        <p:txBody>
          <a:bodyPr/>
          <a:lstStyle/>
          <a:p>
            <a:r>
              <a:rPr lang="en-US" sz="2800" dirty="0" smtClean="0"/>
              <a:t>Course websites</a:t>
            </a:r>
          </a:p>
          <a:p>
            <a:r>
              <a:rPr lang="en-US" sz="2800" dirty="0" smtClean="0"/>
              <a:t>THE LMS!</a:t>
            </a:r>
          </a:p>
          <a:p>
            <a:r>
              <a:rPr lang="en-US" sz="2800" dirty="0" smtClean="0"/>
              <a:t>Typically IT-generated</a:t>
            </a:r>
          </a:p>
          <a:p>
            <a:r>
              <a:rPr lang="en-US" sz="2800" dirty="0" smtClean="0"/>
              <a:t>Typically IT-managed</a:t>
            </a:r>
          </a:p>
          <a:p>
            <a:r>
              <a:rPr lang="en-US" sz="2800" dirty="0" smtClean="0"/>
              <a:t>Online… a fad?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44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Early Adopters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9882" y="1585554"/>
            <a:ext cx="8596668" cy="3880773"/>
          </a:xfrm>
        </p:spPr>
        <p:txBody>
          <a:bodyPr>
            <a:noAutofit/>
          </a:bodyPr>
          <a:lstStyle/>
          <a:p>
            <a:r>
              <a:rPr lang="en-US" sz="2800" dirty="0" smtClean="0"/>
              <a:t>Pioneer faculty</a:t>
            </a:r>
          </a:p>
          <a:p>
            <a:r>
              <a:rPr lang="en-US" sz="2800" dirty="0" smtClean="0"/>
              <a:t>Emergence of online courses</a:t>
            </a:r>
          </a:p>
          <a:p>
            <a:r>
              <a:rPr lang="en-US" sz="2800" dirty="0" smtClean="0"/>
              <a:t>Little to no distinction between online and correspondence courses</a:t>
            </a:r>
          </a:p>
          <a:p>
            <a:r>
              <a:rPr lang="en-US" sz="2800" dirty="0" smtClean="0"/>
              <a:t>Online courses = Distance learning courses (equal to TV, or video courses)</a:t>
            </a:r>
          </a:p>
          <a:p>
            <a:r>
              <a:rPr lang="en-US" sz="2800" dirty="0" smtClean="0"/>
              <a:t>Outcry from traditional faculty: “Can online courses be as good as f2f courses?”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495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Emergence of the Course Design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752570" cy="388077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Why “course design?” (Because we can…it’s there.)</a:t>
            </a:r>
          </a:p>
          <a:p>
            <a:r>
              <a:rPr lang="en-US" sz="2800" dirty="0" smtClean="0"/>
              <a:t>QM makes its first appearance.</a:t>
            </a:r>
          </a:p>
          <a:p>
            <a:r>
              <a:rPr lang="en-US" sz="2800" dirty="0" smtClean="0"/>
              <a:t>Along with “course design” a new job appeared, that of “instructional designer” (or technologist, or architect, or content developer.)</a:t>
            </a:r>
          </a:p>
          <a:p>
            <a:r>
              <a:rPr lang="en-US" sz="2800" dirty="0" smtClean="0"/>
              <a:t>Many self-proclaimed “luddites.”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3262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Transformational Change Triggered by Technology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073897"/>
            <a:ext cx="8596668" cy="396746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800" b="1" dirty="0" smtClean="0"/>
              <a:t>At course level</a:t>
            </a:r>
          </a:p>
          <a:p>
            <a:r>
              <a:rPr lang="en-US" sz="2800" dirty="0"/>
              <a:t>D</a:t>
            </a:r>
            <a:r>
              <a:rPr lang="en-US" sz="2800" dirty="0" smtClean="0"/>
              <a:t>istinction between course design and delivery</a:t>
            </a:r>
          </a:p>
          <a:p>
            <a:r>
              <a:rPr lang="en-US" sz="2800" dirty="0" smtClean="0"/>
              <a:t>Observable course structure</a:t>
            </a:r>
          </a:p>
          <a:p>
            <a:r>
              <a:rPr lang="en-US" sz="2800" dirty="0" smtClean="0"/>
              <a:t>Observable student learning outcomes</a:t>
            </a:r>
          </a:p>
          <a:p>
            <a:r>
              <a:rPr lang="en-US" sz="2800" dirty="0" smtClean="0"/>
              <a:t>Generation of data</a:t>
            </a:r>
          </a:p>
          <a:p>
            <a:pPr marL="0" indent="0">
              <a:buNone/>
            </a:pPr>
            <a:r>
              <a:rPr lang="en-US" sz="2800" b="1" dirty="0" smtClean="0"/>
              <a:t>At program and institutional level</a:t>
            </a:r>
          </a:p>
          <a:p>
            <a:r>
              <a:rPr lang="en-US" sz="2800" dirty="0" smtClean="0"/>
              <a:t>Observable outcomes at all units</a:t>
            </a:r>
          </a:p>
          <a:p>
            <a:r>
              <a:rPr lang="en-US" sz="2800" dirty="0" smtClean="0"/>
              <a:t>Generation of data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6119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Courses Become Mission-Critical</a:t>
            </a:r>
            <a:br>
              <a:rPr lang="en-US" dirty="0" smtClean="0"/>
            </a:br>
            <a:r>
              <a:rPr lang="en-US" dirty="0" smtClean="0"/>
              <a:t>Circa…2007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691" y="2011605"/>
            <a:ext cx="8678311" cy="4029757"/>
          </a:xfrm>
        </p:spPr>
        <p:txBody>
          <a:bodyPr>
            <a:noAutofit/>
          </a:bodyPr>
          <a:lstStyle/>
          <a:p>
            <a:r>
              <a:rPr lang="en-US" sz="2800" dirty="0" smtClean="0"/>
              <a:t>Flexibility + Availability = ACCESS</a:t>
            </a:r>
          </a:p>
          <a:p>
            <a:r>
              <a:rPr lang="en-US" sz="2800" dirty="0" smtClean="0"/>
              <a:t>Myths still abound:</a:t>
            </a:r>
          </a:p>
          <a:p>
            <a:pPr lvl="1"/>
            <a:r>
              <a:rPr lang="en-US" sz="2400" dirty="0" smtClean="0"/>
              <a:t>The either/or approach (“Soon we’ll be taught by robots!”)</a:t>
            </a:r>
          </a:p>
          <a:p>
            <a:pPr lvl="1"/>
            <a:r>
              <a:rPr lang="en-US" sz="2400" dirty="0" smtClean="0"/>
              <a:t>“How do I know…if I don’t see the student?”</a:t>
            </a:r>
          </a:p>
          <a:p>
            <a:pPr marL="400050"/>
            <a:r>
              <a:rPr lang="en-US" sz="2800" dirty="0" smtClean="0"/>
              <a:t>Emergence of research supporting online learning</a:t>
            </a:r>
          </a:p>
          <a:p>
            <a:pPr marL="800100" lvl="1"/>
            <a:r>
              <a:rPr lang="en-US" sz="2400" dirty="0" smtClean="0"/>
              <a:t>“No Significant Difference between Traditional and Distance Learning Courses.”</a:t>
            </a:r>
          </a:p>
          <a:p>
            <a:pPr marL="800100" lvl="1"/>
            <a:r>
              <a:rPr lang="en-US" sz="2400" dirty="0" smtClean="0"/>
              <a:t>QM gets more traction.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1952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108" y="441030"/>
            <a:ext cx="9415697" cy="1320800"/>
          </a:xfrm>
        </p:spPr>
        <p:txBody>
          <a:bodyPr/>
          <a:lstStyle/>
          <a:p>
            <a:r>
              <a:rPr lang="en-US" dirty="0" smtClean="0"/>
              <a:t>Online Learning Today A Second Generation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179" y="1359801"/>
            <a:ext cx="8596668" cy="5180726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“Distance learning” is replaced by “eLearning” – proof of the ubiquitous presence of technology in teaching and learning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Fewer self-proclaimed “Luddites”</a:t>
            </a:r>
          </a:p>
          <a:p>
            <a:r>
              <a:rPr lang="en-US" sz="2400" dirty="0" smtClean="0"/>
              <a:t>Smart phones!  LMS apps</a:t>
            </a:r>
          </a:p>
          <a:p>
            <a:r>
              <a:rPr lang="en-US" sz="2400" dirty="0" smtClean="0"/>
              <a:t>Gradual transition of the eLearning unit from IT to academic areas</a:t>
            </a:r>
          </a:p>
          <a:p>
            <a:r>
              <a:rPr lang="en-US" sz="2400" dirty="0" smtClean="0"/>
              <a:t>eLearning becomes less marginalized and more main stream.</a:t>
            </a:r>
          </a:p>
          <a:p>
            <a:r>
              <a:rPr lang="en-US" sz="2400" dirty="0" smtClean="0"/>
              <a:t>Full integration of courses on the LMS</a:t>
            </a:r>
          </a:p>
          <a:p>
            <a:r>
              <a:rPr lang="en-US" sz="2400" dirty="0" smtClean="0"/>
              <a:t>Various statistics and metrics available through the LMS, including outcomes.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64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856" y="3250534"/>
            <a:ext cx="8596668" cy="1320800"/>
          </a:xfrm>
        </p:spPr>
        <p:txBody>
          <a:bodyPr/>
          <a:lstStyle/>
          <a:p>
            <a:r>
              <a:rPr lang="en-US" dirty="0" smtClean="0"/>
              <a:t>Questions Institutional Leadership Grapple with…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51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422" y="505712"/>
            <a:ext cx="9486102" cy="580736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What practices to follow?</a:t>
            </a:r>
          </a:p>
          <a:p>
            <a:pPr lvl="1"/>
            <a:r>
              <a:rPr lang="en-US" sz="2200" dirty="0" smtClean="0"/>
              <a:t>How do institutions ensure quality of online course/program design and delivery?</a:t>
            </a:r>
          </a:p>
          <a:p>
            <a:r>
              <a:rPr lang="en-US" sz="2400" dirty="0" smtClean="0"/>
              <a:t>What procedures are best practices?</a:t>
            </a:r>
          </a:p>
          <a:p>
            <a:pPr lvl="1"/>
            <a:r>
              <a:rPr lang="en-US" sz="2200" dirty="0" smtClean="0"/>
              <a:t>Do institutions offer orientations for online students?</a:t>
            </a:r>
          </a:p>
          <a:p>
            <a:pPr lvl="1"/>
            <a:r>
              <a:rPr lang="en-US" sz="2200" dirty="0" smtClean="0"/>
              <a:t>Are modality options available for student and academic services? Is there a virtual campus?</a:t>
            </a:r>
          </a:p>
          <a:p>
            <a:r>
              <a:rPr lang="en-US" sz="2400" dirty="0" smtClean="0"/>
              <a:t>What policies encourage smart integration of technology into teaching and learning?</a:t>
            </a:r>
          </a:p>
          <a:p>
            <a:pPr lvl="1"/>
            <a:r>
              <a:rPr lang="en-US" sz="2200" dirty="0" smtClean="0"/>
              <a:t>Are all faculty expected/required to use the LMS for f2f courses?</a:t>
            </a:r>
          </a:p>
          <a:p>
            <a:pPr lvl="1"/>
            <a:r>
              <a:rPr lang="en-US" sz="2200" dirty="0" smtClean="0"/>
              <a:t>Can faculty teach their entire load online?</a:t>
            </a:r>
          </a:p>
          <a:p>
            <a:pPr lvl="1"/>
            <a:r>
              <a:rPr lang="en-US" sz="2200" dirty="0" smtClean="0"/>
              <a:t>Are start/ending times of a course flexible?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85692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</TotalTime>
  <Words>409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</vt:lpstr>
      <vt:lpstr>Online Learning  Then and Now</vt:lpstr>
      <vt:lpstr>Short Historical Perspective… Late 1990s and Early 2000s</vt:lpstr>
      <vt:lpstr>The Early Adopters</vt:lpstr>
      <vt:lpstr>Emergence of the Course Design Concept</vt:lpstr>
      <vt:lpstr>A Transformational Change Triggered by Technology</vt:lpstr>
      <vt:lpstr>Online Courses Become Mission-Critical Circa…2007</vt:lpstr>
      <vt:lpstr>Online Learning Today A Second Generation</vt:lpstr>
      <vt:lpstr>Questions Institutional Leadership Grapple with…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Learning Then and Now</dc:title>
  <dc:creator>Zilberman, Diana</dc:creator>
  <cp:lastModifiedBy>Beth</cp:lastModifiedBy>
  <cp:revision>11</cp:revision>
  <dcterms:created xsi:type="dcterms:W3CDTF">2018-03-15T17:34:36Z</dcterms:created>
  <dcterms:modified xsi:type="dcterms:W3CDTF">2018-03-21T12:30:57Z</dcterms:modified>
</cp:coreProperties>
</file>