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tiff" ContentType="image/tiff"/>
  <Default Extension="xlsx" ContentType="application/vnd.openxmlformats-officedocument.spreadsheetml.sheet"/>
  <Default Extension="vml" ContentType="application/vnd.openxmlformats-officedocument.vmlDrawing"/>
  <Default Extension="rels" ContentType="application/vnd.openxmlformats-package.relationships+xm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63" r:id="rId5"/>
    <p:sldId id="259" r:id="rId6"/>
    <p:sldId id="260" r:id="rId7"/>
    <p:sldId id="261" r:id="rId8"/>
    <p:sldId id="262" r:id="rId9"/>
    <p:sldId id="264" r:id="rId10"/>
    <p:sldId id="295" r:id="rId11"/>
    <p:sldId id="266" r:id="rId12"/>
    <p:sldId id="267" r:id="rId13"/>
    <p:sldId id="282" r:id="rId14"/>
    <p:sldId id="283" r:id="rId15"/>
    <p:sldId id="293" r:id="rId16"/>
    <p:sldId id="294" r:id="rId17"/>
    <p:sldId id="290" r:id="rId18"/>
    <p:sldId id="296" r:id="rId19"/>
    <p:sldId id="291" r:id="rId20"/>
    <p:sldId id="287" r:id="rId21"/>
    <p:sldId id="297" r:id="rId22"/>
    <p:sldId id="288" r:id="rId23"/>
    <p:sldId id="29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4"/>
  </p:normalViewPr>
  <p:slideViewPr>
    <p:cSldViewPr>
      <p:cViewPr varScale="1">
        <p:scale>
          <a:sx n="94" d="100"/>
          <a:sy n="94" d="100"/>
        </p:scale>
        <p:origin x="16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Teach Fully Online</c:v>
                </c:pt>
                <c:pt idx="1">
                  <c:v>Teach hybrid</c:v>
                </c:pt>
                <c:pt idx="2">
                  <c:v>Interested online</c:v>
                </c:pt>
                <c:pt idx="3">
                  <c:v>Interested hybrid</c:v>
                </c:pt>
                <c:pt idx="4">
                  <c:v>Not interested online</c:v>
                </c:pt>
                <c:pt idx="5">
                  <c:v>Not interested hybrid</c:v>
                </c:pt>
                <c:pt idx="6">
                  <c:v>Cannot teach online</c:v>
                </c:pt>
                <c:pt idx="7">
                  <c:v>Cannot teach hybrid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0.252</c:v>
                </c:pt>
                <c:pt idx="1">
                  <c:v>0.143</c:v>
                </c:pt>
                <c:pt idx="2">
                  <c:v>0.206</c:v>
                </c:pt>
                <c:pt idx="3">
                  <c:v>0.271</c:v>
                </c:pt>
                <c:pt idx="4">
                  <c:v>0.252</c:v>
                </c:pt>
                <c:pt idx="5">
                  <c:v>0.125</c:v>
                </c:pt>
                <c:pt idx="6">
                  <c:v>0.053</c:v>
                </c:pt>
                <c:pt idx="7">
                  <c:v>0.022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F1-4230-B758-CB4ADA69E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602364800"/>
        <c:axId val="602367552"/>
      </c:barChart>
      <c:catAx>
        <c:axId val="602364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602367552"/>
        <c:crosses val="autoZero"/>
        <c:auto val="1"/>
        <c:lblAlgn val="ctr"/>
        <c:lblOffset val="100"/>
        <c:noMultiLvlLbl val="0"/>
      </c:catAx>
      <c:valAx>
        <c:axId val="602367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 dirty="0">
                    <a:latin typeface="Gill Sans" charset="0"/>
                    <a:ea typeface="Gill Sans" charset="0"/>
                    <a:cs typeface="Gill Sans" charset="0"/>
                  </a:rPr>
                  <a:t>Percentage</a:t>
                </a:r>
                <a:r>
                  <a:rPr lang="en-US" baseline="0" dirty="0">
                    <a:latin typeface="Gill Sans" charset="0"/>
                    <a:ea typeface="Gill Sans" charset="0"/>
                    <a:cs typeface="Gill Sans" charset="0"/>
                  </a:rPr>
                  <a:t> of Faculty Ratings</a:t>
                </a:r>
                <a:endParaRPr lang="en-US" dirty="0">
                  <a:latin typeface="Gill Sans" charset="0"/>
                  <a:ea typeface="Gill Sans" charset="0"/>
                  <a:cs typeface="Gill Sans" charset="0"/>
                </a:endParaRPr>
              </a:p>
            </c:rich>
          </c:tx>
          <c:layout>
            <c:manualLayout>
              <c:xMode val="edge"/>
              <c:yMode val="edge"/>
              <c:x val="0.0"/>
              <c:y val="0.16763293298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60236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292743710067"/>
          <c:y val="0.0534466668348173"/>
          <c:w val="0.611993822741854"/>
          <c:h val="0.7876278154715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Very Confident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Design curriculum F2F</c:v>
                </c:pt>
                <c:pt idx="1">
                  <c:v>Design curriculum Online</c:v>
                </c:pt>
                <c:pt idx="2">
                  <c:v>Assess SLOs F2F</c:v>
                </c:pt>
                <c:pt idx="3">
                  <c:v>Assess SLOs Online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0.782</c:v>
                </c:pt>
                <c:pt idx="1">
                  <c:v>0.264</c:v>
                </c:pt>
                <c:pt idx="2">
                  <c:v>0.599</c:v>
                </c:pt>
                <c:pt idx="3">
                  <c:v>0.235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64-4BD2-B7B5-12C3D33EF9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Confident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Design curriculum F2F</c:v>
                </c:pt>
                <c:pt idx="1">
                  <c:v>Design curriculum Online</c:v>
                </c:pt>
                <c:pt idx="2">
                  <c:v>Assess SLOs F2F</c:v>
                </c:pt>
                <c:pt idx="3">
                  <c:v>Assess SLOs Online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0.165</c:v>
                </c:pt>
                <c:pt idx="1">
                  <c:v>0.257</c:v>
                </c:pt>
                <c:pt idx="2">
                  <c:v>0.287</c:v>
                </c:pt>
                <c:pt idx="3">
                  <c:v>0.242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64-4BD2-B7B5-12C3D33EF9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Confident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Design curriculum F2F</c:v>
                </c:pt>
                <c:pt idx="1">
                  <c:v>Design curriculum Online</c:v>
                </c:pt>
                <c:pt idx="2">
                  <c:v>Assess SLOs F2F</c:v>
                </c:pt>
                <c:pt idx="3">
                  <c:v>Assess SLOs Online</c:v>
                </c:pt>
              </c:strCache>
            </c:strRef>
          </c:cat>
          <c:val>
            <c:numRef>
              <c:f>Sheet1!$D$2:$D$5</c:f>
              <c:numCache>
                <c:formatCode>0.00%</c:formatCode>
                <c:ptCount val="4"/>
                <c:pt idx="0">
                  <c:v>0.039</c:v>
                </c:pt>
                <c:pt idx="1">
                  <c:v>0.232</c:v>
                </c:pt>
                <c:pt idx="2">
                  <c:v>0.092</c:v>
                </c:pt>
                <c:pt idx="3">
                  <c:v>0.246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64-4BD2-B7B5-12C3D33EF9A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Unconfident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Design curriculum F2F</c:v>
                </c:pt>
                <c:pt idx="1">
                  <c:v>Design curriculum Online</c:v>
                </c:pt>
                <c:pt idx="2">
                  <c:v>Assess SLOs F2F</c:v>
                </c:pt>
                <c:pt idx="3">
                  <c:v>Assess SLOs Online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 formatCode="0.00%">
                  <c:v>0.004</c:v>
                </c:pt>
                <c:pt idx="1">
                  <c:v>0.114</c:v>
                </c:pt>
                <c:pt idx="2" formatCode="0.00%">
                  <c:v>0.011</c:v>
                </c:pt>
                <c:pt idx="3" formatCode="0.00%">
                  <c:v>0.117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64-4BD2-B7B5-12C3D33EF9A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Unconfident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Design curriculum F2F</c:v>
                </c:pt>
                <c:pt idx="1">
                  <c:v>Design curriculum Online</c:v>
                </c:pt>
                <c:pt idx="2">
                  <c:v>Assess SLOs F2F</c:v>
                </c:pt>
                <c:pt idx="3">
                  <c:v>Assess SLOs Online</c:v>
                </c:pt>
              </c:strCache>
            </c:strRef>
          </c:cat>
          <c:val>
            <c:numRef>
              <c:f>Sheet1!$F$2:$F$5</c:f>
              <c:numCache>
                <c:formatCode>0.00%</c:formatCode>
                <c:ptCount val="4"/>
                <c:pt idx="0">
                  <c:v>0.007</c:v>
                </c:pt>
                <c:pt idx="1">
                  <c:v>0.068</c:v>
                </c:pt>
                <c:pt idx="2">
                  <c:v>0.007</c:v>
                </c:pt>
                <c:pt idx="3">
                  <c:v>0.085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64-4BD2-B7B5-12C3D33EF9A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Very Unconfident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Design curriculum F2F</c:v>
                </c:pt>
                <c:pt idx="1">
                  <c:v>Design curriculum Online</c:v>
                </c:pt>
                <c:pt idx="2">
                  <c:v>Assess SLOs F2F</c:v>
                </c:pt>
                <c:pt idx="3">
                  <c:v>Assess SLOs Online</c:v>
                </c:pt>
              </c:strCache>
            </c:strRef>
          </c:cat>
          <c:val>
            <c:numRef>
              <c:f>Sheet1!$G$2:$G$5</c:f>
              <c:numCache>
                <c:formatCode>0.00%</c:formatCode>
                <c:ptCount val="4"/>
                <c:pt idx="0">
                  <c:v>0.004</c:v>
                </c:pt>
                <c:pt idx="1">
                  <c:v>0.064</c:v>
                </c:pt>
                <c:pt idx="2">
                  <c:v>0.004</c:v>
                </c:pt>
                <c:pt idx="3">
                  <c:v>0.075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64-4BD2-B7B5-12C3D33EF9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00671616"/>
        <c:axId val="600674368"/>
      </c:barChart>
      <c:catAx>
        <c:axId val="60067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600674368"/>
        <c:crosses val="autoZero"/>
        <c:auto val="1"/>
        <c:lblAlgn val="ctr"/>
        <c:lblOffset val="100"/>
        <c:noMultiLvlLbl val="0"/>
      </c:catAx>
      <c:valAx>
        <c:axId val="60067436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 dirty="0">
                    <a:latin typeface="Gill Sans" charset="0"/>
                    <a:ea typeface="Gill Sans" charset="0"/>
                    <a:cs typeface="Gill Sans" charset="0"/>
                  </a:rPr>
                  <a:t>Percentage</a:t>
                </a:r>
                <a:r>
                  <a:rPr lang="en-US" baseline="0" dirty="0">
                    <a:latin typeface="Gill Sans" charset="0"/>
                    <a:ea typeface="Gill Sans" charset="0"/>
                    <a:cs typeface="Gill Sans" charset="0"/>
                  </a:rPr>
                  <a:t> of Faculty Ratings</a:t>
                </a:r>
                <a:endParaRPr lang="en-US" dirty="0">
                  <a:latin typeface="Gill Sans" charset="0"/>
                  <a:ea typeface="Gill Sans" charset="0"/>
                  <a:cs typeface="Gill Sans" charset="0"/>
                </a:endParaRPr>
              </a:p>
            </c:rich>
          </c:tx>
          <c:layout>
            <c:manualLayout>
              <c:xMode val="edge"/>
              <c:yMode val="edge"/>
              <c:x val="0.0"/>
              <c:y val="0.1676329329861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60067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charset="0"/>
              <a:ea typeface="Gill Sans" charset="0"/>
              <a:cs typeface="Gill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Lack familiarity with online teaching technology</c:v>
                </c:pt>
                <c:pt idx="1">
                  <c:v>Course content not appropriate for online </c:v>
                </c:pt>
                <c:pt idx="2">
                  <c:v>Lack technical support</c:v>
                </c:pt>
                <c:pt idx="3">
                  <c:v>Lack time to develop online teaching materials</c:v>
                </c:pt>
                <c:pt idx="4">
                  <c:v>Difficulty grading online student performance</c:v>
                </c:pt>
                <c:pt idx="5">
                  <c:v>Time compared to F2F classes</c:v>
                </c:pt>
                <c:pt idx="6">
                  <c:v>RTP not recognizing extra time/effort</c:v>
                </c:pt>
                <c:pt idx="7">
                  <c:v>negative impact on RTP (lower SOQ)</c:v>
                </c:pt>
                <c:pt idx="8">
                  <c:v>Lack of support/encouragement by department</c:v>
                </c:pt>
                <c:pt idx="9">
                  <c:v>Lack of hardware</c:v>
                </c:pt>
                <c:pt idx="10">
                  <c:v>Lack of software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0.093</c:v>
                </c:pt>
                <c:pt idx="1">
                  <c:v>0.199</c:v>
                </c:pt>
                <c:pt idx="2">
                  <c:v>0.077</c:v>
                </c:pt>
                <c:pt idx="3">
                  <c:v>0.352</c:v>
                </c:pt>
                <c:pt idx="4">
                  <c:v>0.116</c:v>
                </c:pt>
                <c:pt idx="5">
                  <c:v>0.24</c:v>
                </c:pt>
                <c:pt idx="6">
                  <c:v>0.22</c:v>
                </c:pt>
                <c:pt idx="7">
                  <c:v>0.153</c:v>
                </c:pt>
                <c:pt idx="8">
                  <c:v>0.057</c:v>
                </c:pt>
                <c:pt idx="9">
                  <c:v>0.106</c:v>
                </c:pt>
                <c:pt idx="10">
                  <c:v>0.116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0C-4F2E-8BD8-CDE17F0B10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Lack familiarity with online teaching technology</c:v>
                </c:pt>
                <c:pt idx="1">
                  <c:v>Course content not appropriate for online </c:v>
                </c:pt>
                <c:pt idx="2">
                  <c:v>Lack technical support</c:v>
                </c:pt>
                <c:pt idx="3">
                  <c:v>Lack time to develop online teaching materials</c:v>
                </c:pt>
                <c:pt idx="4">
                  <c:v>Difficulty grading online student performance</c:v>
                </c:pt>
                <c:pt idx="5">
                  <c:v>Time compared to F2F classes</c:v>
                </c:pt>
                <c:pt idx="6">
                  <c:v>RTP not recognizing extra time/effort</c:v>
                </c:pt>
                <c:pt idx="7">
                  <c:v>negative impact on RTP (lower SOQ)</c:v>
                </c:pt>
                <c:pt idx="8">
                  <c:v>Lack of support/encouragement by department</c:v>
                </c:pt>
                <c:pt idx="9">
                  <c:v>Lack of hardware</c:v>
                </c:pt>
                <c:pt idx="10">
                  <c:v>Lack of software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0.181</c:v>
                </c:pt>
                <c:pt idx="1">
                  <c:v>0.236</c:v>
                </c:pt>
                <c:pt idx="2">
                  <c:v>0.162</c:v>
                </c:pt>
                <c:pt idx="3">
                  <c:v>0.233</c:v>
                </c:pt>
                <c:pt idx="4">
                  <c:v>0.209</c:v>
                </c:pt>
                <c:pt idx="5">
                  <c:v>0.21</c:v>
                </c:pt>
                <c:pt idx="6">
                  <c:v>0.157</c:v>
                </c:pt>
                <c:pt idx="7">
                  <c:v>0.213</c:v>
                </c:pt>
                <c:pt idx="8">
                  <c:v>0.078</c:v>
                </c:pt>
                <c:pt idx="9">
                  <c:v>0.087</c:v>
                </c:pt>
                <c:pt idx="10">
                  <c:v>0.097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0C-4F2E-8BD8-CDE17F0B10F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Lack familiarity with online teaching technology</c:v>
                </c:pt>
                <c:pt idx="1">
                  <c:v>Course content not appropriate for online </c:v>
                </c:pt>
                <c:pt idx="2">
                  <c:v>Lack technical support</c:v>
                </c:pt>
                <c:pt idx="3">
                  <c:v>Lack time to develop online teaching materials</c:v>
                </c:pt>
                <c:pt idx="4">
                  <c:v>Difficulty grading online student performance</c:v>
                </c:pt>
                <c:pt idx="5">
                  <c:v>Time compared to F2F classes</c:v>
                </c:pt>
                <c:pt idx="6">
                  <c:v>RTP not recognizing extra time/effort</c:v>
                </c:pt>
                <c:pt idx="7">
                  <c:v>negative impact on RTP (lower SOQ)</c:v>
                </c:pt>
                <c:pt idx="8">
                  <c:v>Lack of support/encouragement by department</c:v>
                </c:pt>
                <c:pt idx="9">
                  <c:v>Lack of hardware</c:v>
                </c:pt>
                <c:pt idx="10">
                  <c:v>Lack of software</c:v>
                </c:pt>
              </c:strCache>
            </c:strRef>
          </c:cat>
          <c:val>
            <c:numRef>
              <c:f>Sheet1!$D$2:$D$12</c:f>
              <c:numCache>
                <c:formatCode>0.00%</c:formatCode>
                <c:ptCount val="11"/>
                <c:pt idx="0">
                  <c:v>0.215</c:v>
                </c:pt>
                <c:pt idx="1">
                  <c:v>0.196</c:v>
                </c:pt>
                <c:pt idx="2">
                  <c:v>0.244</c:v>
                </c:pt>
                <c:pt idx="3">
                  <c:v>0.152</c:v>
                </c:pt>
                <c:pt idx="4">
                  <c:v>0.183</c:v>
                </c:pt>
                <c:pt idx="5">
                  <c:v>0.195</c:v>
                </c:pt>
                <c:pt idx="6">
                  <c:v>0.183</c:v>
                </c:pt>
                <c:pt idx="7">
                  <c:v>0.19</c:v>
                </c:pt>
                <c:pt idx="8">
                  <c:v>0.139</c:v>
                </c:pt>
                <c:pt idx="9">
                  <c:v>0.174</c:v>
                </c:pt>
                <c:pt idx="10">
                  <c:v>0.191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0C-4F2E-8BD8-CDE17F0B10F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Somewhat Disagree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Lack familiarity with online teaching technology</c:v>
                </c:pt>
                <c:pt idx="1">
                  <c:v>Course content not appropriate for online </c:v>
                </c:pt>
                <c:pt idx="2">
                  <c:v>Lack technical support</c:v>
                </c:pt>
                <c:pt idx="3">
                  <c:v>Lack time to develop online teaching materials</c:v>
                </c:pt>
                <c:pt idx="4">
                  <c:v>Difficulty grading online student performance</c:v>
                </c:pt>
                <c:pt idx="5">
                  <c:v>Time compared to F2F classes</c:v>
                </c:pt>
                <c:pt idx="6">
                  <c:v>RTP not recognizing extra time/effort</c:v>
                </c:pt>
                <c:pt idx="7">
                  <c:v>negative impact on RTP (lower SOQ)</c:v>
                </c:pt>
                <c:pt idx="8">
                  <c:v>Lack of support/encouragement by department</c:v>
                </c:pt>
                <c:pt idx="9">
                  <c:v>Lack of hardware</c:v>
                </c:pt>
                <c:pt idx="10">
                  <c:v>Lack of software</c:v>
                </c:pt>
              </c:strCache>
            </c:strRef>
          </c:cat>
          <c:val>
            <c:numRef>
              <c:f>Sheet1!$E$2:$E$12</c:f>
              <c:numCache>
                <c:formatCode>0.00%</c:formatCode>
                <c:ptCount val="11"/>
                <c:pt idx="0">
                  <c:v>0.111</c:v>
                </c:pt>
                <c:pt idx="1">
                  <c:v>0.1</c:v>
                </c:pt>
                <c:pt idx="2">
                  <c:v>0.196</c:v>
                </c:pt>
                <c:pt idx="3">
                  <c:v>0.081</c:v>
                </c:pt>
                <c:pt idx="4">
                  <c:v>0.146</c:v>
                </c:pt>
                <c:pt idx="5">
                  <c:v>0.127</c:v>
                </c:pt>
                <c:pt idx="6">
                  <c:v>0.116</c:v>
                </c:pt>
                <c:pt idx="7">
                  <c:v>0.09</c:v>
                </c:pt>
                <c:pt idx="8">
                  <c:v>0.192</c:v>
                </c:pt>
                <c:pt idx="9">
                  <c:v>0.159</c:v>
                </c:pt>
                <c:pt idx="10">
                  <c:v>0.165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0C-4F2E-8BD8-CDE17F0B10F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Lack familiarity with online teaching technology</c:v>
                </c:pt>
                <c:pt idx="1">
                  <c:v>Course content not appropriate for online </c:v>
                </c:pt>
                <c:pt idx="2">
                  <c:v>Lack technical support</c:v>
                </c:pt>
                <c:pt idx="3">
                  <c:v>Lack time to develop online teaching materials</c:v>
                </c:pt>
                <c:pt idx="4">
                  <c:v>Difficulty grading online student performance</c:v>
                </c:pt>
                <c:pt idx="5">
                  <c:v>Time compared to F2F classes</c:v>
                </c:pt>
                <c:pt idx="6">
                  <c:v>RTP not recognizing extra time/effort</c:v>
                </c:pt>
                <c:pt idx="7">
                  <c:v>negative impact on RTP (lower SOQ)</c:v>
                </c:pt>
                <c:pt idx="8">
                  <c:v>Lack of support/encouragement by department</c:v>
                </c:pt>
                <c:pt idx="9">
                  <c:v>Lack of hardware</c:v>
                </c:pt>
                <c:pt idx="10">
                  <c:v>Lack of software</c:v>
                </c:pt>
              </c:strCache>
            </c:strRef>
          </c:cat>
          <c:val>
            <c:numRef>
              <c:f>Sheet1!$F$2:$F$12</c:f>
              <c:numCache>
                <c:formatCode>0.00%</c:formatCode>
                <c:ptCount val="11"/>
                <c:pt idx="0">
                  <c:v>0.163</c:v>
                </c:pt>
                <c:pt idx="1">
                  <c:v>0.103</c:v>
                </c:pt>
                <c:pt idx="2">
                  <c:v>0.17</c:v>
                </c:pt>
                <c:pt idx="3">
                  <c:v>0.096</c:v>
                </c:pt>
                <c:pt idx="4">
                  <c:v>0.194</c:v>
                </c:pt>
                <c:pt idx="5">
                  <c:v>0.105</c:v>
                </c:pt>
                <c:pt idx="6">
                  <c:v>0.127</c:v>
                </c:pt>
                <c:pt idx="7">
                  <c:v>0.138</c:v>
                </c:pt>
                <c:pt idx="8">
                  <c:v>0.216</c:v>
                </c:pt>
                <c:pt idx="9">
                  <c:v>0.231</c:v>
                </c:pt>
                <c:pt idx="10">
                  <c:v>0.213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90C-4F2E-8BD8-CDE17F0B10F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Lack familiarity with online teaching technology</c:v>
                </c:pt>
                <c:pt idx="1">
                  <c:v>Course content not appropriate for online </c:v>
                </c:pt>
                <c:pt idx="2">
                  <c:v>Lack technical support</c:v>
                </c:pt>
                <c:pt idx="3">
                  <c:v>Lack time to develop online teaching materials</c:v>
                </c:pt>
                <c:pt idx="4">
                  <c:v>Difficulty grading online student performance</c:v>
                </c:pt>
                <c:pt idx="5">
                  <c:v>Time compared to F2F classes</c:v>
                </c:pt>
                <c:pt idx="6">
                  <c:v>RTP not recognizing extra time/effort</c:v>
                </c:pt>
                <c:pt idx="7">
                  <c:v>negative impact on RTP (lower SOQ)</c:v>
                </c:pt>
                <c:pt idx="8">
                  <c:v>Lack of support/encouragement by department</c:v>
                </c:pt>
                <c:pt idx="9">
                  <c:v>Lack of hardware</c:v>
                </c:pt>
                <c:pt idx="10">
                  <c:v>Lack of software</c:v>
                </c:pt>
              </c:strCache>
            </c:strRef>
          </c:cat>
          <c:val>
            <c:numRef>
              <c:f>Sheet1!$G$2:$G$12</c:f>
              <c:numCache>
                <c:formatCode>0.00%</c:formatCode>
                <c:ptCount val="11"/>
                <c:pt idx="0">
                  <c:v>0.237</c:v>
                </c:pt>
                <c:pt idx="1">
                  <c:v>0.166</c:v>
                </c:pt>
                <c:pt idx="2">
                  <c:v>0.151</c:v>
                </c:pt>
                <c:pt idx="3">
                  <c:v>0.085</c:v>
                </c:pt>
                <c:pt idx="4">
                  <c:v>0.153</c:v>
                </c:pt>
                <c:pt idx="5">
                  <c:v>0.124</c:v>
                </c:pt>
                <c:pt idx="6">
                  <c:v>0.198</c:v>
                </c:pt>
                <c:pt idx="7">
                  <c:v>0.216</c:v>
                </c:pt>
                <c:pt idx="8">
                  <c:v>0.318</c:v>
                </c:pt>
                <c:pt idx="9">
                  <c:v>0.242</c:v>
                </c:pt>
                <c:pt idx="10">
                  <c:v>0.217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90C-4F2E-8BD8-CDE17F0B10FC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Lack familiarity with online teaching technology</c:v>
                </c:pt>
                <c:pt idx="1">
                  <c:v>Course content not appropriate for online </c:v>
                </c:pt>
                <c:pt idx="2">
                  <c:v>Lack technical support</c:v>
                </c:pt>
                <c:pt idx="3">
                  <c:v>Lack time to develop online teaching materials</c:v>
                </c:pt>
                <c:pt idx="4">
                  <c:v>Difficulty grading online student performance</c:v>
                </c:pt>
                <c:pt idx="5">
                  <c:v>Time compared to F2F classes</c:v>
                </c:pt>
                <c:pt idx="6">
                  <c:v>RTP not recognizing extra time/effort</c:v>
                </c:pt>
                <c:pt idx="7">
                  <c:v>negative impact on RTP (lower SOQ)</c:v>
                </c:pt>
                <c:pt idx="8">
                  <c:v>Lack of support/encouragement by department</c:v>
                </c:pt>
                <c:pt idx="9">
                  <c:v>Lack of hardware</c:v>
                </c:pt>
                <c:pt idx="10">
                  <c:v>Lack of software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90C-4F2E-8BD8-CDE17F0B10FC}"/>
            </c:ext>
          </c:extLst>
        </c:ser>
        <c:ser>
          <c:idx val="7"/>
          <c:order val="7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Sheet1!$A$2:$A$12</c:f>
              <c:strCache>
                <c:ptCount val="11"/>
                <c:pt idx="0">
                  <c:v>Lack familiarity with online teaching technology</c:v>
                </c:pt>
                <c:pt idx="1">
                  <c:v>Course content not appropriate for online </c:v>
                </c:pt>
                <c:pt idx="2">
                  <c:v>Lack technical support</c:v>
                </c:pt>
                <c:pt idx="3">
                  <c:v>Lack time to develop online teaching materials</c:v>
                </c:pt>
                <c:pt idx="4">
                  <c:v>Difficulty grading online student performance</c:v>
                </c:pt>
                <c:pt idx="5">
                  <c:v>Time compared to F2F classes</c:v>
                </c:pt>
                <c:pt idx="6">
                  <c:v>RTP not recognizing extra time/effort</c:v>
                </c:pt>
                <c:pt idx="7">
                  <c:v>negative impact on RTP (lower SOQ)</c:v>
                </c:pt>
                <c:pt idx="8">
                  <c:v>Lack of support/encouragement by department</c:v>
                </c:pt>
                <c:pt idx="9">
                  <c:v>Lack of hardware</c:v>
                </c:pt>
                <c:pt idx="10">
                  <c:v>Lack of software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90C-4F2E-8BD8-CDE17F0B10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560166880"/>
        <c:axId val="560154016"/>
      </c:barChart>
      <c:catAx>
        <c:axId val="56016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560154016"/>
        <c:crosses val="autoZero"/>
        <c:auto val="1"/>
        <c:lblAlgn val="ctr"/>
        <c:lblOffset val="100"/>
        <c:noMultiLvlLbl val="0"/>
      </c:catAx>
      <c:valAx>
        <c:axId val="56015401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 sz="1100" dirty="0">
                    <a:latin typeface="Gill Sans" charset="0"/>
                    <a:ea typeface="Gill Sans" charset="0"/>
                    <a:cs typeface="Gill Sans" charset="0"/>
                  </a:rPr>
                  <a:t>Percentage</a:t>
                </a:r>
                <a:r>
                  <a:rPr lang="en-US" sz="1100" baseline="0" dirty="0">
                    <a:latin typeface="Gill Sans" charset="0"/>
                    <a:ea typeface="Gill Sans" charset="0"/>
                    <a:cs typeface="Gill Sans" charset="0"/>
                  </a:rPr>
                  <a:t> of Faculty Ratings</a:t>
                </a:r>
                <a:endParaRPr lang="en-US" sz="1100" dirty="0">
                  <a:latin typeface="Gill Sans" charset="0"/>
                  <a:ea typeface="Gill Sans" charset="0"/>
                  <a:cs typeface="Gill Sans" charset="0"/>
                </a:endParaRPr>
              </a:p>
            </c:rich>
          </c:tx>
          <c:layout>
            <c:manualLayout>
              <c:xMode val="edge"/>
              <c:yMode val="edge"/>
              <c:x val="0.0725707876390081"/>
              <c:y val="0.07066806006434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56016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53201991550394"/>
          <c:y val="0.0733068419594585"/>
          <c:w val="0.146798008449606"/>
          <c:h val="0.3846796018445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charset="0"/>
              <a:ea typeface="Gill Sans" charset="0"/>
              <a:cs typeface="Gill Sans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B6CE8-2FFE-D040-8F39-F1C18595F018}" type="datetimeFigureOut">
              <a:rPr lang="en-US" smtClean="0"/>
              <a:t>9/8/17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3EDFB-1EFD-D745-B48E-DBF2DCE46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60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</a:t>
            </a:r>
            <a:r>
              <a:rPr lang="en-US" baseline="0" dirty="0"/>
              <a:t> try to find a picture with better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3EDFB-1EFD-D745-B48E-DBF2DCE461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0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Continuing our efforts in 2017 – 18 also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3EDFB-1EFD-D745-B48E-DBF2DCE461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92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9E09B-CCF5-4962-95D6-FF2E94346B04}" type="datetimeFigureOut">
              <a:rPr lang="en-US" smtClean="0"/>
              <a:pPr/>
              <a:t>9/8/17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33D8-5447-47F5-B4F9-489CB73D7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y6vmbmro" TargetMode="External"/><Relationship Id="rId3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linelearningsurvey.com/reports/onlinereportcard.pdf" TargetMode="Externa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rN5QHb-bPCJhAGWsGqhVOZs2n2FAH86lAHWM0Wd67lw/edit?usp=sharing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ycnjw5f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olt.merlot.org/vol8no1/lloyd_0312.pdf" TargetMode="Externa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8dpvHFc4j9YcWtlbVV6aWcxaGc/view" TargetMode="Externa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sidehighered.com/advice/2016/12/13/advice-faculty-members-about-overcoming-resistance-teaching-online-essay" TargetMode="Externa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219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5720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date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cusf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450" y="838200"/>
            <a:ext cx="3467100" cy="781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19400" y="1828800"/>
            <a:ext cx="3429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ecisidi giocare pulito: – Sono qui per affari, Sebastiano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012"/>
            <a:ext cx="9144000" cy="4475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399893"/>
            <a:ext cx="91440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Creating the Pathway to Engage Faculty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Throughout the Institution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in groups or pairs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" y="1443643"/>
            <a:ext cx="8001000" cy="89255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600" b="1" dirty="0">
                <a:solidFill>
                  <a:prstClr val="black"/>
                </a:solidFill>
              </a:rPr>
              <a:t>What steps are taken on your campus to address barriers to faculty participation or engagement in QM?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908048"/>
            <a:ext cx="769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Post your thoughts on:</a:t>
            </a:r>
          </a:p>
          <a:p>
            <a:endParaRPr lang="en-US" sz="2400" b="1" dirty="0"/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tinyurl.com/y6vmbmro</a:t>
            </a:r>
            <a:endParaRPr lang="en-US" sz="2800" dirty="0" smtClean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659" y="3200400"/>
            <a:ext cx="4065041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Acceptance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697506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Gill Sans" charset="0"/>
                <a:cs typeface="Gill Sans" charset="0"/>
                <a:hlinkClick r:id="rId2"/>
              </a:rPr>
              <a:t>Data source: Babson Survey Research Group, 2016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1092"/>
            <a:ext cx="8229600" cy="3654308"/>
          </a:xfrm>
        </p:spPr>
      </p:pic>
    </p:spTree>
    <p:extLst>
      <p:ext uri="{BB962C8B-B14F-4D97-AF65-F5344CB8AC3E}">
        <p14:creationId xmlns:p14="http://schemas.microsoft.com/office/powerpoint/2010/main" val="4564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  <a:ea typeface="Gill Sans" charset="0"/>
                <a:cs typeface="Gill Sans" charset="0"/>
              </a:rPr>
              <a:t>Faculty interest in online teaching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40010756"/>
              </p:ext>
            </p:extLst>
          </p:nvPr>
        </p:nvGraphicFramePr>
        <p:xfrm>
          <a:off x="533400" y="1676400"/>
          <a:ext cx="7528560" cy="419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 5"/>
          <p:cNvSpPr/>
          <p:nvPr/>
        </p:nvSpPr>
        <p:spPr>
          <a:xfrm>
            <a:off x="2971800" y="2057400"/>
            <a:ext cx="1816003" cy="287528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22138" y="1522511"/>
            <a:ext cx="3099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Moderate level of interest</a:t>
            </a:r>
          </a:p>
        </p:txBody>
      </p:sp>
    </p:spTree>
    <p:extLst>
      <p:ext uri="{BB962C8B-B14F-4D97-AF65-F5344CB8AC3E}">
        <p14:creationId xmlns:p14="http://schemas.microsoft.com/office/powerpoint/2010/main" val="13382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3831"/>
            <a:ext cx="8763000" cy="108806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rPr>
              <a:t>Faculty confidence in online teaching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2367" y="2160270"/>
            <a:ext cx="5926159" cy="30168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charset="0"/>
              <a:buChar char="•"/>
            </a:pPr>
            <a:endParaRPr lang="en-US" sz="2175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805134579"/>
              </p:ext>
            </p:extLst>
          </p:nvPr>
        </p:nvGraphicFramePr>
        <p:xfrm>
          <a:off x="304800" y="1524000"/>
          <a:ext cx="8534400" cy="4648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7977" y="1258602"/>
            <a:ext cx="3078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Lower level of confidence in online settings</a:t>
            </a:r>
          </a:p>
        </p:txBody>
      </p:sp>
      <p:sp>
        <p:nvSpPr>
          <p:cNvPr id="7" name="Oval 6"/>
          <p:cNvSpPr/>
          <p:nvPr/>
        </p:nvSpPr>
        <p:spPr>
          <a:xfrm>
            <a:off x="2545081" y="3989070"/>
            <a:ext cx="3604259" cy="929640"/>
          </a:xfrm>
          <a:prstGeom prst="ellipse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4235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94" y="346573"/>
            <a:ext cx="8138160" cy="10880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rPr>
              <a:t>Faculty barriers to online teaching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2367" y="2160270"/>
            <a:ext cx="5926159" cy="30168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charset="0"/>
              <a:buChar char="•"/>
            </a:pPr>
            <a:endParaRPr lang="en-US" sz="2175" dirty="0">
              <a:solidFill>
                <a:schemeClr val="tx1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64649684"/>
              </p:ext>
            </p:extLst>
          </p:nvPr>
        </p:nvGraphicFramePr>
        <p:xfrm>
          <a:off x="578276" y="1143000"/>
          <a:ext cx="827913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658838" y="4665697"/>
            <a:ext cx="1995716" cy="113107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350" b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Beliefs about online teaching</a:t>
            </a:r>
          </a:p>
          <a:p>
            <a:pPr marL="214313" indent="-214313">
              <a:buFontTx/>
              <a:buChar char="-"/>
            </a:pPr>
            <a:r>
              <a:rPr lang="en-US" sz="1350" b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Extra time/effort</a:t>
            </a:r>
          </a:p>
          <a:p>
            <a:pPr marL="214313" indent="-214313">
              <a:buFontTx/>
              <a:buChar char="-"/>
            </a:pPr>
            <a:r>
              <a:rPr lang="en-US" sz="1350" b="1" dirty="0">
                <a:solidFill>
                  <a:srgbClr val="0070C0"/>
                </a:solidFill>
                <a:latin typeface="Gill Sans" charset="0"/>
                <a:ea typeface="Gill Sans" charset="0"/>
                <a:cs typeface="Gill Sans" charset="0"/>
              </a:rPr>
              <a:t>Recognition of time/effort </a:t>
            </a:r>
          </a:p>
        </p:txBody>
      </p:sp>
    </p:spTree>
    <p:extLst>
      <p:ext uri="{BB962C8B-B14F-4D97-AF65-F5344CB8AC3E}">
        <p14:creationId xmlns:p14="http://schemas.microsoft.com/office/powerpoint/2010/main" val="20534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Gill Sans" charset="0"/>
                <a:cs typeface="Gill Sans" charset="0"/>
              </a:rPr>
              <a:t>Addressing barriers to more faculty engagement in QM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477000" cy="4906963"/>
          </a:xfrm>
        </p:spPr>
        <p:txBody>
          <a:bodyPr>
            <a:normAutofit/>
          </a:bodyPr>
          <a:lstStyle/>
          <a:p>
            <a:r>
              <a:rPr lang="en-US" sz="2600" dirty="0"/>
              <a:t>Create motivation for faculty to increase their confidence and interest in creating online courses</a:t>
            </a:r>
          </a:p>
          <a:p>
            <a:pPr lvl="1"/>
            <a:r>
              <a:rPr lang="en-US" sz="2200" dirty="0"/>
              <a:t>Professional development trainings, workshops</a:t>
            </a:r>
          </a:p>
          <a:p>
            <a:pPr lvl="1"/>
            <a:r>
              <a:rPr lang="en-US" sz="2200" dirty="0"/>
              <a:t>Make faculty familiar with research on online teaching and learning (like QM)</a:t>
            </a:r>
          </a:p>
          <a:p>
            <a:pPr lvl="1"/>
            <a:r>
              <a:rPr lang="en-US" sz="2200" dirty="0"/>
              <a:t>Recognition in terms of RTP points</a:t>
            </a:r>
          </a:p>
          <a:p>
            <a:pPr lvl="1"/>
            <a:r>
              <a:rPr lang="en-US" sz="2200" dirty="0"/>
              <a:t>Incentives (like stipend, course release) to compensate for the additional time and efforts needed by faculty to develop online courses</a:t>
            </a:r>
          </a:p>
          <a:p>
            <a:pPr marL="457200" lvl="1" indent="0">
              <a:buNone/>
            </a:pPr>
            <a:endParaRPr lang="en-US" sz="2200" dirty="0"/>
          </a:p>
        </p:txBody>
      </p:sp>
      <p:pic>
        <p:nvPicPr>
          <p:cNvPr id="4" name="Picture 3" descr="August | 2013 | Hopes and Dreams: My Writing and My S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390" y="2743200"/>
            <a:ext cx="2524205" cy="200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Addressing barriers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Make faculty aware of campus resources to help them design quality online courses</a:t>
            </a:r>
          </a:p>
          <a:p>
            <a:pPr lvl="1"/>
            <a:r>
              <a:rPr lang="en-US" sz="2200" dirty="0"/>
              <a:t>Technology experts</a:t>
            </a:r>
          </a:p>
          <a:p>
            <a:pPr lvl="1"/>
            <a:r>
              <a:rPr lang="en-US" sz="2200" dirty="0"/>
              <a:t>Software availability</a:t>
            </a:r>
          </a:p>
          <a:p>
            <a:pPr lvl="1"/>
            <a:r>
              <a:rPr lang="en-US" sz="2200" dirty="0">
                <a:ea typeface="Gill Sans" charset="0"/>
                <a:cs typeface="Gill Sans" charset="0"/>
              </a:rPr>
              <a:t>Training videos</a:t>
            </a:r>
            <a:endParaRPr lang="en-US" sz="2800" dirty="0">
              <a:ea typeface="Gill Sans" charset="0"/>
              <a:cs typeface="Gill Sans" charset="0"/>
            </a:endParaRPr>
          </a:p>
          <a:p>
            <a:r>
              <a:rPr lang="en-US" sz="2600" dirty="0">
                <a:ea typeface="Gill Sans" charset="0"/>
                <a:cs typeface="Gill Sans" charset="0"/>
              </a:rPr>
              <a:t>Creating a campus culture of online teaching</a:t>
            </a:r>
          </a:p>
          <a:p>
            <a:pPr lvl="1"/>
            <a:r>
              <a:rPr lang="en-US" sz="2400" dirty="0">
                <a:ea typeface="Gill Sans" charset="0"/>
                <a:cs typeface="Gill Sans" charset="0"/>
              </a:rPr>
              <a:t>Community of faculty teaching online courses who can support each other</a:t>
            </a:r>
          </a:p>
          <a:p>
            <a:pPr lvl="1"/>
            <a:r>
              <a:rPr lang="en-US" sz="2400" dirty="0">
                <a:ea typeface="Gill Sans" charset="0"/>
                <a:cs typeface="Gill Sans" charset="0"/>
              </a:rPr>
              <a:t>Can also help boost faculty motivation and interest</a:t>
            </a:r>
          </a:p>
          <a:p>
            <a:r>
              <a:rPr lang="en-US" sz="2600" dirty="0">
                <a:ea typeface="Gill Sans" charset="0"/>
                <a:cs typeface="Gill Sans" charset="0"/>
              </a:rPr>
              <a:t>Collegial and administrative support</a:t>
            </a:r>
          </a:p>
          <a:p>
            <a:pPr lvl="1"/>
            <a:r>
              <a:rPr lang="en-US" sz="2400" dirty="0">
                <a:ea typeface="Gill Sans" charset="0"/>
                <a:cs typeface="Gill Sans" charset="0"/>
              </a:rPr>
              <a:t>Assessment</a:t>
            </a:r>
          </a:p>
        </p:txBody>
      </p:sp>
      <p:pic>
        <p:nvPicPr>
          <p:cNvPr id="4" name="Picture 3" descr="108namesConstitution - commun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4653642"/>
            <a:ext cx="2234271" cy="16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Identify Promising Approaches to Engage and Expand a campus-wide QM Community of Practice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816468"/>
            <a:ext cx="6019800" cy="40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Promising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be filled in based on participants’ discussions earlier</a:t>
            </a:r>
          </a:p>
        </p:txBody>
      </p:sp>
    </p:spTree>
    <p:extLst>
      <p:ext uri="{BB962C8B-B14F-4D97-AF65-F5344CB8AC3E}">
        <p14:creationId xmlns:p14="http://schemas.microsoft.com/office/powerpoint/2010/main" val="20701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campus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40,000 students</a:t>
            </a:r>
          </a:p>
          <a:p>
            <a:r>
              <a:rPr lang="en-US" sz="2800" dirty="0"/>
              <a:t>Over 200 faculty</a:t>
            </a:r>
          </a:p>
          <a:p>
            <a:r>
              <a:rPr lang="en-US" sz="2800" dirty="0"/>
              <a:t>Online Learning at CSUF:</a:t>
            </a:r>
          </a:p>
          <a:p>
            <a:pPr lvl="1"/>
            <a:r>
              <a:rPr lang="en-US" sz="2400" dirty="0"/>
              <a:t>18 degree programs</a:t>
            </a:r>
          </a:p>
          <a:p>
            <a:pPr lvl="1"/>
            <a:r>
              <a:rPr lang="en-US" sz="2400" dirty="0"/>
              <a:t>18 Certificate programs</a:t>
            </a:r>
          </a:p>
          <a:p>
            <a:pPr lvl="1"/>
            <a:r>
              <a:rPr lang="en-US" sz="2400" dirty="0"/>
              <a:t>2 degree completion programs</a:t>
            </a:r>
          </a:p>
          <a:p>
            <a:pPr lvl="1"/>
            <a:r>
              <a:rPr lang="en-US" sz="2400" dirty="0"/>
              <a:t>450 – 470 online courses every semester (Fall 2016, Spring 2017 data) and about 200 in Summer 2016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6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219200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371600" y="4572000"/>
            <a:ext cx="64008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date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cusf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8450" y="838200"/>
            <a:ext cx="3467100" cy="7810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819400" y="1828800"/>
            <a:ext cx="342900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Decisidi giocare pulito: – Sono qui per affari, Sebastiano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012"/>
            <a:ext cx="9144000" cy="44759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07450"/>
            <a:ext cx="9144000" cy="169277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Sinjini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Mitra</a:t>
            </a:r>
            <a:r>
              <a:rPr lang="en-US" sz="2000" dirty="0">
                <a:solidFill>
                  <a:schemeClr val="bg1"/>
                </a:solidFill>
              </a:rPr>
              <a:t>, Ph. D.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Associate Professor, ISDS Department, </a:t>
            </a:r>
            <a:r>
              <a:rPr lang="en-US" sz="2000" i="1" dirty="0" err="1">
                <a:solidFill>
                  <a:schemeClr val="bg1"/>
                </a:solidFill>
              </a:rPr>
              <a:t>Mihaylo</a:t>
            </a:r>
            <a:r>
              <a:rPr lang="en-US" sz="2000" i="1" dirty="0">
                <a:solidFill>
                  <a:schemeClr val="bg1"/>
                </a:solidFill>
              </a:rPr>
              <a:t> College of Business and Economics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Marsha Orr, MSN, RN</a:t>
            </a:r>
          </a:p>
          <a:p>
            <a:pPr algn="ctr"/>
            <a:r>
              <a:rPr lang="en-US" sz="2000" i="1" dirty="0">
                <a:solidFill>
                  <a:schemeClr val="bg1"/>
                </a:solidFill>
              </a:rPr>
              <a:t>Coordinator, Distance </a:t>
            </a:r>
            <a:r>
              <a:rPr lang="en-US" sz="2000" i="1" dirty="0" smtClean="0">
                <a:solidFill>
                  <a:schemeClr val="bg1"/>
                </a:solidFill>
              </a:rPr>
              <a:t>Education, School of Nursing</a:t>
            </a:r>
            <a:endParaRPr lang="en-US" sz="2000" i="1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64287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Creating the Pathway to Engage Faculty Throughout the Institution</a:t>
            </a:r>
          </a:p>
        </p:txBody>
      </p:sp>
    </p:spTree>
    <p:extLst>
      <p:ext uri="{BB962C8B-B14F-4D97-AF65-F5344CB8AC3E}">
        <p14:creationId xmlns:p14="http://schemas.microsoft.com/office/powerpoint/2010/main" val="325018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ea typeface="Gill Sans" charset="0"/>
                <a:cs typeface="Gill Sans" charset="0"/>
              </a:rPr>
              <a:t>Our progress thus far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6197" y="3355914"/>
            <a:ext cx="1640724" cy="170389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Gill Sans" charset="0"/>
                <a:ea typeface="Gill Sans" charset="0"/>
                <a:cs typeface="Gill Sans" charset="0"/>
              </a:rPr>
              <a:t>Spring 2014 </a:t>
            </a:r>
          </a:p>
          <a:p>
            <a:pPr algn="ctr"/>
            <a:endParaRPr lang="en-US" sz="1350" b="1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27 Faculty 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primarily from 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School of Nursing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11322" y="3355914"/>
            <a:ext cx="1640725" cy="17038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Gill Sans" charset="0"/>
                <a:ea typeface="Gill Sans" charset="0"/>
                <a:cs typeface="Gill Sans" charset="0"/>
              </a:rPr>
              <a:t>2014-2015</a:t>
            </a:r>
          </a:p>
          <a:p>
            <a:pPr algn="ctr"/>
            <a:endParaRPr lang="en-US" sz="1350" b="1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11 Faculty &amp; Staff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from 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8 Colleges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00051" y="3364459"/>
            <a:ext cx="1639068" cy="1703894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Gill Sans" charset="0"/>
                <a:ea typeface="Gill Sans" charset="0"/>
                <a:cs typeface="Gill Sans" charset="0"/>
              </a:rPr>
              <a:t>2015-2016</a:t>
            </a:r>
          </a:p>
          <a:p>
            <a:pPr algn="ctr"/>
            <a:endParaRPr lang="en-US" sz="1350" b="1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15 Faculty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from 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7 Colleges</a:t>
            </a:r>
          </a:p>
        </p:txBody>
      </p:sp>
      <p:sp>
        <p:nvSpPr>
          <p:cNvPr id="10" name="Notched Right Arrow 9"/>
          <p:cNvSpPr/>
          <p:nvPr/>
        </p:nvSpPr>
        <p:spPr>
          <a:xfrm>
            <a:off x="294925" y="2133600"/>
            <a:ext cx="2072124" cy="1078543"/>
          </a:xfrm>
          <a:prstGeom prst="notchedRightArrow">
            <a:avLst>
              <a:gd name="adj1" fmla="val 65553"/>
              <a:gd name="adj2" fmla="val 2547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Starting the community</a:t>
            </a:r>
          </a:p>
        </p:txBody>
      </p:sp>
      <p:sp>
        <p:nvSpPr>
          <p:cNvPr id="12" name="Notched Right Arrow 11"/>
          <p:cNvSpPr/>
          <p:nvPr/>
        </p:nvSpPr>
        <p:spPr>
          <a:xfrm>
            <a:off x="2389879" y="2133600"/>
            <a:ext cx="2491523" cy="1230859"/>
          </a:xfrm>
          <a:prstGeom prst="notchedRightArrow">
            <a:avLst>
              <a:gd name="adj1" fmla="val 65553"/>
              <a:gd name="adj2" fmla="val 2547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Establishing the community 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Understanding faculty needs</a:t>
            </a:r>
          </a:p>
        </p:txBody>
      </p:sp>
      <p:sp>
        <p:nvSpPr>
          <p:cNvPr id="13" name="Notched Right Arrow 12"/>
          <p:cNvSpPr/>
          <p:nvPr/>
        </p:nvSpPr>
        <p:spPr>
          <a:xfrm>
            <a:off x="4897990" y="2133600"/>
            <a:ext cx="2339502" cy="1218470"/>
          </a:xfrm>
          <a:prstGeom prst="notchedRightArrow">
            <a:avLst>
              <a:gd name="adj1" fmla="val 65553"/>
              <a:gd name="adj2" fmla="val 254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Expanding the community 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Responding to faculty needs</a:t>
            </a:r>
          </a:p>
        </p:txBody>
      </p:sp>
      <p:sp>
        <p:nvSpPr>
          <p:cNvPr id="11" name="Notched Right Arrow 10"/>
          <p:cNvSpPr/>
          <p:nvPr/>
        </p:nvSpPr>
        <p:spPr>
          <a:xfrm>
            <a:off x="7254080" y="2133600"/>
            <a:ext cx="1787500" cy="1163386"/>
          </a:xfrm>
          <a:prstGeom prst="notchedRightArrow">
            <a:avLst>
              <a:gd name="adj1" fmla="val 65553"/>
              <a:gd name="adj2" fmla="val 25474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Sustaining the community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328296" y="3338074"/>
            <a:ext cx="1639068" cy="17038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latin typeface="Gill Sans" charset="0"/>
                <a:ea typeface="Gill Sans" charset="0"/>
                <a:cs typeface="Gill Sans" charset="0"/>
              </a:rPr>
              <a:t>2016-2017</a:t>
            </a:r>
          </a:p>
          <a:p>
            <a:pPr algn="ctr"/>
            <a:endParaRPr lang="en-US" sz="1350" b="1" dirty="0"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sz="1350" dirty="0" smtClean="0">
                <a:latin typeface="Gill Sans" charset="0"/>
                <a:ea typeface="Gill Sans" charset="0"/>
                <a:cs typeface="Gill Sans" charset="0"/>
              </a:rPr>
              <a:t>38 </a:t>
            </a:r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Faculty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from </a:t>
            </a:r>
          </a:p>
          <a:p>
            <a:pPr algn="ctr"/>
            <a:r>
              <a:rPr lang="en-US" sz="1350" dirty="0">
                <a:latin typeface="Gill Sans" charset="0"/>
                <a:ea typeface="Gill Sans" charset="0"/>
                <a:cs typeface="Gill Sans" charset="0"/>
              </a:rPr>
              <a:t>8 Colleges</a:t>
            </a:r>
          </a:p>
        </p:txBody>
      </p:sp>
    </p:spTree>
    <p:extLst>
      <p:ext uri="{BB962C8B-B14F-4D97-AF65-F5344CB8AC3E}">
        <p14:creationId xmlns:p14="http://schemas.microsoft.com/office/powerpoint/2010/main" val="18579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QM Trainings on campus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619819"/>
              </p:ext>
            </p:extLst>
          </p:nvPr>
        </p:nvGraphicFramePr>
        <p:xfrm>
          <a:off x="1263967" y="2057401"/>
          <a:ext cx="6737033" cy="2209799"/>
        </p:xfrm>
        <a:graphic>
          <a:graphicData uri="http://schemas.openxmlformats.org/drawingml/2006/table">
            <a:tbl>
              <a:tblPr firstRow="1" firstCol="1" bandRow="1"/>
              <a:tblGrid>
                <a:gridCol w="4206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03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48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Type of QA training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Number of faculty/staff</a:t>
                      </a:r>
                      <a:endParaRPr lang="en-US" sz="200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95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APPQMR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5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PRC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5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Master </a:t>
                      </a:r>
                      <a:r>
                        <a:rPr lang="en-US" sz="2000" b="1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Reviewer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62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Other </a:t>
                      </a:r>
                      <a:r>
                        <a:rPr lang="en-US" sz="20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QA-related training</a:t>
                      </a:r>
                      <a:endParaRPr lang="en-US" sz="20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14</a:t>
                      </a:r>
                      <a:endParaRPr lang="en-US" sz="20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62000" y="47244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APPQMR workshops held on campus every Fall and Spring, starting from Fall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681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Strategies moving forward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8201" y="2953945"/>
            <a:ext cx="7391399" cy="1703895"/>
            <a:chOff x="1117602" y="2699898"/>
            <a:chExt cx="9855198" cy="2271860"/>
          </a:xfrm>
        </p:grpSpPr>
        <p:sp>
          <p:nvSpPr>
            <p:cNvPr id="6" name="Rounded Rectangle 5"/>
            <p:cNvSpPr/>
            <p:nvPr/>
          </p:nvSpPr>
          <p:spPr>
            <a:xfrm>
              <a:off x="3657600" y="2699899"/>
              <a:ext cx="2235200" cy="22718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Community building </a:t>
              </a:r>
            </a:p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activities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117602" y="2699899"/>
              <a:ext cx="2294904" cy="227185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Faculty </a:t>
              </a:r>
            </a:p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expertise development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37895" y="2699898"/>
              <a:ext cx="2294905" cy="2271859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Campus technology </a:t>
              </a:r>
            </a:p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experts and </a:t>
              </a:r>
            </a:p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support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677895" y="2699898"/>
              <a:ext cx="2294905" cy="227185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Video on </a:t>
              </a:r>
            </a:p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online </a:t>
              </a:r>
            </a:p>
            <a:p>
              <a:pPr algn="ctr"/>
              <a:r>
                <a:rPr lang="en-US" dirty="0">
                  <a:latin typeface="Gill Sans" charset="0"/>
                  <a:ea typeface="Gill Sans" charset="0"/>
                  <a:cs typeface="Gill Sans" charset="0"/>
                </a:rPr>
                <a:t>teaching</a:t>
              </a:r>
            </a:p>
          </p:txBody>
        </p:sp>
      </p:grpSp>
      <p:sp>
        <p:nvSpPr>
          <p:cNvPr id="14" name="Notched Right Arrow 13"/>
          <p:cNvSpPr/>
          <p:nvPr/>
        </p:nvSpPr>
        <p:spPr>
          <a:xfrm>
            <a:off x="918653" y="4676996"/>
            <a:ext cx="7521512" cy="1114204"/>
          </a:xfrm>
          <a:prstGeom prst="notchedRightArrow">
            <a:avLst>
              <a:gd name="adj1" fmla="val 65553"/>
              <a:gd name="adj2" fmla="val 2547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INSTITUTIONAL CHANGE</a:t>
            </a:r>
          </a:p>
        </p:txBody>
      </p:sp>
      <p:sp>
        <p:nvSpPr>
          <p:cNvPr id="5" name="Left-Right Arrow 4"/>
          <p:cNvSpPr/>
          <p:nvPr/>
        </p:nvSpPr>
        <p:spPr>
          <a:xfrm>
            <a:off x="918653" y="1828800"/>
            <a:ext cx="7521512" cy="1074168"/>
          </a:xfrm>
          <a:prstGeom prst="leftRightArrow">
            <a:avLst>
              <a:gd name="adj1" fmla="val 76195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ADDRESSING BARRIERS: </a:t>
            </a:r>
          </a:p>
          <a:p>
            <a:pPr algn="ctr"/>
            <a:r>
              <a:rPr lang="en-US" sz="15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sz="1500" dirty="0" smtClean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Beliefs                                            </a:t>
            </a:r>
            <a:r>
              <a:rPr lang="en-US" sz="1500" dirty="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rPr>
              <a:t>Time/Effort                           Recognition/Support</a:t>
            </a:r>
          </a:p>
        </p:txBody>
      </p:sp>
    </p:spTree>
    <p:extLst>
      <p:ext uri="{BB962C8B-B14F-4D97-AF65-F5344CB8AC3E}">
        <p14:creationId xmlns:p14="http://schemas.microsoft.com/office/powerpoint/2010/main" val="195317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93686"/>
            <a:ext cx="8305800" cy="43213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Identify sources of faculty resistance to online teaching, QA, and online course development</a:t>
            </a:r>
          </a:p>
          <a:p>
            <a:r>
              <a:rPr lang="en-US" dirty="0"/>
              <a:t>Identify strategies to address barriers to engagement in campus-wide adoption of QM</a:t>
            </a:r>
          </a:p>
          <a:p>
            <a:r>
              <a:rPr lang="en-US" dirty="0"/>
              <a:t>Identify promising approaches to engage and expand a campus-wide QM Community of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480219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Our Objectives Were To: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72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Slide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93686"/>
            <a:ext cx="8305800" cy="43213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Identify sources of faculty resistance to online teaching, QA, and online course development</a:t>
            </a:r>
          </a:p>
          <a:p>
            <a:r>
              <a:rPr lang="en-US" dirty="0"/>
              <a:t>Identify strategies to address barriers to engagement in campus-wide adoption of QM</a:t>
            </a:r>
          </a:p>
          <a:p>
            <a:r>
              <a:rPr lang="en-US" dirty="0"/>
              <a:t>Identify promising approaches to engage and expand a campus-wide QM Community of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" y="480219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Learning Objectives: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Identify Sources of Faculty Resistance to Online Teaching, QA,</a:t>
            </a:r>
            <a:br>
              <a:rPr lang="en-US" sz="2400" dirty="0"/>
            </a:br>
            <a:r>
              <a:rPr lang="en-US" sz="2400" dirty="0"/>
              <a:t>and Online Course Development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61" y="685800"/>
            <a:ext cx="5754278" cy="39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Major Drivers of Faculty Resistance?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4908"/>
            <a:ext cx="8229600" cy="3731255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/>
              <a:t>Pair and Share</a:t>
            </a:r>
          </a:p>
          <a:p>
            <a:r>
              <a:rPr lang="en-US" sz="3900" dirty="0"/>
              <a:t>Post your top reasons to: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4000" dirty="0">
                <a:hlinkClick r:id="rId2"/>
              </a:rPr>
              <a:t>http://</a:t>
            </a:r>
            <a:r>
              <a:rPr lang="en-US" sz="4000" dirty="0" smtClean="0">
                <a:hlinkClick r:id="rId2"/>
              </a:rPr>
              <a:t>tinyurl.com/ycnjw5f5</a:t>
            </a:r>
            <a:endParaRPr lang="en-US" sz="4000" dirty="0" smtClean="0"/>
          </a:p>
          <a:p>
            <a:pPr marL="0" indent="0">
              <a:buNone/>
            </a:pPr>
            <a:endParaRPr lang="en-US" sz="4300" dirty="0" smtClean="0">
              <a:hlinkClick r:id="rId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922" y="1524000"/>
            <a:ext cx="3543785" cy="353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Major Drivers of Faculty Resistance?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2800" b="1" dirty="0"/>
              <a:t>Cultural Assumptions and Values</a:t>
            </a:r>
          </a:p>
          <a:p>
            <a:pPr marL="0" indent="0">
              <a:buNone/>
            </a:pPr>
            <a:r>
              <a:rPr lang="en-US" sz="2800" b="1" dirty="0"/>
              <a:t>Fear of the Unknown, Loss, and Failure</a:t>
            </a:r>
          </a:p>
          <a:p>
            <a:pPr marL="0" indent="0">
              <a:buNone/>
            </a:pPr>
            <a:r>
              <a:rPr lang="en-US" sz="2800" b="1" dirty="0"/>
              <a:t>Fear of Disruption of Interpersonal Relationships</a:t>
            </a:r>
          </a:p>
          <a:p>
            <a:pPr marL="0" indent="0">
              <a:buNone/>
            </a:pPr>
            <a:r>
              <a:rPr lang="en-US" sz="2800" b="1" dirty="0"/>
              <a:t>Concerns about the External Impact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dirty="0" smtClean="0">
                <a:hlinkClick r:id="rId2"/>
              </a:rPr>
              <a:t>Lloyd, Byrne, &amp; McCoy</a:t>
            </a: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close validation messages success message fail message check your bulk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312502"/>
            <a:ext cx="3200400" cy="225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Major Drivers of Faculty Resistance?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379382"/>
            <a:ext cx="8534399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endParaRPr lang="en-US" sz="1800" dirty="0">
              <a:hlinkClick r:id="rId3"/>
            </a:endParaRPr>
          </a:p>
          <a:p>
            <a:r>
              <a:rPr lang="en-US" sz="1800" dirty="0" err="1">
                <a:hlinkClick r:id="rId3"/>
              </a:rPr>
              <a:t>Vivolvo</a:t>
            </a:r>
            <a:r>
              <a:rPr lang="en-US" sz="1800" dirty="0">
                <a:hlinkClick r:id="rId3"/>
              </a:rPr>
              <a:t> - Why Faculty Refuse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10346"/>
              </p:ext>
            </p:extLst>
          </p:nvPr>
        </p:nvGraphicFramePr>
        <p:xfrm>
          <a:off x="609600" y="1417638"/>
          <a:ext cx="5562600" cy="391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Acrobat Document" r:id="rId4" imgW="5829300" imgH="7543800" progId="Acrobat.Document.2015">
                  <p:embed/>
                </p:oleObj>
              </mc:Choice>
              <mc:Fallback>
                <p:oleObj name="Acrobat Document" r:id="rId4" imgW="5829300" imgH="75438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417638"/>
                        <a:ext cx="5562600" cy="391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Leaders lacking in soft-skills face hard realities. Poor relational ...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215" y="3505200"/>
            <a:ext cx="4216785" cy="279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0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Major Drivers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Faculty </a:t>
            </a:r>
            <a:r>
              <a:rPr lang="en-US" dirty="0"/>
              <a:t>Resistance?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hlinkClick r:id="rId2"/>
              </a:rPr>
              <a:t>Ubell</a:t>
            </a:r>
            <a:r>
              <a:rPr lang="en-US" sz="1800" dirty="0">
                <a:hlinkClick r:id="rId2"/>
              </a:rPr>
              <a:t> - Why Faculty Don't want to Teach Online</a:t>
            </a: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r>
              <a:rPr lang="en-US" sz="2000" b="1" dirty="0"/>
              <a:t>Concern about the impact on career/promotion</a:t>
            </a:r>
          </a:p>
          <a:p>
            <a:pPr marL="0" indent="0">
              <a:buNone/>
            </a:pPr>
            <a:r>
              <a:rPr lang="en-US" sz="2000" b="1" dirty="0"/>
              <a:t>Perception that quality of online is less than that of face to face</a:t>
            </a:r>
          </a:p>
          <a:p>
            <a:pPr marL="0" indent="0">
              <a:buNone/>
            </a:pPr>
            <a:r>
              <a:rPr lang="en-US" sz="2000" b="1" dirty="0"/>
              <a:t>Faculty with most resistance are least familiar with online</a:t>
            </a:r>
          </a:p>
          <a:p>
            <a:pPr marL="0" indent="0">
              <a:buNone/>
            </a:pPr>
            <a:r>
              <a:rPr lang="en-US" sz="2000" b="1" dirty="0"/>
              <a:t>Online is perceived to threaten faculty autonomy</a:t>
            </a:r>
          </a:p>
          <a:p>
            <a:pPr marL="0" indent="0">
              <a:buNone/>
            </a:pPr>
            <a:r>
              <a:rPr lang="en-US" sz="2000" b="1" dirty="0"/>
              <a:t>Development of an online course requires more work than a traditional course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How to Use LinkedIn Groups to Advance Your &lt;strong&gt;Career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062870"/>
            <a:ext cx="3352800" cy="223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00600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Identify Strategies to Address Barriers to Engagement </a:t>
            </a:r>
            <a:br>
              <a:rPr lang="en-US" sz="2400" dirty="0"/>
            </a:br>
            <a:r>
              <a:rPr lang="en-US" sz="2400" dirty="0"/>
              <a:t>in Campus-wide Adoption of QM</a:t>
            </a:r>
          </a:p>
        </p:txBody>
      </p:sp>
      <p:pic>
        <p:nvPicPr>
          <p:cNvPr id="3" name="Picture 2" descr="Sawley level crossing with the &lt;strong&gt;barriers&lt;/strong&gt;... © David Lally :: Geograph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62000"/>
            <a:ext cx="6248400" cy="416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3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trospect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  <a:fontScheme name="Retrospect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718</Words>
  <Application>Microsoft Macintosh PowerPoint</Application>
  <PresentationFormat>On-screen Show (4:3)</PresentationFormat>
  <Paragraphs>179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</vt:lpstr>
      <vt:lpstr>Times New Roman</vt:lpstr>
      <vt:lpstr>Office Theme</vt:lpstr>
      <vt:lpstr>Acrobat Document</vt:lpstr>
      <vt:lpstr>PRESENTATION TITLE</vt:lpstr>
      <vt:lpstr>PRESENTATION TITLE</vt:lpstr>
      <vt:lpstr>Slide Title</vt:lpstr>
      <vt:lpstr>Identify Sources of Faculty Resistance to Online Teaching, QA, and Online Course Development</vt:lpstr>
      <vt:lpstr>What are Major Drivers of Faculty Resistance?</vt:lpstr>
      <vt:lpstr>What are Major Drivers of Faculty Resistance?</vt:lpstr>
      <vt:lpstr>What are Major Drivers of Faculty Resistance?</vt:lpstr>
      <vt:lpstr>What are Major Drivers of  Faculty Resistance?</vt:lpstr>
      <vt:lpstr>Identify Strategies to Address Barriers to Engagement  in Campus-wide Adoption of QM</vt:lpstr>
      <vt:lpstr>Discuss in groups or pairs</vt:lpstr>
      <vt:lpstr>Faculty Acceptance</vt:lpstr>
      <vt:lpstr>Faculty interest in online teaching</vt:lpstr>
      <vt:lpstr>Faculty confidence in online teaching</vt:lpstr>
      <vt:lpstr>Faculty barriers to online teaching</vt:lpstr>
      <vt:lpstr>Addressing barriers to more faculty engagement in QM</vt:lpstr>
      <vt:lpstr>Addressing barriers (cont.)</vt:lpstr>
      <vt:lpstr>Identify Promising Approaches to Engage and Expand a campus-wide QM Community of Practice</vt:lpstr>
      <vt:lpstr>Promising Practices</vt:lpstr>
      <vt:lpstr>Our campus</vt:lpstr>
      <vt:lpstr>Our progress thus far</vt:lpstr>
      <vt:lpstr>QM Trainings on campus</vt:lpstr>
      <vt:lpstr>Strategies moving forward</vt:lpstr>
      <vt:lpstr>Slide Title</vt:lpstr>
    </vt:vector>
  </TitlesOfParts>
  <Company>California State University, Fullerton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Vu, Mishu</dc:creator>
  <cp:lastModifiedBy>Sinjini Mitra</cp:lastModifiedBy>
  <cp:revision>68</cp:revision>
  <dcterms:created xsi:type="dcterms:W3CDTF">2011-10-03T21:31:14Z</dcterms:created>
  <dcterms:modified xsi:type="dcterms:W3CDTF">2017-09-09T00:24:38Z</dcterms:modified>
</cp:coreProperties>
</file>