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9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8" r:id="rId6"/>
    <p:sldId id="270" r:id="rId7"/>
    <p:sldId id="294" r:id="rId8"/>
    <p:sldId id="283" r:id="rId9"/>
    <p:sldId id="284" r:id="rId10"/>
    <p:sldId id="285" r:id="rId11"/>
    <p:sldId id="286" r:id="rId12"/>
    <p:sldId id="287" r:id="rId13"/>
    <p:sldId id="277" r:id="rId14"/>
    <p:sldId id="291" r:id="rId15"/>
    <p:sldId id="295" r:id="rId16"/>
    <p:sldId id="296" r:id="rId17"/>
    <p:sldId id="297" r:id="rId18"/>
    <p:sldId id="292" r:id="rId19"/>
    <p:sldId id="302" r:id="rId20"/>
    <p:sldId id="298" r:id="rId21"/>
    <p:sldId id="301" r:id="rId22"/>
    <p:sldId id="299" r:id="rId23"/>
    <p:sldId id="293" r:id="rId24"/>
    <p:sldId id="300" r:id="rId2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ＭＳ Ｐゴシック" panose="020B0600070205080204" pitchFamily="34" charset="-128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3B1AFAF-43D7-4E69-B9A6-781C0BCF1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5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7AC76FB-F7BA-48B5-A145-90D15044B57A}" type="datetimeFigureOut">
              <a:rPr lang="en-US"/>
              <a:pPr>
                <a:defRPr/>
              </a:pPr>
              <a:t>4/23/2020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A25D15D-A2B4-48F1-B49F-94C3883F49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24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9E0A3-7390-4AC2-9A95-8FB100B24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0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A7E82-1D44-4D9B-9859-81703F25C9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D4ED-7403-45DE-89ED-6FA7C771EF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9D86A-A8AF-4058-97D9-3817D04372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7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ACB73-57C8-4B82-9AE3-B5BC53EAA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1E05F-FC7C-45DC-B3F4-1A59C87BD7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8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AA933CD-3AEA-4F76-B2C5-F14237310A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94A8757-4D2F-45D2-AAA9-1EBC584C12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CC257-1FA3-441D-89DF-52FEEBEC9B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0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60549-E2CF-4925-A298-D949A1F4C3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3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EA000-5BEF-4BC3-8DA3-B0D4EA5A38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774C5"/>
            </a:gs>
            <a:gs pos="77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935ED2-959D-441D-B8AF-3467A0564A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b5.utc.edu/webapps/portal/frameset.jsp?tab_tab_group_id=_2_1&amp;url=/webapps/blackboard/execute/launcher?type=Course&amp;id=_217_1&amp;url=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b4.utc.edu/webapps/portal/frameset.jsp?tab_tab_group_id=_2_1&amp;url=/webapps/blackboard/execute/launcher?type%3DCourse%26id%3D__40526_1_1%26url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71800"/>
            <a:ext cx="8305800" cy="2819400"/>
          </a:xfrm>
        </p:spPr>
        <p:txBody>
          <a:bodyPr/>
          <a:lstStyle/>
          <a:p>
            <a:r>
              <a:rPr lang="en-US" dirty="0" smtClean="0"/>
              <a:t>Applying </a:t>
            </a:r>
            <a:r>
              <a:rPr lang="en-US" dirty="0"/>
              <a:t>the Quality Matters Rubric to Culminating Experiences and Individualized Research Courses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990600"/>
            <a:ext cx="6465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Creating an Organizing Structure and Assessment of Outcomes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209800"/>
            <a:ext cx="6096000" cy="342900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400" dirty="0"/>
              <a:t>Consistent method of organizing and documenting project process and progress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Documentation of communication and feedback between student (candidate) and faculty / committee </a:t>
            </a:r>
            <a:r>
              <a:rPr lang="en-US" sz="2400" dirty="0" smtClean="0"/>
              <a:t>members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Often not a semester-driven process</a:t>
            </a:r>
          </a:p>
          <a:p>
            <a:pPr lvl="1">
              <a:spcAft>
                <a:spcPts val="600"/>
              </a:spcAft>
            </a:pP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Other challenges?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Course Spaces for Culminating Events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209800"/>
            <a:ext cx="6096000" cy="3429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  <a:hlinkClick r:id="rId2" action="ppaction://hlinksldjump"/>
              </a:rPr>
              <a:t>DNP – Translational project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  <a:hlinkClick r:id="rId3"/>
              </a:rPr>
              <a:t>Learning and Leadership Doctoral Program</a:t>
            </a:r>
            <a:r>
              <a:rPr lang="en-US" sz="2400" dirty="0">
                <a:effectLst/>
                <a:hlinkClick r:id="rId3"/>
              </a:rPr>
              <a:t> </a:t>
            </a:r>
            <a:r>
              <a:rPr lang="en-US" sz="2400" dirty="0" smtClean="0">
                <a:effectLst/>
                <a:hlinkClick r:id="rId3"/>
              </a:rPr>
              <a:t>– Dissertation Course Space</a:t>
            </a:r>
            <a:endParaRPr lang="en-US" sz="2400" dirty="0" smtClean="0">
              <a:effectLst/>
            </a:endParaRPr>
          </a:p>
        </p:txBody>
      </p:sp>
      <p:pic>
        <p:nvPicPr>
          <p:cNvPr id="4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200"/>
            <a:ext cx="9144000" cy="60960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838200"/>
          </a:xfrm>
        </p:spPr>
        <p:txBody>
          <a:bodyPr/>
          <a:lstStyle/>
          <a:p>
            <a:r>
              <a:rPr lang="en-US" dirty="0" smtClean="0"/>
              <a:t>DNP Translational Project</a:t>
            </a:r>
            <a:endParaRPr lang="en-US" dirty="0"/>
          </a:p>
        </p:txBody>
      </p:sp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0" y="4865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5" action="ppaction://hlinksldjump" highlightClick="1"/>
          </p:cNvPr>
          <p:cNvSpPr/>
          <p:nvPr/>
        </p:nvSpPr>
        <p:spPr>
          <a:xfrm>
            <a:off x="8832715" y="6485"/>
            <a:ext cx="3048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838200"/>
          </a:xfrm>
        </p:spPr>
        <p:txBody>
          <a:bodyPr/>
          <a:lstStyle/>
          <a:p>
            <a:r>
              <a:rPr lang="en-US" dirty="0" smtClean="0"/>
              <a:t>DNP TP – semester 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6096000"/>
          </a:xfrm>
          <a:prstGeom prst="rect">
            <a:avLst/>
          </a:prstGeom>
        </p:spPr>
      </p:pic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0" y="4865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838200"/>
          </a:xfrm>
        </p:spPr>
        <p:txBody>
          <a:bodyPr/>
          <a:lstStyle/>
          <a:p>
            <a:r>
              <a:rPr lang="en-US" dirty="0" smtClean="0"/>
              <a:t>Dissertation Course Space</a:t>
            </a:r>
            <a:endParaRPr lang="en-US" dirty="0"/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0" y="4865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423"/>
            <a:ext cx="10744200" cy="5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Course </a:t>
            </a:r>
            <a:r>
              <a:rPr lang="en-US" smtClean="0"/>
              <a:t>Spaces Components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725325"/>
            <a:ext cx="6096000" cy="3429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Discussions</a:t>
            </a:r>
          </a:p>
          <a:p>
            <a:pPr lvl="1"/>
            <a:r>
              <a:rPr lang="en-US" sz="2200" dirty="0" smtClean="0">
                <a:effectLst/>
              </a:rPr>
              <a:t>Chair </a:t>
            </a:r>
            <a:r>
              <a:rPr lang="en-US" sz="2200" dirty="0">
                <a:effectLst/>
              </a:rPr>
              <a:t>and </a:t>
            </a:r>
            <a:r>
              <a:rPr lang="en-US" sz="2200" dirty="0" smtClean="0">
                <a:effectLst/>
              </a:rPr>
              <a:t>Candidate</a:t>
            </a:r>
          </a:p>
          <a:p>
            <a:pPr lvl="1"/>
            <a:r>
              <a:rPr lang="en-US" sz="2200" dirty="0" smtClean="0">
                <a:effectLst/>
              </a:rPr>
              <a:t>Chair </a:t>
            </a:r>
            <a:r>
              <a:rPr lang="en-US" sz="2200" dirty="0">
                <a:effectLst/>
              </a:rPr>
              <a:t>and </a:t>
            </a:r>
            <a:r>
              <a:rPr lang="en-US" sz="2200" dirty="0" smtClean="0">
                <a:effectLst/>
              </a:rPr>
              <a:t>Committee</a:t>
            </a:r>
          </a:p>
          <a:p>
            <a:pPr lvl="1"/>
            <a:r>
              <a:rPr lang="en-US" sz="2200" dirty="0" smtClean="0">
                <a:effectLst/>
              </a:rPr>
              <a:t>Full </a:t>
            </a:r>
            <a:r>
              <a:rPr lang="en-US" sz="2200" dirty="0">
                <a:effectLst/>
              </a:rPr>
              <a:t>Committee and </a:t>
            </a:r>
            <a:r>
              <a:rPr lang="en-US" sz="2200" dirty="0" smtClean="0">
                <a:effectLst/>
              </a:rPr>
              <a:t>Candidate</a:t>
            </a:r>
            <a:endParaRPr lang="en-US" sz="2200" dirty="0">
              <a:effectLst/>
            </a:endParaRPr>
          </a:p>
          <a:p>
            <a:r>
              <a:rPr lang="en-US" sz="2400" dirty="0" smtClean="0">
                <a:effectLst/>
              </a:rPr>
              <a:t>Draft Submission options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Committee List</a:t>
            </a:r>
          </a:p>
          <a:p>
            <a:r>
              <a:rPr lang="en-US" sz="2400" dirty="0" smtClean="0">
                <a:effectLst/>
              </a:rPr>
              <a:t>Timelines / Progress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Email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Resources</a:t>
            </a:r>
            <a:endParaRPr lang="en-US" sz="2400" dirty="0">
              <a:effectLst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QM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specific </a:t>
            </a:r>
            <a:r>
              <a:rPr lang="en-US" dirty="0" smtClean="0">
                <a:hlinkClick r:id="rId2" action="ppaction://hlinksldjump"/>
              </a:rPr>
              <a:t>rubrics</a:t>
            </a:r>
            <a:r>
              <a:rPr lang="en-US" dirty="0" smtClean="0"/>
              <a:t> for Dissertation/Research process</a:t>
            </a:r>
          </a:p>
          <a:p>
            <a:r>
              <a:rPr lang="en-US" dirty="0" smtClean="0"/>
              <a:t>Not bound by traditional semester</a:t>
            </a:r>
          </a:p>
          <a:p>
            <a:r>
              <a:rPr lang="en-US" dirty="0" smtClean="0"/>
              <a:t>Only one student per course space</a:t>
            </a:r>
          </a:p>
          <a:p>
            <a:endParaRPr lang="en-US" dirty="0"/>
          </a:p>
          <a:p>
            <a:r>
              <a:rPr lang="en-US" dirty="0" smtClean="0"/>
              <a:t>Other challenges?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838200"/>
          </a:xfrm>
        </p:spPr>
        <p:txBody>
          <a:bodyPr/>
          <a:lstStyle/>
          <a:p>
            <a:r>
              <a:rPr lang="en-US" dirty="0" smtClean="0"/>
              <a:t>Dissertation Semester Rubric</a:t>
            </a:r>
            <a:endParaRPr lang="en-US" dirty="0"/>
          </a:p>
        </p:txBody>
      </p:sp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0" y="4865"/>
            <a:ext cx="3048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76498"/>
            <a:ext cx="11506200" cy="52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Standards “Not Met”?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Most QM specific standards have been met in course spaces. </a:t>
            </a:r>
            <a:r>
              <a:rPr lang="en-US" dirty="0" smtClean="0"/>
              <a:t>Three </a:t>
            </a:r>
            <a:r>
              <a:rPr lang="en-US" dirty="0" smtClean="0"/>
              <a:t>specific standards are challenging and response described below. </a:t>
            </a:r>
          </a:p>
          <a:p>
            <a:pPr marL="0" indent="0">
              <a:buNone/>
            </a:pPr>
            <a:r>
              <a:rPr lang="en-US" dirty="0" smtClean="0"/>
              <a:t>Specific Standards- </a:t>
            </a:r>
            <a:r>
              <a:rPr lang="en-US" dirty="0"/>
              <a:t>1.9, 5.4 </a:t>
            </a:r>
            <a:r>
              <a:rPr lang="en-US" dirty="0" smtClean="0"/>
              <a:t>related to learner interactivity. Only one student in course space... </a:t>
            </a:r>
          </a:p>
          <a:p>
            <a:pPr marL="0" indent="0">
              <a:buNone/>
            </a:pPr>
            <a:r>
              <a:rPr lang="en-US" dirty="0" smtClean="0"/>
              <a:t>1.8 The self-introduction by the instructor is professional and is available online.</a:t>
            </a:r>
          </a:p>
          <a:p>
            <a:pPr marL="6858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1.9 </a:t>
            </a:r>
            <a:r>
              <a:rPr lang="en-US" dirty="0"/>
              <a:t>Learners are asked to introduce themselves to the </a:t>
            </a:r>
            <a:r>
              <a:rPr lang="en-US" dirty="0" smtClean="0"/>
              <a:t>class</a:t>
            </a:r>
          </a:p>
          <a:p>
            <a:pPr marL="685800" lvl="2" indent="0">
              <a:buNone/>
            </a:pPr>
            <a:r>
              <a:rPr lang="en-US" sz="1800" dirty="0" smtClean="0"/>
              <a:t>Due to the nature of the course, the learners already known to Chair and Committee members.</a:t>
            </a:r>
          </a:p>
          <a:p>
            <a:pPr marL="0" indent="0">
              <a:buNone/>
            </a:pPr>
            <a:r>
              <a:rPr lang="en-US" dirty="0"/>
              <a:t>5.4 The requirements for learner interaction are clearly stated</a:t>
            </a:r>
            <a:r>
              <a:rPr lang="en-US" dirty="0" smtClean="0"/>
              <a:t>.</a:t>
            </a:r>
          </a:p>
          <a:p>
            <a:pPr marL="685800" lvl="2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andidate will not have interaction with other learners, requirements for interaction with Chair and Committee members clearly defined in course outcomes and activities. 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 for planning and implementation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57400"/>
            <a:ext cx="6096000" cy="373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Identify appropriate program(s)</a:t>
            </a:r>
          </a:p>
          <a:p>
            <a:pPr lvl="1"/>
            <a:r>
              <a:rPr lang="en-US" sz="2200" dirty="0" smtClean="0">
                <a:effectLst/>
              </a:rPr>
              <a:t>Multi-semester culminating project</a:t>
            </a:r>
          </a:p>
          <a:p>
            <a:pPr lvl="1"/>
            <a:r>
              <a:rPr lang="en-US" sz="2200" dirty="0" smtClean="0">
                <a:effectLst/>
              </a:rPr>
              <a:t>Committee / collaborative </a:t>
            </a:r>
            <a:endParaRPr lang="en-US" sz="2200" dirty="0">
              <a:effectLst/>
            </a:endParaRPr>
          </a:p>
          <a:p>
            <a:r>
              <a:rPr lang="en-US" sz="2400" dirty="0" smtClean="0">
                <a:effectLst/>
              </a:rPr>
              <a:t>Script the needs / purpose of the project</a:t>
            </a:r>
          </a:p>
          <a:p>
            <a:r>
              <a:rPr lang="en-US" sz="2400" dirty="0" smtClean="0">
                <a:effectLst/>
              </a:rPr>
              <a:t>Build a sandbox / framework space</a:t>
            </a:r>
          </a:p>
          <a:p>
            <a:r>
              <a:rPr lang="en-US" sz="2400" dirty="0">
                <a:effectLst/>
              </a:rPr>
              <a:t>Request course spaces from LMS group (not semester bound</a:t>
            </a:r>
            <a:r>
              <a:rPr lang="en-US" sz="2400" dirty="0" smtClean="0">
                <a:effectLst/>
              </a:rPr>
              <a:t>)</a:t>
            </a:r>
          </a:p>
          <a:p>
            <a:r>
              <a:rPr lang="en-US" sz="2400" dirty="0" smtClean="0">
                <a:effectLst/>
              </a:rPr>
              <a:t>Course copy or export into spaces</a:t>
            </a:r>
          </a:p>
          <a:p>
            <a:r>
              <a:rPr lang="en-US" sz="2400" dirty="0" smtClean="0"/>
              <a:t>QM review</a:t>
            </a:r>
            <a:endParaRPr lang="en-US" sz="2400" dirty="0">
              <a:effectLst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2743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dirty="0" smtClean="0"/>
              <a:t>Elizabeth </a:t>
            </a:r>
            <a:r>
              <a:rPr lang="en-US" sz="5600" dirty="0"/>
              <a:t>Crawford, </a:t>
            </a:r>
            <a:r>
              <a:rPr lang="en-US" sz="5600" dirty="0" err="1" smtClean="0"/>
              <a:t>EdD</a:t>
            </a: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4000" dirty="0" smtClean="0"/>
              <a:t>UC Foundation Associate Professor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733800"/>
            <a:ext cx="6096000" cy="26670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dirty="0" smtClean="0"/>
              <a:t>The University of Tennessee at Chattanooga</a:t>
            </a: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4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685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800600"/>
          </a:xfrm>
        </p:spPr>
        <p:txBody>
          <a:bodyPr/>
          <a:lstStyle/>
          <a:p>
            <a:r>
              <a:rPr lang="en-US" dirty="0">
                <a:effectLst/>
              </a:rPr>
              <a:t>Ali, A., </a:t>
            </a:r>
            <a:r>
              <a:rPr lang="en-US" dirty="0" err="1">
                <a:effectLst/>
              </a:rPr>
              <a:t>Kohun</a:t>
            </a:r>
            <a:r>
              <a:rPr lang="en-US" dirty="0">
                <a:effectLst/>
              </a:rPr>
              <a:t>, F., &amp; Levy, Y. (2007). Dealing with social isolation to minimize doctoral attrition- a four stage framework. </a:t>
            </a:r>
            <a:r>
              <a:rPr lang="en-US" i="1" dirty="0">
                <a:effectLst/>
              </a:rPr>
              <a:t>International Journal of Doctoral Studies, 2</a:t>
            </a:r>
            <a:r>
              <a:rPr lang="en-US" dirty="0">
                <a:effectLst/>
              </a:rPr>
              <a:t>(1), 33-49. </a:t>
            </a:r>
          </a:p>
          <a:p>
            <a:r>
              <a:rPr lang="en-US" dirty="0">
                <a:effectLst/>
              </a:rPr>
              <a:t>Di </a:t>
            </a:r>
            <a:r>
              <a:rPr lang="en-US" dirty="0" err="1">
                <a:effectLst/>
              </a:rPr>
              <a:t>Pierro</a:t>
            </a:r>
            <a:r>
              <a:rPr lang="en-US" dirty="0">
                <a:effectLst/>
              </a:rPr>
              <a:t>, M. (2007). Excellence in doctoral education: Defining best practices. </a:t>
            </a:r>
            <a:r>
              <a:rPr lang="en-US" i="1" dirty="0">
                <a:effectLst/>
              </a:rPr>
              <a:t>College Student Journal, 41</a:t>
            </a:r>
            <a:r>
              <a:rPr lang="en-US" dirty="0">
                <a:effectLst/>
              </a:rPr>
              <a:t>(2), 368-375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Liechty</a:t>
            </a:r>
            <a:r>
              <a:rPr lang="en-US" dirty="0">
                <a:effectLst/>
              </a:rPr>
              <a:t>, J. M., Liao, M., &amp; </a:t>
            </a:r>
            <a:r>
              <a:rPr lang="en-US" dirty="0" err="1">
                <a:effectLst/>
              </a:rPr>
              <a:t>Schull</a:t>
            </a:r>
            <a:r>
              <a:rPr lang="en-US" dirty="0">
                <a:effectLst/>
              </a:rPr>
              <a:t>, C. P. (2009). Facilitating dissertation completion and success among doctoral students in social work. </a:t>
            </a:r>
            <a:r>
              <a:rPr lang="en-US" i="1" dirty="0">
                <a:effectLst/>
              </a:rPr>
              <a:t>Journal of Social Work Education, 45</a:t>
            </a:r>
            <a:r>
              <a:rPr lang="en-US" dirty="0">
                <a:effectLst/>
              </a:rPr>
              <a:t>(3), 481-497. </a:t>
            </a:r>
          </a:p>
          <a:p>
            <a:r>
              <a:rPr lang="en-US" dirty="0" smtClean="0">
                <a:effectLst/>
              </a:rPr>
              <a:t>Peña</a:t>
            </a:r>
            <a:r>
              <a:rPr lang="en-US" dirty="0">
                <a:effectLst/>
              </a:rPr>
              <a:t>, E. V., Jimenez y West, I., </a:t>
            </a:r>
            <a:r>
              <a:rPr lang="en-US" dirty="0" err="1">
                <a:effectLst/>
              </a:rPr>
              <a:t>Gokalp</a:t>
            </a:r>
            <a:r>
              <a:rPr lang="en-US" dirty="0">
                <a:effectLst/>
              </a:rPr>
              <a:t>, G., Fischer, L., &amp; </a:t>
            </a:r>
            <a:r>
              <a:rPr lang="en-US" dirty="0" err="1">
                <a:effectLst/>
              </a:rPr>
              <a:t>Gupton</a:t>
            </a:r>
            <a:r>
              <a:rPr lang="en-US" dirty="0">
                <a:effectLst/>
              </a:rPr>
              <a:t>, J. (2010). Exploring Effective Support Practices For Doctoral Students' Degree Completion. </a:t>
            </a:r>
            <a:r>
              <a:rPr lang="en-US" i="1" dirty="0">
                <a:effectLst/>
              </a:rPr>
              <a:t>College Student Journal, 45</a:t>
            </a:r>
            <a:r>
              <a:rPr lang="en-US" dirty="0">
                <a:effectLst/>
              </a:rPr>
              <a:t>(2</a:t>
            </a:r>
            <a:r>
              <a:rPr lang="en-US" dirty="0" smtClean="0">
                <a:effectLst/>
              </a:rPr>
              <a:t>).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7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Objectives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143000"/>
            <a:ext cx="6629400" cy="488394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lvl="1"/>
            <a:r>
              <a:rPr lang="en-US" sz="2800" dirty="0"/>
              <a:t>Identify opportunities for application of QM guidelines to graduate culminating projects/courses</a:t>
            </a:r>
          </a:p>
          <a:p>
            <a:pPr lvl="1"/>
            <a:r>
              <a:rPr lang="en-US" sz="2800" dirty="0"/>
              <a:t>Share challenges related to course development of non-traditional course delivery options</a:t>
            </a:r>
          </a:p>
          <a:p>
            <a:pPr lvl="1"/>
            <a:r>
              <a:rPr lang="en-US" sz="2800" dirty="0"/>
              <a:t>Plan potential next steps for implementation and application at their own institutions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Learning Outcomes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828800"/>
            <a:ext cx="6629400" cy="3962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Recognize the importance of framework design for consistent assessment and progression in graduate culminating projects</a:t>
            </a:r>
          </a:p>
          <a:p>
            <a:r>
              <a:rPr lang="en-US" sz="2400" dirty="0" smtClean="0"/>
              <a:t>Determine applicability of organized frameworks for assessment of graduate program culminating projects at your own institutions</a:t>
            </a:r>
          </a:p>
          <a:p>
            <a:r>
              <a:rPr lang="en-US" sz="2400" dirty="0" smtClean="0"/>
              <a:t>Begin specific plans for implementation of similar frameworks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Culminating Projects:</a:t>
            </a:r>
            <a:br>
              <a:rPr lang="en-US" dirty="0" smtClean="0"/>
            </a:br>
            <a:r>
              <a:rPr lang="en-US" sz="3200" dirty="0" smtClean="0"/>
              <a:t>Dissertations, Theses, Capstones, etc.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286000"/>
            <a:ext cx="60960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Broad journey of research and inquiry</a:t>
            </a:r>
          </a:p>
          <a:p>
            <a:r>
              <a:rPr lang="en-US" sz="2400" dirty="0" smtClean="0"/>
              <a:t>Often unstructured and loosely managed</a:t>
            </a:r>
          </a:p>
          <a:p>
            <a:r>
              <a:rPr lang="en-US" sz="2400" dirty="0" smtClean="0"/>
              <a:t>High rates of attrition</a:t>
            </a:r>
          </a:p>
          <a:p>
            <a:endParaRPr lang="en-US" sz="2400" dirty="0"/>
          </a:p>
          <a:p>
            <a:r>
              <a:rPr lang="en-US" sz="2400" dirty="0" smtClean="0"/>
              <a:t>Please share what types of Culminating Projects you use at your universities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Attrition and Graduate Projects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286000"/>
            <a:ext cx="60960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Shift from Student to Scholar (loss of cohort / colleagues)</a:t>
            </a:r>
          </a:p>
          <a:p>
            <a:r>
              <a:rPr lang="en-US" sz="2400" dirty="0" smtClean="0"/>
              <a:t>Lacking or contradictory feedback from faculty and committee members</a:t>
            </a:r>
          </a:p>
          <a:p>
            <a:r>
              <a:rPr lang="en-US" sz="2400" dirty="0" smtClean="0"/>
              <a:t>Self-discipline, self-doubt, and isolation</a:t>
            </a:r>
          </a:p>
          <a:p>
            <a:endParaRPr lang="en-US" sz="2400" dirty="0"/>
          </a:p>
          <a:p>
            <a:r>
              <a:rPr lang="en-US" sz="2400" dirty="0" smtClean="0"/>
              <a:t>Other reasons?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905000"/>
          </a:xfrm>
        </p:spPr>
        <p:txBody>
          <a:bodyPr/>
          <a:lstStyle/>
          <a:p>
            <a:r>
              <a:rPr lang="en-US" dirty="0" smtClean="0"/>
              <a:t>Work embedded and applied programs – Higher risk?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667000"/>
            <a:ext cx="6096000" cy="320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Working professionals</a:t>
            </a:r>
          </a:p>
          <a:p>
            <a:r>
              <a:rPr lang="en-US" sz="2400" dirty="0" smtClean="0"/>
              <a:t>Usually cohort-based</a:t>
            </a:r>
          </a:p>
          <a:p>
            <a:r>
              <a:rPr lang="en-US" sz="2400" dirty="0" smtClean="0"/>
              <a:t>Back to work after coursework completed</a:t>
            </a:r>
            <a:endParaRPr lang="en-US" sz="2400" dirty="0"/>
          </a:p>
          <a:p>
            <a:endParaRPr lang="en-US" sz="2400" dirty="0" smtClean="0"/>
          </a:p>
          <a:p>
            <a:pPr marL="17462" indent="0" algn="r">
              <a:buNone/>
            </a:pPr>
            <a:r>
              <a:rPr lang="en-US" sz="2000" dirty="0" smtClean="0"/>
              <a:t>(Pena, et al, 2010)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Completion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362200"/>
            <a:ext cx="60960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Timelines and flow charts</a:t>
            </a:r>
          </a:p>
          <a:p>
            <a:r>
              <a:rPr lang="en-US" sz="2400" dirty="0" smtClean="0"/>
              <a:t>Dialogue for collaborate interchange and partnerships</a:t>
            </a:r>
          </a:p>
          <a:p>
            <a:r>
              <a:rPr lang="en-US" sz="2400" dirty="0" smtClean="0"/>
              <a:t>Constant and consistent faculty feedback</a:t>
            </a:r>
            <a:endParaRPr lang="en-US" sz="2400" dirty="0"/>
          </a:p>
          <a:p>
            <a:endParaRPr lang="en-US" sz="2400" dirty="0" smtClean="0"/>
          </a:p>
          <a:p>
            <a:pPr marL="17462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DiPierro</a:t>
            </a:r>
            <a:r>
              <a:rPr lang="en-US" sz="2000" dirty="0" smtClean="0"/>
              <a:t>, 2007)</a:t>
            </a:r>
          </a:p>
          <a:p>
            <a:pPr marL="17462" indent="0" algn="r">
              <a:buNone/>
            </a:pPr>
            <a:r>
              <a:rPr lang="en-US" sz="2000" dirty="0" smtClean="0"/>
              <a:t>(Ali, et al, 2007)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2286000"/>
          </a:xfrm>
        </p:spPr>
        <p:txBody>
          <a:bodyPr/>
          <a:lstStyle/>
          <a:p>
            <a:r>
              <a:rPr lang="en-US" dirty="0" smtClean="0"/>
              <a:t>Successful Completion through the lens of Sociocultural Theory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971800"/>
            <a:ext cx="6096000" cy="2895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Individual zones of current and potential development</a:t>
            </a:r>
          </a:p>
          <a:p>
            <a:r>
              <a:rPr lang="en-US" sz="2400" dirty="0" smtClean="0"/>
              <a:t>Capacity of more knowledgeable others (faculty, peers, etc.)</a:t>
            </a:r>
          </a:p>
          <a:p>
            <a:r>
              <a:rPr lang="en-US" sz="2400" dirty="0" err="1" smtClean="0"/>
              <a:t>Scaffolded</a:t>
            </a:r>
            <a:r>
              <a:rPr lang="en-US" sz="2400" dirty="0" smtClean="0"/>
              <a:t> guidance in response to learning needs</a:t>
            </a:r>
            <a:endParaRPr lang="en-US" sz="2400" dirty="0"/>
          </a:p>
          <a:p>
            <a:endParaRPr lang="en-US" sz="2400" dirty="0" smtClean="0"/>
          </a:p>
          <a:p>
            <a:pPr marL="17462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Liechty</a:t>
            </a:r>
            <a:r>
              <a:rPr lang="en-US" sz="2000" dirty="0" smtClean="0"/>
              <a:t>, et al, 2009)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43600"/>
            <a:ext cx="3422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lu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blue" id="{CC8B1BFD-A6B2-4310-B4A3-24CAE9D5F8A6}" vid="{B829EF4F-EA43-489F-A345-AD2F4BBBC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8717FA60EEC4094CDC8E66B0B85FA" ma:contentTypeVersion="0" ma:contentTypeDescription="Create a new document." ma:contentTypeScope="" ma:versionID="b33467de7f3f00b560c8f0909ab298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4BF44A-44CA-4443-8781-404FA37AD4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066620-47D7-4749-A32B-8298E6D371CE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B29076-376E-4B8C-AF5E-28E8B5715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Blueblue</Template>
  <TotalTime>5171</TotalTime>
  <Words>731</Words>
  <Application>Microsoft Office PowerPoint</Application>
  <PresentationFormat>On-screen Show (4:3)</PresentationFormat>
  <Paragraphs>96</Paragraphs>
  <Slides>21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ＭＳ Ｐゴシック</vt:lpstr>
      <vt:lpstr>Blueblue</vt:lpstr>
      <vt:lpstr>Applying the Quality Matters Rubric to Culminating Experiences and Individualized Research Courses</vt:lpstr>
      <vt:lpstr>Elizabeth Crawford, EdD UC Foundation Associate Professor</vt:lpstr>
      <vt:lpstr>Session Objectives </vt:lpstr>
      <vt:lpstr>Session Learning Outcomes </vt:lpstr>
      <vt:lpstr>Culminating Projects: Dissertations, Theses, Capstones, etc.</vt:lpstr>
      <vt:lpstr>Attrition and Graduate Projects</vt:lpstr>
      <vt:lpstr>Work embedded and applied programs – Higher risk?</vt:lpstr>
      <vt:lpstr>Support for Completion </vt:lpstr>
      <vt:lpstr>Successful Completion through the lens of Sociocultural Theory</vt:lpstr>
      <vt:lpstr>Challenges: Creating an Organizing Structure and Assessment of Outcomes</vt:lpstr>
      <vt:lpstr>LMS Course Spaces for Culminating Events</vt:lpstr>
      <vt:lpstr>DNP Translational Project</vt:lpstr>
      <vt:lpstr>DNP TP – semester view</vt:lpstr>
      <vt:lpstr>Dissertation Course Space</vt:lpstr>
      <vt:lpstr>Dissertation Course Spaces Components</vt:lpstr>
      <vt:lpstr>Challenges to QM process</vt:lpstr>
      <vt:lpstr>Dissertation Semester Rubric</vt:lpstr>
      <vt:lpstr>QM Standards “Not Met”?</vt:lpstr>
      <vt:lpstr>First steps for planning and implementation </vt:lpstr>
      <vt:lpstr>Questions??</vt:lpstr>
      <vt:lpstr>References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relevant skills and knowledge addressed in the reflective competency are:</dc:title>
  <dc:creator>Administrator</dc:creator>
  <cp:lastModifiedBy>LEAD</cp:lastModifiedBy>
  <cp:revision>96</cp:revision>
  <cp:lastPrinted>2012-07-17T10:22:47Z</cp:lastPrinted>
  <dcterms:created xsi:type="dcterms:W3CDTF">2003-06-30T15:18:26Z</dcterms:created>
  <dcterms:modified xsi:type="dcterms:W3CDTF">2020-04-23T15:09:05Z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0x0101004D38717FA60EEC4094CDC8E66B0B85FA</vt:lpwstr>
  </property>
</Properties>
</file>