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61" r:id="rId5"/>
    <p:sldId id="279" r:id="rId6"/>
    <p:sldId id="403" r:id="rId7"/>
    <p:sldId id="408" r:id="rId8"/>
    <p:sldId id="413" r:id="rId9"/>
    <p:sldId id="442" r:id="rId10"/>
    <p:sldId id="439" r:id="rId11"/>
    <p:sldId id="405" r:id="rId12"/>
    <p:sldId id="447" r:id="rId13"/>
    <p:sldId id="446" r:id="rId14"/>
    <p:sldId id="448" r:id="rId15"/>
    <p:sldId id="438" r:id="rId16"/>
    <p:sldId id="441" r:id="rId17"/>
    <p:sldId id="404" r:id="rId18"/>
    <p:sldId id="414" r:id="rId19"/>
    <p:sldId id="431" r:id="rId20"/>
    <p:sldId id="432" r:id="rId21"/>
    <p:sldId id="433" r:id="rId22"/>
    <p:sldId id="434" r:id="rId23"/>
    <p:sldId id="427" r:id="rId24"/>
    <p:sldId id="435" r:id="rId25"/>
    <p:sldId id="425" r:id="rId26"/>
    <p:sldId id="430" r:id="rId27"/>
    <p:sldId id="406" r:id="rId28"/>
    <p:sldId id="429" r:id="rId29"/>
    <p:sldId id="4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1EE30-A1E8-6F08-3C79-E9085CA65CDA}" name="Schwegler, Andria F" initials="SA" userId="S::schwegler@tamuct.edu::b7e8206f-43dd-44f7-b8e6-eb5b6bde1569" providerId="AD"/>
  <p188:author id="{8C03D949-5C59-FD55-52F2-260F33812C63}" name="Shell, Madelynn" initials="MS" userId="S::mshell@tamuct.edu::445c2939-ccb7-421c-9122-6d99316f5c01" providerId="AD"/>
  <p188:author id="{AF548E55-4E69-C6A3-F2CC-DF4C2F4B5851}" name="Lilley, Malin" initials="LM" userId="S::malin.lilley@tamuct.edu::b6bf16ec-6e17-4881-a130-cafafe4ac0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828" autoAdjust="0"/>
  </p:normalViewPr>
  <p:slideViewPr>
    <p:cSldViewPr snapToGrid="0">
      <p:cViewPr varScale="1">
        <p:scale>
          <a:sx n="54" d="100"/>
          <a:sy n="54" d="100"/>
        </p:scale>
        <p:origin x="26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amuct.sharepoint.com/sites/PMSTeams-PeerMentorResearchProject/Shared%20Documents/Peer%20Mentor%20Research%20Project/STP%20ACT%20Online%202025/Data/Peer%20Mentor%20Reflections_January%2017,%202025_09.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'GrpId Figures'!$B$1</c:f>
              <c:strCache>
                <c:ptCount val="1"/>
                <c:pt idx="0">
                  <c:v>Psychology Students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'GrpId Figures'!$A$2:$A$6</c:f>
              <c:strCache>
                <c:ptCount val="5"/>
                <c:pt idx="0">
                  <c:v>Solidarity</c:v>
                </c:pt>
                <c:pt idx="1">
                  <c:v>Satisfaction</c:v>
                </c:pt>
                <c:pt idx="2">
                  <c:v>Centrality</c:v>
                </c:pt>
                <c:pt idx="3">
                  <c:v>Self-Stereotyping</c:v>
                </c:pt>
                <c:pt idx="4">
                  <c:v>In-group Homogeneity</c:v>
                </c:pt>
              </c:strCache>
            </c:strRef>
          </c:cat>
          <c:val>
            <c:numRef>
              <c:f>'GrpId Figures'!$B$2:$B$6</c:f>
              <c:numCache>
                <c:formatCode>0.00</c:formatCode>
                <c:ptCount val="5"/>
                <c:pt idx="0">
                  <c:v>4.8595890410958908</c:v>
                </c:pt>
                <c:pt idx="1">
                  <c:v>5.6843607305936077</c:v>
                </c:pt>
                <c:pt idx="2">
                  <c:v>4.5947488584474891</c:v>
                </c:pt>
                <c:pt idx="3">
                  <c:v>4.4212328767123283</c:v>
                </c:pt>
                <c:pt idx="4">
                  <c:v>4.595890410958904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4-4A72-8C46-B9A716C0C2C1}"/>
            </c:ext>
          </c:extLst>
        </c:ser>
        <c:ser>
          <c:idx val="1"/>
          <c:order val="1"/>
          <c:tx>
            <c:strRef>
              <c:f>'GrpId Figures'!$C$1</c:f>
              <c:strCache>
                <c:ptCount val="1"/>
                <c:pt idx="0">
                  <c:v>Peer Mentors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'GrpId Figures'!$A$2:$A$6</c:f>
              <c:strCache>
                <c:ptCount val="5"/>
                <c:pt idx="0">
                  <c:v>Solidarity</c:v>
                </c:pt>
                <c:pt idx="1">
                  <c:v>Satisfaction</c:v>
                </c:pt>
                <c:pt idx="2">
                  <c:v>Centrality</c:v>
                </c:pt>
                <c:pt idx="3">
                  <c:v>Self-Stereotyping</c:v>
                </c:pt>
                <c:pt idx="4">
                  <c:v>In-group Homogeneity</c:v>
                </c:pt>
              </c:strCache>
            </c:strRef>
          </c:cat>
          <c:val>
            <c:numRef>
              <c:f>'GrpId Figures'!$C$2:$C$6</c:f>
              <c:numCache>
                <c:formatCode>0.00</c:formatCode>
                <c:ptCount val="5"/>
                <c:pt idx="0">
                  <c:v>6.833333333333333</c:v>
                </c:pt>
                <c:pt idx="1">
                  <c:v>7</c:v>
                </c:pt>
                <c:pt idx="2">
                  <c:v>6</c:v>
                </c:pt>
                <c:pt idx="3">
                  <c:v>6.125</c:v>
                </c:pt>
                <c:pt idx="4">
                  <c:v>6.125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54-4A72-8C46-B9A716C0C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4150048"/>
        <c:axId val="1064147168"/>
      </c:barChart>
      <c:catAx>
        <c:axId val="10641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147168"/>
        <c:crosses val="autoZero"/>
        <c:auto val="1"/>
        <c:lblAlgn val="ctr"/>
        <c:lblOffset val="100"/>
        <c:noMultiLvlLbl val="0"/>
      </c:catAx>
      <c:valAx>
        <c:axId val="106414716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15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6BA0B-9892-45C9-B0D6-DFE2426B47DE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E799A-F31D-4636-B779-82DFD3604B8B}">
      <dgm:prSet phldrT="[Text]" phldr="0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>
              <a:latin typeface="Aptos"/>
            </a:rPr>
            <a:t>Teach separate sections</a:t>
          </a:r>
          <a:endParaRPr lang="en-US"/>
        </a:p>
      </dgm:t>
    </dgm:pt>
    <dgm:pt modelId="{D100F095-0AE9-427C-B60C-71810D820FA4}" type="parTrans" cxnId="{67BF951A-FE68-4226-AC3C-4C98E68B5270}">
      <dgm:prSet/>
      <dgm:spPr/>
      <dgm:t>
        <a:bodyPr/>
        <a:lstStyle/>
        <a:p>
          <a:endParaRPr lang="en-US"/>
        </a:p>
      </dgm:t>
    </dgm:pt>
    <dgm:pt modelId="{2384D6BB-62E3-4AD5-9AA3-84EEE419D9C6}" type="sibTrans" cxnId="{67BF951A-FE68-4226-AC3C-4C98E68B5270}">
      <dgm:prSet/>
      <dgm:spPr/>
      <dgm:t>
        <a:bodyPr/>
        <a:lstStyle/>
        <a:p>
          <a:endParaRPr lang="en-US"/>
        </a:p>
      </dgm:t>
    </dgm:pt>
    <dgm:pt modelId="{EF4BB4AD-550A-4BA3-B279-31F4F2764E42}">
      <dgm:prSet phldrT="[Text]" phldr="0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Aptos"/>
            </a:rPr>
            <a:t>Review previous class to adjust as needed and plan for future semester</a:t>
          </a:r>
          <a:endParaRPr lang="en-US"/>
        </a:p>
      </dgm:t>
    </dgm:pt>
    <dgm:pt modelId="{75988476-F97F-4356-B995-E089732AAB8E}" type="parTrans" cxnId="{B9D8585A-08A6-46D4-9F5B-81AEBF223775}">
      <dgm:prSet/>
      <dgm:spPr/>
      <dgm:t>
        <a:bodyPr/>
        <a:lstStyle/>
        <a:p>
          <a:endParaRPr lang="en-US"/>
        </a:p>
      </dgm:t>
    </dgm:pt>
    <dgm:pt modelId="{B3201B70-1250-48EE-8589-DC398D9E6AAD}" type="sibTrans" cxnId="{B9D8585A-08A6-46D4-9F5B-81AEBF223775}">
      <dgm:prSet/>
      <dgm:spPr/>
      <dgm:t>
        <a:bodyPr/>
        <a:lstStyle/>
        <a:p>
          <a:endParaRPr lang="en-US"/>
        </a:p>
      </dgm:t>
    </dgm:pt>
    <dgm:pt modelId="{3CE8642B-12AF-4AC7-93EA-B8DAFA056EF1}">
      <dgm:prSet phldr="0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>
            <a:lnSpc>
              <a:spcPct val="90000"/>
            </a:lnSpc>
          </a:pPr>
          <a:r>
            <a:rPr lang="en-US">
              <a:latin typeface="Aptos"/>
            </a:rPr>
            <a:t>Lesson prep as a team with peer mentors</a:t>
          </a:r>
        </a:p>
      </dgm:t>
    </dgm:pt>
    <dgm:pt modelId="{A250BB7D-AF06-4C28-9189-013130E2B538}" type="parTrans" cxnId="{45F1F48C-6807-4BB2-9FFA-C2A23C48E7DE}">
      <dgm:prSet/>
      <dgm:spPr/>
      <dgm:t>
        <a:bodyPr/>
        <a:lstStyle/>
        <a:p>
          <a:endParaRPr lang="en-US"/>
        </a:p>
      </dgm:t>
    </dgm:pt>
    <dgm:pt modelId="{F2DF6881-4494-4811-BE60-37B246081591}" type="sibTrans" cxnId="{45F1F48C-6807-4BB2-9FFA-C2A23C48E7DE}">
      <dgm:prSet/>
      <dgm:spPr/>
      <dgm:t>
        <a:bodyPr/>
        <a:lstStyle/>
        <a:p>
          <a:endParaRPr lang="en-US"/>
        </a:p>
      </dgm:t>
    </dgm:pt>
    <dgm:pt modelId="{5B54C601-B829-4703-AFC9-927FF62E6F4D}" type="pres">
      <dgm:prSet presAssocID="{4C06BA0B-9892-45C9-B0D6-DFE2426B47DE}" presName="cycle" presStyleCnt="0">
        <dgm:presLayoutVars>
          <dgm:dir/>
          <dgm:resizeHandles val="exact"/>
        </dgm:presLayoutVars>
      </dgm:prSet>
      <dgm:spPr/>
    </dgm:pt>
    <dgm:pt modelId="{F91D100E-8253-4DC4-9532-9D24A0E15C7C}" type="pres">
      <dgm:prSet presAssocID="{3CE8642B-12AF-4AC7-93EA-B8DAFA056EF1}" presName="node" presStyleLbl="node1" presStyleIdx="0" presStyleCnt="3">
        <dgm:presLayoutVars>
          <dgm:bulletEnabled val="1"/>
        </dgm:presLayoutVars>
      </dgm:prSet>
      <dgm:spPr/>
    </dgm:pt>
    <dgm:pt modelId="{15FC9B6B-3BA8-4B91-BDEF-28221A7329DF}" type="pres">
      <dgm:prSet presAssocID="{F2DF6881-4494-4811-BE60-37B246081591}" presName="sibTrans" presStyleLbl="sibTrans2D1" presStyleIdx="0" presStyleCnt="3"/>
      <dgm:spPr/>
    </dgm:pt>
    <dgm:pt modelId="{FAF92FBE-7B8A-4856-8D4D-B105A47FFC8B}" type="pres">
      <dgm:prSet presAssocID="{F2DF6881-4494-4811-BE60-37B246081591}" presName="connectorText" presStyleLbl="sibTrans2D1" presStyleIdx="0" presStyleCnt="3"/>
      <dgm:spPr/>
    </dgm:pt>
    <dgm:pt modelId="{967A1FA4-238D-4944-9AD3-9409C19E24E0}" type="pres">
      <dgm:prSet presAssocID="{26CE799A-F31D-4636-B779-82DFD3604B8B}" presName="node" presStyleLbl="node1" presStyleIdx="1" presStyleCnt="3">
        <dgm:presLayoutVars>
          <dgm:bulletEnabled val="1"/>
        </dgm:presLayoutVars>
      </dgm:prSet>
      <dgm:spPr/>
    </dgm:pt>
    <dgm:pt modelId="{31B80B37-C4C6-449E-AF21-109F6FB08878}" type="pres">
      <dgm:prSet presAssocID="{2384D6BB-62E3-4AD5-9AA3-84EEE419D9C6}" presName="sibTrans" presStyleLbl="sibTrans2D1" presStyleIdx="1" presStyleCnt="3"/>
      <dgm:spPr/>
    </dgm:pt>
    <dgm:pt modelId="{7E3E111C-1D62-4F27-A71E-739140526641}" type="pres">
      <dgm:prSet presAssocID="{2384D6BB-62E3-4AD5-9AA3-84EEE419D9C6}" presName="connectorText" presStyleLbl="sibTrans2D1" presStyleIdx="1" presStyleCnt="3"/>
      <dgm:spPr/>
    </dgm:pt>
    <dgm:pt modelId="{5646D418-0733-4EC7-A432-A64D60549B54}" type="pres">
      <dgm:prSet presAssocID="{EF4BB4AD-550A-4BA3-B279-31F4F2764E42}" presName="node" presStyleLbl="node1" presStyleIdx="2" presStyleCnt="3">
        <dgm:presLayoutVars>
          <dgm:bulletEnabled val="1"/>
        </dgm:presLayoutVars>
      </dgm:prSet>
      <dgm:spPr/>
    </dgm:pt>
    <dgm:pt modelId="{D1B10A9A-2A92-415A-BC78-E953122FAF93}" type="pres">
      <dgm:prSet presAssocID="{B3201B70-1250-48EE-8589-DC398D9E6AAD}" presName="sibTrans" presStyleLbl="sibTrans2D1" presStyleIdx="2" presStyleCnt="3"/>
      <dgm:spPr/>
    </dgm:pt>
    <dgm:pt modelId="{7FBFACE4-F355-436B-86F6-5F7E9E0842DB}" type="pres">
      <dgm:prSet presAssocID="{B3201B70-1250-48EE-8589-DC398D9E6AAD}" presName="connectorText" presStyleLbl="sibTrans2D1" presStyleIdx="2" presStyleCnt="3"/>
      <dgm:spPr/>
    </dgm:pt>
  </dgm:ptLst>
  <dgm:cxnLst>
    <dgm:cxn modelId="{1F932003-2EFA-4CA5-B24C-625B319E6AA3}" type="presOf" srcId="{F2DF6881-4494-4811-BE60-37B246081591}" destId="{FAF92FBE-7B8A-4856-8D4D-B105A47FFC8B}" srcOrd="1" destOrd="0" presId="urn:microsoft.com/office/officeart/2005/8/layout/cycle2"/>
    <dgm:cxn modelId="{4CB77609-D107-454B-97CC-D006A44EC490}" type="presOf" srcId="{B3201B70-1250-48EE-8589-DC398D9E6AAD}" destId="{D1B10A9A-2A92-415A-BC78-E953122FAF93}" srcOrd="0" destOrd="0" presId="urn:microsoft.com/office/officeart/2005/8/layout/cycle2"/>
    <dgm:cxn modelId="{67BF951A-FE68-4226-AC3C-4C98E68B5270}" srcId="{4C06BA0B-9892-45C9-B0D6-DFE2426B47DE}" destId="{26CE799A-F31D-4636-B779-82DFD3604B8B}" srcOrd="1" destOrd="0" parTransId="{D100F095-0AE9-427C-B60C-71810D820FA4}" sibTransId="{2384D6BB-62E3-4AD5-9AA3-84EEE419D9C6}"/>
    <dgm:cxn modelId="{9E1C1672-0366-4358-8F02-1FFB3263DC18}" type="presOf" srcId="{4C06BA0B-9892-45C9-B0D6-DFE2426B47DE}" destId="{5B54C601-B829-4703-AFC9-927FF62E6F4D}" srcOrd="0" destOrd="0" presId="urn:microsoft.com/office/officeart/2005/8/layout/cycle2"/>
    <dgm:cxn modelId="{4F329076-0A0F-4CFE-9CDB-ACFF64160FE6}" type="presOf" srcId="{EF4BB4AD-550A-4BA3-B279-31F4F2764E42}" destId="{5646D418-0733-4EC7-A432-A64D60549B54}" srcOrd="0" destOrd="0" presId="urn:microsoft.com/office/officeart/2005/8/layout/cycle2"/>
    <dgm:cxn modelId="{B9D8585A-08A6-46D4-9F5B-81AEBF223775}" srcId="{4C06BA0B-9892-45C9-B0D6-DFE2426B47DE}" destId="{EF4BB4AD-550A-4BA3-B279-31F4F2764E42}" srcOrd="2" destOrd="0" parTransId="{75988476-F97F-4356-B995-E089732AAB8E}" sibTransId="{B3201B70-1250-48EE-8589-DC398D9E6AAD}"/>
    <dgm:cxn modelId="{5687CE80-83C5-4E82-8E82-C7852B681D34}" type="presOf" srcId="{26CE799A-F31D-4636-B779-82DFD3604B8B}" destId="{967A1FA4-238D-4944-9AD3-9409C19E24E0}" srcOrd="0" destOrd="0" presId="urn:microsoft.com/office/officeart/2005/8/layout/cycle2"/>
    <dgm:cxn modelId="{45F1F48C-6807-4BB2-9FFA-C2A23C48E7DE}" srcId="{4C06BA0B-9892-45C9-B0D6-DFE2426B47DE}" destId="{3CE8642B-12AF-4AC7-93EA-B8DAFA056EF1}" srcOrd="0" destOrd="0" parTransId="{A250BB7D-AF06-4C28-9189-013130E2B538}" sibTransId="{F2DF6881-4494-4811-BE60-37B246081591}"/>
    <dgm:cxn modelId="{B9474095-A838-4E52-9896-E7AFC1374451}" type="presOf" srcId="{3CE8642B-12AF-4AC7-93EA-B8DAFA056EF1}" destId="{F91D100E-8253-4DC4-9532-9D24A0E15C7C}" srcOrd="0" destOrd="0" presId="urn:microsoft.com/office/officeart/2005/8/layout/cycle2"/>
    <dgm:cxn modelId="{B6D479D1-4358-4AAC-984A-B5A35439FD16}" type="presOf" srcId="{2384D6BB-62E3-4AD5-9AA3-84EEE419D9C6}" destId="{7E3E111C-1D62-4F27-A71E-739140526641}" srcOrd="1" destOrd="0" presId="urn:microsoft.com/office/officeart/2005/8/layout/cycle2"/>
    <dgm:cxn modelId="{911135EE-9037-450E-87E1-545E2E9E426F}" type="presOf" srcId="{2384D6BB-62E3-4AD5-9AA3-84EEE419D9C6}" destId="{31B80B37-C4C6-449E-AF21-109F6FB08878}" srcOrd="0" destOrd="0" presId="urn:microsoft.com/office/officeart/2005/8/layout/cycle2"/>
    <dgm:cxn modelId="{E104FBF3-9708-4950-B0DB-9F6AB7498264}" type="presOf" srcId="{F2DF6881-4494-4811-BE60-37B246081591}" destId="{15FC9B6B-3BA8-4B91-BDEF-28221A7329DF}" srcOrd="0" destOrd="0" presId="urn:microsoft.com/office/officeart/2005/8/layout/cycle2"/>
    <dgm:cxn modelId="{C20A1DF6-77E2-4BC5-8E63-BB04C98DAD53}" type="presOf" srcId="{B3201B70-1250-48EE-8589-DC398D9E6AAD}" destId="{7FBFACE4-F355-436B-86F6-5F7E9E0842DB}" srcOrd="1" destOrd="0" presId="urn:microsoft.com/office/officeart/2005/8/layout/cycle2"/>
    <dgm:cxn modelId="{1ECDD0AB-C836-4CB7-BF3D-581FA89D2E7C}" type="presParOf" srcId="{5B54C601-B829-4703-AFC9-927FF62E6F4D}" destId="{F91D100E-8253-4DC4-9532-9D24A0E15C7C}" srcOrd="0" destOrd="0" presId="urn:microsoft.com/office/officeart/2005/8/layout/cycle2"/>
    <dgm:cxn modelId="{665579C5-0400-44AC-9260-F85D99F92694}" type="presParOf" srcId="{5B54C601-B829-4703-AFC9-927FF62E6F4D}" destId="{15FC9B6B-3BA8-4B91-BDEF-28221A7329DF}" srcOrd="1" destOrd="0" presId="urn:microsoft.com/office/officeart/2005/8/layout/cycle2"/>
    <dgm:cxn modelId="{37E1F0CB-CFC4-4E33-9B80-90C67E1596EB}" type="presParOf" srcId="{15FC9B6B-3BA8-4B91-BDEF-28221A7329DF}" destId="{FAF92FBE-7B8A-4856-8D4D-B105A47FFC8B}" srcOrd="0" destOrd="0" presId="urn:microsoft.com/office/officeart/2005/8/layout/cycle2"/>
    <dgm:cxn modelId="{2164D98D-6AA3-4B4F-A269-9E0F0B2BB21C}" type="presParOf" srcId="{5B54C601-B829-4703-AFC9-927FF62E6F4D}" destId="{967A1FA4-238D-4944-9AD3-9409C19E24E0}" srcOrd="2" destOrd="0" presId="urn:microsoft.com/office/officeart/2005/8/layout/cycle2"/>
    <dgm:cxn modelId="{5689EB64-8E7A-4ED5-AC3F-1A08DD86847B}" type="presParOf" srcId="{5B54C601-B829-4703-AFC9-927FF62E6F4D}" destId="{31B80B37-C4C6-449E-AF21-109F6FB08878}" srcOrd="3" destOrd="0" presId="urn:microsoft.com/office/officeart/2005/8/layout/cycle2"/>
    <dgm:cxn modelId="{468FFCE6-B2AC-4AC0-B586-BD97637B52BF}" type="presParOf" srcId="{31B80B37-C4C6-449E-AF21-109F6FB08878}" destId="{7E3E111C-1D62-4F27-A71E-739140526641}" srcOrd="0" destOrd="0" presId="urn:microsoft.com/office/officeart/2005/8/layout/cycle2"/>
    <dgm:cxn modelId="{BB9F94B6-FC2A-4E80-9B0B-956AA1C1FC12}" type="presParOf" srcId="{5B54C601-B829-4703-AFC9-927FF62E6F4D}" destId="{5646D418-0733-4EC7-A432-A64D60549B54}" srcOrd="4" destOrd="0" presId="urn:microsoft.com/office/officeart/2005/8/layout/cycle2"/>
    <dgm:cxn modelId="{D08B74F8-CC10-4365-86A5-0EF0C57F3E6F}" type="presParOf" srcId="{5B54C601-B829-4703-AFC9-927FF62E6F4D}" destId="{D1B10A9A-2A92-415A-BC78-E953122FAF93}" srcOrd="5" destOrd="0" presId="urn:microsoft.com/office/officeart/2005/8/layout/cycle2"/>
    <dgm:cxn modelId="{DF0CAD1C-3FC1-40B3-BC56-366000351B1B}" type="presParOf" srcId="{D1B10A9A-2A92-415A-BC78-E953122FAF93}" destId="{7FBFACE4-F355-436B-86F6-5F7E9E0842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C4D7B-66DA-4E7D-A170-0B2B99E552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2179CC-9803-49A4-87CF-0736ACCECCED}">
      <dgm:prSet/>
      <dgm:spPr/>
      <dgm:t>
        <a:bodyPr/>
        <a:lstStyle/>
        <a:p>
          <a:r>
            <a:rPr lang="en-US"/>
            <a:t>What are your institutional norms around peer mentorship?</a:t>
          </a:r>
        </a:p>
      </dgm:t>
    </dgm:pt>
    <dgm:pt modelId="{1B617858-EEB9-41CE-90A2-6AF128BBE256}" type="parTrans" cxnId="{C0A17AF1-8BDA-4615-9638-6D398554D9E8}">
      <dgm:prSet/>
      <dgm:spPr/>
      <dgm:t>
        <a:bodyPr/>
        <a:lstStyle/>
        <a:p>
          <a:endParaRPr lang="en-US"/>
        </a:p>
      </dgm:t>
    </dgm:pt>
    <dgm:pt modelId="{D71DC9B4-7D78-4997-AB9A-002CC7A46FC4}" type="sibTrans" cxnId="{C0A17AF1-8BDA-4615-9638-6D398554D9E8}">
      <dgm:prSet/>
      <dgm:spPr/>
      <dgm:t>
        <a:bodyPr/>
        <a:lstStyle/>
        <a:p>
          <a:endParaRPr lang="en-US"/>
        </a:p>
      </dgm:t>
    </dgm:pt>
    <dgm:pt modelId="{ADEA396E-8923-4022-A8F7-83066D7592B8}">
      <dgm:prSet/>
      <dgm:spPr/>
      <dgm:t>
        <a:bodyPr/>
        <a:lstStyle/>
        <a:p>
          <a:r>
            <a:rPr lang="en-US"/>
            <a:t>What are other potential barriers?</a:t>
          </a:r>
        </a:p>
      </dgm:t>
    </dgm:pt>
    <dgm:pt modelId="{32C5E2B7-04CD-4287-A039-9FF5A371CD05}" type="parTrans" cxnId="{D236559A-6E87-4200-B4EE-2E87AA3C1088}">
      <dgm:prSet/>
      <dgm:spPr/>
      <dgm:t>
        <a:bodyPr/>
        <a:lstStyle/>
        <a:p>
          <a:endParaRPr lang="en-US"/>
        </a:p>
      </dgm:t>
    </dgm:pt>
    <dgm:pt modelId="{6993A931-1B24-4E5F-8E6A-F698A2B0B839}" type="sibTrans" cxnId="{D236559A-6E87-4200-B4EE-2E87AA3C1088}">
      <dgm:prSet/>
      <dgm:spPr/>
      <dgm:t>
        <a:bodyPr/>
        <a:lstStyle/>
        <a:p>
          <a:endParaRPr lang="en-US"/>
        </a:p>
      </dgm:t>
    </dgm:pt>
    <dgm:pt modelId="{DE5DED00-4DC8-4FD7-A5F4-386DC0B08ACB}">
      <dgm:prSet/>
      <dgm:spPr/>
      <dgm:t>
        <a:bodyPr/>
        <a:lstStyle/>
        <a:p>
          <a:r>
            <a:rPr lang="en-US"/>
            <a:t>What other opportunities do you see for a peer mentor program?</a:t>
          </a:r>
        </a:p>
      </dgm:t>
    </dgm:pt>
    <dgm:pt modelId="{0EC6ED9D-7832-4037-932E-DC0FDB13B835}" type="parTrans" cxnId="{02365307-932A-4FD3-A0FE-4CB91C2B6982}">
      <dgm:prSet/>
      <dgm:spPr/>
      <dgm:t>
        <a:bodyPr/>
        <a:lstStyle/>
        <a:p>
          <a:endParaRPr lang="en-US"/>
        </a:p>
      </dgm:t>
    </dgm:pt>
    <dgm:pt modelId="{0ADDA356-B20C-4CB8-B711-19CB680801B3}" type="sibTrans" cxnId="{02365307-932A-4FD3-A0FE-4CB91C2B6982}">
      <dgm:prSet/>
      <dgm:spPr/>
      <dgm:t>
        <a:bodyPr/>
        <a:lstStyle/>
        <a:p>
          <a:endParaRPr lang="en-US"/>
        </a:p>
      </dgm:t>
    </dgm:pt>
    <dgm:pt modelId="{6B49AA68-08C9-49F0-AE8C-525E75FC1938}" type="pres">
      <dgm:prSet presAssocID="{A39C4D7B-66DA-4E7D-A170-0B2B99E552E4}" presName="linear" presStyleCnt="0">
        <dgm:presLayoutVars>
          <dgm:animLvl val="lvl"/>
          <dgm:resizeHandles val="exact"/>
        </dgm:presLayoutVars>
      </dgm:prSet>
      <dgm:spPr/>
    </dgm:pt>
    <dgm:pt modelId="{0C77093A-CD34-4843-A26E-B5517E1DD309}" type="pres">
      <dgm:prSet presAssocID="{2F2179CC-9803-49A4-87CF-0736ACCECC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5C7CCA-7FA2-4179-96D1-821A84D4C553}" type="pres">
      <dgm:prSet presAssocID="{D71DC9B4-7D78-4997-AB9A-002CC7A46FC4}" presName="spacer" presStyleCnt="0"/>
      <dgm:spPr/>
    </dgm:pt>
    <dgm:pt modelId="{60D765DC-38AF-4193-9291-BFF1108381B9}" type="pres">
      <dgm:prSet presAssocID="{ADEA396E-8923-4022-A8F7-83066D7592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2D05D1-18EC-46FB-B2DD-16437DE1A035}" type="pres">
      <dgm:prSet presAssocID="{6993A931-1B24-4E5F-8E6A-F698A2B0B839}" presName="spacer" presStyleCnt="0"/>
      <dgm:spPr/>
    </dgm:pt>
    <dgm:pt modelId="{9BF6B3C8-38C3-479D-A436-CE04512AC007}" type="pres">
      <dgm:prSet presAssocID="{DE5DED00-4DC8-4FD7-A5F4-386DC0B08A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365307-932A-4FD3-A0FE-4CB91C2B6982}" srcId="{A39C4D7B-66DA-4E7D-A170-0B2B99E552E4}" destId="{DE5DED00-4DC8-4FD7-A5F4-386DC0B08ACB}" srcOrd="2" destOrd="0" parTransId="{0EC6ED9D-7832-4037-932E-DC0FDB13B835}" sibTransId="{0ADDA356-B20C-4CB8-B711-19CB680801B3}"/>
    <dgm:cxn modelId="{9FE73C33-D197-40AF-B426-823805EB9CB3}" type="presOf" srcId="{ADEA396E-8923-4022-A8F7-83066D7592B8}" destId="{60D765DC-38AF-4193-9291-BFF1108381B9}" srcOrd="0" destOrd="0" presId="urn:microsoft.com/office/officeart/2005/8/layout/vList2"/>
    <dgm:cxn modelId="{59A4B140-586C-45BF-B9B9-44658AA741AE}" type="presOf" srcId="{DE5DED00-4DC8-4FD7-A5F4-386DC0B08ACB}" destId="{9BF6B3C8-38C3-479D-A436-CE04512AC007}" srcOrd="0" destOrd="0" presId="urn:microsoft.com/office/officeart/2005/8/layout/vList2"/>
    <dgm:cxn modelId="{68DB6B50-B51B-4F7B-853A-472D2EC88ABA}" type="presOf" srcId="{2F2179CC-9803-49A4-87CF-0736ACCECCED}" destId="{0C77093A-CD34-4843-A26E-B5517E1DD309}" srcOrd="0" destOrd="0" presId="urn:microsoft.com/office/officeart/2005/8/layout/vList2"/>
    <dgm:cxn modelId="{D236559A-6E87-4200-B4EE-2E87AA3C1088}" srcId="{A39C4D7B-66DA-4E7D-A170-0B2B99E552E4}" destId="{ADEA396E-8923-4022-A8F7-83066D7592B8}" srcOrd="1" destOrd="0" parTransId="{32C5E2B7-04CD-4287-A039-9FF5A371CD05}" sibTransId="{6993A931-1B24-4E5F-8E6A-F698A2B0B839}"/>
    <dgm:cxn modelId="{8E7AC9C9-3A60-4E5A-AF9A-33877F14D6AC}" type="presOf" srcId="{A39C4D7B-66DA-4E7D-A170-0B2B99E552E4}" destId="{6B49AA68-08C9-49F0-AE8C-525E75FC1938}" srcOrd="0" destOrd="0" presId="urn:microsoft.com/office/officeart/2005/8/layout/vList2"/>
    <dgm:cxn modelId="{C0A17AF1-8BDA-4615-9638-6D398554D9E8}" srcId="{A39C4D7B-66DA-4E7D-A170-0B2B99E552E4}" destId="{2F2179CC-9803-49A4-87CF-0736ACCECCED}" srcOrd="0" destOrd="0" parTransId="{1B617858-EEB9-41CE-90A2-6AF128BBE256}" sibTransId="{D71DC9B4-7D78-4997-AB9A-002CC7A46FC4}"/>
    <dgm:cxn modelId="{BD9C904E-A7E3-4608-B172-0D86FC49024C}" type="presParOf" srcId="{6B49AA68-08C9-49F0-AE8C-525E75FC1938}" destId="{0C77093A-CD34-4843-A26E-B5517E1DD309}" srcOrd="0" destOrd="0" presId="urn:microsoft.com/office/officeart/2005/8/layout/vList2"/>
    <dgm:cxn modelId="{312CAA28-C705-473F-BBFD-DAF850AD6991}" type="presParOf" srcId="{6B49AA68-08C9-49F0-AE8C-525E75FC1938}" destId="{FA5C7CCA-7FA2-4179-96D1-821A84D4C553}" srcOrd="1" destOrd="0" presId="urn:microsoft.com/office/officeart/2005/8/layout/vList2"/>
    <dgm:cxn modelId="{F97AEB83-223C-4AF6-8BDD-A6F53D4DDBCB}" type="presParOf" srcId="{6B49AA68-08C9-49F0-AE8C-525E75FC1938}" destId="{60D765DC-38AF-4193-9291-BFF1108381B9}" srcOrd="2" destOrd="0" presId="urn:microsoft.com/office/officeart/2005/8/layout/vList2"/>
    <dgm:cxn modelId="{08AE3D9A-F05B-41C8-A5F3-F0878DA6B431}" type="presParOf" srcId="{6B49AA68-08C9-49F0-AE8C-525E75FC1938}" destId="{3C2D05D1-18EC-46FB-B2DD-16437DE1A035}" srcOrd="3" destOrd="0" presId="urn:microsoft.com/office/officeart/2005/8/layout/vList2"/>
    <dgm:cxn modelId="{DE72C21D-EE1D-4141-8CE7-8499A688D0C8}" type="presParOf" srcId="{6B49AA68-08C9-49F0-AE8C-525E75FC1938}" destId="{9BF6B3C8-38C3-479D-A436-CE04512AC0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D100E-8253-4DC4-9532-9D24A0E15C7C}">
      <dsp:nvSpPr>
        <dsp:cNvPr id="0" name=""/>
        <dsp:cNvSpPr/>
      </dsp:nvSpPr>
      <dsp:spPr>
        <a:xfrm>
          <a:off x="2102543" y="168"/>
          <a:ext cx="2207435" cy="220743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Lesson prep as a team with peer mentors</a:t>
          </a:r>
        </a:p>
      </dsp:txBody>
      <dsp:txXfrm>
        <a:off x="2425814" y="323439"/>
        <a:ext cx="1560893" cy="1560893"/>
      </dsp:txXfrm>
    </dsp:sp>
    <dsp:sp modelId="{15FC9B6B-3BA8-4B91-BDEF-28221A7329DF}">
      <dsp:nvSpPr>
        <dsp:cNvPr id="0" name=""/>
        <dsp:cNvSpPr/>
      </dsp:nvSpPr>
      <dsp:spPr>
        <a:xfrm rot="3600000">
          <a:off x="3733266" y="2151191"/>
          <a:ext cx="585445" cy="745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777174" y="2224142"/>
        <a:ext cx="409812" cy="447005"/>
      </dsp:txXfrm>
    </dsp:sp>
    <dsp:sp modelId="{967A1FA4-238D-4944-9AD3-9409C19E24E0}">
      <dsp:nvSpPr>
        <dsp:cNvPr id="0" name=""/>
        <dsp:cNvSpPr/>
      </dsp:nvSpPr>
      <dsp:spPr>
        <a:xfrm>
          <a:off x="3758568" y="2868487"/>
          <a:ext cx="2207435" cy="220743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Teach separate sections</a:t>
          </a:r>
          <a:endParaRPr lang="en-US" sz="1800" kern="1200"/>
        </a:p>
      </dsp:txBody>
      <dsp:txXfrm>
        <a:off x="4081839" y="3191758"/>
        <a:ext cx="1560893" cy="1560893"/>
      </dsp:txXfrm>
    </dsp:sp>
    <dsp:sp modelId="{31B80B37-C4C6-449E-AF21-109F6FB08878}">
      <dsp:nvSpPr>
        <dsp:cNvPr id="0" name=""/>
        <dsp:cNvSpPr/>
      </dsp:nvSpPr>
      <dsp:spPr>
        <a:xfrm rot="10800000">
          <a:off x="2930107" y="3599700"/>
          <a:ext cx="585445" cy="745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105740" y="3748702"/>
        <a:ext cx="409812" cy="447005"/>
      </dsp:txXfrm>
    </dsp:sp>
    <dsp:sp modelId="{5646D418-0733-4EC7-A432-A64D60549B54}">
      <dsp:nvSpPr>
        <dsp:cNvPr id="0" name=""/>
        <dsp:cNvSpPr/>
      </dsp:nvSpPr>
      <dsp:spPr>
        <a:xfrm>
          <a:off x="446518" y="2868487"/>
          <a:ext cx="2207435" cy="2207435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/>
            </a:rPr>
            <a:t>Review previous class to adjust as needed and plan for future semester</a:t>
          </a:r>
          <a:endParaRPr lang="en-US" sz="1800" kern="1200"/>
        </a:p>
      </dsp:txBody>
      <dsp:txXfrm>
        <a:off x="769789" y="3191758"/>
        <a:ext cx="1560893" cy="1560893"/>
      </dsp:txXfrm>
    </dsp:sp>
    <dsp:sp modelId="{D1B10A9A-2A92-415A-BC78-E953122FAF93}">
      <dsp:nvSpPr>
        <dsp:cNvPr id="0" name=""/>
        <dsp:cNvSpPr/>
      </dsp:nvSpPr>
      <dsp:spPr>
        <a:xfrm rot="18000000">
          <a:off x="2077241" y="2179890"/>
          <a:ext cx="585445" cy="745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21149" y="2404943"/>
        <a:ext cx="409812" cy="44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7093A-CD34-4843-A26E-B5517E1DD309}">
      <dsp:nvSpPr>
        <dsp:cNvPr id="0" name=""/>
        <dsp:cNvSpPr/>
      </dsp:nvSpPr>
      <dsp:spPr>
        <a:xfrm>
          <a:off x="0" y="361719"/>
          <a:ext cx="554736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are your institutional norms around peer mentorship?</a:t>
          </a:r>
        </a:p>
      </dsp:txBody>
      <dsp:txXfrm>
        <a:off x="56315" y="418034"/>
        <a:ext cx="5434731" cy="1040990"/>
      </dsp:txXfrm>
    </dsp:sp>
    <dsp:sp modelId="{60D765DC-38AF-4193-9291-BFF1108381B9}">
      <dsp:nvSpPr>
        <dsp:cNvPr id="0" name=""/>
        <dsp:cNvSpPr/>
      </dsp:nvSpPr>
      <dsp:spPr>
        <a:xfrm>
          <a:off x="0" y="1598859"/>
          <a:ext cx="554736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are other potential barriers?</a:t>
          </a:r>
        </a:p>
      </dsp:txBody>
      <dsp:txXfrm>
        <a:off x="56315" y="1655174"/>
        <a:ext cx="5434731" cy="1040990"/>
      </dsp:txXfrm>
    </dsp:sp>
    <dsp:sp modelId="{9BF6B3C8-38C3-479D-A436-CE04512AC007}">
      <dsp:nvSpPr>
        <dsp:cNvPr id="0" name=""/>
        <dsp:cNvSpPr/>
      </dsp:nvSpPr>
      <dsp:spPr>
        <a:xfrm>
          <a:off x="0" y="2835999"/>
          <a:ext cx="5547361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other opportunities do you see for a peer mentor program?</a:t>
          </a:r>
        </a:p>
      </dsp:txBody>
      <dsp:txXfrm>
        <a:off x="56315" y="2892314"/>
        <a:ext cx="5434731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D881-8F9E-43E5-BAB9-D9750E59533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02536-22BD-4F65-966F-6E117897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93A8-9AD7-33A6-61C8-8A5E2455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BCF85-9F05-040E-7BEE-22036E34C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71755-A114-8641-5240-5E51E64C2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7B64-1EBD-603D-8C38-1FF9BDA0D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D2B04-043D-B0CD-858E-A7B257827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92894-E995-4697-D012-D5493A7B8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80263-6417-F0BE-2795-868611234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BA34-97E4-7874-3C7F-8CD9482F0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5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6F99-FF93-75AE-960F-37A1499E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853DB-5290-6FA4-8E41-60656B335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32EFC-157C-8EC3-2059-6F7692E5E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1AE14-D255-2A8E-9852-1E952518A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1FFA-73FF-B33E-D670-3D7810152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CF98E-605F-215B-0BE2-E0668238D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B7118-292C-3B74-4CAB-9C1CD0304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4931-EF74-78E3-7304-C668F452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DFA5C-70E5-F1E6-AEAF-26C21679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D7A7C-5C1A-6704-686D-BF0966C55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AB05B-0DD3-5442-97D4-4982348A2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kern="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A9284-7630-A831-9FCA-E052D9CA6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DFA5C-70E5-F1E6-AEAF-26C21679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D7A7C-5C1A-6704-686D-BF0966C55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AB05B-0DD3-5442-97D4-4982348A2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lnSpc>
                <a:spcPct val="90000"/>
              </a:lnSpc>
              <a:spcBef>
                <a:spcPts val="500"/>
              </a:spcBef>
              <a:buNone/>
              <a:defRPr/>
            </a:pPr>
            <a:endParaRPr lang="en-US" dirty="0">
              <a:latin typeface="Apt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A9284-7630-A831-9FCA-E052D9CA6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9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BF73-7F56-8D57-4492-8BFE1A361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BE8D9-959F-F5A5-A959-2A05DF17E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96FDA-3075-9D0B-F41D-2848DCAF5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  <a:defRPr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E65DF-BFBA-CD22-54CF-B41F313A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B55B4-B8A2-9EA4-7C59-88BCAA6A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C137B-D7A2-CCEE-2556-26B9F19D9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853E8-216B-69BA-8A0E-BAB179A62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  <a:defRPr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9E4A-2370-C5FF-794F-550F3DE18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346E-6752-31C9-C171-6F5BEA1E1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8EC60-E6C4-EDBF-C230-F526F21A8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DDDD0-0C19-548C-4F1C-330991593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17C71-21F8-1B3C-6C06-4F2DF6A14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77CD-1579-967E-CBF2-FA624239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7BEC8-8C59-3226-3B1E-3EA8264A3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BA586-4834-A174-1A60-D82AD4A8A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B260E-FD11-9C4D-A15C-2FFD54C91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02536-22BD-4F65-966F-6E1178971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097BC-C7FD-7070-AD87-551F3857E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43636-F9AC-74C6-054D-470EA5F15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6A79C-0F4C-D6D8-DD4C-A0836C665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5B65-82F8-7657-D9E3-6627582D6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94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DF559-CA76-1F8B-4D0F-4BF32ECA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613F0-4C5E-49C2-0B78-593078A5E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80A66-6DA8-E628-B775-1FA37D5EE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90D0D-B1D3-36D0-2DC1-CAC26C4B28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8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12A3-588D-88A4-5357-DF82E2EE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EC848-3CCC-3F61-B721-1A17D2FCF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EC749-33DF-C6FC-1E1D-515763F4E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A83DA-91E0-F5D3-8DD6-F065644A3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9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97AA-9CE1-EA38-4166-EF318E37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4E566-C963-419A-9409-72D17DA7A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A0EE0-0435-E0F3-D564-485EABBB2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7EC8-80B2-CD28-BAAF-2E96EBCF6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2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A4CC-85CB-5DAD-0B5D-2D6CCCC5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09ACB-190D-E0A5-C723-F275D4927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DC353-2E47-0879-2851-5EA56CDCD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kern="100" dirty="0">
              <a:effectLst/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D363C-A3CA-5556-3C82-F06FB385E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4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1E1E5-CF3C-D1D0-0F46-ABDAC626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4C6E44-B48A-CEA7-4BB6-8616E2FA5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2D56B-9234-EECF-307C-0CAB5BAB6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B4C44-1049-BD87-341D-61E52116B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9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DCD1-E231-4256-6A19-301E677D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D1D7E-7AB8-0854-FA96-5E9BE54D2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C4D0B-ED76-111B-7DD3-7201B31A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18A8-406A-7A40-E126-7BB36B10E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7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92400-0012-7C2B-C0BC-453EF61BC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545F2-2DBD-421E-0763-7F0BC0EA7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DA9DA-660A-10AA-AE8B-CEB10B4C9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3173D-E196-5BDF-4472-10CDDB125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800" dirty="0"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ABF3-9033-24DE-8832-16E70400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D1C24-2209-24C3-CDA0-0DCA4461F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BBDC4D-A227-6711-B389-825CF9A6E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F4D34-E6BF-151C-6CF4-92DA2FC5B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A2895-1F2C-50E9-FFA1-5BF7811C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C3ABF-E452-866A-069F-9EF4684A9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CBA28-CEC5-262A-EBDF-C67D7F995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ED912-F77B-7387-2199-6AB13869B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E646-F504-2E8D-E700-9D331629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E5DB4-CAAB-C714-9184-8ED9D5723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BB4AE-8A5E-1110-807F-A181A4CD7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6E9F9-6494-7405-EBFB-600F753B3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62D1C-AAA3-A04C-21D3-E657EB035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DD922-5A45-8072-A3B5-0887F97F7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F9F10-44C8-4A2E-F68D-1DE9FF06D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B4FE1-BBA8-DCC6-6DD6-8EC1DF05B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A73F-431F-D4ED-2A86-B65C8C87B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24AA2-CF89-0EE0-D982-3C837B684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502E-0371-F233-C905-76BECA39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AAE2-5938-685F-5F2C-16A432AE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4601-99E3-A439-1D5C-19CC5AA9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978E-2B7E-C875-D4E7-C6136339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09B66-5D69-8844-D51D-05260BF2D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E786-FCAC-6C1A-DEDA-E043022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D4197-8285-5A6B-5314-C0A509C2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07BE-AC5D-DA5F-7B73-483F1186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09396-561F-7CEB-671D-A1F6F0A52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00ADE-291D-418B-ED07-62871F1B6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FC8C-2825-A99E-9CC2-B6BB13A9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6BA5A-3961-9CF9-79A9-C382F8C2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518F-ECB9-80A3-A083-EAF63C42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CC51-D331-20F2-E949-7D5B2B89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44A1-EE24-0A94-9EB0-2658B9FB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B34E-BD01-880E-953A-171741BD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6D29-46DA-602C-9DE0-A5A88A73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384A-87C7-2B1A-B8B4-F9B662A6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6594-E8D8-2EAB-C1E7-944FB458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88BC7-83B0-1F91-8C25-D2C30072A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2E76-F071-B7BE-2773-5F5293C3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BED9-ACCF-2A71-D5C2-14E19C52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865E3-A3F1-1C25-7721-C8965A44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98EF-0D4B-E837-4E64-FE1B4756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943F-11F4-7198-8B54-F9C82B28E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401EE-7EA4-08EB-FCC0-788132D15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B376C-4749-18C7-E3A6-FFB1D490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82BCB-A482-34F4-EF12-C2BB7819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BE9C1-A1D7-6EA3-5A8F-3C5CC53A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55D4-C64E-1977-A339-B3B83B31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121C4-A209-B673-E73D-1E7A7D30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9C93F-356B-78A5-5D9A-F3619FC9C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7D409-1690-609E-0324-0006748EC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8FD2C-8CC7-579B-EB5B-48D770DAB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661BC-24B4-ADD0-5728-04851593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899E5-8D4D-638C-6987-9EA9C552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B7902-C21D-2D46-FD1D-1F988C00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6DAA-B0C2-0AC6-2834-11B55C7A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C4E5-B4CB-8FD0-1B92-C18A0254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EEF9A-D809-0A9C-0B85-70148A2D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9FB73-D052-E033-96A2-9B460E2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6BDBB-B63B-A196-28E9-10A56C82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AD146-DF21-6D00-2A61-FE23B101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FD651-BE3C-3ECD-E6E5-A9D96DDB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1E0A-E7F4-5D3E-1400-49B21EB8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2D3D-F1EC-2E39-2CC7-95199FD38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1B12D-F728-2BE7-D5D8-84B3C9FF4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91E9A-F9A5-B80F-196C-95F58F97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7217F-4A7F-2E87-81FB-4254743E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B6E37-619C-A622-D143-D98E350D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3F3C-A152-7949-C644-06435225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DC5D0-4B6C-5E95-0884-74D5531E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26DBC-B09D-452F-EFBB-34C0A65CD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2079C-CF9D-81AF-F68A-191F73BA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21C8F-989A-257D-321F-11CC2709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98EF3-297C-8ACE-64F2-D039D550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C2B3A-68A2-EBB0-35BC-B2CA28C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1590A-2A15-EF39-F472-91A444C7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C485-93BE-D30D-8B54-C18A39C07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87616-6994-4C6F-AA4E-2231BADC589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65547-0F1F-41BD-9AB6-A6F1E1A57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D7E9-C73D-1DEF-30B7-95847D7C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807B5-0C96-40EB-AA0C-9ED496F9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chwegler@tamuct.edu" TargetMode="External"/><Relationship Id="rId5" Type="http://schemas.openxmlformats.org/officeDocument/2006/relationships/hyperlink" Target="mailto:malin.lilley@tamuct.edu" TargetMode="External"/><Relationship Id="rId4" Type="http://schemas.openxmlformats.org/officeDocument/2006/relationships/hyperlink" Target="mailto:mshell@tamuct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br.edu/student-success/hip-taxonomy-peer-mento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05B1C-05FB-8F48-9AB9-4C2E1F7A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198" y="1973378"/>
            <a:ext cx="6025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IN THE CHAT: What are your experiences with student peer mentorship?</a:t>
            </a:r>
          </a:p>
          <a:p>
            <a:pPr algn="ctr"/>
            <a:endParaRPr lang="en-US" sz="3600" b="1">
              <a:solidFill>
                <a:schemeClr val="bg1"/>
              </a:solidFill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ON THE PADLET: What are the benefits of peer mentorship?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E4C7F-373E-0205-F873-F2A87D6A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07" y="1395897"/>
            <a:ext cx="3941395" cy="4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8AAFD-D765-54DF-6803-5446454E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28670-2C60-35C6-986E-883C72F7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87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FDD55-9DB3-2623-16E4-C42670B6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Opportunities for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EA2D-A709-2F85-E144-D449ADF4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Lead </a:t>
            </a:r>
            <a:r>
              <a:rPr lang="en-US">
                <a:ea typeface="Calibri"/>
                <a:cs typeface="Calibri"/>
              </a:rPr>
              <a:t>coworking breakout sessions on class topic</a:t>
            </a:r>
          </a:p>
          <a:p>
            <a:r>
              <a:rPr lang="en-US"/>
              <a:t>Hold one-on-one online meetings with mentees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Set up study groups</a:t>
            </a:r>
          </a:p>
          <a:p>
            <a:endParaRPr lang="en-US">
              <a:latin typeface="Aptos"/>
              <a:ea typeface="Calibri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814E1C-C189-4D7E-B651-BF49ABF399DC}"/>
              </a:ext>
            </a:extLst>
          </p:cNvPr>
          <p:cNvGrpSpPr/>
          <p:nvPr/>
        </p:nvGrpSpPr>
        <p:grpSpPr>
          <a:xfrm>
            <a:off x="7361583" y="3769614"/>
            <a:ext cx="3992216" cy="1720728"/>
            <a:chOff x="7719392" y="3621472"/>
            <a:chExt cx="3992216" cy="17207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39CE60B4-7174-B1B3-7CFB-011EF74FE3EA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7D9B37-3C82-1854-158D-2743B1B0E253}"/>
                </a:ext>
              </a:extLst>
            </p:cNvPr>
            <p:cNvSpPr txBox="1"/>
            <p:nvPr/>
          </p:nvSpPr>
          <p:spPr>
            <a:xfrm>
              <a:off x="7966530" y="3850365"/>
              <a:ext cx="3737112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ptos"/>
                  <a:ea typeface="Calibri"/>
                  <a:cs typeface="Calibri"/>
                </a:rPr>
                <a:t>5.2 Learning activities provide opportunities for interactions that support active </a:t>
              </a:r>
            </a:p>
            <a:p>
              <a:r>
                <a:rPr lang="en-US" sz="2000" dirty="0">
                  <a:latin typeface="Aptos"/>
                  <a:ea typeface="Calibri"/>
                  <a:cs typeface="Calibri"/>
                </a:rPr>
                <a:t>learning.</a:t>
              </a:r>
            </a:p>
          </p:txBody>
        </p:sp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3CC83481-609F-C29D-2E96-A9C5FC38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653A3F-68BF-7AF8-03E7-1D7C9A3A9A5F}"/>
              </a:ext>
            </a:extLst>
          </p:cNvPr>
          <p:cNvGrpSpPr/>
          <p:nvPr/>
        </p:nvGrpSpPr>
        <p:grpSpPr>
          <a:xfrm>
            <a:off x="838198" y="3770527"/>
            <a:ext cx="4024034" cy="1720728"/>
            <a:chOff x="7719392" y="3621472"/>
            <a:chExt cx="4024034" cy="1720728"/>
          </a:xfrm>
        </p:grpSpPr>
        <p:sp>
          <p:nvSpPr>
            <p:cNvPr id="10" name="Scroll: Horizontal 9">
              <a:extLst>
                <a:ext uri="{FF2B5EF4-FFF2-40B4-BE49-F238E27FC236}">
                  <a16:creationId xmlns:a16="http://schemas.microsoft.com/office/drawing/2014/main" id="{FA67B4FD-9E37-7943-29AD-B58858B93108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002134-8524-E28C-FCB2-7FB5EB6B4D7C}"/>
                </a:ext>
              </a:extLst>
            </p:cNvPr>
            <p:cNvSpPr txBox="1"/>
            <p:nvPr/>
          </p:nvSpPr>
          <p:spPr>
            <a:xfrm>
              <a:off x="8006314" y="3929625"/>
              <a:ext cx="3737112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1.9 Learners have the opportunity to introduce themselves. </a:t>
              </a:r>
            </a:p>
          </p:txBody>
        </p:sp>
        <p:pic>
          <p:nvPicPr>
            <p:cNvPr id="12" name="Picture 11" descr="A close-up of a logo&#10;&#10;AI-generated content may be incorrect.">
              <a:extLst>
                <a:ext uri="{FF2B5EF4-FFF2-40B4-BE49-F238E27FC236}">
                  <a16:creationId xmlns:a16="http://schemas.microsoft.com/office/drawing/2014/main" id="{342431B1-919A-B243-9109-DE9881651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81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6889-21B1-A842-0E05-4DF3DC5B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C47F5-36B6-D84B-0AC8-28D9B9F4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2787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3E9F5-395F-254B-A0FF-AA8DE08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Promoting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6A2C-53E3-DACB-39D1-8DDDF9D8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Tutoring on course technology or resources (not course content)</a:t>
            </a:r>
          </a:p>
          <a:p>
            <a:pPr lvl="1"/>
            <a:r>
              <a:rPr lang="en-US">
                <a:latin typeface="Aptos"/>
                <a:ea typeface="Calibri"/>
                <a:cs typeface="Calibri"/>
              </a:rPr>
              <a:t>Collecting and sharing step-by-step videos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Building a library of support resources (e.g., Canvas page with resources for each topic)</a:t>
            </a:r>
          </a:p>
          <a:p>
            <a:pPr lvl="1"/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45F96B-FBEE-68C2-8C6E-268789816314}"/>
              </a:ext>
            </a:extLst>
          </p:cNvPr>
          <p:cNvGrpSpPr/>
          <p:nvPr/>
        </p:nvGrpSpPr>
        <p:grpSpPr>
          <a:xfrm>
            <a:off x="7072829" y="3426250"/>
            <a:ext cx="4495559" cy="2065005"/>
            <a:chOff x="7719392" y="3621472"/>
            <a:chExt cx="3992216" cy="17207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51287690-F9B1-CCD4-C90E-E6FC0C353147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BCA87A-6898-2AFE-24BC-4B1B89F68069}"/>
                </a:ext>
              </a:extLst>
            </p:cNvPr>
            <p:cNvSpPr txBox="1"/>
            <p:nvPr/>
          </p:nvSpPr>
          <p:spPr>
            <a:xfrm>
              <a:off x="7921906" y="3915557"/>
              <a:ext cx="3737112" cy="846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ptos"/>
                  <a:ea typeface="Calibri"/>
                  <a:cs typeface="Calibri"/>
                </a:rPr>
                <a:t>6.2 Course tools promote learner engagement and active </a:t>
              </a:r>
            </a:p>
            <a:p>
              <a:r>
                <a:rPr lang="en-US" sz="2000">
                  <a:latin typeface="Aptos"/>
                  <a:ea typeface="Calibri"/>
                  <a:cs typeface="Calibri"/>
                </a:rPr>
                <a:t>learning.</a:t>
              </a:r>
            </a:p>
          </p:txBody>
        </p:sp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CAD74C1-70B9-1E03-1770-A8CF2FA46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9A22EB-97AC-A493-63C0-F5EA99E583F3}"/>
              </a:ext>
            </a:extLst>
          </p:cNvPr>
          <p:cNvGrpSpPr/>
          <p:nvPr/>
        </p:nvGrpSpPr>
        <p:grpSpPr>
          <a:xfrm>
            <a:off x="1028467" y="3429000"/>
            <a:ext cx="4495559" cy="2065005"/>
            <a:chOff x="7719392" y="3621472"/>
            <a:chExt cx="3992216" cy="1720728"/>
          </a:xfrm>
        </p:grpSpPr>
        <p:sp>
          <p:nvSpPr>
            <p:cNvPr id="10" name="Scroll: Horizontal 9">
              <a:extLst>
                <a:ext uri="{FF2B5EF4-FFF2-40B4-BE49-F238E27FC236}">
                  <a16:creationId xmlns:a16="http://schemas.microsoft.com/office/drawing/2014/main" id="{E901D346-3D21-EFAE-879D-DB0540178E94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2C4BC-40D7-C825-8A75-EC9196C9B344}"/>
                </a:ext>
              </a:extLst>
            </p:cNvPr>
            <p:cNvSpPr txBox="1"/>
            <p:nvPr/>
          </p:nvSpPr>
          <p:spPr>
            <a:xfrm>
              <a:off x="7921906" y="3915557"/>
              <a:ext cx="3737112" cy="846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ptos"/>
                  <a:ea typeface="Calibri"/>
                  <a:cs typeface="Calibri"/>
                </a:rPr>
                <a:t>6.1 The tools used in the course support the learning </a:t>
              </a:r>
            </a:p>
            <a:p>
              <a:r>
                <a:rPr lang="en-US" sz="2000">
                  <a:latin typeface="Aptos"/>
                  <a:ea typeface="Calibri"/>
                  <a:cs typeface="Calibri"/>
                </a:rPr>
                <a:t>objectives.</a:t>
              </a:r>
            </a:p>
          </p:txBody>
        </p:sp>
        <p:pic>
          <p:nvPicPr>
            <p:cNvPr id="12" name="Picture 11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9DC1822-3AD0-D74E-EC4D-EDF9A5382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33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65CC2-AB91-FB3E-CAC8-238FF9E92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87E4B-4024-7AFA-86AB-A0BE2309F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888B5-4A14-880D-C472-C4C99005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01093"/>
            <a:ext cx="10515600" cy="1325563"/>
          </a:xfrm>
        </p:spPr>
        <p:txBody>
          <a:bodyPr/>
          <a:lstStyle/>
          <a:p>
            <a:r>
              <a:rPr lang="en-US" b="1" dirty="0"/>
              <a:t>Faculty-mentor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3267-C348-0D4F-D5DC-9571AEB4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495"/>
            <a:ext cx="50778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Collaborative process</a:t>
            </a:r>
          </a:p>
          <a:p>
            <a:pPr lvl="1"/>
            <a:r>
              <a:rPr lang="en-US"/>
              <a:t>Faculty and peer mentors for all sections</a:t>
            </a:r>
          </a:p>
          <a:p>
            <a:pPr lvl="1"/>
            <a:r>
              <a:rPr lang="en-US"/>
              <a:t>Generate new content </a:t>
            </a:r>
          </a:p>
          <a:p>
            <a:pPr lvl="1"/>
            <a:r>
              <a:rPr lang="en-US"/>
              <a:t>Develop engagement strategies to implement in class</a:t>
            </a:r>
          </a:p>
          <a:p>
            <a:pPr lvl="1"/>
            <a:r>
              <a:rPr lang="en-US"/>
              <a:t>Solve problems through collaboration and discussions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AAE31D-C874-E397-D4FF-EAC244FB8A44}"/>
              </a:ext>
            </a:extLst>
          </p:cNvPr>
          <p:cNvGraphicFramePr/>
          <p:nvPr/>
        </p:nvGraphicFramePr>
        <p:xfrm>
          <a:off x="5568461" y="263769"/>
          <a:ext cx="6412523" cy="507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F5E7C4C-5FCA-39CE-E6DB-8EDAAD02A17E}"/>
              </a:ext>
            </a:extLst>
          </p:cNvPr>
          <p:cNvGrpSpPr/>
          <p:nvPr/>
        </p:nvGrpSpPr>
        <p:grpSpPr>
          <a:xfrm>
            <a:off x="536187" y="4491902"/>
            <a:ext cx="4495559" cy="2065005"/>
            <a:chOff x="7719392" y="3621472"/>
            <a:chExt cx="3992216" cy="1720728"/>
          </a:xfrm>
        </p:grpSpPr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id="{E6A455A4-386A-C0CF-CFBE-D782A40F4AF3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BDD785-20A0-8F22-00B3-1D2D4E0411CC}"/>
                </a:ext>
              </a:extLst>
            </p:cNvPr>
            <p:cNvSpPr txBox="1"/>
            <p:nvPr/>
          </p:nvSpPr>
          <p:spPr>
            <a:xfrm>
              <a:off x="7921907" y="3915557"/>
              <a:ext cx="3278083" cy="11027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ptos"/>
                  <a:ea typeface="Calibri"/>
                  <a:cs typeface="Calibri"/>
                </a:rPr>
                <a:t>5.3 The instructor’s plan for regular interaction with learners in substantive ways during </a:t>
              </a:r>
            </a:p>
            <a:p>
              <a:r>
                <a:rPr lang="en-US" sz="2000">
                  <a:latin typeface="Aptos"/>
                  <a:ea typeface="Calibri"/>
                  <a:cs typeface="Calibri"/>
                </a:rPr>
                <a:t>the course is clearly stated. </a:t>
              </a:r>
            </a:p>
          </p:txBody>
        </p:sp>
        <p:pic>
          <p:nvPicPr>
            <p:cNvPr id="9" name="Picture 8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7CFD0FC-7E27-FCEA-3D95-368DC6CA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9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8281-AC42-056F-9B69-884F854D8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BC3429-0BEB-53B4-5845-AD8AF4E4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30477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820A0-1AF8-B2C3-5BF2-365668D1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 dirty="0"/>
              <a:t>Example Lesson and Mentor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3E3E-A431-EA75-7500-BDDE6368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0170"/>
            <a:ext cx="998711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CLO1: Read, discuss, and apply core academic skills</a:t>
            </a:r>
          </a:p>
          <a:p>
            <a:pPr lvl="1"/>
            <a:r>
              <a:rPr lang="en-US" b="1">
                <a:solidFill>
                  <a:schemeClr val="accent1"/>
                </a:solidFill>
              </a:rPr>
              <a:t>Module LO: Create a draft of degree plan and course schedule</a:t>
            </a:r>
          </a:p>
          <a:p>
            <a:r>
              <a:rPr lang="en-US" sz="2200"/>
              <a:t>Before Class</a:t>
            </a:r>
          </a:p>
          <a:p>
            <a:pPr lvl="1"/>
            <a:r>
              <a:rPr lang="en-US" sz="2100"/>
              <a:t>Develop example degree plan</a:t>
            </a:r>
          </a:p>
          <a:p>
            <a:pPr lvl="1"/>
            <a:r>
              <a:rPr lang="en-US" sz="2100"/>
              <a:t>Share with faculty any issues with registration</a:t>
            </a:r>
          </a:p>
          <a:p>
            <a:pPr marL="457200" lvl="1" indent="0">
              <a:buNone/>
            </a:pPr>
            <a:r>
              <a:rPr lang="en-US" sz="2100"/>
              <a:t>     or scheduling</a:t>
            </a:r>
            <a:endParaRPr lang="en-US"/>
          </a:p>
          <a:p>
            <a:r>
              <a:rPr lang="en-US" sz="2200"/>
              <a:t>During Class</a:t>
            </a:r>
          </a:p>
          <a:p>
            <a:pPr lvl="1"/>
            <a:r>
              <a:rPr lang="en-US" sz="1900"/>
              <a:t>Share example of degree plan</a:t>
            </a:r>
          </a:p>
          <a:p>
            <a:pPr lvl="1"/>
            <a:r>
              <a:rPr lang="en-US" sz="1900"/>
              <a:t>Breakout rooms to provide support as students develop their own plans</a:t>
            </a:r>
          </a:p>
          <a:p>
            <a:r>
              <a:rPr lang="en-US" sz="2200"/>
              <a:t>After Class</a:t>
            </a:r>
          </a:p>
          <a:p>
            <a:pPr lvl="1"/>
            <a:r>
              <a:rPr lang="en-US" sz="1900"/>
              <a:t>Debrief with instructors and how to change for next semester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8910A9-AFB2-6C20-C326-FC5119781370}"/>
              </a:ext>
            </a:extLst>
          </p:cNvPr>
          <p:cNvGrpSpPr/>
          <p:nvPr/>
        </p:nvGrpSpPr>
        <p:grpSpPr>
          <a:xfrm>
            <a:off x="7320444" y="2144450"/>
            <a:ext cx="4495559" cy="2065005"/>
            <a:chOff x="7719392" y="3621472"/>
            <a:chExt cx="3992216" cy="17207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EE6300CC-8BDD-E149-F786-04C9E18E4159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B3F356-6C1F-3C51-584A-70DA5B0432FE}"/>
                </a:ext>
              </a:extLst>
            </p:cNvPr>
            <p:cNvSpPr txBox="1"/>
            <p:nvPr/>
          </p:nvSpPr>
          <p:spPr>
            <a:xfrm>
              <a:off x="7921907" y="3862869"/>
              <a:ext cx="3278083" cy="12951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 dirty="0">
                  <a:latin typeface="Aptos"/>
                  <a:ea typeface="Calibri"/>
                  <a:cs typeface="Calibri"/>
                </a:rPr>
                <a:t>2.2 The module/unit-level learning objectives describe outcomes that are measurable and consistent with the course-level objectives. </a:t>
              </a:r>
              <a:endParaRPr lang="en-US" sz="1900" dirty="0"/>
            </a:p>
          </p:txBody>
        </p:sp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A90A143-6476-68CD-353C-D91E9043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46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9631-43EC-6E63-9358-A645D657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9637E-2BE1-1448-AAAB-BCB12FCE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B4B1F-3158-2ED9-BD9A-7E39AECA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Creating the Peer Mentor Role in the 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2209-09DB-A4E3-0D1C-8216B6A4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Peer Mentor role has the following access in Canvas: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View, create, and participate in Discussions (enable permissions)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View-only access to all course content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Ability to use course messaging (Canvas inbox) for individual student communication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No access to student information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No independent course building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No grading</a:t>
            </a:r>
          </a:p>
          <a:p>
            <a:pPr marL="457200" lvl="1" indent="0">
              <a:buNone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</a:endParaRPr>
          </a:p>
          <a:p>
            <a:endParaRPr lang="en-US">
              <a:latin typeface="Apto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88DD2-FD86-C7EA-EAE7-E6064233E80D}"/>
              </a:ext>
            </a:extLst>
          </p:cNvPr>
          <p:cNvGrpSpPr/>
          <p:nvPr/>
        </p:nvGrpSpPr>
        <p:grpSpPr>
          <a:xfrm>
            <a:off x="7083847" y="3426250"/>
            <a:ext cx="4495559" cy="2065005"/>
            <a:chOff x="7719392" y="3621472"/>
            <a:chExt cx="3992216" cy="17207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0B216F70-5E28-4D5F-CEB3-687BE05739BC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86B4DE-17B5-993A-CE07-FC99EB79321A}"/>
                </a:ext>
              </a:extLst>
            </p:cNvPr>
            <p:cNvSpPr txBox="1"/>
            <p:nvPr/>
          </p:nvSpPr>
          <p:spPr>
            <a:xfrm>
              <a:off x="7946892" y="3974170"/>
              <a:ext cx="3737112" cy="846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ptos"/>
                  <a:ea typeface="Calibri"/>
                  <a:cs typeface="Calibri"/>
                </a:rPr>
                <a:t>6.2 Course tools promote learner engagement and active </a:t>
              </a:r>
            </a:p>
            <a:p>
              <a:r>
                <a:rPr lang="en-US" sz="2000" dirty="0">
                  <a:latin typeface="Aptos"/>
                  <a:ea typeface="Calibri"/>
                  <a:cs typeface="Calibri"/>
                </a:rPr>
                <a:t>learning.</a:t>
              </a:r>
            </a:p>
          </p:txBody>
        </p:sp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E97A7815-A02C-9F4F-4B8D-85EA91B2E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73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9631-43EC-6E63-9358-A645D657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9637E-2BE1-1448-AAAB-BCB12FCE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B4B1F-3158-2ED9-BD9A-7E39AECA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29" y="371521"/>
            <a:ext cx="10515600" cy="1325563"/>
          </a:xfrm>
        </p:spPr>
        <p:txBody>
          <a:bodyPr/>
          <a:lstStyle/>
          <a:p>
            <a:r>
              <a:rPr lang="en-US" b="1"/>
              <a:t>Effectiveness: Mentee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2209-09DB-A4E3-0D1C-8216B6A4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28" y="15526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32 students enrolled in three course sections with three different mentors (1-5 point scale)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D7D759-98CD-0C5A-2C88-12051B954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50657"/>
              </p:ext>
            </p:extLst>
          </p:nvPr>
        </p:nvGraphicFramePr>
        <p:xfrm>
          <a:off x="2103120" y="2499517"/>
          <a:ext cx="8402245" cy="296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625">
                  <a:extLst>
                    <a:ext uri="{9D8B030D-6E8A-4147-A177-3AD203B41FA5}">
                      <a16:colId xmlns:a16="http://schemas.microsoft.com/office/drawing/2014/main" val="3604006417"/>
                    </a:ext>
                  </a:extLst>
                </a:gridCol>
                <a:gridCol w="833242">
                  <a:extLst>
                    <a:ext uri="{9D8B030D-6E8A-4147-A177-3AD203B41FA5}">
                      <a16:colId xmlns:a16="http://schemas.microsoft.com/office/drawing/2014/main" val="1880680131"/>
                    </a:ext>
                  </a:extLst>
                </a:gridCol>
                <a:gridCol w="924378">
                  <a:extLst>
                    <a:ext uri="{9D8B030D-6E8A-4147-A177-3AD203B41FA5}">
                      <a16:colId xmlns:a16="http://schemas.microsoft.com/office/drawing/2014/main" val="3517812688"/>
                    </a:ext>
                  </a:extLst>
                </a:gridCol>
              </a:tblGrid>
              <a:tr h="318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Prompt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5409515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Contributed to my learning in class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3713920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Provided useful personal experiences and knowledge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1949321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Contributed to class discussions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151518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one on one meetings were beneficial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5931111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Promoted an environment that was helpful to learning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324749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 easily accessible and helpful when needed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1416713"/>
                  </a:ext>
                </a:extLst>
              </a:tr>
              <a:tr h="37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Contributed to instructional learning strategies in the course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788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B6D65-6708-188D-6BF9-EE81F6A9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3BD223-E0E9-4294-8D68-2AFD6EFF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325EC-F692-56B8-E1B9-F2A16601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Mentee Comments – Initial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CEDA-6DB2-45EB-8390-1936581D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ptos"/>
                <a:ea typeface="Calibri"/>
                <a:cs typeface="Calibri"/>
              </a:rPr>
              <a:t>Emerging Themes – Mentor Helped Your Learning Experience?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ea typeface="Calibri"/>
                <a:cs typeface="Calibri"/>
              </a:rPr>
              <a:t>Triggered positive affect, </a:t>
            </a:r>
            <a:r>
              <a:rPr lang="en-US" i="1" dirty="0">
                <a:latin typeface="Aptos"/>
                <a:ea typeface="Calibri"/>
                <a:cs typeface="Calibri"/>
              </a:rPr>
              <a:t>n</a:t>
            </a:r>
            <a:r>
              <a:rPr lang="en-US" dirty="0">
                <a:latin typeface="Aptos"/>
                <a:ea typeface="Calibri"/>
                <a:cs typeface="Calibri"/>
              </a:rPr>
              <a:t> = 8 comments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latin typeface="Aptos"/>
                <a:ea typeface="Calibri"/>
                <a:cs typeface="Calibri"/>
              </a:rPr>
              <a:t>Comfort, motivation, support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ea typeface="Calibri"/>
                <a:cs typeface="Calibri"/>
              </a:rPr>
              <a:t>Shared personal experiences, </a:t>
            </a:r>
            <a:r>
              <a:rPr lang="en-US" i="1" dirty="0">
                <a:latin typeface="Aptos"/>
                <a:ea typeface="Calibri"/>
                <a:cs typeface="Calibri"/>
              </a:rPr>
              <a:t>n</a:t>
            </a:r>
            <a:r>
              <a:rPr lang="en-US" dirty="0">
                <a:latin typeface="Aptos"/>
                <a:ea typeface="Calibri"/>
                <a:cs typeface="Calibri"/>
              </a:rPr>
              <a:t> = 17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Answered questions, stimulated discussion, related as a student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ea typeface="Calibri"/>
                <a:cs typeface="Calibri"/>
              </a:rPr>
              <a:t>Provided academic support, </a:t>
            </a:r>
            <a:r>
              <a:rPr lang="en-US" i="1" dirty="0">
                <a:latin typeface="Aptos"/>
                <a:ea typeface="Calibri"/>
                <a:cs typeface="Calibri"/>
              </a:rPr>
              <a:t>n</a:t>
            </a:r>
            <a:r>
              <a:rPr lang="en-US" dirty="0">
                <a:latin typeface="Aptos"/>
                <a:ea typeface="Calibri"/>
                <a:cs typeface="Calibri"/>
              </a:rPr>
              <a:t> = 7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latin typeface="Aptos"/>
                <a:ea typeface="Calibri"/>
                <a:cs typeface="Calibri"/>
              </a:rPr>
              <a:t>Tutorial tools, tips for courses, course content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ptos"/>
                <a:ea typeface="Calibri"/>
                <a:cs typeface="Calibri"/>
              </a:rPr>
              <a:t>Provided advising support, </a:t>
            </a:r>
            <a:r>
              <a:rPr lang="en-US" i="1" dirty="0">
                <a:latin typeface="Aptos"/>
                <a:ea typeface="Calibri"/>
                <a:cs typeface="Calibri"/>
              </a:rPr>
              <a:t>n</a:t>
            </a:r>
            <a:r>
              <a:rPr lang="en-US" dirty="0">
                <a:latin typeface="Aptos"/>
                <a:ea typeface="Calibri"/>
                <a:cs typeface="Calibri"/>
              </a:rPr>
              <a:t> = 13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latin typeface="Aptos"/>
                <a:ea typeface="Calibri"/>
                <a:cs typeface="Calibri"/>
              </a:rPr>
              <a:t>Course planning, program expectations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Aptos"/>
              <a:ea typeface="Calibri"/>
              <a:cs typeface="Calibri"/>
            </a:endParaRPr>
          </a:p>
          <a:p>
            <a:endParaRPr lang="en-US" dirty="0">
              <a:latin typeface="Aptos"/>
            </a:endParaRPr>
          </a:p>
          <a:p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3456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83E35-D6D3-21F8-3CE1-AA85372B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2C89D-6B44-63A4-D18F-669839C1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9EA7A-46AF-7765-3B6A-2909078C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Mentee Comments – Initial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2BB9-7DAD-FA12-3646-C9CEA518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Emerging Themes – Other Ways Mentor Could Contribute?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No comments,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10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Great job! Nothing  more is needed,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17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Excellent, no ways to improve, amazing job!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Recommendations,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6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Discuss elective courses and student club activities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Share more personal experiences so students don’t feel alone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More 1:1 meetings</a:t>
            </a:r>
            <a:endParaRPr lang="en-US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Add mentors to other courses to help with content</a:t>
            </a: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11725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91F2A-DAA1-9644-4A33-1B634046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870D6-53D4-B00C-1A96-2231F99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86C04-BACF-16A4-070C-B90F9EE8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Mentee Comments – Initial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F55D-292C-734C-562E-82A67F63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Emerging Themes – Other Comments about the Mentor Role?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No comments,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16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Valuable experience,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17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Calibri"/>
                <a:cs typeface="Calibri"/>
              </a:rPr>
              <a:t>Loved her, motivational, super helpful for learning, great to have</a:t>
            </a:r>
            <a:endParaRPr lang="en-US">
              <a:latin typeface="Aptos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Recommendations, </a:t>
            </a:r>
            <a:r>
              <a:rPr lang="en-US" i="1">
                <a:latin typeface="Aptos"/>
                <a:ea typeface="Calibri"/>
                <a:cs typeface="Calibri"/>
              </a:rPr>
              <a:t>n</a:t>
            </a:r>
            <a:r>
              <a:rPr lang="en-US">
                <a:latin typeface="Aptos"/>
                <a:ea typeface="Calibri"/>
                <a:cs typeface="Calibri"/>
              </a:rPr>
              <a:t> = 2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Expand mentors to include graduate students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Add mentors to other courses </a:t>
            </a: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8667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1ED2-B1A3-6ABE-3B52-E138E1EB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B8A96-F682-4F06-6A3C-C9872D31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BAC1C-F197-F3DA-C1ED-7B19D89E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Effectiveness: Mentor Perspectives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995A5D-12E0-7FC2-B134-76BAE848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Progress on Program/Discipline Learning Outcomes </a:t>
            </a:r>
            <a:r>
              <a:rPr lang="en-US" sz="2000">
                <a:latin typeface="Aptos"/>
                <a:ea typeface="Calibri"/>
                <a:cs typeface="Calibri"/>
              </a:rPr>
              <a:t>(Inspired by APA Board of Educational Affairs Task Force on Psychology Major Competencies, 2023)</a:t>
            </a:r>
            <a:endParaRPr lang="en-US" sz="20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Professional Values and Ethical Standards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Presentation Skills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Skills, Competencies, and Points of View Needed by Professionals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Interpersonal and Intercultural Responsiveness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Direction for Life after Graduation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42795C-9692-374B-98C4-2FEA441CC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7059" y="0"/>
            <a:ext cx="12191999" cy="6864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59E43-61FC-8843-8BBF-8246304E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597" y="1774185"/>
            <a:ext cx="8425219" cy="3001385"/>
          </a:xfrm>
        </p:spPr>
        <p:txBody>
          <a:bodyPr>
            <a:no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Peer Mentoring as a Tool for Achieving Outcomes through Active Learning </a:t>
            </a:r>
            <a:br>
              <a:rPr lang="en-US" b="1">
                <a:solidFill>
                  <a:schemeClr val="bg1"/>
                </a:solidFill>
              </a:rPr>
            </a:br>
            <a:br>
              <a:rPr lang="en-US" sz="60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Andria F. Schwegler, Madelynn D. Shell,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and Malin K. Lilley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6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3CE25-5A16-DC1F-6670-6B839B7B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67A7E0-B33F-6381-B1C7-4DA3F89E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E8D40-826E-A398-327F-75A65940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Effectiveness: Mentor Perspectives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245E0-3EEB-05C5-5C0B-9049EFBB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Mentor Experiences </a:t>
            </a:r>
            <a:r>
              <a:rPr lang="en-US" sz="2000">
                <a:latin typeface="Aptos"/>
                <a:ea typeface="Calibri"/>
                <a:cs typeface="Calibri"/>
              </a:rPr>
              <a:t>(Inspired by Marshall, Dobbs-Oates, Kunberger, &amp; Greene, 2021)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Growth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Relational Knowledge and Skills</a:t>
            </a:r>
            <a:endParaRPr lang="en-US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Self-Awareness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Career Identity and Development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Challenges </a:t>
            </a:r>
            <a:endParaRPr lang="en-US" sz="2000">
              <a:latin typeface="Aptos"/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Learning the Mentor Role</a:t>
            </a:r>
            <a:endParaRPr lang="en-US" sz="160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Relating to Students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Aptos"/>
                <a:ea typeface="Calibri"/>
                <a:cs typeface="Calibri"/>
              </a:rPr>
              <a:t>Student Engagement</a:t>
            </a:r>
          </a:p>
          <a:p>
            <a:endParaRPr lang="en-US" sz="2000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079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34FC-0737-70F3-D85D-DAA7B114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F9D20-A4DD-0F57-0CE0-FB8FA321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74C4F-230A-7D42-5D52-2A180B2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Effectiveness: Mentor Perspectives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CA6EE5-0974-8F50-D566-F1707546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Group Identification with TAMUCT Psychology Department </a:t>
            </a:r>
            <a:r>
              <a:rPr lang="en-US" sz="1800">
                <a:latin typeface="Aptos"/>
                <a:ea typeface="Calibri"/>
                <a:cs typeface="Calibri"/>
              </a:rPr>
              <a:t>(Leach, van </a:t>
            </a:r>
            <a:r>
              <a:rPr lang="en-US" sz="1800" err="1">
                <a:latin typeface="Aptos"/>
                <a:ea typeface="Calibri"/>
                <a:cs typeface="Calibri"/>
              </a:rPr>
              <a:t>Zomeren</a:t>
            </a:r>
            <a:r>
              <a:rPr lang="en-US" sz="1800">
                <a:latin typeface="Aptos"/>
                <a:ea typeface="Calibri"/>
                <a:cs typeface="Calibri"/>
              </a:rPr>
              <a:t>, Zebel, Vliek, Pennekamp, </a:t>
            </a:r>
            <a:r>
              <a:rPr lang="en-US" sz="1800" err="1">
                <a:latin typeface="Aptos"/>
                <a:ea typeface="Calibri"/>
                <a:cs typeface="Calibri"/>
              </a:rPr>
              <a:t>Doosje</a:t>
            </a:r>
            <a:r>
              <a:rPr lang="en-US" sz="1800">
                <a:latin typeface="Aptos"/>
                <a:ea typeface="Calibri"/>
                <a:cs typeface="Calibri"/>
              </a:rPr>
              <a:t>, Ouwerkerk, &amp; Spears, 2008)</a:t>
            </a:r>
            <a:endParaRPr lang="en-US" sz="18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Solidarity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Satisfaction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Centrality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Individual Self-Stereotyping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ptos"/>
                <a:ea typeface="Calibri"/>
                <a:cs typeface="Calibri"/>
              </a:rPr>
              <a:t>In-Group Homogeneity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400">
              <a:latin typeface="Aptos"/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2164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16B5-CC1E-11D2-FE16-94B1D862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7ACD49-A2D1-BC60-598C-89BFE24F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2EF4B-F7F3-7375-EE37-4A3D2EB3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b="1"/>
              <a:t>Effectiveness: Group Identification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4D0305-4C36-49EC-414E-4A807D6DE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75291"/>
              </p:ext>
            </p:extLst>
          </p:nvPr>
        </p:nvGraphicFramePr>
        <p:xfrm>
          <a:off x="2184400" y="1690690"/>
          <a:ext cx="7152640" cy="387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94D6FB-17D7-030F-C8E7-4B5D8234B62A}"/>
              </a:ext>
            </a:extLst>
          </p:cNvPr>
          <p:cNvSpPr txBox="1"/>
          <p:nvPr/>
        </p:nvSpPr>
        <p:spPr>
          <a:xfrm>
            <a:off x="4201160" y="194056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6628E-B0D2-3B59-AC94-49CF72C8632F}"/>
              </a:ext>
            </a:extLst>
          </p:cNvPr>
          <p:cNvSpPr txBox="1"/>
          <p:nvPr/>
        </p:nvSpPr>
        <p:spPr>
          <a:xfrm>
            <a:off x="2854960" y="194056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7645D-AD10-5680-93C9-5A8224BB0739}"/>
              </a:ext>
            </a:extLst>
          </p:cNvPr>
          <p:cNvSpPr txBox="1"/>
          <p:nvPr/>
        </p:nvSpPr>
        <p:spPr>
          <a:xfrm>
            <a:off x="6852920" y="2053837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E9065-8AF4-4255-F84D-4F3636A4A0ED}"/>
              </a:ext>
            </a:extLst>
          </p:cNvPr>
          <p:cNvSpPr txBox="1"/>
          <p:nvPr/>
        </p:nvSpPr>
        <p:spPr>
          <a:xfrm>
            <a:off x="8280664" y="2125226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2650F-12EC-F60C-1287-7E02C740E341}"/>
              </a:ext>
            </a:extLst>
          </p:cNvPr>
          <p:cNvSpPr txBox="1"/>
          <p:nvPr/>
        </p:nvSpPr>
        <p:spPr>
          <a:xfrm>
            <a:off x="5547360" y="2095206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ϯ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D8A57-A62B-A164-FD8B-8B75F8FECF88}"/>
              </a:ext>
            </a:extLst>
          </p:cNvPr>
          <p:cNvSpPr txBox="1"/>
          <p:nvPr/>
        </p:nvSpPr>
        <p:spPr>
          <a:xfrm>
            <a:off x="9804400" y="205383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ϯ </a:t>
            </a:r>
            <a:r>
              <a:rPr lang="en-US" i="1"/>
              <a:t>p</a:t>
            </a:r>
            <a:r>
              <a:rPr lang="en-US"/>
              <a:t> &lt; .10</a:t>
            </a:r>
          </a:p>
          <a:p>
            <a:r>
              <a:rPr lang="en-US"/>
              <a:t>* </a:t>
            </a:r>
            <a:r>
              <a:rPr lang="en-US" i="1"/>
              <a:t>p</a:t>
            </a:r>
            <a:r>
              <a:rPr lang="en-US"/>
              <a:t> &lt; 05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1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41712-F387-76C2-6AB7-2A8C0531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AA58F8-390A-F8C2-A3F8-4F47383B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1B3D4-1F0C-E690-E25E-E8F4E66F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Effectiveness: Mentor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D29B-63DE-DFB4-D4FD-71BE203D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Too few mentors for quantitative data analysis on other variables</a:t>
            </a:r>
          </a:p>
          <a:p>
            <a:r>
              <a:rPr lang="en-US"/>
              <a:t>So far, mentors reported high development on</a:t>
            </a:r>
          </a:p>
          <a:p>
            <a:pPr lvl="1"/>
            <a:r>
              <a:rPr lang="en-US"/>
              <a:t>Ability to relate to others, listen, provide feedback</a:t>
            </a:r>
          </a:p>
          <a:p>
            <a:pPr lvl="1"/>
            <a:r>
              <a:rPr lang="en-US"/>
              <a:t>Improved relationship with faculty</a:t>
            </a:r>
          </a:p>
          <a:p>
            <a:pPr lvl="1"/>
            <a:r>
              <a:rPr lang="en-US"/>
              <a:t>Seeing self as a leader and recognizing growth in own educational experiences</a:t>
            </a:r>
          </a:p>
          <a:p>
            <a:pPr lvl="1"/>
            <a:r>
              <a:rPr lang="en-US"/>
              <a:t>Understanding psychology field and own career interests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15778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63FA6-C896-E885-4B90-039EAC21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FA7BA-AE66-EFBA-D99E-3DE737D9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4C722-89ED-555C-A243-CC5678D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Barriers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30DD-93CD-FB5A-242D-847471EF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Institutional norms</a:t>
            </a:r>
          </a:p>
          <a:p>
            <a:r>
              <a:rPr lang="en-US"/>
              <a:t>Student resistance to synchronous courses and engagement</a:t>
            </a:r>
          </a:p>
          <a:p>
            <a:r>
              <a:rPr lang="en-US"/>
              <a:t>Identifying potential mentors  </a:t>
            </a:r>
          </a:p>
          <a:p>
            <a:pPr lvl="1"/>
            <a:r>
              <a:rPr lang="en-US"/>
              <a:t>Mentor application process</a:t>
            </a:r>
          </a:p>
          <a:p>
            <a:pPr lvl="1"/>
            <a:r>
              <a:rPr lang="en-US"/>
              <a:t>Faculty evaluation of prospective mentors</a:t>
            </a:r>
          </a:p>
          <a:p>
            <a:r>
              <a:rPr lang="en-US"/>
              <a:t>Implementing in multiple courses</a:t>
            </a:r>
          </a:p>
          <a:p>
            <a:r>
              <a:rPr lang="en-US"/>
              <a:t>Lead mentor</a:t>
            </a:r>
          </a:p>
          <a:p>
            <a:pPr lvl="1"/>
            <a:r>
              <a:rPr lang="en-US">
                <a:latin typeface="Aptos"/>
                <a:ea typeface="Calibri"/>
                <a:cs typeface="Calibri"/>
              </a:rPr>
              <a:t>Brainstorm and check in on new mentors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AD764-80BC-45D8-384C-144DA34F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90BF3-4B61-0204-C67C-373688287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0E1A0-9871-AECC-FA03-7BB8D37B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3749040" cy="1041763"/>
          </a:xfrm>
        </p:spPr>
        <p:txBody>
          <a:bodyPr>
            <a:normAutofit/>
          </a:bodyPr>
          <a:lstStyle/>
          <a:p>
            <a:r>
              <a:rPr lang="en-US" sz="4800" b="1"/>
              <a:t> Discussion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2D634C6-CBF6-D1B0-0DFD-6E27DF1B4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95828"/>
              </p:ext>
            </p:extLst>
          </p:nvPr>
        </p:nvGraphicFramePr>
        <p:xfrm>
          <a:off x="5981658" y="906074"/>
          <a:ext cx="5547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529040F-E2F3-C5D4-128E-E16350666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464" y="2276508"/>
            <a:ext cx="2896511" cy="29882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E948A0-07B2-22BC-D026-80C1EC1B25C3}"/>
              </a:ext>
            </a:extLst>
          </p:cNvPr>
          <p:cNvSpPr txBox="1">
            <a:spLocks/>
          </p:cNvSpPr>
          <p:nvPr/>
        </p:nvSpPr>
        <p:spPr>
          <a:xfrm>
            <a:off x="838200" y="1320818"/>
            <a:ext cx="3749040" cy="1041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/>
              <a:t>Padlet: Benefits of Peer Mentorship</a:t>
            </a:r>
          </a:p>
        </p:txBody>
      </p:sp>
    </p:spTree>
    <p:extLst>
      <p:ext uri="{BB962C8B-B14F-4D97-AF65-F5344CB8AC3E}">
        <p14:creationId xmlns:p14="http://schemas.microsoft.com/office/powerpoint/2010/main" val="335255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346A1-D00D-CD0C-4A59-B80AAA5A2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15450-CB4E-088D-9FF8-BCA70EAA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239" y="0"/>
            <a:ext cx="12192000" cy="6864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065E8E-CA93-66ED-B413-4BAB9135E55C}"/>
              </a:ext>
            </a:extLst>
          </p:cNvPr>
          <p:cNvSpPr txBox="1"/>
          <p:nvPr/>
        </p:nvSpPr>
        <p:spPr>
          <a:xfrm>
            <a:off x="329084" y="2361440"/>
            <a:ext cx="5422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>
                <a:solidFill>
                  <a:schemeClr val="bg1"/>
                </a:solidFill>
              </a:rPr>
              <a:t>Questions or comments?</a:t>
            </a:r>
            <a:endParaRPr lang="en-US" sz="4400" b="1" i="1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mshell@tamuct.edu</a:t>
            </a:r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malin.lilley@tamuct.edu</a:t>
            </a:r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schwegler@tamuct.edu</a:t>
            </a:r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FFC1DEC3-07CA-4297-DF41-077C1DA33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35" y="3294921"/>
            <a:ext cx="3396062" cy="3396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51A2E-7B19-A64C-04AB-14C07B174D34}"/>
              </a:ext>
            </a:extLst>
          </p:cNvPr>
          <p:cNvSpPr txBox="1"/>
          <p:nvPr/>
        </p:nvSpPr>
        <p:spPr>
          <a:xfrm>
            <a:off x="6592872" y="1551618"/>
            <a:ext cx="5422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>
                <a:solidFill>
                  <a:schemeClr val="bg1"/>
                </a:solidFill>
              </a:rPr>
              <a:t>Additional Resources</a:t>
            </a:r>
            <a:endParaRPr lang="en-US" sz="3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Session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6225"/>
            <a:ext cx="105064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Describe an example of implementing peer mentors in an online course</a:t>
            </a:r>
          </a:p>
          <a:p>
            <a:r>
              <a:rPr lang="en-US" dirty="0"/>
              <a:t>Recognize alignment of the mentoring program and course development with QM Standards</a:t>
            </a:r>
          </a:p>
          <a:p>
            <a:r>
              <a:rPr lang="en-US" dirty="0"/>
              <a:t>Evaluate data on the impact of a first year of peer mentor program on mentees and mentors</a:t>
            </a:r>
          </a:p>
          <a:p>
            <a:r>
              <a:rPr lang="en-US" dirty="0"/>
              <a:t>Discuss integrating peer mentors at your institution (benefits, challenges)</a:t>
            </a:r>
          </a:p>
          <a:p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98C2-DB5E-F716-F28A-E6D78D422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D9DDF-9B0D-8AA5-28B3-1033A953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2" y="0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3BF18-8A74-2D95-59F6-973DF48C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TAMUCT Psychology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A3B1A-D3D1-4F0B-E2DA-981AC61F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26" y="1546225"/>
            <a:ext cx="80535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Program guiding beliefs </a:t>
            </a:r>
            <a:r>
              <a:rPr lang="en-US" sz="2000"/>
              <a:t>(Schwegler, Shell, &amp; Clark, 2024)</a:t>
            </a:r>
          </a:p>
          <a:p>
            <a:pPr lvl="1"/>
            <a:r>
              <a:rPr lang="en-US"/>
              <a:t>High impact practices across the curriculum </a:t>
            </a:r>
            <a:r>
              <a:rPr lang="en-US" sz="1600"/>
              <a:t>(Linder &amp; Hayes, 2018)</a:t>
            </a:r>
            <a:endParaRPr lang="en-US"/>
          </a:p>
          <a:p>
            <a:r>
              <a:rPr lang="en-US"/>
              <a:t>Students</a:t>
            </a:r>
          </a:p>
          <a:p>
            <a:pPr lvl="1"/>
            <a:r>
              <a:rPr lang="en-US"/>
              <a:t>100% transfer (i.e., upper-division only) </a:t>
            </a:r>
          </a:p>
          <a:p>
            <a:pPr lvl="1"/>
            <a:r>
              <a:rPr lang="en-US"/>
              <a:t>Non-traditional </a:t>
            </a:r>
          </a:p>
          <a:p>
            <a:pPr lvl="1"/>
            <a:r>
              <a:rPr lang="en-US"/>
              <a:t>Many need entry-level skills for success </a:t>
            </a:r>
          </a:p>
          <a:p>
            <a:pPr lvl="1"/>
            <a:r>
              <a:rPr lang="en-US"/>
              <a:t>Primarily online (i.e., synchronous and asynchronous courses)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Student Research Symposium">
            <a:extLst>
              <a:ext uri="{FF2B5EF4-FFF2-40B4-BE49-F238E27FC236}">
                <a16:creationId xmlns:a16="http://schemas.microsoft.com/office/drawing/2014/main" id="{971466AA-6EDF-22FB-5ED8-6A080493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18" y="2055817"/>
            <a:ext cx="3495117" cy="25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3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Mentorship and High Impact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/>
              <a:t>“A </a:t>
            </a:r>
            <a:r>
              <a:rPr lang="en-US" b="1" i="1">
                <a:solidFill>
                  <a:srgbClr val="C00000"/>
                </a:solidFill>
              </a:rPr>
              <a:t>mutually beneficial relationship </a:t>
            </a:r>
            <a:r>
              <a:rPr lang="en-US" i="1"/>
              <a:t>between a specified student group (i.e. mentee) and a more experienced student (i.e. mentor) who engages with the mentee in a </a:t>
            </a:r>
            <a:r>
              <a:rPr lang="en-US" b="1" i="1">
                <a:solidFill>
                  <a:srgbClr val="C00000"/>
                </a:solidFill>
              </a:rPr>
              <a:t>structured helping</a:t>
            </a:r>
            <a:r>
              <a:rPr lang="en-US" i="1">
                <a:solidFill>
                  <a:srgbClr val="C00000"/>
                </a:solidFill>
              </a:rPr>
              <a:t> </a:t>
            </a:r>
            <a:r>
              <a:rPr lang="en-US" i="1"/>
              <a:t>capacity to cultivate </a:t>
            </a:r>
            <a:r>
              <a:rPr lang="en-US" b="1" i="1">
                <a:solidFill>
                  <a:srgbClr val="002060"/>
                </a:solidFill>
              </a:rPr>
              <a:t>strong relationships </a:t>
            </a:r>
            <a:r>
              <a:rPr lang="en-US" i="1"/>
              <a:t>and </a:t>
            </a:r>
            <a:r>
              <a:rPr lang="en-US" b="1" i="1">
                <a:solidFill>
                  <a:srgbClr val="002060"/>
                </a:solidFill>
              </a:rPr>
              <a:t>provide peer-to-peer support</a:t>
            </a:r>
            <a:r>
              <a:rPr lang="en-US" i="1"/>
              <a:t>.” </a:t>
            </a:r>
            <a:r>
              <a:rPr lang="en-US" sz="2000"/>
              <a:t>(</a:t>
            </a:r>
            <a:r>
              <a:rPr lang="en-US" sz="2000">
                <a:hlinkClick r:id="rId4"/>
              </a:rPr>
              <a:t>https://www.tbr.edu/student-success/hip-taxonomy-peer-mentoring</a:t>
            </a:r>
            <a:r>
              <a:rPr lang="en-US" sz="2000"/>
              <a:t>) </a:t>
            </a:r>
            <a:endParaRPr lang="en-US"/>
          </a:p>
          <a:p>
            <a:r>
              <a:rPr lang="en-US"/>
              <a:t>Benefits for all! </a:t>
            </a:r>
            <a: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(Newton &amp; Ender 2010; </a:t>
            </a:r>
            <a:r>
              <a:rPr lang="en-US" sz="20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Terrion</a:t>
            </a:r>
            <a:r>
              <a:rPr lang="en-US" sz="20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&amp; Leonard 2007)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Mentee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Mentor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13545-6702-6EE6-875C-FE3BE91C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36F69-6620-4F27-2D3B-A423C275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DB93D-45F1-1362-28EC-3B4CE948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PSYC 3100 Psychology Major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5EA5-23D3-D940-A606-0E196FA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Course plan </a:t>
            </a:r>
            <a:r>
              <a:rPr lang="en-US" sz="2000" dirty="0"/>
              <a:t>(Moore &amp; Shell, 2022; Shell &amp; Moore, 2025)</a:t>
            </a:r>
          </a:p>
          <a:p>
            <a:pPr lvl="1"/>
            <a:r>
              <a:rPr lang="en-US" dirty="0"/>
              <a:t>Similar to First Year Seminar (High-Impact Educational Practice)</a:t>
            </a:r>
          </a:p>
          <a:p>
            <a:pPr lvl="1"/>
            <a:r>
              <a:rPr lang="en-US" dirty="0"/>
              <a:t>1-credit hour course</a:t>
            </a:r>
          </a:p>
          <a:p>
            <a:pPr lvl="1"/>
            <a:r>
              <a:rPr lang="en-US" dirty="0"/>
              <a:t>Online synchronous delivery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Course design embeds QM Standards that peer mentors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64942-4CD8-95C1-8E0F-B24C65DFA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148CC-FEC9-2DA0-FA1F-230779300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7107-A8AC-195E-C1B4-12EE2DD2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A694-9077-EB29-EF08-F57E3A0A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59" y="1612582"/>
            <a:ext cx="4897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>
                <a:solidFill>
                  <a:schemeClr val="accent1">
                    <a:lumMod val="75000"/>
                  </a:schemeClr>
                </a:solidFill>
              </a:rPr>
              <a:t>CLO1: Read, discuss, and apply core academic skills and soft skills</a:t>
            </a:r>
            <a:endParaRPr lang="en-US" sz="220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University resources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Psychology program resources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Careers in psychology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Course planning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Academic skills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Information literacy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Motivation and mindset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Mental health and well-being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  <a:p>
            <a:endParaRPr lang="en-US" sz="26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1274F2-7F53-7CB3-6C3C-FD8C58E719ED}"/>
              </a:ext>
            </a:extLst>
          </p:cNvPr>
          <p:cNvSpPr txBox="1">
            <a:spLocks/>
          </p:cNvSpPr>
          <p:nvPr/>
        </p:nvSpPr>
        <p:spPr>
          <a:xfrm>
            <a:off x="6405879" y="2153753"/>
            <a:ext cx="5201920" cy="3062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>
                <a:solidFill>
                  <a:schemeClr val="accent1">
                    <a:lumMod val="75000"/>
                  </a:schemeClr>
                </a:solidFill>
              </a:rPr>
              <a:t>CLO2: Engage in professional written and verbal communication</a:t>
            </a:r>
            <a:endParaRPr lang="en-US" sz="220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Professionalism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Networking/relationship-building</a:t>
            </a:r>
            <a:endParaRPr lang="en-US" sz="2200">
              <a:solidFill>
                <a:srgbClr val="000000"/>
              </a:solidFill>
            </a:endParaRPr>
          </a:p>
          <a:p>
            <a:r>
              <a:rPr lang="en-US" sz="2200" b="1">
                <a:solidFill>
                  <a:schemeClr val="accent1">
                    <a:lumMod val="75000"/>
                  </a:schemeClr>
                </a:solidFill>
              </a:rPr>
              <a:t>CLO3: Apply interpersonal and intercultural responsiveness</a:t>
            </a:r>
            <a:endParaRPr lang="en-US" sz="220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Cultural responsiveness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Civic engagement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36821305-4DEB-8041-7B4A-164B15422B93}"/>
              </a:ext>
            </a:extLst>
          </p:cNvPr>
          <p:cNvSpPr/>
          <p:nvPr/>
        </p:nvSpPr>
        <p:spPr>
          <a:xfrm>
            <a:off x="7952656" y="162443"/>
            <a:ext cx="3992216" cy="1720728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D5DC0-244F-1629-82C5-F01B17066B88}"/>
              </a:ext>
            </a:extLst>
          </p:cNvPr>
          <p:cNvSpPr txBox="1"/>
          <p:nvPr/>
        </p:nvSpPr>
        <p:spPr>
          <a:xfrm>
            <a:off x="8238932" y="410833"/>
            <a:ext cx="287002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2.1. The course-level learning objectives describe outcomes that are measurable.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B9293507-E8BF-DA39-9CB4-E485D4856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18" y="996733"/>
            <a:ext cx="774483" cy="6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BEAA3-F550-A6BA-6732-0057EA54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303FE-D0A1-C2DC-CEDA-F6A9CF29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2787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41151-5B9E-67CD-4B45-6BD8BA57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Defining the Peer Mentor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E22E2-4C25-6136-153A-F17A91622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Upper-level undergraduate students</a:t>
            </a:r>
          </a:p>
          <a:p>
            <a:r>
              <a:rPr lang="en-US"/>
              <a:t>Enrolled in Internship course credit</a:t>
            </a:r>
          </a:p>
          <a:p>
            <a:r>
              <a:rPr lang="en-US"/>
              <a:t>Responsibilities</a:t>
            </a:r>
          </a:p>
          <a:p>
            <a:pPr lvl="1"/>
            <a:r>
              <a:rPr lang="en-US"/>
              <a:t>Attend class sessions</a:t>
            </a:r>
          </a:p>
          <a:p>
            <a:pPr lvl="1"/>
            <a:r>
              <a:rPr lang="en-US"/>
              <a:t>Plan class meetings with faculty</a:t>
            </a:r>
          </a:p>
          <a:p>
            <a:pPr lvl="1"/>
            <a:r>
              <a:rPr lang="en-US"/>
              <a:t>Model class participation (e.g., camera on)</a:t>
            </a:r>
          </a:p>
          <a:p>
            <a:pPr lvl="1"/>
            <a:r>
              <a:rPr lang="en-US"/>
              <a:t>Share experiences as student in program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8A90-E236-B9F8-EC49-8755DD53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5177A-7B4A-E52B-A5AF-5AD997BD6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2787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593DB-A189-0258-6891-58034A3E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In-class Activities to Help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4B95-C017-758D-2FC3-8D16B2E7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2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ea typeface="Calibri"/>
                <a:cs typeface="Calibri"/>
              </a:rPr>
              <a:t>Present one slide per class session (warmup or recap)</a:t>
            </a:r>
            <a:endParaRPr lang="en-US"/>
          </a:p>
          <a:p>
            <a:r>
              <a:rPr lang="en-US">
                <a:latin typeface="Aptos"/>
                <a:ea typeface="Calibri"/>
                <a:cs typeface="Calibri"/>
              </a:rPr>
              <a:t>Host discussions</a:t>
            </a:r>
          </a:p>
          <a:p>
            <a:r>
              <a:rPr lang="en-US"/>
              <a:t>Demonstrate activities</a:t>
            </a:r>
          </a:p>
          <a:p>
            <a:r>
              <a:rPr lang="en-US"/>
              <a:t>Ask questions</a:t>
            </a:r>
          </a:p>
          <a:p>
            <a:r>
              <a:rPr lang="en-US"/>
              <a:t>Moderate chat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82ECA1-9828-03A3-2913-D1DAFA69EE46}"/>
              </a:ext>
            </a:extLst>
          </p:cNvPr>
          <p:cNvGrpSpPr/>
          <p:nvPr/>
        </p:nvGrpSpPr>
        <p:grpSpPr>
          <a:xfrm>
            <a:off x="7072830" y="3426250"/>
            <a:ext cx="4520743" cy="2065005"/>
            <a:chOff x="7719392" y="3621472"/>
            <a:chExt cx="4014580" cy="17207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FFBC36B7-095C-1E11-7950-571CACADB16C}"/>
                </a:ext>
              </a:extLst>
            </p:cNvPr>
            <p:cNvSpPr/>
            <p:nvPr/>
          </p:nvSpPr>
          <p:spPr>
            <a:xfrm>
              <a:off x="7719392" y="3621472"/>
              <a:ext cx="3992216" cy="1720728"/>
            </a:xfrm>
            <a:prstGeom prst="horizont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ED6442-04D9-B7E7-5088-7697C0212194}"/>
                </a:ext>
              </a:extLst>
            </p:cNvPr>
            <p:cNvSpPr txBox="1"/>
            <p:nvPr/>
          </p:nvSpPr>
          <p:spPr>
            <a:xfrm>
              <a:off x="7996860" y="4009339"/>
              <a:ext cx="3737112" cy="846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ptos"/>
                  <a:ea typeface="Calibri"/>
                  <a:cs typeface="Calibri"/>
                </a:rPr>
                <a:t>5.1 The learning activities help learners achieve the stated objectives.</a:t>
              </a:r>
            </a:p>
          </p:txBody>
        </p:sp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5D8F468D-D194-C527-9B6E-98F0476CD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204" y="4458892"/>
              <a:ext cx="774483" cy="61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364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F839E276F964389BEEC7DDCCAFAC5" ma:contentTypeVersion="4" ma:contentTypeDescription="Create a new document." ma:contentTypeScope="" ma:versionID="024a7b10cf4590234cede3713f878cde">
  <xsd:schema xmlns:xsd="http://www.w3.org/2001/XMLSchema" xmlns:xs="http://www.w3.org/2001/XMLSchema" xmlns:p="http://schemas.microsoft.com/office/2006/metadata/properties" xmlns:ns2="62c920ef-2009-45e0-93c4-f006fc81b94f" targetNamespace="http://schemas.microsoft.com/office/2006/metadata/properties" ma:root="true" ma:fieldsID="db96a9f787eb5704c630b36b2472c92b" ns2:_="">
    <xsd:import namespace="62c920ef-2009-45e0-93c4-f006fc81b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920ef-2009-45e0-93c4-f006fc81b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F083B-9A7B-4F89-9C3D-B9788B3864FD}">
  <ds:schemaRefs>
    <ds:schemaRef ds:uri="62c920ef-2009-45e0-93c4-f006fc81b9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7057F6-723C-4B12-AEC4-961357EBA4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A61B4-6D74-4759-B579-EE93DA8E89A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2c920ef-2009-45e0-93c4-f006fc81b94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1393</Words>
  <Application>Microsoft Office PowerPoint</Application>
  <PresentationFormat>Widescreen</PresentationFormat>
  <Paragraphs>307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Courier New</vt:lpstr>
      <vt:lpstr>Wingdings</vt:lpstr>
      <vt:lpstr>Office Theme</vt:lpstr>
      <vt:lpstr>PowerPoint Presentation</vt:lpstr>
      <vt:lpstr>Peer Mentoring as a Tool for Achieving Outcomes through Active Learning   Andria F. Schwegler, Madelynn D. Shell,  and Malin K. Lilley</vt:lpstr>
      <vt:lpstr>Session Learning Outcomes</vt:lpstr>
      <vt:lpstr>TAMUCT Psychology Program</vt:lpstr>
      <vt:lpstr>Mentorship and High Impact Practices</vt:lpstr>
      <vt:lpstr>PSYC 3100 Psychology Major Seminar</vt:lpstr>
      <vt:lpstr>Course Learning Outcomes</vt:lpstr>
      <vt:lpstr>Defining the Peer Mentor Position</vt:lpstr>
      <vt:lpstr>In-class Activities to Help Learners</vt:lpstr>
      <vt:lpstr>Opportunities for Interactions</vt:lpstr>
      <vt:lpstr>Promoting Resources</vt:lpstr>
      <vt:lpstr>Faculty-mentor Interactions</vt:lpstr>
      <vt:lpstr>Example Lesson and Mentor Role</vt:lpstr>
      <vt:lpstr>Creating the Peer Mentor Role in the LMS</vt:lpstr>
      <vt:lpstr>Effectiveness: Mentee Perspectives</vt:lpstr>
      <vt:lpstr>Mentee Comments – Initial Coding</vt:lpstr>
      <vt:lpstr>Mentee Comments – Initial Coding</vt:lpstr>
      <vt:lpstr>Mentee Comments – Initial Coding</vt:lpstr>
      <vt:lpstr>Effectiveness: Mentor Perspectives</vt:lpstr>
      <vt:lpstr>Effectiveness: Mentor Perspectives</vt:lpstr>
      <vt:lpstr>Effectiveness: Mentor Perspectives</vt:lpstr>
      <vt:lpstr>Effectiveness: Group Identification</vt:lpstr>
      <vt:lpstr>Effectiveness: Mentor Perspectives</vt:lpstr>
      <vt:lpstr> Barriers and Opportunities</vt:lpstr>
      <vt:lpstr> Discussion</vt:lpstr>
      <vt:lpstr>PowerPoint Presentation</vt:lpstr>
    </vt:vector>
  </TitlesOfParts>
  <Company>Texas AM University - Central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Shell, Madelynn</dc:creator>
  <cp:lastModifiedBy>Schwegler, Andria F</cp:lastModifiedBy>
  <cp:revision>14</cp:revision>
  <dcterms:created xsi:type="dcterms:W3CDTF">2025-01-06T14:11:40Z</dcterms:created>
  <dcterms:modified xsi:type="dcterms:W3CDTF">2025-04-02T15:02:31Z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0x010100404F839E276F964389BEEC7DDCCAFAC5</vt:lpwstr>
  </property>
</Properties>
</file>