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320" r:id="rId2"/>
    <p:sldId id="346" r:id="rId3"/>
    <p:sldId id="397" r:id="rId4"/>
    <p:sldId id="323" r:id="rId5"/>
    <p:sldId id="400" r:id="rId6"/>
    <p:sldId id="399" r:id="rId7"/>
    <p:sldId id="363" r:id="rId8"/>
    <p:sldId id="324" r:id="rId9"/>
    <p:sldId id="326" r:id="rId10"/>
    <p:sldId id="349" r:id="rId11"/>
    <p:sldId id="353" r:id="rId12"/>
    <p:sldId id="352" r:id="rId13"/>
    <p:sldId id="401" r:id="rId14"/>
    <p:sldId id="395" r:id="rId15"/>
    <p:sldId id="370" r:id="rId16"/>
    <p:sldId id="402" r:id="rId17"/>
    <p:sldId id="365" r:id="rId18"/>
    <p:sldId id="351" r:id="rId19"/>
    <p:sldId id="368" r:id="rId20"/>
    <p:sldId id="366" r:id="rId21"/>
    <p:sldId id="372" r:id="rId22"/>
    <p:sldId id="545" r:id="rId23"/>
    <p:sldId id="398" r:id="rId24"/>
    <p:sldId id="340" r:id="rId25"/>
    <p:sldId id="342" r:id="rId26"/>
    <p:sldId id="343" r:id="rId27"/>
    <p:sldId id="345" r:id="rId28"/>
    <p:sldId id="347" r:id="rId29"/>
    <p:sldId id="348" r:id="rId30"/>
    <p:sldId id="403" r:id="rId31"/>
    <p:sldId id="341"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663"/>
    <a:srgbClr val="215297"/>
    <a:srgbClr val="951F52"/>
    <a:srgbClr val="C84540"/>
    <a:srgbClr val="2D2E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0" autoAdjust="0"/>
    <p:restoredTop sz="94681"/>
  </p:normalViewPr>
  <p:slideViewPr>
    <p:cSldViewPr snapToGrid="0" snapToObjects="1" showGuides="1">
      <p:cViewPr varScale="1">
        <p:scale>
          <a:sx n="74" d="100"/>
          <a:sy n="74" d="100"/>
        </p:scale>
        <p:origin x="60" y="852"/>
      </p:cViewPr>
      <p:guideLst>
        <p:guide orient="horz" pos="2160"/>
        <p:guide pos="39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2CDBD-4405-0B42-BAE9-23D2C80CDC3F}" type="datetimeFigureOut">
              <a:t>10/19/2020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EF59E-E6BE-7D45-A5BD-91AAC0638BC4}" type="slidenum">
              <a:t>‹#›</a:t>
            </a:fld>
            <a:endParaRPr lang="en-US" dirty="0"/>
          </a:p>
        </p:txBody>
      </p:sp>
    </p:spTree>
    <p:extLst>
      <p:ext uri="{BB962C8B-B14F-4D97-AF65-F5344CB8AC3E}">
        <p14:creationId xmlns:p14="http://schemas.microsoft.com/office/powerpoint/2010/main" val="180241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EF59E-E6BE-7D45-A5BD-91AAC0638B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28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DIN 2014" panose="020B05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EF59E-E6BE-7D45-A5BD-91AAC0638B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463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5D7A7E4-3AC1-2D44-8055-27869226D280}"/>
              </a:ext>
            </a:extLst>
          </p:cNvPr>
          <p:cNvSpPr>
            <a:spLocks noGrp="1"/>
          </p:cNvSpPr>
          <p:nvPr>
            <p:ph type="body" sz="quarter" idx="10" hasCustomPrompt="1"/>
          </p:nvPr>
        </p:nvSpPr>
        <p:spPr>
          <a:xfrm>
            <a:off x="3182938" y="1456267"/>
            <a:ext cx="7680325" cy="677333"/>
          </a:xfrm>
          <a:prstGeom prst="rect">
            <a:avLst/>
          </a:prstGeom>
        </p:spPr>
        <p:txBody>
          <a:bodyPr>
            <a:noAutofit/>
          </a:bodyPr>
          <a:lstStyle>
            <a:lvl1pPr marL="0" indent="0">
              <a:buNone/>
              <a:defRPr sz="4400" b="1">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Title Goes Here</a:t>
            </a:r>
          </a:p>
        </p:txBody>
      </p:sp>
      <p:sp>
        <p:nvSpPr>
          <p:cNvPr id="10" name="Text Placeholder 8">
            <a:extLst>
              <a:ext uri="{FF2B5EF4-FFF2-40B4-BE49-F238E27FC236}">
                <a16:creationId xmlns:a16="http://schemas.microsoft.com/office/drawing/2014/main" id="{E33ADD55-B5D9-0B47-B3B4-DC0E0DF33C95}"/>
              </a:ext>
            </a:extLst>
          </p:cNvPr>
          <p:cNvSpPr>
            <a:spLocks noGrp="1"/>
          </p:cNvSpPr>
          <p:nvPr>
            <p:ph type="body" sz="quarter" idx="11" hasCustomPrompt="1"/>
          </p:nvPr>
        </p:nvSpPr>
        <p:spPr>
          <a:xfrm>
            <a:off x="3182938" y="2133600"/>
            <a:ext cx="7680325" cy="872067"/>
          </a:xfrm>
          <a:prstGeom prst="rect">
            <a:avLst/>
          </a:prstGeom>
        </p:spPr>
        <p:txBody>
          <a:bodyPr>
            <a:noAutofit/>
          </a:bodyPr>
          <a:lstStyle>
            <a:lvl1pPr marL="0" indent="0">
              <a:buNone/>
              <a:defRPr sz="2200" b="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Subtitle Goes Here</a:t>
            </a:r>
          </a:p>
        </p:txBody>
      </p:sp>
      <p:pic>
        <p:nvPicPr>
          <p:cNvPr id="5" name="Picture 4">
            <a:extLst>
              <a:ext uri="{FF2B5EF4-FFF2-40B4-BE49-F238E27FC236}">
                <a16:creationId xmlns:a16="http://schemas.microsoft.com/office/drawing/2014/main" id="{2D87F06F-9CE9-C34D-8FBA-32CFA933E0C9}"/>
              </a:ext>
            </a:extLst>
          </p:cNvPr>
          <p:cNvPicPr>
            <a:picLocks noChangeAspect="1"/>
          </p:cNvPicPr>
          <p:nvPr userDrawn="1"/>
        </p:nvPicPr>
        <p:blipFill>
          <a:blip r:embed="rId2"/>
          <a:stretch>
            <a:fillRect/>
          </a:stretch>
        </p:blipFill>
        <p:spPr>
          <a:xfrm>
            <a:off x="9818572" y="5519650"/>
            <a:ext cx="2007524" cy="1338349"/>
          </a:xfrm>
          <a:prstGeom prst="rect">
            <a:avLst/>
          </a:prstGeom>
        </p:spPr>
      </p:pic>
      <p:pic>
        <p:nvPicPr>
          <p:cNvPr id="6" name="Picture 5">
            <a:extLst>
              <a:ext uri="{FF2B5EF4-FFF2-40B4-BE49-F238E27FC236}">
                <a16:creationId xmlns:a16="http://schemas.microsoft.com/office/drawing/2014/main" id="{B73ADD0C-D3C2-9542-9182-FA1DB6519AE1}"/>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87797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ghl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B7C9190-44B0-C44F-85D2-E5E5071A5E2C}"/>
              </a:ext>
            </a:extLst>
          </p:cNvPr>
          <p:cNvSpPr>
            <a:spLocks noGrp="1"/>
          </p:cNvSpPr>
          <p:nvPr>
            <p:ph type="title"/>
          </p:nvPr>
        </p:nvSpPr>
        <p:spPr>
          <a:xfrm>
            <a:off x="6096000" y="1076498"/>
            <a:ext cx="3932237" cy="1600200"/>
          </a:xfrm>
          <a:prstGeom prst="rect">
            <a:avLst/>
          </a:prstGeom>
        </p:spPr>
        <p:txBody>
          <a:bodyPr anchor="b"/>
          <a:lstStyle>
            <a:lvl1pPr>
              <a:defRPr sz="3200" b="1">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pic>
        <p:nvPicPr>
          <p:cNvPr id="5" name="Picture 4">
            <a:extLst>
              <a:ext uri="{FF2B5EF4-FFF2-40B4-BE49-F238E27FC236}">
                <a16:creationId xmlns:a16="http://schemas.microsoft.com/office/drawing/2014/main" id="{BB1C0D4C-1335-1E4D-B1F4-AA10FB06A0FF}"/>
              </a:ext>
            </a:extLst>
          </p:cNvPr>
          <p:cNvPicPr>
            <a:picLocks noChangeAspect="1"/>
          </p:cNvPicPr>
          <p:nvPr userDrawn="1"/>
        </p:nvPicPr>
        <p:blipFill rotWithShape="1">
          <a:blip r:embed="rId2"/>
          <a:srcRect r="77521"/>
          <a:stretch/>
        </p:blipFill>
        <p:spPr>
          <a:xfrm>
            <a:off x="0" y="0"/>
            <a:ext cx="1995055" cy="6858000"/>
          </a:xfrm>
          <a:prstGeom prst="rect">
            <a:avLst/>
          </a:prstGeom>
        </p:spPr>
      </p:pic>
      <p:sp>
        <p:nvSpPr>
          <p:cNvPr id="16" name="Slide Number Placeholder 6">
            <a:extLst>
              <a:ext uri="{FF2B5EF4-FFF2-40B4-BE49-F238E27FC236}">
                <a16:creationId xmlns:a16="http://schemas.microsoft.com/office/drawing/2014/main" id="{A9878258-2BDB-C049-BFF5-6ADF5127C3BC}"/>
              </a:ext>
            </a:extLst>
          </p:cNvPr>
          <p:cNvSpPr txBox="1">
            <a:spLocks/>
          </p:cNvSpPr>
          <p:nvPr userDrawn="1"/>
        </p:nvSpPr>
        <p:spPr>
          <a:xfrm>
            <a:off x="8926404" y="6450448"/>
            <a:ext cx="2743200" cy="27102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A5D260D-12DA-2D49-8908-0DF6808B1BF6}" type="slidenum">
              <a:rPr lang="en-US" sz="1000" smtClean="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000" dirty="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6737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B7C9190-44B0-C44F-85D2-E5E5071A5E2C}"/>
              </a:ext>
            </a:extLst>
          </p:cNvPr>
          <p:cNvSpPr>
            <a:spLocks noGrp="1"/>
          </p:cNvSpPr>
          <p:nvPr>
            <p:ph type="title"/>
          </p:nvPr>
        </p:nvSpPr>
        <p:spPr>
          <a:xfrm>
            <a:off x="1663131" y="4238168"/>
            <a:ext cx="1833333" cy="463305"/>
          </a:xfrm>
          <a:prstGeom prst="rect">
            <a:avLst/>
          </a:prstGeom>
        </p:spPr>
        <p:txBody>
          <a:bodyPr lIns="0" tIns="0" rIns="0" bIns="0" anchor="t" anchorCtr="0"/>
          <a:lstStyle>
            <a:lvl1pPr>
              <a:defRPr sz="1400" b="1">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6" name="Picture Placeholder 7">
            <a:extLst>
              <a:ext uri="{FF2B5EF4-FFF2-40B4-BE49-F238E27FC236}">
                <a16:creationId xmlns:a16="http://schemas.microsoft.com/office/drawing/2014/main" id="{A915E6FF-585E-2543-AADE-91956668D135}"/>
              </a:ext>
            </a:extLst>
          </p:cNvPr>
          <p:cNvSpPr>
            <a:spLocks noGrp="1"/>
          </p:cNvSpPr>
          <p:nvPr>
            <p:ph type="pic" sz="quarter" idx="13"/>
          </p:nvPr>
        </p:nvSpPr>
        <p:spPr>
          <a:xfrm>
            <a:off x="1663131" y="2271702"/>
            <a:ext cx="1833333" cy="1833333"/>
          </a:xfrm>
          <a:prstGeom prst="rect">
            <a:avLst/>
          </a:prstGeom>
          <a:pattFill prst="divot">
            <a:fgClr>
              <a:schemeClr val="bg1">
                <a:lumMod val="85000"/>
              </a:schemeClr>
            </a:fgClr>
            <a:bgClr>
              <a:schemeClr val="bg1"/>
            </a:bgClr>
          </a:pattFill>
          <a:ln w="127000">
            <a:noFill/>
          </a:ln>
        </p:spPr>
        <p:txBody>
          <a:bodyPr anchor="ctr">
            <a:normAutofit/>
          </a:bodyPr>
          <a:lstStyle>
            <a:lvl1pPr marL="0" indent="0" algn="ctr">
              <a:buNone/>
              <a:defRPr sz="1800"/>
            </a:lvl1pPr>
          </a:lstStyle>
          <a:p>
            <a:endParaRPr lang="en-US" dirty="0"/>
          </a:p>
        </p:txBody>
      </p:sp>
      <p:sp>
        <p:nvSpPr>
          <p:cNvPr id="7" name="Picture Placeholder 7">
            <a:extLst>
              <a:ext uri="{FF2B5EF4-FFF2-40B4-BE49-F238E27FC236}">
                <a16:creationId xmlns:a16="http://schemas.microsoft.com/office/drawing/2014/main" id="{46AAA248-A660-884B-9E9C-7BE8919599F1}"/>
              </a:ext>
            </a:extLst>
          </p:cNvPr>
          <p:cNvSpPr>
            <a:spLocks noGrp="1"/>
          </p:cNvSpPr>
          <p:nvPr>
            <p:ph type="pic" sz="quarter" idx="14"/>
          </p:nvPr>
        </p:nvSpPr>
        <p:spPr>
          <a:xfrm>
            <a:off x="5210015" y="2271702"/>
            <a:ext cx="1833333" cy="1833333"/>
          </a:xfrm>
          <a:prstGeom prst="rect">
            <a:avLst/>
          </a:prstGeom>
          <a:pattFill prst="divot">
            <a:fgClr>
              <a:schemeClr val="bg1">
                <a:lumMod val="85000"/>
              </a:schemeClr>
            </a:fgClr>
            <a:bgClr>
              <a:schemeClr val="bg1"/>
            </a:bgClr>
          </a:pattFill>
          <a:ln w="127000">
            <a:noFill/>
          </a:ln>
        </p:spPr>
        <p:txBody>
          <a:bodyPr anchor="ctr">
            <a:normAutofit/>
          </a:bodyPr>
          <a:lstStyle>
            <a:lvl1pPr marL="0" indent="0" algn="ctr">
              <a:buNone/>
              <a:defRPr sz="1800"/>
            </a:lvl1pPr>
          </a:lstStyle>
          <a:p>
            <a:endParaRPr lang="en-US" dirty="0"/>
          </a:p>
        </p:txBody>
      </p:sp>
      <p:sp>
        <p:nvSpPr>
          <p:cNvPr id="8" name="Picture Placeholder 7">
            <a:extLst>
              <a:ext uri="{FF2B5EF4-FFF2-40B4-BE49-F238E27FC236}">
                <a16:creationId xmlns:a16="http://schemas.microsoft.com/office/drawing/2014/main" id="{303FBDED-8995-1E42-A84A-C893FE976342}"/>
              </a:ext>
            </a:extLst>
          </p:cNvPr>
          <p:cNvSpPr>
            <a:spLocks noGrp="1"/>
          </p:cNvSpPr>
          <p:nvPr>
            <p:ph type="pic" sz="quarter" idx="15"/>
          </p:nvPr>
        </p:nvSpPr>
        <p:spPr>
          <a:xfrm>
            <a:off x="8468533" y="2271702"/>
            <a:ext cx="1833333" cy="1833333"/>
          </a:xfrm>
          <a:prstGeom prst="rect">
            <a:avLst/>
          </a:prstGeom>
          <a:pattFill prst="divot">
            <a:fgClr>
              <a:schemeClr val="bg1">
                <a:lumMod val="85000"/>
              </a:schemeClr>
            </a:fgClr>
            <a:bgClr>
              <a:schemeClr val="bg1"/>
            </a:bgClr>
          </a:pattFill>
          <a:ln w="127000">
            <a:noFill/>
          </a:ln>
        </p:spPr>
        <p:txBody>
          <a:bodyPr anchor="ctr">
            <a:normAutofit/>
          </a:bodyPr>
          <a:lstStyle>
            <a:lvl1pPr marL="0" indent="0" algn="ctr">
              <a:buNone/>
              <a:defRPr sz="1800"/>
            </a:lvl1pPr>
          </a:lstStyle>
          <a:p>
            <a:endParaRPr lang="en-US" dirty="0"/>
          </a:p>
        </p:txBody>
      </p:sp>
      <p:pic>
        <p:nvPicPr>
          <p:cNvPr id="20" name="Picture 19">
            <a:extLst>
              <a:ext uri="{FF2B5EF4-FFF2-40B4-BE49-F238E27FC236}">
                <a16:creationId xmlns:a16="http://schemas.microsoft.com/office/drawing/2014/main" id="{76825400-AFCF-6647-B92A-5CAEE9726D83}"/>
              </a:ext>
            </a:extLst>
          </p:cNvPr>
          <p:cNvPicPr>
            <a:picLocks noChangeAspect="1"/>
          </p:cNvPicPr>
          <p:nvPr userDrawn="1"/>
        </p:nvPicPr>
        <p:blipFill rotWithShape="1">
          <a:blip r:embed="rId2"/>
          <a:srcRect l="15454" r="69934"/>
          <a:stretch/>
        </p:blipFill>
        <p:spPr>
          <a:xfrm>
            <a:off x="0" y="0"/>
            <a:ext cx="1296785" cy="6858000"/>
          </a:xfrm>
          <a:prstGeom prst="rect">
            <a:avLst/>
          </a:prstGeom>
        </p:spPr>
      </p:pic>
      <p:sp>
        <p:nvSpPr>
          <p:cNvPr id="21" name="Slide Number Placeholder 6">
            <a:extLst>
              <a:ext uri="{FF2B5EF4-FFF2-40B4-BE49-F238E27FC236}">
                <a16:creationId xmlns:a16="http://schemas.microsoft.com/office/drawing/2014/main" id="{EE43012D-0931-554E-93FD-AC48EEA3A09D}"/>
              </a:ext>
            </a:extLst>
          </p:cNvPr>
          <p:cNvSpPr txBox="1">
            <a:spLocks/>
          </p:cNvSpPr>
          <p:nvPr userDrawn="1"/>
        </p:nvSpPr>
        <p:spPr>
          <a:xfrm>
            <a:off x="8926404" y="6450448"/>
            <a:ext cx="2743200" cy="27102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A5D260D-12DA-2D49-8908-0DF6808B1BF6}" type="slidenum">
              <a:rPr lang="en-US" sz="1000" smtClean="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000" dirty="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Footer Placeholder 5">
            <a:extLst>
              <a:ext uri="{FF2B5EF4-FFF2-40B4-BE49-F238E27FC236}">
                <a16:creationId xmlns:a16="http://schemas.microsoft.com/office/drawing/2014/main" id="{EF95093F-B291-A84B-921E-DB8ED206EC7A}"/>
              </a:ext>
            </a:extLst>
          </p:cNvPr>
          <p:cNvSpPr>
            <a:spLocks noGrp="1"/>
          </p:cNvSpPr>
          <p:nvPr>
            <p:ph type="ftr" sz="quarter" idx="16"/>
          </p:nvPr>
        </p:nvSpPr>
        <p:spPr>
          <a:xfrm>
            <a:off x="522396" y="6450448"/>
            <a:ext cx="4114800" cy="271027"/>
          </a:xfrm>
          <a:prstGeom prst="rect">
            <a:avLst/>
          </a:prstGeom>
        </p:spPr>
        <p:txBody>
          <a:bodyPr/>
          <a:lstStyle>
            <a:lvl1pPr>
              <a:defRPr sz="1000" b="0" i="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3394365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91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_Ful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860D5A-D958-B843-A649-C2F196A1E9F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8">
            <a:extLst>
              <a:ext uri="{FF2B5EF4-FFF2-40B4-BE49-F238E27FC236}">
                <a16:creationId xmlns:a16="http://schemas.microsoft.com/office/drawing/2014/main" id="{329C33E0-B3A2-164A-A1C5-7A80BA6B9D10}"/>
              </a:ext>
            </a:extLst>
          </p:cNvPr>
          <p:cNvSpPr>
            <a:spLocks noGrp="1"/>
          </p:cNvSpPr>
          <p:nvPr>
            <p:ph type="body" sz="quarter" idx="10" hasCustomPrompt="1"/>
          </p:nvPr>
        </p:nvSpPr>
        <p:spPr>
          <a:xfrm>
            <a:off x="3182938" y="1456267"/>
            <a:ext cx="7680325" cy="677333"/>
          </a:xfrm>
          <a:prstGeom prst="rect">
            <a:avLst/>
          </a:prstGeom>
        </p:spPr>
        <p:txBody>
          <a:bodyPr>
            <a:noAutofit/>
          </a:bodyPr>
          <a:lstStyle>
            <a:lvl1pPr marL="0" indent="0">
              <a:buNone/>
              <a:defRPr sz="4400" b="1">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Title Goes Here</a:t>
            </a:r>
          </a:p>
        </p:txBody>
      </p:sp>
      <p:sp>
        <p:nvSpPr>
          <p:cNvPr id="4" name="Text Placeholder 8">
            <a:extLst>
              <a:ext uri="{FF2B5EF4-FFF2-40B4-BE49-F238E27FC236}">
                <a16:creationId xmlns:a16="http://schemas.microsoft.com/office/drawing/2014/main" id="{EAC447C0-23E4-BF48-AD60-880ED489077F}"/>
              </a:ext>
            </a:extLst>
          </p:cNvPr>
          <p:cNvSpPr>
            <a:spLocks noGrp="1"/>
          </p:cNvSpPr>
          <p:nvPr>
            <p:ph type="body" sz="quarter" idx="11" hasCustomPrompt="1"/>
          </p:nvPr>
        </p:nvSpPr>
        <p:spPr>
          <a:xfrm>
            <a:off x="3182938" y="2133600"/>
            <a:ext cx="7680325" cy="872067"/>
          </a:xfrm>
          <a:prstGeom prst="rect">
            <a:avLst/>
          </a:prstGeom>
        </p:spPr>
        <p:txBody>
          <a:bodyPr>
            <a:noAutofit/>
          </a:bodyPr>
          <a:lstStyle>
            <a:lvl1pPr marL="0" indent="0">
              <a:buNone/>
              <a:defRPr sz="2200" b="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Subtitle Goes Here</a:t>
            </a:r>
          </a:p>
        </p:txBody>
      </p:sp>
      <p:pic>
        <p:nvPicPr>
          <p:cNvPr id="11" name="Picture 10">
            <a:extLst>
              <a:ext uri="{FF2B5EF4-FFF2-40B4-BE49-F238E27FC236}">
                <a16:creationId xmlns:a16="http://schemas.microsoft.com/office/drawing/2014/main" id="{181052B1-F83C-E347-BE75-9C5B8AC078C5}"/>
              </a:ext>
            </a:extLst>
          </p:cNvPr>
          <p:cNvPicPr>
            <a:picLocks noChangeAspect="1"/>
          </p:cNvPicPr>
          <p:nvPr userDrawn="1"/>
        </p:nvPicPr>
        <p:blipFill>
          <a:blip r:embed="rId3"/>
          <a:stretch>
            <a:fillRect/>
          </a:stretch>
        </p:blipFill>
        <p:spPr>
          <a:xfrm>
            <a:off x="9864636" y="4687071"/>
            <a:ext cx="1759917" cy="2053237"/>
          </a:xfrm>
          <a:prstGeom prst="rect">
            <a:avLst/>
          </a:prstGeom>
        </p:spPr>
      </p:pic>
    </p:spTree>
    <p:extLst>
      <p:ext uri="{BB962C8B-B14F-4D97-AF65-F5344CB8AC3E}">
        <p14:creationId xmlns:p14="http://schemas.microsoft.com/office/powerpoint/2010/main" val="4151764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2244425C-7281-C84D-82D4-A34AD63DE888}"/>
              </a:ext>
            </a:extLst>
          </p:cNvPr>
          <p:cNvSpPr txBox="1">
            <a:spLocks/>
          </p:cNvSpPr>
          <p:nvPr userDrawn="1"/>
        </p:nvSpPr>
        <p:spPr>
          <a:xfrm>
            <a:off x="8585200" y="6356350"/>
            <a:ext cx="3395133"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7" name="Picture 16">
            <a:extLst>
              <a:ext uri="{FF2B5EF4-FFF2-40B4-BE49-F238E27FC236}">
                <a16:creationId xmlns:a16="http://schemas.microsoft.com/office/drawing/2014/main" id="{346A71B9-D430-3E4E-9867-AFF37C569CDB}"/>
              </a:ext>
            </a:extLst>
          </p:cNvPr>
          <p:cNvPicPr>
            <a:picLocks noChangeAspect="1"/>
          </p:cNvPicPr>
          <p:nvPr userDrawn="1"/>
        </p:nvPicPr>
        <p:blipFill>
          <a:blip r:embed="rId2"/>
          <a:stretch>
            <a:fillRect/>
          </a:stretch>
        </p:blipFill>
        <p:spPr>
          <a:xfrm>
            <a:off x="4779961" y="2563547"/>
            <a:ext cx="2632077" cy="1754718"/>
          </a:xfrm>
          <a:prstGeom prst="rect">
            <a:avLst/>
          </a:prstGeom>
        </p:spPr>
      </p:pic>
      <p:sp>
        <p:nvSpPr>
          <p:cNvPr id="5" name="Title 4">
            <a:extLst>
              <a:ext uri="{FF2B5EF4-FFF2-40B4-BE49-F238E27FC236}">
                <a16:creationId xmlns:a16="http://schemas.microsoft.com/office/drawing/2014/main" id="{B63A89CB-F632-704E-8587-B2909E96FBC1}"/>
              </a:ext>
            </a:extLst>
          </p:cNvPr>
          <p:cNvSpPr>
            <a:spLocks noGrp="1"/>
          </p:cNvSpPr>
          <p:nvPr>
            <p:ph type="title"/>
          </p:nvPr>
        </p:nvSpPr>
        <p:spPr>
          <a:xfrm>
            <a:off x="3193256" y="4318266"/>
            <a:ext cx="5472114" cy="365126"/>
          </a:xfrm>
          <a:prstGeom prst="rect">
            <a:avLst/>
          </a:prstGeom>
        </p:spPr>
        <p:txBody>
          <a:bodyPr/>
          <a:lstStyle>
            <a:lvl1pPr algn="ctr">
              <a:lnSpc>
                <a:spcPct val="150000"/>
              </a:lnSpc>
              <a:defRPr sz="1600" b="1" i="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6" name="Text Placeholder 8">
            <a:extLst>
              <a:ext uri="{FF2B5EF4-FFF2-40B4-BE49-F238E27FC236}">
                <a16:creationId xmlns:a16="http://schemas.microsoft.com/office/drawing/2014/main" id="{2A7EF8FA-4252-7A44-BB76-C6EF55CC0945}"/>
              </a:ext>
            </a:extLst>
          </p:cNvPr>
          <p:cNvSpPr>
            <a:spLocks noGrp="1"/>
          </p:cNvSpPr>
          <p:nvPr>
            <p:ph type="body" sz="quarter" idx="14" hasCustomPrompt="1"/>
          </p:nvPr>
        </p:nvSpPr>
        <p:spPr>
          <a:xfrm>
            <a:off x="3193256" y="4733982"/>
            <a:ext cx="5472114" cy="1257241"/>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000" b="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Copy goes here</a:t>
            </a:r>
          </a:p>
          <a:p>
            <a:pPr lvl="0"/>
            <a:endParaRPr lang="en-US" dirty="0"/>
          </a:p>
        </p:txBody>
      </p:sp>
      <p:sp>
        <p:nvSpPr>
          <p:cNvPr id="20" name="Slide Number Placeholder 6">
            <a:extLst>
              <a:ext uri="{FF2B5EF4-FFF2-40B4-BE49-F238E27FC236}">
                <a16:creationId xmlns:a16="http://schemas.microsoft.com/office/drawing/2014/main" id="{E17E7247-BA27-6B43-B527-6792F22E3382}"/>
              </a:ext>
            </a:extLst>
          </p:cNvPr>
          <p:cNvSpPr txBox="1">
            <a:spLocks/>
          </p:cNvSpPr>
          <p:nvPr userDrawn="1"/>
        </p:nvSpPr>
        <p:spPr>
          <a:xfrm>
            <a:off x="8926404" y="6450448"/>
            <a:ext cx="2743200" cy="27102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A5D260D-12DA-2D49-8908-0DF6808B1BF6}" type="slidenum">
              <a:rPr lang="en-US" sz="1000" smtClean="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000" dirty="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Footer Placeholder 5">
            <a:extLst>
              <a:ext uri="{FF2B5EF4-FFF2-40B4-BE49-F238E27FC236}">
                <a16:creationId xmlns:a16="http://schemas.microsoft.com/office/drawing/2014/main" id="{A803DB96-88C6-094C-A39D-4A8DCD3EA537}"/>
              </a:ext>
            </a:extLst>
          </p:cNvPr>
          <p:cNvSpPr>
            <a:spLocks noGrp="1"/>
          </p:cNvSpPr>
          <p:nvPr>
            <p:ph type="ftr" sz="quarter" idx="15"/>
          </p:nvPr>
        </p:nvSpPr>
        <p:spPr>
          <a:xfrm>
            <a:off x="522396" y="6450448"/>
            <a:ext cx="4114800" cy="271027"/>
          </a:xfrm>
          <a:prstGeom prst="rect">
            <a:avLst/>
          </a:prstGeom>
        </p:spPr>
        <p:txBody>
          <a:bodyPr/>
          <a:lstStyle>
            <a:lvl1pPr>
              <a:defRPr sz="1000" b="0" i="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129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70D5F239-8AD3-EF46-9016-0D4BBF1A1099}"/>
              </a:ext>
            </a:extLst>
          </p:cNvPr>
          <p:cNvSpPr>
            <a:spLocks noGrp="1"/>
          </p:cNvSpPr>
          <p:nvPr>
            <p:ph type="body" sz="quarter" idx="13" hasCustomPrompt="1"/>
          </p:nvPr>
        </p:nvSpPr>
        <p:spPr>
          <a:xfrm>
            <a:off x="597680" y="3413914"/>
            <a:ext cx="3392429" cy="2172239"/>
          </a:xfrm>
          <a:prstGeom prst="rect">
            <a:avLst/>
          </a:prstGeom>
        </p:spPr>
        <p:txBody>
          <a:bodyPr>
            <a:noAutofit/>
          </a:bodyPr>
          <a:lstStyle>
            <a:lvl1pPr marL="0" indent="0">
              <a:buNone/>
              <a:defRPr sz="4400" b="1">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Title Goes Here</a:t>
            </a:r>
          </a:p>
        </p:txBody>
      </p:sp>
      <p:sp>
        <p:nvSpPr>
          <p:cNvPr id="12" name="Text Placeholder 8">
            <a:extLst>
              <a:ext uri="{FF2B5EF4-FFF2-40B4-BE49-F238E27FC236}">
                <a16:creationId xmlns:a16="http://schemas.microsoft.com/office/drawing/2014/main" id="{49026917-E300-6749-AD18-1B3F202BC0E2}"/>
              </a:ext>
            </a:extLst>
          </p:cNvPr>
          <p:cNvSpPr>
            <a:spLocks noGrp="1"/>
          </p:cNvSpPr>
          <p:nvPr>
            <p:ph type="body" sz="quarter" idx="11" hasCustomPrompt="1"/>
          </p:nvPr>
        </p:nvSpPr>
        <p:spPr>
          <a:xfrm>
            <a:off x="5759884" y="853439"/>
            <a:ext cx="5719992" cy="285405"/>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000" b="1">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Subtitle Goes Here</a:t>
            </a:r>
          </a:p>
          <a:p>
            <a:pPr lvl="0"/>
            <a:endParaRPr lang="en-US" dirty="0"/>
          </a:p>
        </p:txBody>
      </p:sp>
      <p:sp>
        <p:nvSpPr>
          <p:cNvPr id="15" name="Text Placeholder 8">
            <a:extLst>
              <a:ext uri="{FF2B5EF4-FFF2-40B4-BE49-F238E27FC236}">
                <a16:creationId xmlns:a16="http://schemas.microsoft.com/office/drawing/2014/main" id="{627F934A-1902-6F42-9A24-EA9B97801B74}"/>
              </a:ext>
            </a:extLst>
          </p:cNvPr>
          <p:cNvSpPr>
            <a:spLocks noGrp="1"/>
          </p:cNvSpPr>
          <p:nvPr>
            <p:ph type="body" sz="quarter" idx="14" hasCustomPrompt="1"/>
          </p:nvPr>
        </p:nvSpPr>
        <p:spPr>
          <a:xfrm>
            <a:off x="5759884" y="1185948"/>
            <a:ext cx="5719992" cy="3244736"/>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000" b="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Copy goes here</a:t>
            </a:r>
          </a:p>
          <a:p>
            <a:pPr lvl="0"/>
            <a:endParaRPr lang="en-US" dirty="0"/>
          </a:p>
        </p:txBody>
      </p:sp>
      <p:pic>
        <p:nvPicPr>
          <p:cNvPr id="17" name="Picture 16">
            <a:extLst>
              <a:ext uri="{FF2B5EF4-FFF2-40B4-BE49-F238E27FC236}">
                <a16:creationId xmlns:a16="http://schemas.microsoft.com/office/drawing/2014/main" id="{62050FBE-6DB7-D445-AAB2-5A2D0B67EDA0}"/>
              </a:ext>
            </a:extLst>
          </p:cNvPr>
          <p:cNvPicPr>
            <a:picLocks noChangeAspect="1"/>
          </p:cNvPicPr>
          <p:nvPr userDrawn="1"/>
        </p:nvPicPr>
        <p:blipFill rotWithShape="1">
          <a:blip r:embed="rId2"/>
          <a:srcRect l="15454" r="69934"/>
          <a:stretch/>
        </p:blipFill>
        <p:spPr>
          <a:xfrm>
            <a:off x="11829011" y="0"/>
            <a:ext cx="1296785" cy="6858000"/>
          </a:xfrm>
          <a:prstGeom prst="rect">
            <a:avLst/>
          </a:prstGeom>
        </p:spPr>
      </p:pic>
      <p:sp>
        <p:nvSpPr>
          <p:cNvPr id="19" name="Slide Number Placeholder 6">
            <a:extLst>
              <a:ext uri="{FF2B5EF4-FFF2-40B4-BE49-F238E27FC236}">
                <a16:creationId xmlns:a16="http://schemas.microsoft.com/office/drawing/2014/main" id="{70EAFB7A-848E-6542-894A-15CB60252283}"/>
              </a:ext>
            </a:extLst>
          </p:cNvPr>
          <p:cNvSpPr txBox="1">
            <a:spLocks/>
          </p:cNvSpPr>
          <p:nvPr userDrawn="1"/>
        </p:nvSpPr>
        <p:spPr>
          <a:xfrm>
            <a:off x="8926404" y="6450448"/>
            <a:ext cx="2743200" cy="27102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A5D260D-12DA-2D49-8908-0DF6808B1BF6}" type="slidenum">
              <a:rPr lang="en-US" sz="1000" smtClean="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000" dirty="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Footer Placeholder 5">
            <a:extLst>
              <a:ext uri="{FF2B5EF4-FFF2-40B4-BE49-F238E27FC236}">
                <a16:creationId xmlns:a16="http://schemas.microsoft.com/office/drawing/2014/main" id="{3B00B6FB-384E-9549-8E36-CBF83390F2F7}"/>
              </a:ext>
            </a:extLst>
          </p:cNvPr>
          <p:cNvSpPr>
            <a:spLocks noGrp="1"/>
          </p:cNvSpPr>
          <p:nvPr>
            <p:ph type="ftr" sz="quarter" idx="15"/>
          </p:nvPr>
        </p:nvSpPr>
        <p:spPr>
          <a:xfrm>
            <a:off x="522396" y="6450448"/>
            <a:ext cx="4114800" cy="271027"/>
          </a:xfrm>
          <a:prstGeom prst="rect">
            <a:avLst/>
          </a:prstGeom>
        </p:spPr>
        <p:txBody>
          <a:bodyPr/>
          <a:lstStyle>
            <a:lvl1pPr>
              <a:defRPr sz="1000" b="0" i="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29837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14D768F-225B-1046-B79B-AC2D0FA6B6C5}"/>
              </a:ext>
            </a:extLst>
          </p:cNvPr>
          <p:cNvPicPr>
            <a:picLocks noChangeAspect="1"/>
          </p:cNvPicPr>
          <p:nvPr userDrawn="1"/>
        </p:nvPicPr>
        <p:blipFill>
          <a:blip r:embed="rId2"/>
          <a:stretch>
            <a:fillRect/>
          </a:stretch>
        </p:blipFill>
        <p:spPr>
          <a:xfrm rot="5400000">
            <a:off x="996950" y="1478323"/>
            <a:ext cx="1587500" cy="3581400"/>
          </a:xfrm>
          <a:prstGeom prst="rect">
            <a:avLst/>
          </a:prstGeom>
        </p:spPr>
      </p:pic>
      <p:sp>
        <p:nvSpPr>
          <p:cNvPr id="12" name="Title 1">
            <a:extLst>
              <a:ext uri="{FF2B5EF4-FFF2-40B4-BE49-F238E27FC236}">
                <a16:creationId xmlns:a16="http://schemas.microsoft.com/office/drawing/2014/main" id="{13944172-C10B-3746-9CBB-7590E733E4BE}"/>
              </a:ext>
            </a:extLst>
          </p:cNvPr>
          <p:cNvSpPr>
            <a:spLocks noGrp="1"/>
          </p:cNvSpPr>
          <p:nvPr>
            <p:ph type="title"/>
          </p:nvPr>
        </p:nvSpPr>
        <p:spPr>
          <a:xfrm>
            <a:off x="3947622" y="2606241"/>
            <a:ext cx="7482377" cy="1325563"/>
          </a:xfrm>
          <a:prstGeom prst="rect">
            <a:avLst/>
          </a:prstGeom>
        </p:spPr>
        <p:txBody>
          <a:bodyPr anchor="ctr" anchorCtr="0"/>
          <a:lstStyle>
            <a:lvl1pPr>
              <a:defRPr sz="3600" b="1" i="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8" name="Slide Number Placeholder 6">
            <a:extLst>
              <a:ext uri="{FF2B5EF4-FFF2-40B4-BE49-F238E27FC236}">
                <a16:creationId xmlns:a16="http://schemas.microsoft.com/office/drawing/2014/main" id="{7B19485F-2491-F146-94E0-335FF5B4E2B1}"/>
              </a:ext>
            </a:extLst>
          </p:cNvPr>
          <p:cNvSpPr txBox="1">
            <a:spLocks/>
          </p:cNvSpPr>
          <p:nvPr userDrawn="1"/>
        </p:nvSpPr>
        <p:spPr>
          <a:xfrm>
            <a:off x="8926404" y="6450448"/>
            <a:ext cx="2743200" cy="27102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A5D260D-12DA-2D49-8908-0DF6808B1BF6}" type="slidenum">
              <a:rPr lang="en-US" sz="1000" smtClean="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000" dirty="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Footer Placeholder 5">
            <a:extLst>
              <a:ext uri="{FF2B5EF4-FFF2-40B4-BE49-F238E27FC236}">
                <a16:creationId xmlns:a16="http://schemas.microsoft.com/office/drawing/2014/main" id="{865B2E4C-8709-2D44-94A8-8655108DF5FC}"/>
              </a:ext>
            </a:extLst>
          </p:cNvPr>
          <p:cNvSpPr>
            <a:spLocks noGrp="1"/>
          </p:cNvSpPr>
          <p:nvPr>
            <p:ph type="ftr" sz="quarter" idx="15"/>
          </p:nvPr>
        </p:nvSpPr>
        <p:spPr>
          <a:xfrm>
            <a:off x="522396" y="6450448"/>
            <a:ext cx="4114800" cy="271027"/>
          </a:xfrm>
          <a:prstGeom prst="rect">
            <a:avLst/>
          </a:prstGeom>
        </p:spPr>
        <p:txBody>
          <a:bodyPr/>
          <a:lstStyle>
            <a:lvl1pPr>
              <a:defRPr sz="1000" b="0" i="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497083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7B1811-C387-624A-97C6-B735799C57C5}"/>
              </a:ext>
            </a:extLst>
          </p:cNvPr>
          <p:cNvPicPr>
            <a:picLocks noChangeAspect="1"/>
          </p:cNvPicPr>
          <p:nvPr userDrawn="1"/>
        </p:nvPicPr>
        <p:blipFill>
          <a:blip r:embed="rId2"/>
          <a:stretch>
            <a:fillRect/>
          </a:stretch>
        </p:blipFill>
        <p:spPr>
          <a:xfrm rot="5400000">
            <a:off x="996950" y="1478323"/>
            <a:ext cx="1587500" cy="3581399"/>
          </a:xfrm>
          <a:prstGeom prst="rect">
            <a:avLst/>
          </a:prstGeom>
        </p:spPr>
      </p:pic>
      <p:sp>
        <p:nvSpPr>
          <p:cNvPr id="13" name="Title 1">
            <a:extLst>
              <a:ext uri="{FF2B5EF4-FFF2-40B4-BE49-F238E27FC236}">
                <a16:creationId xmlns:a16="http://schemas.microsoft.com/office/drawing/2014/main" id="{E594081E-4280-0249-A5C5-D98A5A3F85F4}"/>
              </a:ext>
            </a:extLst>
          </p:cNvPr>
          <p:cNvSpPr>
            <a:spLocks noGrp="1"/>
          </p:cNvSpPr>
          <p:nvPr>
            <p:ph type="title"/>
          </p:nvPr>
        </p:nvSpPr>
        <p:spPr>
          <a:xfrm>
            <a:off x="3947622" y="2606241"/>
            <a:ext cx="7482377" cy="1325563"/>
          </a:xfrm>
          <a:prstGeom prst="rect">
            <a:avLst/>
          </a:prstGeom>
        </p:spPr>
        <p:txBody>
          <a:bodyPr anchor="ctr" anchorCtr="0"/>
          <a:lstStyle>
            <a:lvl1pPr>
              <a:defRPr sz="3600" b="1" i="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9" name="Slide Number Placeholder 6">
            <a:extLst>
              <a:ext uri="{FF2B5EF4-FFF2-40B4-BE49-F238E27FC236}">
                <a16:creationId xmlns:a16="http://schemas.microsoft.com/office/drawing/2014/main" id="{E58CC015-1DD6-3545-8DB0-8F65EB244458}"/>
              </a:ext>
            </a:extLst>
          </p:cNvPr>
          <p:cNvSpPr txBox="1">
            <a:spLocks/>
          </p:cNvSpPr>
          <p:nvPr userDrawn="1"/>
        </p:nvSpPr>
        <p:spPr>
          <a:xfrm>
            <a:off x="8926404" y="6450448"/>
            <a:ext cx="2743200" cy="27102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A5D260D-12DA-2D49-8908-0DF6808B1BF6}" type="slidenum">
              <a:rPr lang="en-US" sz="1000" smtClean="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000" dirty="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Footer Placeholder 5">
            <a:extLst>
              <a:ext uri="{FF2B5EF4-FFF2-40B4-BE49-F238E27FC236}">
                <a16:creationId xmlns:a16="http://schemas.microsoft.com/office/drawing/2014/main" id="{80EBAC0B-48BA-4741-93C7-923CAB01082A}"/>
              </a:ext>
            </a:extLst>
          </p:cNvPr>
          <p:cNvSpPr>
            <a:spLocks noGrp="1"/>
          </p:cNvSpPr>
          <p:nvPr>
            <p:ph type="ftr" sz="quarter" idx="15"/>
          </p:nvPr>
        </p:nvSpPr>
        <p:spPr>
          <a:xfrm>
            <a:off x="522396" y="6450448"/>
            <a:ext cx="4114800" cy="271027"/>
          </a:xfrm>
          <a:prstGeom prst="rect">
            <a:avLst/>
          </a:prstGeom>
        </p:spPr>
        <p:txBody>
          <a:bodyPr/>
          <a:lstStyle>
            <a:lvl1pPr>
              <a:defRPr sz="1000" b="0" i="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77486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CB287-8E24-894C-8AAF-5E88AFBB6982}"/>
              </a:ext>
            </a:extLst>
          </p:cNvPr>
          <p:cNvPicPr>
            <a:picLocks noChangeAspect="1"/>
          </p:cNvPicPr>
          <p:nvPr userDrawn="1"/>
        </p:nvPicPr>
        <p:blipFill>
          <a:blip r:embed="rId2"/>
          <a:stretch>
            <a:fillRect/>
          </a:stretch>
        </p:blipFill>
        <p:spPr>
          <a:xfrm rot="5400000">
            <a:off x="996950" y="1478323"/>
            <a:ext cx="1587499" cy="3581399"/>
          </a:xfrm>
          <a:prstGeom prst="rect">
            <a:avLst/>
          </a:prstGeom>
        </p:spPr>
      </p:pic>
      <p:sp>
        <p:nvSpPr>
          <p:cNvPr id="9" name="Title 1">
            <a:extLst>
              <a:ext uri="{FF2B5EF4-FFF2-40B4-BE49-F238E27FC236}">
                <a16:creationId xmlns:a16="http://schemas.microsoft.com/office/drawing/2014/main" id="{7B2E7075-4F46-D544-BAD5-22C1807F7C03}"/>
              </a:ext>
            </a:extLst>
          </p:cNvPr>
          <p:cNvSpPr>
            <a:spLocks noGrp="1"/>
          </p:cNvSpPr>
          <p:nvPr>
            <p:ph type="title"/>
          </p:nvPr>
        </p:nvSpPr>
        <p:spPr>
          <a:xfrm>
            <a:off x="3947622" y="2606241"/>
            <a:ext cx="7482377" cy="1325563"/>
          </a:xfrm>
          <a:prstGeom prst="rect">
            <a:avLst/>
          </a:prstGeom>
        </p:spPr>
        <p:txBody>
          <a:bodyPr anchor="ctr" anchorCtr="0"/>
          <a:lstStyle>
            <a:lvl1pPr>
              <a:defRPr sz="3600" b="1" i="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2" name="Slide Number Placeholder 6">
            <a:extLst>
              <a:ext uri="{FF2B5EF4-FFF2-40B4-BE49-F238E27FC236}">
                <a16:creationId xmlns:a16="http://schemas.microsoft.com/office/drawing/2014/main" id="{916F7CD2-8BF4-A945-989C-9B4A807C2424}"/>
              </a:ext>
            </a:extLst>
          </p:cNvPr>
          <p:cNvSpPr txBox="1">
            <a:spLocks/>
          </p:cNvSpPr>
          <p:nvPr userDrawn="1"/>
        </p:nvSpPr>
        <p:spPr>
          <a:xfrm>
            <a:off x="8926404" y="6450448"/>
            <a:ext cx="2743200" cy="27102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A5D260D-12DA-2D49-8908-0DF6808B1BF6}" type="slidenum">
              <a:rPr lang="en-US" sz="1000" smtClean="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000" dirty="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Footer Placeholder 5">
            <a:extLst>
              <a:ext uri="{FF2B5EF4-FFF2-40B4-BE49-F238E27FC236}">
                <a16:creationId xmlns:a16="http://schemas.microsoft.com/office/drawing/2014/main" id="{DB4DD2DB-91EA-D24A-B0BA-6EE5B2468DC6}"/>
              </a:ext>
            </a:extLst>
          </p:cNvPr>
          <p:cNvSpPr>
            <a:spLocks noGrp="1"/>
          </p:cNvSpPr>
          <p:nvPr>
            <p:ph type="ftr" sz="quarter" idx="15"/>
          </p:nvPr>
        </p:nvSpPr>
        <p:spPr>
          <a:xfrm>
            <a:off x="522396" y="6450448"/>
            <a:ext cx="4114800" cy="271027"/>
          </a:xfrm>
          <a:prstGeom prst="rect">
            <a:avLst/>
          </a:prstGeom>
        </p:spPr>
        <p:txBody>
          <a:bodyPr/>
          <a:lstStyle>
            <a:lvl1pPr>
              <a:defRPr sz="1000" b="0" i="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786311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2E96A6-8604-A541-B155-FDEF24E9586C}"/>
              </a:ext>
            </a:extLst>
          </p:cNvPr>
          <p:cNvPicPr>
            <a:picLocks noChangeAspect="1"/>
          </p:cNvPicPr>
          <p:nvPr userDrawn="1"/>
        </p:nvPicPr>
        <p:blipFill>
          <a:blip r:embed="rId2"/>
          <a:stretch>
            <a:fillRect/>
          </a:stretch>
        </p:blipFill>
        <p:spPr>
          <a:xfrm rot="5400000">
            <a:off x="996950" y="1478324"/>
            <a:ext cx="1587499" cy="3581397"/>
          </a:xfrm>
          <a:prstGeom prst="rect">
            <a:avLst/>
          </a:prstGeom>
        </p:spPr>
      </p:pic>
      <p:sp>
        <p:nvSpPr>
          <p:cNvPr id="8" name="Title 1">
            <a:extLst>
              <a:ext uri="{FF2B5EF4-FFF2-40B4-BE49-F238E27FC236}">
                <a16:creationId xmlns:a16="http://schemas.microsoft.com/office/drawing/2014/main" id="{A9F018AC-F79B-534E-86CF-0D38DCD1F2BF}"/>
              </a:ext>
            </a:extLst>
          </p:cNvPr>
          <p:cNvSpPr>
            <a:spLocks noGrp="1"/>
          </p:cNvSpPr>
          <p:nvPr>
            <p:ph type="title"/>
          </p:nvPr>
        </p:nvSpPr>
        <p:spPr>
          <a:xfrm>
            <a:off x="3947622" y="2606241"/>
            <a:ext cx="7482377" cy="1325563"/>
          </a:xfrm>
          <a:prstGeom prst="rect">
            <a:avLst/>
          </a:prstGeom>
        </p:spPr>
        <p:txBody>
          <a:bodyPr anchor="ctr" anchorCtr="0"/>
          <a:lstStyle>
            <a:lvl1pPr>
              <a:defRPr sz="3600" b="1" i="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1" name="Slide Number Placeholder 6">
            <a:extLst>
              <a:ext uri="{FF2B5EF4-FFF2-40B4-BE49-F238E27FC236}">
                <a16:creationId xmlns:a16="http://schemas.microsoft.com/office/drawing/2014/main" id="{2B2E39F7-6A6C-9D45-B563-D6CD26870AED}"/>
              </a:ext>
            </a:extLst>
          </p:cNvPr>
          <p:cNvSpPr txBox="1">
            <a:spLocks/>
          </p:cNvSpPr>
          <p:nvPr userDrawn="1"/>
        </p:nvSpPr>
        <p:spPr>
          <a:xfrm>
            <a:off x="8926404" y="6450448"/>
            <a:ext cx="2743200" cy="27102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A5D260D-12DA-2D49-8908-0DF6808B1BF6}" type="slidenum">
              <a:rPr lang="en-US" sz="1000" smtClean="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000" dirty="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Footer Placeholder 5">
            <a:extLst>
              <a:ext uri="{FF2B5EF4-FFF2-40B4-BE49-F238E27FC236}">
                <a16:creationId xmlns:a16="http://schemas.microsoft.com/office/drawing/2014/main" id="{09903F78-3156-8F43-8E34-46C1E4D4B4D8}"/>
              </a:ext>
            </a:extLst>
          </p:cNvPr>
          <p:cNvSpPr>
            <a:spLocks noGrp="1"/>
          </p:cNvSpPr>
          <p:nvPr>
            <p:ph type="ftr" sz="quarter" idx="15"/>
          </p:nvPr>
        </p:nvSpPr>
        <p:spPr>
          <a:xfrm>
            <a:off x="522396" y="6450448"/>
            <a:ext cx="4114800" cy="271027"/>
          </a:xfrm>
          <a:prstGeom prst="rect">
            <a:avLst/>
          </a:prstGeom>
        </p:spPr>
        <p:txBody>
          <a:bodyPr/>
          <a:lstStyle>
            <a:lvl1pPr>
              <a:defRPr sz="1000" b="0" i="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207137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B7C9190-44B0-C44F-85D2-E5E5071A5E2C}"/>
              </a:ext>
            </a:extLst>
          </p:cNvPr>
          <p:cNvSpPr>
            <a:spLocks noGrp="1"/>
          </p:cNvSpPr>
          <p:nvPr>
            <p:ph type="title"/>
          </p:nvPr>
        </p:nvSpPr>
        <p:spPr>
          <a:xfrm>
            <a:off x="897977" y="4189615"/>
            <a:ext cx="3932237" cy="1600200"/>
          </a:xfrm>
          <a:prstGeom prst="rect">
            <a:avLst/>
          </a:prstGeom>
        </p:spPr>
        <p:txBody>
          <a:bodyPr anchor="b"/>
          <a:lstStyle>
            <a:lvl1pPr>
              <a:defRPr sz="3200" b="1">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2" name="Freeform 11">
            <a:extLst>
              <a:ext uri="{FF2B5EF4-FFF2-40B4-BE49-F238E27FC236}">
                <a16:creationId xmlns:a16="http://schemas.microsoft.com/office/drawing/2014/main" id="{9BBE9927-B82E-2B48-9481-6FC5E5306841}"/>
              </a:ext>
            </a:extLst>
          </p:cNvPr>
          <p:cNvSpPr/>
          <p:nvPr userDrawn="1"/>
        </p:nvSpPr>
        <p:spPr>
          <a:xfrm>
            <a:off x="6126682" y="2049925"/>
            <a:ext cx="861726" cy="679396"/>
          </a:xfrm>
          <a:custGeom>
            <a:avLst/>
            <a:gdLst/>
            <a:ahLst/>
            <a:cxnLst/>
            <a:rect l="l" t="t" r="r" b="b"/>
            <a:pathLst>
              <a:path w="786566" h="620139">
                <a:moveTo>
                  <a:pt x="786566" y="0"/>
                </a:moveTo>
                <a:lnTo>
                  <a:pt x="786566" y="105008"/>
                </a:lnTo>
                <a:cubicBezTo>
                  <a:pt x="757507" y="115575"/>
                  <a:pt x="731751" y="126142"/>
                  <a:pt x="709297" y="136708"/>
                </a:cubicBezTo>
                <a:cubicBezTo>
                  <a:pt x="686842" y="147275"/>
                  <a:pt x="668185" y="158668"/>
                  <a:pt x="653325" y="170885"/>
                </a:cubicBezTo>
                <a:cubicBezTo>
                  <a:pt x="638466" y="183103"/>
                  <a:pt x="627239" y="196642"/>
                  <a:pt x="619644" y="211502"/>
                </a:cubicBezTo>
                <a:cubicBezTo>
                  <a:pt x="612049" y="226361"/>
                  <a:pt x="608251" y="243697"/>
                  <a:pt x="608251" y="263510"/>
                </a:cubicBezTo>
                <a:cubicBezTo>
                  <a:pt x="608251" y="276719"/>
                  <a:pt x="611884" y="287285"/>
                  <a:pt x="619149" y="295210"/>
                </a:cubicBezTo>
                <a:cubicBezTo>
                  <a:pt x="626413" y="303136"/>
                  <a:pt x="635659" y="310730"/>
                  <a:pt x="646886" y="317995"/>
                </a:cubicBezTo>
                <a:cubicBezTo>
                  <a:pt x="658114" y="325260"/>
                  <a:pt x="670001" y="332690"/>
                  <a:pt x="682549" y="340284"/>
                </a:cubicBezTo>
                <a:cubicBezTo>
                  <a:pt x="695097" y="347879"/>
                  <a:pt x="706985" y="357456"/>
                  <a:pt x="718212" y="369013"/>
                </a:cubicBezTo>
                <a:cubicBezTo>
                  <a:pt x="729439" y="380570"/>
                  <a:pt x="738685" y="395265"/>
                  <a:pt x="745950" y="413096"/>
                </a:cubicBezTo>
                <a:cubicBezTo>
                  <a:pt x="753215" y="430928"/>
                  <a:pt x="756847" y="453382"/>
                  <a:pt x="756847" y="480460"/>
                </a:cubicBezTo>
                <a:cubicBezTo>
                  <a:pt x="756847" y="526029"/>
                  <a:pt x="742813" y="560701"/>
                  <a:pt x="714745" y="584476"/>
                </a:cubicBezTo>
                <a:cubicBezTo>
                  <a:pt x="686677" y="608252"/>
                  <a:pt x="651840" y="620139"/>
                  <a:pt x="610233" y="620139"/>
                </a:cubicBezTo>
                <a:cubicBezTo>
                  <a:pt x="552776" y="620139"/>
                  <a:pt x="507372" y="600327"/>
                  <a:pt x="474020" y="560701"/>
                </a:cubicBezTo>
                <a:cubicBezTo>
                  <a:pt x="440669" y="521076"/>
                  <a:pt x="423993" y="466591"/>
                  <a:pt x="423993" y="397246"/>
                </a:cubicBezTo>
                <a:cubicBezTo>
                  <a:pt x="423993" y="354318"/>
                  <a:pt x="430597" y="312712"/>
                  <a:pt x="443806" y="272426"/>
                </a:cubicBezTo>
                <a:cubicBezTo>
                  <a:pt x="457014" y="232140"/>
                  <a:pt x="477983" y="194826"/>
                  <a:pt x="506711" y="160484"/>
                </a:cubicBezTo>
                <a:cubicBezTo>
                  <a:pt x="535440" y="126142"/>
                  <a:pt x="572754" y="95267"/>
                  <a:pt x="618653" y="67859"/>
                </a:cubicBezTo>
                <a:cubicBezTo>
                  <a:pt x="664553" y="40451"/>
                  <a:pt x="720524" y="17832"/>
                  <a:pt x="786566" y="0"/>
                </a:cubicBezTo>
                <a:close/>
                <a:moveTo>
                  <a:pt x="362573" y="0"/>
                </a:moveTo>
                <a:lnTo>
                  <a:pt x="362573" y="105008"/>
                </a:lnTo>
                <a:cubicBezTo>
                  <a:pt x="332854" y="115575"/>
                  <a:pt x="306933" y="126142"/>
                  <a:pt x="284808" y="136708"/>
                </a:cubicBezTo>
                <a:cubicBezTo>
                  <a:pt x="262684" y="147275"/>
                  <a:pt x="244192" y="158668"/>
                  <a:pt x="229333" y="170885"/>
                </a:cubicBezTo>
                <a:cubicBezTo>
                  <a:pt x="214473" y="183103"/>
                  <a:pt x="203246" y="196642"/>
                  <a:pt x="195651" y="211502"/>
                </a:cubicBezTo>
                <a:cubicBezTo>
                  <a:pt x="188056" y="226361"/>
                  <a:pt x="184259" y="243697"/>
                  <a:pt x="184259" y="263510"/>
                </a:cubicBezTo>
                <a:cubicBezTo>
                  <a:pt x="184259" y="276719"/>
                  <a:pt x="187891" y="287285"/>
                  <a:pt x="195156" y="295210"/>
                </a:cubicBezTo>
                <a:cubicBezTo>
                  <a:pt x="202420" y="303136"/>
                  <a:pt x="211666" y="310730"/>
                  <a:pt x="222894" y="317995"/>
                </a:cubicBezTo>
                <a:cubicBezTo>
                  <a:pt x="234121" y="325260"/>
                  <a:pt x="246009" y="332690"/>
                  <a:pt x="258557" y="340284"/>
                </a:cubicBezTo>
                <a:cubicBezTo>
                  <a:pt x="271105" y="347879"/>
                  <a:pt x="282992" y="357456"/>
                  <a:pt x="294219" y="369013"/>
                </a:cubicBezTo>
                <a:cubicBezTo>
                  <a:pt x="305447" y="380570"/>
                  <a:pt x="314693" y="395265"/>
                  <a:pt x="321957" y="413096"/>
                </a:cubicBezTo>
                <a:cubicBezTo>
                  <a:pt x="329222" y="430928"/>
                  <a:pt x="332854" y="453382"/>
                  <a:pt x="332854" y="480460"/>
                </a:cubicBezTo>
                <a:cubicBezTo>
                  <a:pt x="332854" y="526029"/>
                  <a:pt x="318820" y="560701"/>
                  <a:pt x="290752" y="584476"/>
                </a:cubicBezTo>
                <a:cubicBezTo>
                  <a:pt x="262684" y="608252"/>
                  <a:pt x="227847" y="620139"/>
                  <a:pt x="186240" y="620139"/>
                </a:cubicBezTo>
                <a:cubicBezTo>
                  <a:pt x="128783" y="620139"/>
                  <a:pt x="83379" y="600327"/>
                  <a:pt x="50027" y="560701"/>
                </a:cubicBezTo>
                <a:cubicBezTo>
                  <a:pt x="16676" y="521076"/>
                  <a:pt x="0" y="466591"/>
                  <a:pt x="0" y="397246"/>
                </a:cubicBezTo>
                <a:cubicBezTo>
                  <a:pt x="0" y="354318"/>
                  <a:pt x="6605" y="312712"/>
                  <a:pt x="19813" y="272426"/>
                </a:cubicBezTo>
                <a:cubicBezTo>
                  <a:pt x="33022" y="232140"/>
                  <a:pt x="53990" y="194826"/>
                  <a:pt x="82719" y="160484"/>
                </a:cubicBezTo>
                <a:cubicBezTo>
                  <a:pt x="111447" y="126142"/>
                  <a:pt x="148761" y="95267"/>
                  <a:pt x="194660" y="67859"/>
                </a:cubicBezTo>
                <a:cubicBezTo>
                  <a:pt x="240560" y="40451"/>
                  <a:pt x="296531" y="17832"/>
                  <a:pt x="362573" y="0"/>
                </a:cubicBezTo>
                <a:close/>
              </a:path>
            </a:pathLst>
          </a:custGeom>
          <a:solidFill>
            <a:srgbClr val="1B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84540"/>
              </a:solidFill>
            </a:endParaRPr>
          </a:p>
        </p:txBody>
      </p:sp>
      <p:sp>
        <p:nvSpPr>
          <p:cNvPr id="13" name="Title 1">
            <a:extLst>
              <a:ext uri="{FF2B5EF4-FFF2-40B4-BE49-F238E27FC236}">
                <a16:creationId xmlns:a16="http://schemas.microsoft.com/office/drawing/2014/main" id="{A59542CA-DA6F-7646-AFCB-EC7B2A8DD9BE}"/>
              </a:ext>
            </a:extLst>
          </p:cNvPr>
          <p:cNvSpPr txBox="1">
            <a:spLocks/>
          </p:cNvSpPr>
          <p:nvPr userDrawn="1"/>
        </p:nvSpPr>
        <p:spPr>
          <a:xfrm>
            <a:off x="6126682" y="2984269"/>
            <a:ext cx="4280853" cy="2805546"/>
          </a:xfrm>
          <a:prstGeom prst="rect">
            <a:avLst/>
          </a:prstGeom>
        </p:spPr>
        <p:txBody>
          <a:bodyPr lIns="0" tIns="0" rIns="0" bIns="0" anchor="t" anchorCtr="0"/>
          <a:lstStyle>
            <a:lvl1pPr algn="l" defTabSz="914400" rtl="0" eaLnBrk="1" latinLnBrk="0" hangingPunct="1">
              <a:lnSpc>
                <a:spcPct val="90000"/>
              </a:lnSpc>
              <a:spcBef>
                <a:spcPct val="0"/>
              </a:spcBef>
              <a:buNone/>
              <a:defRPr sz="32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1000" b="0" dirty="0">
                <a:solidFill>
                  <a:schemeClr val="accent6">
                    <a:lumMod val="75000"/>
                    <a:lumOff val="25000"/>
                  </a:schemeClr>
                </a:solidFill>
              </a:rPr>
              <a:t>Click to edit Master title style</a:t>
            </a:r>
          </a:p>
        </p:txBody>
      </p:sp>
      <p:pic>
        <p:nvPicPr>
          <p:cNvPr id="17" name="Picture 16">
            <a:extLst>
              <a:ext uri="{FF2B5EF4-FFF2-40B4-BE49-F238E27FC236}">
                <a16:creationId xmlns:a16="http://schemas.microsoft.com/office/drawing/2014/main" id="{9A405070-E1B4-4041-9350-2D2B41131A3D}"/>
              </a:ext>
            </a:extLst>
          </p:cNvPr>
          <p:cNvPicPr>
            <a:picLocks noChangeAspect="1"/>
          </p:cNvPicPr>
          <p:nvPr userDrawn="1"/>
        </p:nvPicPr>
        <p:blipFill rotWithShape="1">
          <a:blip r:embed="rId2"/>
          <a:srcRect l="15454" r="69934"/>
          <a:stretch/>
        </p:blipFill>
        <p:spPr>
          <a:xfrm>
            <a:off x="0" y="0"/>
            <a:ext cx="1296785" cy="6858000"/>
          </a:xfrm>
          <a:prstGeom prst="rect">
            <a:avLst/>
          </a:prstGeom>
        </p:spPr>
      </p:pic>
      <p:sp>
        <p:nvSpPr>
          <p:cNvPr id="18" name="Slide Number Placeholder 6">
            <a:extLst>
              <a:ext uri="{FF2B5EF4-FFF2-40B4-BE49-F238E27FC236}">
                <a16:creationId xmlns:a16="http://schemas.microsoft.com/office/drawing/2014/main" id="{2E400A1A-F184-7C48-974D-5728A3724B42}"/>
              </a:ext>
            </a:extLst>
          </p:cNvPr>
          <p:cNvSpPr txBox="1">
            <a:spLocks/>
          </p:cNvSpPr>
          <p:nvPr userDrawn="1"/>
        </p:nvSpPr>
        <p:spPr>
          <a:xfrm>
            <a:off x="8926404" y="6450448"/>
            <a:ext cx="2743200" cy="27102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A5D260D-12DA-2D49-8908-0DF6808B1BF6}" type="slidenum">
              <a:rPr lang="en-US" sz="1000" smtClean="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000" dirty="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Footer Placeholder 5">
            <a:extLst>
              <a:ext uri="{FF2B5EF4-FFF2-40B4-BE49-F238E27FC236}">
                <a16:creationId xmlns:a16="http://schemas.microsoft.com/office/drawing/2014/main" id="{F0BD7815-A964-3247-A621-6EF94D17E8C2}"/>
              </a:ext>
            </a:extLst>
          </p:cNvPr>
          <p:cNvSpPr>
            <a:spLocks noGrp="1"/>
          </p:cNvSpPr>
          <p:nvPr>
            <p:ph type="ftr" sz="quarter" idx="15"/>
          </p:nvPr>
        </p:nvSpPr>
        <p:spPr>
          <a:xfrm>
            <a:off x="522396" y="6450448"/>
            <a:ext cx="4114800" cy="271027"/>
          </a:xfrm>
          <a:prstGeom prst="rect">
            <a:avLst/>
          </a:prstGeom>
        </p:spPr>
        <p:txBody>
          <a:bodyPr/>
          <a:lstStyle>
            <a:lvl1pPr>
              <a:defRPr sz="1000" b="0" i="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733366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A405070-E1B4-4041-9350-2D2B41131A3D}"/>
              </a:ext>
            </a:extLst>
          </p:cNvPr>
          <p:cNvPicPr>
            <a:picLocks noChangeAspect="1"/>
          </p:cNvPicPr>
          <p:nvPr userDrawn="1"/>
        </p:nvPicPr>
        <p:blipFill rotWithShape="1">
          <a:blip r:embed="rId2"/>
          <a:srcRect l="15454" r="69934"/>
          <a:stretch/>
        </p:blipFill>
        <p:spPr>
          <a:xfrm>
            <a:off x="0" y="0"/>
            <a:ext cx="1296785" cy="6858000"/>
          </a:xfrm>
          <a:prstGeom prst="rect">
            <a:avLst/>
          </a:prstGeom>
        </p:spPr>
      </p:pic>
      <p:sp>
        <p:nvSpPr>
          <p:cNvPr id="18" name="Slide Number Placeholder 6">
            <a:extLst>
              <a:ext uri="{FF2B5EF4-FFF2-40B4-BE49-F238E27FC236}">
                <a16:creationId xmlns:a16="http://schemas.microsoft.com/office/drawing/2014/main" id="{2E400A1A-F184-7C48-974D-5728A3724B42}"/>
              </a:ext>
            </a:extLst>
          </p:cNvPr>
          <p:cNvSpPr txBox="1">
            <a:spLocks/>
          </p:cNvSpPr>
          <p:nvPr userDrawn="1"/>
        </p:nvSpPr>
        <p:spPr>
          <a:xfrm>
            <a:off x="8926404" y="6450448"/>
            <a:ext cx="2743200" cy="27102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A5D260D-12DA-2D49-8908-0DF6808B1BF6}" type="slidenum">
              <a:rPr lang="en-US" sz="1000" smtClean="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000" dirty="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Footer Placeholder 5">
            <a:extLst>
              <a:ext uri="{FF2B5EF4-FFF2-40B4-BE49-F238E27FC236}">
                <a16:creationId xmlns:a16="http://schemas.microsoft.com/office/drawing/2014/main" id="{F0BD7815-A964-3247-A621-6EF94D17E8C2}"/>
              </a:ext>
            </a:extLst>
          </p:cNvPr>
          <p:cNvSpPr>
            <a:spLocks noGrp="1"/>
          </p:cNvSpPr>
          <p:nvPr>
            <p:ph type="ftr" sz="quarter" idx="15"/>
          </p:nvPr>
        </p:nvSpPr>
        <p:spPr>
          <a:xfrm>
            <a:off x="522396" y="6450448"/>
            <a:ext cx="4114800" cy="271027"/>
          </a:xfrm>
          <a:prstGeom prst="rect">
            <a:avLst/>
          </a:prstGeom>
        </p:spPr>
        <p:txBody>
          <a:bodyPr/>
          <a:lstStyle>
            <a:lvl1pPr>
              <a:defRPr sz="1000" b="0" i="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5978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551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712" r:id="rId9"/>
    <p:sldLayoutId id="2147483710" r:id="rId10"/>
    <p:sldLayoutId id="2147483711" r:id="rId11"/>
    <p:sldLayoutId id="2147483660" r:id="rId12"/>
    <p:sldLayoutId id="214748371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18.emf"/><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9.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hyperlink" Target="https://nc-sara.org/state-fees-state-institutions" TargetMode="External"/><Relationship Id="rId2" Type="http://schemas.openxmlformats.org/officeDocument/2006/relationships/slideLayout" Target="../slideLayouts/slideLayout9.xml"/><Relationship Id="rId1" Type="http://schemas.openxmlformats.org/officeDocument/2006/relationships/tags" Target="../tags/tag20.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hyperlink" Target="mailto:Info@nc-sara.org" TargetMode="Externa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hyperlink" Target="http://www.nc-sara.org/"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0.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1DC301D-1827-9840-9E42-8C22D50AF61D}"/>
              </a:ext>
            </a:extLst>
          </p:cNvPr>
          <p:cNvSpPr>
            <a:spLocks noGrp="1"/>
          </p:cNvSpPr>
          <p:nvPr>
            <p:ph type="body" sz="quarter" idx="10"/>
          </p:nvPr>
        </p:nvSpPr>
        <p:spPr>
          <a:xfrm>
            <a:off x="3182938" y="1456267"/>
            <a:ext cx="8221662" cy="1972733"/>
          </a:xfrm>
        </p:spPr>
        <p:txBody>
          <a:bodyPr/>
          <a:lstStyle/>
          <a:p>
            <a:pPr algn="ctr"/>
            <a:r>
              <a:rPr lang="en-US" dirty="0">
                <a:solidFill>
                  <a:srgbClr val="1B3663"/>
                </a:solidFill>
                <a:latin typeface="DIN 2014" panose="020B0504020202020204" pitchFamily="34" charset="0"/>
                <a:ea typeface="DIN 2014" panose="020B0504020202020204" pitchFamily="34" charset="0"/>
              </a:rPr>
              <a:t>An Introduction to SARA: </a:t>
            </a:r>
          </a:p>
          <a:p>
            <a:pPr algn="ctr"/>
            <a:r>
              <a:rPr lang="en-US" dirty="0">
                <a:solidFill>
                  <a:srgbClr val="1B3663"/>
                </a:solidFill>
                <a:latin typeface="DIN 2014" panose="020B0504020202020204" pitchFamily="34" charset="0"/>
                <a:ea typeface="DIN 2014" panose="020B0504020202020204" pitchFamily="34" charset="0"/>
              </a:rPr>
              <a:t>Institutional Cost Savings &amp; Benefits to Students</a:t>
            </a:r>
            <a:endParaRPr lang="en-US" dirty="0">
              <a:solidFill>
                <a:srgbClr val="1B3663"/>
              </a:solidFill>
              <a:latin typeface="DIN 2014" panose="020B0504020202020204" pitchFamily="34" charset="0"/>
              <a:ea typeface="DIN 2014" panose="020B05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BEA57BD-84A4-41AB-843A-A07B91969733}"/>
              </a:ext>
            </a:extLst>
          </p:cNvPr>
          <p:cNvSpPr>
            <a:spLocks noGrp="1"/>
          </p:cNvSpPr>
          <p:nvPr>
            <p:ph type="body" sz="quarter" idx="11"/>
          </p:nvPr>
        </p:nvSpPr>
        <p:spPr>
          <a:xfrm>
            <a:off x="5890799" y="3454795"/>
            <a:ext cx="2805940" cy="1168032"/>
          </a:xfrm>
        </p:spPr>
        <p:txBody>
          <a:bodyPr/>
          <a:lstStyle/>
          <a:p>
            <a:pPr algn="ctr"/>
            <a:r>
              <a:rPr lang="en-US" b="1" dirty="0">
                <a:solidFill>
                  <a:srgbClr val="C00000"/>
                </a:solidFill>
                <a:latin typeface="DIN 2014" panose="020B0504020202020204" pitchFamily="34" charset="0"/>
                <a:ea typeface="DIN 2014" panose="020B0504020202020204" pitchFamily="34" charset="0"/>
              </a:rPr>
              <a:t>Quality Matters Conference</a:t>
            </a:r>
          </a:p>
          <a:p>
            <a:pPr algn="ctr"/>
            <a:r>
              <a:rPr lang="en-US" b="1" dirty="0">
                <a:solidFill>
                  <a:srgbClr val="C00000"/>
                </a:solidFill>
                <a:latin typeface="DIN 2014" panose="020B0504020202020204" pitchFamily="34" charset="0"/>
                <a:ea typeface="DIN 2014" panose="020B0504020202020204" pitchFamily="34" charset="0"/>
              </a:rPr>
              <a:t>October 2020</a:t>
            </a:r>
          </a:p>
        </p:txBody>
      </p:sp>
      <p:sp>
        <p:nvSpPr>
          <p:cNvPr id="4" name="Rectangle: Rounded Corners 3">
            <a:extLst>
              <a:ext uri="{FF2B5EF4-FFF2-40B4-BE49-F238E27FC236}">
                <a16:creationId xmlns:a16="http://schemas.microsoft.com/office/drawing/2014/main" id="{BB5EB791-6C7E-43FB-888F-7E8B9FB132F6}"/>
              </a:ext>
            </a:extLst>
          </p:cNvPr>
          <p:cNvSpPr/>
          <p:nvPr/>
        </p:nvSpPr>
        <p:spPr>
          <a:xfrm>
            <a:off x="9819861" y="5550820"/>
            <a:ext cx="2027582" cy="11680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765A1FA-54B4-4AC1-93EC-C59AA34249CE}"/>
              </a:ext>
            </a:extLst>
          </p:cNvPr>
          <p:cNvPicPr>
            <a:picLocks noChangeAspect="1"/>
          </p:cNvPicPr>
          <p:nvPr/>
        </p:nvPicPr>
        <p:blipFill>
          <a:blip r:embed="rId3"/>
          <a:stretch>
            <a:fillRect/>
          </a:stretch>
        </p:blipFill>
        <p:spPr>
          <a:xfrm>
            <a:off x="9819861" y="4615550"/>
            <a:ext cx="1804572" cy="2103302"/>
          </a:xfrm>
          <a:prstGeom prst="rect">
            <a:avLst/>
          </a:prstGeom>
        </p:spPr>
      </p:pic>
    </p:spTree>
    <p:custDataLst>
      <p:tags r:id="rId1"/>
    </p:custDataLst>
    <p:extLst>
      <p:ext uri="{BB962C8B-B14F-4D97-AF65-F5344CB8AC3E}">
        <p14:creationId xmlns:p14="http://schemas.microsoft.com/office/powerpoint/2010/main" val="3278337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533B-3493-784A-9345-E27B395E65F4}"/>
              </a:ext>
            </a:extLst>
          </p:cNvPr>
          <p:cNvSpPr>
            <a:spLocks noGrp="1"/>
          </p:cNvSpPr>
          <p:nvPr>
            <p:ph type="title"/>
          </p:nvPr>
        </p:nvSpPr>
        <p:spPr>
          <a:xfrm>
            <a:off x="1981442" y="508247"/>
            <a:ext cx="3149851" cy="550231"/>
          </a:xfrm>
        </p:spPr>
        <p:txBody>
          <a:bodyPr/>
          <a:lstStyle/>
          <a:p>
            <a:r>
              <a:rPr lang="en-US" dirty="0">
                <a:latin typeface="DIN 2014" panose="020B0504020202020204" pitchFamily="34" charset="0"/>
                <a:ea typeface="DIN 2014" panose="020B0504020202020204" pitchFamily="34" charset="0"/>
              </a:rPr>
              <a:t>INSTITUTIONS</a:t>
            </a:r>
          </a:p>
        </p:txBody>
      </p:sp>
      <p:sp>
        <p:nvSpPr>
          <p:cNvPr id="17" name="Text Placeholder 3">
            <a:extLst>
              <a:ext uri="{FF2B5EF4-FFF2-40B4-BE49-F238E27FC236}">
                <a16:creationId xmlns:a16="http://schemas.microsoft.com/office/drawing/2014/main" id="{EE4AEC30-12FE-6147-9832-C2E8C2ABB2CA}"/>
              </a:ext>
            </a:extLst>
          </p:cNvPr>
          <p:cNvSpPr txBox="1">
            <a:spLocks/>
          </p:cNvSpPr>
          <p:nvPr/>
        </p:nvSpPr>
        <p:spPr>
          <a:xfrm>
            <a:off x="2077375" y="1290036"/>
            <a:ext cx="9596575" cy="2545118"/>
          </a:xfrm>
          <a:prstGeom prst="rect">
            <a:avLst/>
          </a:prstGeom>
          <a:solidFill>
            <a:schemeClr val="bg1"/>
          </a:solidFill>
          <a:ln>
            <a:solidFill>
              <a:srgbClr val="C84540"/>
            </a:solidFill>
          </a:ln>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000" b="0" kern="120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p>
          <a:p>
            <a:endParaRPr lang="en-US" sz="2400" dirty="0"/>
          </a:p>
          <a:p>
            <a:pPr algn="ctr"/>
            <a:r>
              <a:rPr lang="en-US" sz="3200" dirty="0">
                <a:latin typeface="DIN 2014" panose="020B0504020202020204" pitchFamily="34" charset="0"/>
                <a:ea typeface="DIN 2014" panose="020B0504020202020204" pitchFamily="34" charset="0"/>
              </a:rPr>
              <a:t>Institutions must follow the state laws of the state where an institution’s activity takes place. </a:t>
            </a:r>
          </a:p>
          <a:p>
            <a:endParaRPr lang="en-US" dirty="0"/>
          </a:p>
        </p:txBody>
      </p:sp>
      <p:pic>
        <p:nvPicPr>
          <p:cNvPr id="4" name="Picture 3">
            <a:extLst>
              <a:ext uri="{FF2B5EF4-FFF2-40B4-BE49-F238E27FC236}">
                <a16:creationId xmlns:a16="http://schemas.microsoft.com/office/drawing/2014/main" id="{C7C92D9A-C08C-4580-ABC9-6AC6CF152EB5}"/>
              </a:ext>
            </a:extLst>
          </p:cNvPr>
          <p:cNvPicPr>
            <a:picLocks noChangeAspect="1"/>
          </p:cNvPicPr>
          <p:nvPr/>
        </p:nvPicPr>
        <p:blipFill>
          <a:blip r:embed="rId3"/>
          <a:stretch>
            <a:fillRect/>
          </a:stretch>
        </p:blipFill>
        <p:spPr>
          <a:xfrm>
            <a:off x="5131293" y="4066712"/>
            <a:ext cx="3372321" cy="2200582"/>
          </a:xfrm>
          <a:prstGeom prst="rect">
            <a:avLst/>
          </a:prstGeom>
        </p:spPr>
      </p:pic>
    </p:spTree>
    <p:custDataLst>
      <p:tags r:id="rId1"/>
    </p:custDataLst>
    <p:extLst>
      <p:ext uri="{BB962C8B-B14F-4D97-AF65-F5344CB8AC3E}">
        <p14:creationId xmlns:p14="http://schemas.microsoft.com/office/powerpoint/2010/main" val="632520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B06F07-3263-419B-A6A6-CC98F5B47B69}"/>
              </a:ext>
            </a:extLst>
          </p:cNvPr>
          <p:cNvPicPr>
            <a:picLocks noChangeAspect="1"/>
          </p:cNvPicPr>
          <p:nvPr/>
        </p:nvPicPr>
        <p:blipFill>
          <a:blip r:embed="rId3"/>
          <a:stretch>
            <a:fillRect/>
          </a:stretch>
        </p:blipFill>
        <p:spPr>
          <a:xfrm>
            <a:off x="2605582" y="1496818"/>
            <a:ext cx="8405237" cy="3864363"/>
          </a:xfrm>
          <a:prstGeom prst="rect">
            <a:avLst/>
          </a:prstGeom>
        </p:spPr>
      </p:pic>
      <p:sp>
        <p:nvSpPr>
          <p:cNvPr id="7" name="TextBox 6">
            <a:extLst>
              <a:ext uri="{FF2B5EF4-FFF2-40B4-BE49-F238E27FC236}">
                <a16:creationId xmlns:a16="http://schemas.microsoft.com/office/drawing/2014/main" id="{87F898A0-A408-49A4-B08C-7AC40C7AD261}"/>
              </a:ext>
            </a:extLst>
          </p:cNvPr>
          <p:cNvSpPr txBox="1"/>
          <p:nvPr/>
        </p:nvSpPr>
        <p:spPr>
          <a:xfrm>
            <a:off x="3919529" y="5657671"/>
            <a:ext cx="5777345" cy="1200329"/>
          </a:xfrm>
          <a:prstGeom prst="rect">
            <a:avLst/>
          </a:prstGeom>
          <a:noFill/>
        </p:spPr>
        <p:txBody>
          <a:bodyPr wrap="square" rtlCol="0">
            <a:spAutoFit/>
          </a:bodyPr>
          <a:lstStyle/>
          <a:p>
            <a:pPr algn="ctr">
              <a:lnSpc>
                <a:spcPct val="150000"/>
              </a:lnSpc>
            </a:pPr>
            <a:r>
              <a:rPr lang="en-US" dirty="0">
                <a:solidFill>
                  <a:srgbClr val="215297"/>
                </a:solidFill>
                <a:latin typeface="DIN 2014" panose="020B0504020202020204" pitchFamily="34" charset="0"/>
                <a:ea typeface="DIN 2014" panose="020B0504020202020204" pitchFamily="34" charset="0"/>
                <a:cs typeface="Open Sans" panose="020B0606030504020204" pitchFamily="34" charset="0"/>
              </a:rPr>
              <a:t>A nation-wide system of reciprocity administered by NC-SARA and the four existing regional compacts.</a:t>
            </a:r>
          </a:p>
          <a:p>
            <a:endParaRPr lang="en-US" dirty="0"/>
          </a:p>
        </p:txBody>
      </p:sp>
      <p:sp>
        <p:nvSpPr>
          <p:cNvPr id="8" name="Title 1">
            <a:extLst>
              <a:ext uri="{FF2B5EF4-FFF2-40B4-BE49-F238E27FC236}">
                <a16:creationId xmlns:a16="http://schemas.microsoft.com/office/drawing/2014/main" id="{98D322C2-5DF5-4C8A-9634-6C5C2B5AD847}"/>
              </a:ext>
            </a:extLst>
          </p:cNvPr>
          <p:cNvSpPr>
            <a:spLocks noGrp="1"/>
          </p:cNvSpPr>
          <p:nvPr>
            <p:ph type="title"/>
          </p:nvPr>
        </p:nvSpPr>
        <p:spPr>
          <a:xfrm>
            <a:off x="2991775" y="128763"/>
            <a:ext cx="6915705" cy="1309270"/>
          </a:xfrm>
        </p:spPr>
        <p:txBody>
          <a:bodyPr/>
          <a:lstStyle/>
          <a:p>
            <a:pPr algn="ctr"/>
            <a:r>
              <a:rPr lang="en-US" sz="4000" dirty="0"/>
              <a:t>The </a:t>
            </a:r>
            <a:br>
              <a:rPr lang="en-US" sz="4000" dirty="0"/>
            </a:br>
            <a:r>
              <a:rPr lang="en-US" sz="4000" dirty="0"/>
              <a:t>SARA Solution</a:t>
            </a:r>
          </a:p>
        </p:txBody>
      </p:sp>
    </p:spTree>
    <p:custDataLst>
      <p:tags r:id="rId1"/>
    </p:custDataLst>
    <p:extLst>
      <p:ext uri="{BB962C8B-B14F-4D97-AF65-F5344CB8AC3E}">
        <p14:creationId xmlns:p14="http://schemas.microsoft.com/office/powerpoint/2010/main" val="2046921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075F94-C1F3-C04F-BAF8-E37A56287D2D}"/>
              </a:ext>
            </a:extLst>
          </p:cNvPr>
          <p:cNvSpPr>
            <a:spLocks noGrp="1"/>
          </p:cNvSpPr>
          <p:nvPr>
            <p:ph type="body" sz="quarter" idx="13"/>
          </p:nvPr>
        </p:nvSpPr>
        <p:spPr>
          <a:xfrm>
            <a:off x="493681" y="3841338"/>
            <a:ext cx="4009046" cy="2038841"/>
          </a:xfrm>
        </p:spPr>
        <p:txBody>
          <a:bodyPr/>
          <a:lstStyle/>
          <a:p>
            <a:pPr algn="ctr"/>
            <a:r>
              <a:rPr lang="en-US" dirty="0">
                <a:latin typeface="DIN 2014" panose="020B0504020202020204" pitchFamily="34" charset="0"/>
                <a:ea typeface="DIN 2014" panose="020B0504020202020204" pitchFamily="34" charset="0"/>
              </a:rPr>
              <a:t>SARA Streamlines Approvals</a:t>
            </a:r>
          </a:p>
        </p:txBody>
      </p:sp>
      <p:sp>
        <p:nvSpPr>
          <p:cNvPr id="5" name="Text Placeholder 3">
            <a:extLst>
              <a:ext uri="{FF2B5EF4-FFF2-40B4-BE49-F238E27FC236}">
                <a16:creationId xmlns:a16="http://schemas.microsoft.com/office/drawing/2014/main" id="{D2D86B72-A337-CF4F-953E-AD46FC439265}"/>
              </a:ext>
            </a:extLst>
          </p:cNvPr>
          <p:cNvSpPr txBox="1">
            <a:spLocks/>
          </p:cNvSpPr>
          <p:nvPr/>
        </p:nvSpPr>
        <p:spPr>
          <a:xfrm>
            <a:off x="4502727" y="748397"/>
            <a:ext cx="6559161" cy="58048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000" b="0" kern="120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a:t>
            </a:r>
          </a:p>
        </p:txBody>
      </p:sp>
      <p:sp>
        <p:nvSpPr>
          <p:cNvPr id="3" name="Rectangle 2">
            <a:extLst>
              <a:ext uri="{FF2B5EF4-FFF2-40B4-BE49-F238E27FC236}">
                <a16:creationId xmlns:a16="http://schemas.microsoft.com/office/drawing/2014/main" id="{42BE5907-AA87-49E7-A750-5EE9A5250165}"/>
              </a:ext>
            </a:extLst>
          </p:cNvPr>
          <p:cNvSpPr/>
          <p:nvPr/>
        </p:nvSpPr>
        <p:spPr>
          <a:xfrm>
            <a:off x="5250873" y="539694"/>
            <a:ext cx="6096000" cy="5066772"/>
          </a:xfrm>
          <a:prstGeom prst="rect">
            <a:avLst/>
          </a:prstGeom>
          <a:ln>
            <a:solidFill>
              <a:srgbClr val="1B3663"/>
            </a:solidFill>
          </a:ln>
        </p:spPr>
        <p:txBody>
          <a:bodyPr>
            <a:spAutoFit/>
          </a:bodyPr>
          <a:lstStyle/>
          <a:p>
            <a:pPr>
              <a:lnSpc>
                <a:spcPts val="3000"/>
              </a:lnSpc>
              <a:spcBef>
                <a:spcPts val="0"/>
              </a:spcBef>
            </a:pPr>
            <a:r>
              <a:rPr lang="en-US"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The current state authorization process was inefficient, costly, and not effective in supporting access to high quality distance education.  </a:t>
            </a:r>
          </a:p>
          <a:p>
            <a:pPr>
              <a:lnSpc>
                <a:spcPts val="3000"/>
              </a:lnSpc>
              <a:spcBef>
                <a:spcPts val="0"/>
              </a:spcBef>
            </a:pPr>
            <a:endParaRPr lang="en-US" dirty="0">
              <a:latin typeface="DIN 2014" panose="020B0504020202020204" pitchFamily="34" charset="0"/>
              <a:ea typeface="DIN 2014" panose="020B0504020202020204" pitchFamily="34" charset="0"/>
              <a:cs typeface="Open Sans" panose="020B0606030504020204" pitchFamily="34" charset="0"/>
            </a:endParaRPr>
          </a:p>
          <a:p>
            <a:pPr>
              <a:lnSpc>
                <a:spcPts val="3000"/>
              </a:lnSpc>
              <a:spcBef>
                <a:spcPts val="0"/>
              </a:spcBef>
            </a:pPr>
            <a:endParaRPr lang="en-US" dirty="0">
              <a:solidFill>
                <a:srgbClr val="951F52"/>
              </a:solidFill>
              <a:latin typeface="DIN 2014" panose="020B0504020202020204" pitchFamily="34" charset="0"/>
              <a:ea typeface="DIN 2014" panose="020B0504020202020204" pitchFamily="34" charset="0"/>
              <a:cs typeface="Open Sans" panose="020B0606030504020204" pitchFamily="34" charset="0"/>
            </a:endParaRPr>
          </a:p>
          <a:p>
            <a:pPr algn="ctr">
              <a:lnSpc>
                <a:spcPts val="3000"/>
              </a:lnSpc>
              <a:spcBef>
                <a:spcPts val="0"/>
              </a:spcBef>
            </a:pPr>
            <a:r>
              <a:rPr lang="en-US" b="1" dirty="0">
                <a:solidFill>
                  <a:srgbClr val="951F52"/>
                </a:solidFill>
                <a:latin typeface="DIN 2014" panose="020B0504020202020204" pitchFamily="34" charset="0"/>
                <a:ea typeface="DIN 2014" panose="020B0504020202020204" pitchFamily="34" charset="0"/>
                <a:cs typeface="Open Sans" panose="020B0606030504020204" pitchFamily="34" charset="0"/>
              </a:rPr>
              <a:t>The State Authorization Reciprocity Agreements: SARA  </a:t>
            </a:r>
          </a:p>
          <a:p>
            <a:pPr>
              <a:lnSpc>
                <a:spcPts val="3000"/>
              </a:lnSpc>
              <a:spcBef>
                <a:spcPts val="0"/>
              </a:spcBef>
            </a:pPr>
            <a:endParaRPr lang="en-US" dirty="0">
              <a:latin typeface="DIN 2014" panose="020B0504020202020204" pitchFamily="34" charset="0"/>
              <a:ea typeface="DIN 2014" panose="020B0504020202020204" pitchFamily="34" charset="0"/>
              <a:cs typeface="Open Sans" panose="020B0606030504020204" pitchFamily="34" charset="0"/>
            </a:endParaRPr>
          </a:p>
          <a:p>
            <a:pPr>
              <a:lnSpc>
                <a:spcPts val="3000"/>
              </a:lnSpc>
              <a:spcBef>
                <a:spcPts val="0"/>
              </a:spcBef>
            </a:pPr>
            <a:endParaRPr lang="en-US" dirty="0">
              <a:latin typeface="DIN 2014" panose="020B0504020202020204" pitchFamily="34" charset="0"/>
              <a:ea typeface="DIN 2014" panose="020B0504020202020204" pitchFamily="34" charset="0"/>
              <a:cs typeface="Open Sans" panose="020B0606030504020204" pitchFamily="34" charset="0"/>
            </a:endParaRPr>
          </a:p>
          <a:p>
            <a:pPr>
              <a:lnSpc>
                <a:spcPts val="3000"/>
              </a:lnSpc>
              <a:spcBef>
                <a:spcPts val="0"/>
              </a:spcBef>
            </a:pPr>
            <a:r>
              <a:rPr lang="en-US"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SARA provides a streamlined, reciprocity based process for participating postsecondary institutions to gain approval to offer interstate distance education in SARA member states without individually applying</a:t>
            </a:r>
          </a:p>
          <a:p>
            <a:pPr>
              <a:lnSpc>
                <a:spcPts val="3000"/>
              </a:lnSpc>
              <a:spcBef>
                <a:spcPts val="0"/>
              </a:spcBef>
            </a:pPr>
            <a:r>
              <a:rPr lang="en-US"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to each state for such approval, subject to certain limitations. </a:t>
            </a:r>
          </a:p>
        </p:txBody>
      </p:sp>
      <p:pic>
        <p:nvPicPr>
          <p:cNvPr id="6" name="Picture 5">
            <a:extLst>
              <a:ext uri="{FF2B5EF4-FFF2-40B4-BE49-F238E27FC236}">
                <a16:creationId xmlns:a16="http://schemas.microsoft.com/office/drawing/2014/main" id="{46EED05C-C774-4A8E-B5C2-AD0493B7EA19}"/>
              </a:ext>
            </a:extLst>
          </p:cNvPr>
          <p:cNvPicPr>
            <a:picLocks noChangeAspect="1"/>
          </p:cNvPicPr>
          <p:nvPr/>
        </p:nvPicPr>
        <p:blipFill>
          <a:blip r:embed="rId3"/>
          <a:stretch>
            <a:fillRect/>
          </a:stretch>
        </p:blipFill>
        <p:spPr>
          <a:xfrm>
            <a:off x="493681" y="783253"/>
            <a:ext cx="4009046" cy="2566698"/>
          </a:xfrm>
          <a:prstGeom prst="rect">
            <a:avLst/>
          </a:prstGeom>
        </p:spPr>
      </p:pic>
    </p:spTree>
    <p:custDataLst>
      <p:tags r:id="rId1"/>
    </p:custDataLst>
    <p:extLst>
      <p:ext uri="{BB962C8B-B14F-4D97-AF65-F5344CB8AC3E}">
        <p14:creationId xmlns:p14="http://schemas.microsoft.com/office/powerpoint/2010/main" val="3399433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68C760-4342-4F63-A06B-006BBD80D5AB}"/>
              </a:ext>
            </a:extLst>
          </p:cNvPr>
          <p:cNvPicPr>
            <a:picLocks noChangeAspect="1"/>
          </p:cNvPicPr>
          <p:nvPr/>
        </p:nvPicPr>
        <p:blipFill>
          <a:blip r:embed="rId3"/>
          <a:stretch>
            <a:fillRect/>
          </a:stretch>
        </p:blipFill>
        <p:spPr>
          <a:xfrm>
            <a:off x="1115568" y="-377505"/>
            <a:ext cx="9801431" cy="7573833"/>
          </a:xfrm>
          <a:prstGeom prst="rect">
            <a:avLst/>
          </a:prstGeom>
        </p:spPr>
      </p:pic>
    </p:spTree>
    <p:custDataLst>
      <p:tags r:id="rId1"/>
    </p:custDataLst>
    <p:extLst>
      <p:ext uri="{BB962C8B-B14F-4D97-AF65-F5344CB8AC3E}">
        <p14:creationId xmlns:p14="http://schemas.microsoft.com/office/powerpoint/2010/main" val="3546931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1E9306-9748-7047-A827-094361F770BE}"/>
              </a:ext>
            </a:extLst>
          </p:cNvPr>
          <p:cNvSpPr>
            <a:spLocks noGrp="1"/>
          </p:cNvSpPr>
          <p:nvPr>
            <p:ph type="title" idx="4294967295"/>
          </p:nvPr>
        </p:nvSpPr>
        <p:spPr>
          <a:xfrm>
            <a:off x="538922" y="853439"/>
            <a:ext cx="10940954" cy="4717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3600" b="1" dirty="0">
                <a:solidFill>
                  <a:srgbClr val="002060"/>
                </a:solidFill>
                <a:latin typeface="DIN 2014" panose="020B0504020202020204" pitchFamily="34" charset="0"/>
                <a:ea typeface="DIN 2014" panose="020B0504020202020204" pitchFamily="34" charset="0"/>
                <a:cs typeface="+mn-cs"/>
              </a:rPr>
              <a:t>SARA LANDSCAPE</a:t>
            </a:r>
            <a:br>
              <a:rPr lang="en-US" sz="3200" b="1" dirty="0">
                <a:solidFill>
                  <a:srgbClr val="002060"/>
                </a:solidFill>
                <a:latin typeface="DIN 2014" panose="020B0504020202020204" pitchFamily="34" charset="0"/>
                <a:ea typeface="DIN 2014" panose="020B0504020202020204" pitchFamily="34" charset="0"/>
                <a:cs typeface="Arial" panose="020B0604020202020204" pitchFamily="34" charset="0"/>
              </a:rPr>
            </a:br>
            <a:endParaRPr kumimoji="0" lang="en-US" sz="3200" b="1" i="0" u="none" strike="noStrike" kern="1200" cap="none" spc="0" normalizeH="0" baseline="0" noProof="0" dirty="0">
              <a:ln>
                <a:noFill/>
              </a:ln>
              <a:solidFill>
                <a:srgbClr val="002060"/>
              </a:solidFill>
              <a:effectLst/>
              <a:uLnTx/>
              <a:uFillTx/>
              <a:latin typeface="DIN 2014" panose="020B0504020202020204" pitchFamily="34" charset="0"/>
              <a:ea typeface="DIN 2014" panose="020B05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FA696BD-4063-8242-8581-48CCE2E49D64}"/>
              </a:ext>
            </a:extLst>
          </p:cNvPr>
          <p:cNvSpPr>
            <a:spLocks noGrp="1"/>
          </p:cNvSpPr>
          <p:nvPr>
            <p:ph type="body" sz="quarter" idx="14"/>
          </p:nvPr>
        </p:nvSpPr>
        <p:spPr>
          <a:xfrm>
            <a:off x="538922" y="1519583"/>
            <a:ext cx="11019804" cy="4837042"/>
          </a:xfrm>
        </p:spPr>
        <p:txBody>
          <a:bodyPr/>
          <a:lstStyle/>
          <a:p>
            <a:pPr>
              <a:lnSpc>
                <a:spcPct val="100000"/>
              </a:lnSpc>
              <a:spcBef>
                <a:spcPts val="0"/>
              </a:spcBef>
            </a:pPr>
            <a:r>
              <a:rPr lang="en-US" sz="2000" b="1" dirty="0">
                <a:solidFill>
                  <a:schemeClr val="tx1"/>
                </a:solidFill>
                <a:latin typeface="DIN 2014" panose="020B0504020202020204" pitchFamily="34" charset="0"/>
                <a:ea typeface="DIN 2014" panose="020B0504020202020204" pitchFamily="34" charset="0"/>
              </a:rPr>
              <a:t>52 Member States and Territories</a:t>
            </a:r>
          </a:p>
          <a:p>
            <a:pPr>
              <a:lnSpc>
                <a:spcPct val="100000"/>
              </a:lnSpc>
              <a:spcBef>
                <a:spcPts val="0"/>
              </a:spcBef>
            </a:pPr>
            <a:endParaRPr lang="en-US" sz="1200" b="1" dirty="0">
              <a:solidFill>
                <a:schemeClr val="tx1"/>
              </a:solidFill>
              <a:latin typeface="DIN 2014" panose="020B0504020202020204" pitchFamily="34" charset="0"/>
              <a:ea typeface="DIN 2014" panose="020B0504020202020204" pitchFamily="34" charset="0"/>
            </a:endParaRPr>
          </a:p>
          <a:p>
            <a:pPr>
              <a:lnSpc>
                <a:spcPct val="100000"/>
              </a:lnSpc>
              <a:spcBef>
                <a:spcPts val="0"/>
              </a:spcBef>
            </a:pPr>
            <a:endParaRPr lang="en-US" sz="1200" b="1" dirty="0">
              <a:solidFill>
                <a:schemeClr val="tx1"/>
              </a:solidFill>
              <a:latin typeface="DIN 2014" panose="020B0504020202020204" pitchFamily="34" charset="0"/>
              <a:ea typeface="DIN 2014" panose="020B0504020202020204" pitchFamily="34" charset="0"/>
            </a:endParaRPr>
          </a:p>
          <a:p>
            <a:pPr>
              <a:lnSpc>
                <a:spcPct val="100000"/>
              </a:lnSpc>
              <a:spcBef>
                <a:spcPts val="0"/>
              </a:spcBef>
            </a:pPr>
            <a:r>
              <a:rPr lang="en-US" sz="2000" b="1" dirty="0">
                <a:solidFill>
                  <a:schemeClr val="tx1"/>
                </a:solidFill>
                <a:latin typeface="DIN 2014" panose="020B0504020202020204" pitchFamily="34" charset="0"/>
                <a:ea typeface="DIN 2014" panose="020B0504020202020204" pitchFamily="34" charset="0"/>
              </a:rPr>
              <a:t>2100+ Institutions</a:t>
            </a:r>
          </a:p>
          <a:p>
            <a:pPr>
              <a:lnSpc>
                <a:spcPct val="100000"/>
              </a:lnSpc>
              <a:spcBef>
                <a:spcPts val="0"/>
              </a:spcBef>
            </a:pPr>
            <a:endParaRPr lang="en-US" sz="1200" b="1" dirty="0">
              <a:solidFill>
                <a:schemeClr val="tx1"/>
              </a:solidFill>
              <a:latin typeface="DIN 2014" panose="020B0504020202020204" pitchFamily="34" charset="0"/>
              <a:ea typeface="DIN 2014" panose="020B0504020202020204" pitchFamily="34" charset="0"/>
            </a:endParaRPr>
          </a:p>
          <a:p>
            <a:pPr marL="285750" indent="-285750">
              <a:lnSpc>
                <a:spcPct val="100000"/>
              </a:lnSpc>
              <a:spcBef>
                <a:spcPts val="0"/>
              </a:spcBef>
              <a:buFont typeface="Arial" panose="020B0604020202020204" pitchFamily="34" charset="0"/>
              <a:buChar char="•"/>
            </a:pPr>
            <a:r>
              <a:rPr lang="en-US" sz="1600" dirty="0">
                <a:solidFill>
                  <a:schemeClr val="tx1"/>
                </a:solidFill>
                <a:latin typeface="DIN 2014" panose="020B0504020202020204" pitchFamily="34" charset="0"/>
                <a:ea typeface="DIN 2014" panose="020B0504020202020204" pitchFamily="34" charset="0"/>
              </a:rPr>
              <a:t>51% - Public</a:t>
            </a:r>
          </a:p>
          <a:p>
            <a:pPr marL="285750" indent="-285750">
              <a:lnSpc>
                <a:spcPct val="100000"/>
              </a:lnSpc>
              <a:spcBef>
                <a:spcPts val="0"/>
              </a:spcBef>
              <a:buFont typeface="Arial" panose="020B0604020202020204" pitchFamily="34" charset="0"/>
              <a:buChar char="•"/>
            </a:pPr>
            <a:r>
              <a:rPr lang="en-US" sz="1600" dirty="0">
                <a:solidFill>
                  <a:schemeClr val="tx1"/>
                </a:solidFill>
                <a:latin typeface="DIN 2014" panose="020B0504020202020204" pitchFamily="34" charset="0"/>
                <a:ea typeface="DIN 2014" panose="020B0504020202020204" pitchFamily="34" charset="0"/>
              </a:rPr>
              <a:t>6% - Private for-profit</a:t>
            </a:r>
          </a:p>
          <a:p>
            <a:pPr marL="285750" indent="-285750">
              <a:lnSpc>
                <a:spcPct val="100000"/>
              </a:lnSpc>
              <a:spcBef>
                <a:spcPts val="0"/>
              </a:spcBef>
              <a:buFont typeface="Arial" panose="020B0604020202020204" pitchFamily="34" charset="0"/>
              <a:buChar char="•"/>
            </a:pPr>
            <a:r>
              <a:rPr lang="en-US" sz="1600" dirty="0">
                <a:solidFill>
                  <a:schemeClr val="tx1"/>
                </a:solidFill>
                <a:latin typeface="DIN 2014" panose="020B0504020202020204" pitchFamily="34" charset="0"/>
                <a:ea typeface="DIN 2014" panose="020B0504020202020204" pitchFamily="34" charset="0"/>
              </a:rPr>
              <a:t>43% - Private non-profit</a:t>
            </a:r>
          </a:p>
          <a:p>
            <a:pPr>
              <a:lnSpc>
                <a:spcPct val="100000"/>
              </a:lnSpc>
              <a:spcBef>
                <a:spcPts val="0"/>
              </a:spcBef>
            </a:pPr>
            <a:endParaRPr lang="en-US" sz="1200" b="1" dirty="0">
              <a:solidFill>
                <a:schemeClr val="tx1"/>
              </a:solidFill>
              <a:latin typeface="DIN 2014" panose="020B0504020202020204" pitchFamily="34" charset="0"/>
              <a:ea typeface="DIN 2014" panose="020B0504020202020204" pitchFamily="34" charset="0"/>
            </a:endParaRPr>
          </a:p>
          <a:p>
            <a:pPr>
              <a:lnSpc>
                <a:spcPct val="100000"/>
              </a:lnSpc>
              <a:spcBef>
                <a:spcPts val="0"/>
              </a:spcBef>
            </a:pPr>
            <a:r>
              <a:rPr lang="en-US" sz="2000" b="1" dirty="0">
                <a:solidFill>
                  <a:schemeClr val="tx1"/>
                </a:solidFill>
                <a:latin typeface="DIN 2014" panose="020B0504020202020204" pitchFamily="34" charset="0"/>
                <a:ea typeface="DIN 2014" panose="020B0504020202020204" pitchFamily="34" charset="0"/>
              </a:rPr>
              <a:t>Region</a:t>
            </a:r>
          </a:p>
          <a:p>
            <a:pPr>
              <a:lnSpc>
                <a:spcPct val="100000"/>
              </a:lnSpc>
              <a:spcBef>
                <a:spcPts val="0"/>
              </a:spcBef>
            </a:pPr>
            <a:endParaRPr lang="en-US" sz="1200" b="1" dirty="0">
              <a:solidFill>
                <a:schemeClr val="tx1"/>
              </a:solidFill>
              <a:latin typeface="DIN 2014" panose="020B0504020202020204" pitchFamily="34" charset="0"/>
              <a:ea typeface="DIN 2014" panose="020B0504020202020204" pitchFamily="34" charset="0"/>
            </a:endParaRPr>
          </a:p>
          <a:p>
            <a:pPr marL="285750" indent="-285750">
              <a:lnSpc>
                <a:spcPct val="100000"/>
              </a:lnSpc>
              <a:spcBef>
                <a:spcPts val="0"/>
              </a:spcBef>
              <a:buFont typeface="Arial" panose="020B0604020202020204" pitchFamily="34" charset="0"/>
              <a:buChar char="•"/>
            </a:pPr>
            <a:r>
              <a:rPr lang="en-US" sz="1600" dirty="0">
                <a:solidFill>
                  <a:schemeClr val="tx1"/>
                </a:solidFill>
                <a:latin typeface="DIN 2014" panose="020B0504020202020204" pitchFamily="34" charset="0"/>
                <a:ea typeface="DIN 2014" panose="020B0504020202020204" pitchFamily="34" charset="0"/>
              </a:rPr>
              <a:t>28% - MHEC</a:t>
            </a:r>
          </a:p>
          <a:p>
            <a:pPr marL="285750" indent="-285750">
              <a:lnSpc>
                <a:spcPct val="100000"/>
              </a:lnSpc>
              <a:spcBef>
                <a:spcPts val="0"/>
              </a:spcBef>
              <a:buFont typeface="Arial" panose="020B0604020202020204" pitchFamily="34" charset="0"/>
              <a:buChar char="•"/>
            </a:pPr>
            <a:r>
              <a:rPr lang="en-US" sz="1600" dirty="0">
                <a:solidFill>
                  <a:schemeClr val="tx1"/>
                </a:solidFill>
                <a:latin typeface="DIN 2014" panose="020B0504020202020204" pitchFamily="34" charset="0"/>
                <a:ea typeface="DIN 2014" panose="020B0504020202020204" pitchFamily="34" charset="0"/>
              </a:rPr>
              <a:t>14% - NEBHE</a:t>
            </a:r>
          </a:p>
          <a:p>
            <a:pPr marL="285750" indent="-285750">
              <a:lnSpc>
                <a:spcPct val="100000"/>
              </a:lnSpc>
              <a:spcBef>
                <a:spcPts val="0"/>
              </a:spcBef>
              <a:buFont typeface="Arial" panose="020B0604020202020204" pitchFamily="34" charset="0"/>
              <a:buChar char="•"/>
            </a:pPr>
            <a:r>
              <a:rPr lang="en-US" sz="1600" dirty="0">
                <a:solidFill>
                  <a:schemeClr val="tx1"/>
                </a:solidFill>
                <a:latin typeface="DIN 2014" panose="020B0504020202020204" pitchFamily="34" charset="0"/>
                <a:ea typeface="DIN 2014" panose="020B0504020202020204" pitchFamily="34" charset="0"/>
              </a:rPr>
              <a:t>45% - SREB</a:t>
            </a:r>
          </a:p>
          <a:p>
            <a:pPr marL="285750" indent="-285750">
              <a:lnSpc>
                <a:spcPct val="100000"/>
              </a:lnSpc>
              <a:spcBef>
                <a:spcPts val="0"/>
              </a:spcBef>
              <a:buFont typeface="Arial" panose="020B0604020202020204" pitchFamily="34" charset="0"/>
              <a:buChar char="•"/>
            </a:pPr>
            <a:r>
              <a:rPr lang="en-US" sz="1600" dirty="0">
                <a:solidFill>
                  <a:schemeClr val="tx1"/>
                </a:solidFill>
                <a:latin typeface="DIN 2014" panose="020B0504020202020204" pitchFamily="34" charset="0"/>
                <a:ea typeface="DIN 2014" panose="020B0504020202020204" pitchFamily="34" charset="0"/>
              </a:rPr>
              <a:t>13% - WICHE </a:t>
            </a:r>
            <a:endParaRPr lang="en-US" sz="1600" dirty="0">
              <a:solidFill>
                <a:schemeClr val="tx1"/>
              </a:solidFill>
              <a:latin typeface="DIN 2014" panose="020B0504020202020204" pitchFamily="34" charset="0"/>
              <a:ea typeface="DIN 2014" panose="020B0504020202020204" pitchFamily="34" charset="0"/>
              <a:cs typeface="Arial" panose="020B0604020202020204" pitchFamily="34" charset="0"/>
            </a:endParaRPr>
          </a:p>
          <a:p>
            <a:pPr>
              <a:lnSpc>
                <a:spcPct val="100000"/>
              </a:lnSpc>
              <a:spcBef>
                <a:spcPts val="0"/>
              </a:spcBef>
            </a:pPr>
            <a:endParaRPr lang="en-US" sz="1200" b="1" dirty="0">
              <a:solidFill>
                <a:schemeClr val="tx1"/>
              </a:solidFill>
              <a:latin typeface="DIN 2014" panose="020B0504020202020204" pitchFamily="34" charset="0"/>
              <a:ea typeface="DIN 2014" panose="020B0504020202020204" pitchFamily="34" charset="0"/>
              <a:cs typeface="Arial" panose="020B0604020202020204" pitchFamily="34" charset="0"/>
            </a:endParaRPr>
          </a:p>
          <a:p>
            <a:pPr>
              <a:lnSpc>
                <a:spcPct val="100000"/>
              </a:lnSpc>
              <a:spcBef>
                <a:spcPts val="0"/>
              </a:spcBef>
            </a:pPr>
            <a:endParaRPr lang="en-US" sz="1200" b="1" dirty="0">
              <a:solidFill>
                <a:schemeClr val="tx1"/>
              </a:solidFill>
              <a:latin typeface="DIN 2014" panose="020B0504020202020204" pitchFamily="34" charset="0"/>
              <a:ea typeface="DIN 2014" panose="020B0504020202020204" pitchFamily="34" charset="0"/>
              <a:cs typeface="Arial" panose="020B0604020202020204" pitchFamily="34" charset="0"/>
            </a:endParaRPr>
          </a:p>
          <a:p>
            <a:pPr>
              <a:lnSpc>
                <a:spcPct val="100000"/>
              </a:lnSpc>
              <a:spcBef>
                <a:spcPts val="0"/>
              </a:spcBef>
            </a:pPr>
            <a:endParaRPr lang="en-US" sz="1200" b="1" dirty="0">
              <a:solidFill>
                <a:schemeClr val="tx1"/>
              </a:solidFill>
              <a:latin typeface="DIN 2014" panose="020B0504020202020204" pitchFamily="34" charset="0"/>
              <a:ea typeface="DIN 2014" panose="020B05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A5862B5-ADDE-44AB-BC57-AB4F16778B2B}"/>
              </a:ext>
            </a:extLst>
          </p:cNvPr>
          <p:cNvPicPr>
            <a:picLocks noChangeAspect="1"/>
          </p:cNvPicPr>
          <p:nvPr/>
        </p:nvPicPr>
        <p:blipFill>
          <a:blip r:embed="rId4"/>
          <a:stretch>
            <a:fillRect/>
          </a:stretch>
        </p:blipFill>
        <p:spPr>
          <a:xfrm>
            <a:off x="4033192" y="1811213"/>
            <a:ext cx="7283585" cy="3815863"/>
          </a:xfrm>
          <a:prstGeom prst="rect">
            <a:avLst/>
          </a:prstGeom>
        </p:spPr>
      </p:pic>
      <p:pic>
        <p:nvPicPr>
          <p:cNvPr id="6" name="Picture 5">
            <a:extLst>
              <a:ext uri="{FF2B5EF4-FFF2-40B4-BE49-F238E27FC236}">
                <a16:creationId xmlns:a16="http://schemas.microsoft.com/office/drawing/2014/main" id="{1B8F9E93-0006-4882-993A-12469C9DEE08}"/>
              </a:ext>
            </a:extLst>
          </p:cNvPr>
          <p:cNvPicPr>
            <a:picLocks noChangeAspect="1"/>
          </p:cNvPicPr>
          <p:nvPr/>
        </p:nvPicPr>
        <p:blipFill>
          <a:blip r:embed="rId5"/>
          <a:stretch>
            <a:fillRect/>
          </a:stretch>
        </p:blipFill>
        <p:spPr>
          <a:xfrm>
            <a:off x="7282607" y="893880"/>
            <a:ext cx="2878829" cy="1251406"/>
          </a:xfrm>
          <a:prstGeom prst="rect">
            <a:avLst/>
          </a:prstGeom>
        </p:spPr>
      </p:pic>
    </p:spTree>
    <p:custDataLst>
      <p:tags r:id="rId1"/>
    </p:custDataLst>
    <p:extLst>
      <p:ext uri="{BB962C8B-B14F-4D97-AF65-F5344CB8AC3E}">
        <p14:creationId xmlns:p14="http://schemas.microsoft.com/office/powerpoint/2010/main" val="69990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961ACA-734B-4787-9C20-D90E700BE8B5}"/>
              </a:ext>
            </a:extLst>
          </p:cNvPr>
          <p:cNvSpPr>
            <a:spLocks noGrp="1"/>
          </p:cNvSpPr>
          <p:nvPr>
            <p:ph type="title"/>
          </p:nvPr>
        </p:nvSpPr>
        <p:spPr>
          <a:xfrm>
            <a:off x="3408092" y="213769"/>
            <a:ext cx="5836576" cy="693891"/>
          </a:xfrm>
        </p:spPr>
        <p:txBody>
          <a:bodyPr/>
          <a:lstStyle/>
          <a:p>
            <a:r>
              <a:rPr lang="en-US" dirty="0">
                <a:latin typeface="DIN 2014" panose="020B0504020202020204" pitchFamily="34" charset="0"/>
                <a:ea typeface="DIN 2014" panose="020B0504020202020204" pitchFamily="34" charset="0"/>
              </a:rPr>
              <a:t>Students Benefit from SARA</a:t>
            </a:r>
          </a:p>
        </p:txBody>
      </p:sp>
      <p:sp>
        <p:nvSpPr>
          <p:cNvPr id="4" name="Content Placeholder 2">
            <a:extLst>
              <a:ext uri="{FF2B5EF4-FFF2-40B4-BE49-F238E27FC236}">
                <a16:creationId xmlns:a16="http://schemas.microsoft.com/office/drawing/2014/main" id="{F3470D33-4F14-48EC-B03C-2817C4EBA438}"/>
              </a:ext>
            </a:extLst>
          </p:cNvPr>
          <p:cNvSpPr txBox="1">
            <a:spLocks/>
          </p:cNvSpPr>
          <p:nvPr/>
        </p:nvSpPr>
        <p:spPr>
          <a:xfrm>
            <a:off x="2341418" y="3300436"/>
            <a:ext cx="9012382" cy="333762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Expands access to educational offerings.</a:t>
            </a:r>
          </a:p>
          <a:p>
            <a:endParaRPr lang="en-US"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endParaRPr>
          </a:p>
          <a:p>
            <a:r>
              <a:rPr lang="en-US"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Better resolution of complaints from students in SARA states.</a:t>
            </a:r>
          </a:p>
          <a:p>
            <a:endParaRPr lang="en-US"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endParaRPr>
          </a:p>
          <a:p>
            <a:r>
              <a:rPr lang="en-US"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Reduces institutional cost that is in one way or another passed along to students.</a:t>
            </a:r>
          </a:p>
          <a:p>
            <a:endParaRPr lang="en-US" dirty="0"/>
          </a:p>
        </p:txBody>
      </p:sp>
      <p:pic>
        <p:nvPicPr>
          <p:cNvPr id="5" name="Picture 4">
            <a:extLst>
              <a:ext uri="{FF2B5EF4-FFF2-40B4-BE49-F238E27FC236}">
                <a16:creationId xmlns:a16="http://schemas.microsoft.com/office/drawing/2014/main" id="{CC652DE6-AF53-4F6B-ACB3-02249E8CC4E1}"/>
              </a:ext>
            </a:extLst>
          </p:cNvPr>
          <p:cNvPicPr>
            <a:picLocks noChangeAspect="1"/>
          </p:cNvPicPr>
          <p:nvPr/>
        </p:nvPicPr>
        <p:blipFill>
          <a:blip r:embed="rId3"/>
          <a:stretch>
            <a:fillRect/>
          </a:stretch>
        </p:blipFill>
        <p:spPr>
          <a:xfrm>
            <a:off x="4617288" y="907660"/>
            <a:ext cx="3418184" cy="2270986"/>
          </a:xfrm>
          <a:prstGeom prst="rect">
            <a:avLst/>
          </a:prstGeom>
        </p:spPr>
      </p:pic>
    </p:spTree>
    <p:custDataLst>
      <p:tags r:id="rId1"/>
    </p:custDataLst>
    <p:extLst>
      <p:ext uri="{BB962C8B-B14F-4D97-AF65-F5344CB8AC3E}">
        <p14:creationId xmlns:p14="http://schemas.microsoft.com/office/powerpoint/2010/main" val="3909325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C9C6E4-ECE6-4C66-AE8E-9E4CF0140BF4}"/>
              </a:ext>
            </a:extLst>
          </p:cNvPr>
          <p:cNvPicPr>
            <a:picLocks noChangeAspect="1"/>
          </p:cNvPicPr>
          <p:nvPr/>
        </p:nvPicPr>
        <p:blipFill>
          <a:blip r:embed="rId3"/>
          <a:stretch>
            <a:fillRect/>
          </a:stretch>
        </p:blipFill>
        <p:spPr>
          <a:xfrm>
            <a:off x="795528" y="-666819"/>
            <a:ext cx="9738001" cy="7524819"/>
          </a:xfrm>
          <a:prstGeom prst="rect">
            <a:avLst/>
          </a:prstGeom>
        </p:spPr>
      </p:pic>
    </p:spTree>
    <p:custDataLst>
      <p:tags r:id="rId1"/>
    </p:custDataLst>
    <p:extLst>
      <p:ext uri="{BB962C8B-B14F-4D97-AF65-F5344CB8AC3E}">
        <p14:creationId xmlns:p14="http://schemas.microsoft.com/office/powerpoint/2010/main" val="1331786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287260-E5A5-4ACB-ABA9-74D116B1F63E}"/>
              </a:ext>
            </a:extLst>
          </p:cNvPr>
          <p:cNvSpPr>
            <a:spLocks noGrp="1"/>
          </p:cNvSpPr>
          <p:nvPr>
            <p:ph type="title"/>
          </p:nvPr>
        </p:nvSpPr>
        <p:spPr/>
        <p:txBody>
          <a:bodyPr/>
          <a:lstStyle/>
          <a:p>
            <a:r>
              <a:rPr lang="en-US" dirty="0">
                <a:latin typeface="DIN 2014" panose="020B0504020202020204" pitchFamily="34" charset="0"/>
                <a:ea typeface="DIN 2014" panose="020B0504020202020204" pitchFamily="34" charset="0"/>
              </a:rPr>
              <a:t>SARA Fees &amp; Cost Savings</a:t>
            </a:r>
          </a:p>
        </p:txBody>
      </p:sp>
    </p:spTree>
    <p:custDataLst>
      <p:tags r:id="rId1"/>
    </p:custDataLst>
    <p:extLst>
      <p:ext uri="{BB962C8B-B14F-4D97-AF65-F5344CB8AC3E}">
        <p14:creationId xmlns:p14="http://schemas.microsoft.com/office/powerpoint/2010/main" val="919050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075F94-C1F3-C04F-BAF8-E37A56287D2D}"/>
              </a:ext>
            </a:extLst>
          </p:cNvPr>
          <p:cNvSpPr>
            <a:spLocks noGrp="1"/>
          </p:cNvSpPr>
          <p:nvPr>
            <p:ph type="body" sz="quarter" idx="13"/>
          </p:nvPr>
        </p:nvSpPr>
        <p:spPr>
          <a:xfrm>
            <a:off x="393494" y="441674"/>
            <a:ext cx="4710134" cy="3237191"/>
          </a:xfrm>
        </p:spPr>
        <p:txBody>
          <a:bodyPr/>
          <a:lstStyle/>
          <a:p>
            <a:r>
              <a:rPr lang="en-US" dirty="0">
                <a:latin typeface="DIN 2014" panose="020B0504020202020204" pitchFamily="34" charset="0"/>
                <a:ea typeface="DIN 2014" panose="020B0504020202020204" pitchFamily="34" charset="0"/>
              </a:rPr>
              <a:t>What does State Authorization Cost? </a:t>
            </a:r>
          </a:p>
          <a:p>
            <a:r>
              <a:rPr lang="en-US" dirty="0">
                <a:latin typeface="DIN 2014" panose="020B0504020202020204" pitchFamily="34" charset="0"/>
                <a:ea typeface="DIN 2014" panose="020B0504020202020204" pitchFamily="34" charset="0"/>
              </a:rPr>
              <a:t>(Without SARA)</a:t>
            </a:r>
          </a:p>
        </p:txBody>
      </p:sp>
      <p:sp>
        <p:nvSpPr>
          <p:cNvPr id="5" name="Text Placeholder 3">
            <a:extLst>
              <a:ext uri="{FF2B5EF4-FFF2-40B4-BE49-F238E27FC236}">
                <a16:creationId xmlns:a16="http://schemas.microsoft.com/office/drawing/2014/main" id="{D2D86B72-A337-CF4F-953E-AD46FC439265}"/>
              </a:ext>
            </a:extLst>
          </p:cNvPr>
          <p:cNvSpPr txBox="1">
            <a:spLocks/>
          </p:cNvSpPr>
          <p:nvPr/>
        </p:nvSpPr>
        <p:spPr>
          <a:xfrm>
            <a:off x="4802819" y="748397"/>
            <a:ext cx="6259069" cy="58048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000" b="0" kern="120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800100" lvl="1" indent="-342900">
              <a:buFont typeface="Arial" panose="020B0604020202020204" pitchFamily="34" charset="0"/>
              <a:buChar char="•"/>
            </a:pPr>
            <a:r>
              <a:rPr lang="en-US" dirty="0">
                <a:solidFill>
                  <a:schemeClr val="accent6">
                    <a:lumMod val="75000"/>
                    <a:lumOff val="25000"/>
                  </a:schemeClr>
                </a:solidFill>
                <a:latin typeface="DIN 2014" panose="020B0504020202020204" pitchFamily="34" charset="0"/>
                <a:ea typeface="DIN 2014" panose="020B0504020202020204" pitchFamily="34" charset="0"/>
              </a:rPr>
              <a:t>The fee for authorization varies widely among agencies, from $0 to $10,000+ per agency.</a:t>
            </a:r>
          </a:p>
          <a:p>
            <a:pPr marL="491490" lvl="1" indent="-171450">
              <a:buFont typeface="Arial" panose="020B0604020202020204" pitchFamily="34" charset="0"/>
              <a:buChar char="•"/>
            </a:pPr>
            <a:endParaRPr lang="en-US" dirty="0">
              <a:solidFill>
                <a:schemeClr val="accent6">
                  <a:lumMod val="75000"/>
                  <a:lumOff val="25000"/>
                </a:schemeClr>
              </a:solidFill>
              <a:latin typeface="DIN 2014" panose="020B0504020202020204" pitchFamily="34" charset="0"/>
              <a:ea typeface="DIN 2014" panose="020B0504020202020204" pitchFamily="34" charset="0"/>
            </a:endParaRPr>
          </a:p>
          <a:p>
            <a:pPr marL="800100" lvl="1" indent="-342900">
              <a:buFont typeface="Arial" panose="020B0604020202020204" pitchFamily="34" charset="0"/>
              <a:buChar char="•"/>
            </a:pPr>
            <a:r>
              <a:rPr lang="en-US" dirty="0">
                <a:solidFill>
                  <a:schemeClr val="accent6">
                    <a:lumMod val="75000"/>
                    <a:lumOff val="25000"/>
                  </a:schemeClr>
                </a:solidFill>
                <a:latin typeface="DIN 2014" panose="020B0504020202020204" pitchFamily="34" charset="0"/>
                <a:ea typeface="DIN 2014" panose="020B0504020202020204" pitchFamily="34" charset="0"/>
              </a:rPr>
              <a:t>Some agencies require a fee for a waiver/exemption.</a:t>
            </a:r>
          </a:p>
          <a:p>
            <a:pPr marL="628650" lvl="1" indent="-171450">
              <a:buFont typeface="Arial" panose="020B0604020202020204" pitchFamily="34" charset="0"/>
              <a:buChar char="•"/>
            </a:pPr>
            <a:endParaRPr lang="en-US" dirty="0">
              <a:solidFill>
                <a:schemeClr val="accent6">
                  <a:lumMod val="75000"/>
                  <a:lumOff val="25000"/>
                </a:schemeClr>
              </a:solidFill>
              <a:latin typeface="DIN 2014" panose="020B0504020202020204" pitchFamily="34" charset="0"/>
              <a:ea typeface="DIN 2014" panose="020B0504020202020204" pitchFamily="34" charset="0"/>
            </a:endParaRPr>
          </a:p>
          <a:p>
            <a:pPr marL="800100" lvl="1" indent="-342900">
              <a:buFont typeface="Arial" panose="020B0604020202020204" pitchFamily="34" charset="0"/>
              <a:buChar char="•"/>
            </a:pPr>
            <a:r>
              <a:rPr lang="en-US" dirty="0">
                <a:solidFill>
                  <a:schemeClr val="accent6">
                    <a:lumMod val="75000"/>
                    <a:lumOff val="25000"/>
                  </a:schemeClr>
                </a:solidFill>
                <a:latin typeface="DIN 2014" panose="020B0504020202020204" pitchFamily="34" charset="0"/>
                <a:ea typeface="DIN 2014" panose="020B0504020202020204" pitchFamily="34" charset="0"/>
              </a:rPr>
              <a:t>There can be other fees involved:</a:t>
            </a:r>
          </a:p>
          <a:p>
            <a:pPr marL="1257300" lvl="2" indent="-342900">
              <a:buFont typeface="Arial" panose="020B0604020202020204" pitchFamily="34" charset="0"/>
              <a:buChar char="•"/>
            </a:pPr>
            <a:r>
              <a:rPr lang="en-US" sz="2400" dirty="0">
                <a:solidFill>
                  <a:schemeClr val="accent6">
                    <a:lumMod val="75000"/>
                    <a:lumOff val="25000"/>
                  </a:schemeClr>
                </a:solidFill>
                <a:latin typeface="DIN 2014" panose="020B0504020202020204" pitchFamily="34" charset="0"/>
                <a:ea typeface="DIN 2014" panose="020B0504020202020204" pitchFamily="34" charset="0"/>
              </a:rPr>
              <a:t>Site visit</a:t>
            </a:r>
          </a:p>
          <a:p>
            <a:pPr marL="1257300" lvl="2" indent="-342900">
              <a:buFont typeface="Arial" panose="020B0604020202020204" pitchFamily="34" charset="0"/>
              <a:buChar char="•"/>
            </a:pPr>
            <a:r>
              <a:rPr lang="en-US" sz="2400" dirty="0">
                <a:solidFill>
                  <a:schemeClr val="accent6">
                    <a:lumMod val="75000"/>
                    <a:lumOff val="25000"/>
                  </a:schemeClr>
                </a:solidFill>
                <a:latin typeface="DIN 2014" panose="020B0504020202020204" pitchFamily="34" charset="0"/>
                <a:ea typeface="DIN 2014" panose="020B0504020202020204" pitchFamily="34" charset="0"/>
              </a:rPr>
              <a:t>Tuition recovery fund</a:t>
            </a:r>
          </a:p>
          <a:p>
            <a:pPr marL="857250" lvl="2" indent="-171450">
              <a:buFont typeface="Arial" panose="020B0604020202020204" pitchFamily="34" charset="0"/>
              <a:buChar char="•"/>
            </a:pPr>
            <a:endParaRPr lang="en-US" sz="2400" dirty="0">
              <a:solidFill>
                <a:schemeClr val="accent6">
                  <a:lumMod val="75000"/>
                  <a:lumOff val="25000"/>
                </a:schemeClr>
              </a:solidFill>
              <a:latin typeface="DIN 2014" panose="020B0504020202020204" pitchFamily="34" charset="0"/>
              <a:ea typeface="DIN 2014" panose="020B0504020202020204" pitchFamily="34" charset="0"/>
            </a:endParaRPr>
          </a:p>
          <a:p>
            <a:pPr marL="800100" lvl="1" indent="-342900">
              <a:buFont typeface="Arial" panose="020B0604020202020204" pitchFamily="34" charset="0"/>
              <a:buChar char="•"/>
            </a:pPr>
            <a:r>
              <a:rPr lang="en-US" dirty="0">
                <a:solidFill>
                  <a:schemeClr val="accent6">
                    <a:lumMod val="75000"/>
                    <a:lumOff val="25000"/>
                  </a:schemeClr>
                </a:solidFill>
                <a:latin typeface="DIN 2014" panose="020B0504020202020204" pitchFamily="34" charset="0"/>
                <a:ea typeface="DIN 2014" panose="020B0504020202020204" pitchFamily="34" charset="0"/>
              </a:rPr>
              <a:t>Some agencies require a fee for renewal.</a:t>
            </a:r>
          </a:p>
          <a:p>
            <a:r>
              <a:rPr lang="en-US" dirty="0"/>
              <a:t> </a:t>
            </a:r>
          </a:p>
        </p:txBody>
      </p:sp>
      <p:pic>
        <p:nvPicPr>
          <p:cNvPr id="4" name="Picture 3">
            <a:extLst>
              <a:ext uri="{FF2B5EF4-FFF2-40B4-BE49-F238E27FC236}">
                <a16:creationId xmlns:a16="http://schemas.microsoft.com/office/drawing/2014/main" id="{E86543AD-7380-4665-8859-F745DECF767A}"/>
              </a:ext>
            </a:extLst>
          </p:cNvPr>
          <p:cNvPicPr>
            <a:picLocks noChangeAspect="1"/>
          </p:cNvPicPr>
          <p:nvPr/>
        </p:nvPicPr>
        <p:blipFill>
          <a:blip r:embed="rId3"/>
          <a:stretch>
            <a:fillRect/>
          </a:stretch>
        </p:blipFill>
        <p:spPr>
          <a:xfrm>
            <a:off x="1372197" y="4330060"/>
            <a:ext cx="3134162" cy="2086266"/>
          </a:xfrm>
          <a:prstGeom prst="rect">
            <a:avLst/>
          </a:prstGeom>
        </p:spPr>
      </p:pic>
    </p:spTree>
    <p:custDataLst>
      <p:tags r:id="rId1"/>
    </p:custDataLst>
    <p:extLst>
      <p:ext uri="{BB962C8B-B14F-4D97-AF65-F5344CB8AC3E}">
        <p14:creationId xmlns:p14="http://schemas.microsoft.com/office/powerpoint/2010/main" val="3730166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501BBB-6AEC-4CD9-A52B-FDA9EC52C1BE}"/>
              </a:ext>
            </a:extLst>
          </p:cNvPr>
          <p:cNvSpPr txBox="1"/>
          <p:nvPr/>
        </p:nvSpPr>
        <p:spPr>
          <a:xfrm>
            <a:off x="1011382" y="415636"/>
            <a:ext cx="5791200" cy="707886"/>
          </a:xfrm>
          <a:prstGeom prst="rect">
            <a:avLst/>
          </a:prstGeom>
          <a:noFill/>
        </p:spPr>
        <p:txBody>
          <a:bodyPr wrap="square" rtlCol="0">
            <a:spAutoFit/>
          </a:bodyPr>
          <a:lstStyle/>
          <a:p>
            <a:r>
              <a:rPr lang="en-US" sz="4000" b="1"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Fees for SARA</a:t>
            </a:r>
          </a:p>
        </p:txBody>
      </p:sp>
      <p:sp>
        <p:nvSpPr>
          <p:cNvPr id="8" name="TextBox 7">
            <a:extLst>
              <a:ext uri="{FF2B5EF4-FFF2-40B4-BE49-F238E27FC236}">
                <a16:creationId xmlns:a16="http://schemas.microsoft.com/office/drawing/2014/main" id="{B8ED30DE-5FA6-49A3-BD77-198404D690A8}"/>
              </a:ext>
            </a:extLst>
          </p:cNvPr>
          <p:cNvSpPr txBox="1"/>
          <p:nvPr/>
        </p:nvSpPr>
        <p:spPr>
          <a:xfrm>
            <a:off x="470354" y="1407134"/>
            <a:ext cx="7031114" cy="4985980"/>
          </a:xfrm>
          <a:prstGeom prst="rect">
            <a:avLst/>
          </a:prstGeom>
          <a:noFill/>
        </p:spPr>
        <p:txBody>
          <a:bodyPr wrap="square" rtlCol="0">
            <a:spAutoFit/>
          </a:bodyPr>
          <a:lstStyle/>
          <a:p>
            <a:r>
              <a:rPr lang="en-US" sz="2000"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Annual Fees*:</a:t>
            </a:r>
            <a:endParaRPr lang="en-US" sz="2000" dirty="0">
              <a:solidFill>
                <a:schemeClr val="accent6">
                  <a:lumMod val="75000"/>
                  <a:lumOff val="25000"/>
                </a:schemeClr>
              </a:solidFill>
              <a:highlight>
                <a:srgbClr val="FFFF00"/>
              </a:highlight>
              <a:latin typeface="DIN 2014" panose="020B0504020202020204" pitchFamily="34" charset="0"/>
              <a:ea typeface="DIN 2014" panose="020B0504020202020204" pitchFamily="34" charset="0"/>
              <a:cs typeface="Open Sans" panose="020B0606030504020204" pitchFamily="34" charset="0"/>
            </a:endParaRPr>
          </a:p>
          <a:p>
            <a:endParaRPr lang="en-US" sz="2000"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endParaRPr>
          </a:p>
          <a:p>
            <a:pPr marL="342900" indent="-342900">
              <a:buFont typeface="Arial" panose="020B0604020202020204" pitchFamily="34" charset="0"/>
              <a:buChar char="•"/>
            </a:pPr>
            <a:r>
              <a:rPr lang="en-US" sz="2000"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$2,000/year for institutions with fewer than 2,500 FTE students</a:t>
            </a:r>
          </a:p>
          <a:p>
            <a:pPr marL="342900" indent="-342900">
              <a:buFont typeface="Arial" panose="020B0604020202020204" pitchFamily="34" charset="0"/>
              <a:buChar char="•"/>
            </a:pPr>
            <a:r>
              <a:rPr lang="en-US" sz="2000"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$4,000/year for institutions between 2,500-9,999 FTE students</a:t>
            </a:r>
          </a:p>
          <a:p>
            <a:pPr marL="342900" indent="-342900">
              <a:buFont typeface="Arial" panose="020B0604020202020204" pitchFamily="34" charset="0"/>
              <a:buChar char="•"/>
            </a:pPr>
            <a:r>
              <a:rPr lang="en-US" sz="2000"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$6,000/year for institutions with 10,000 or more FTE students</a:t>
            </a:r>
          </a:p>
          <a:p>
            <a:endParaRPr lang="en-US" sz="2000"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endParaRPr>
          </a:p>
          <a:p>
            <a:r>
              <a:rPr lang="en-US" sz="2000"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To cover the in-state costs of administering SARA, many SARA states charge their participating institutions a separate, state fee. Chart of established state fees available here: </a:t>
            </a:r>
            <a:r>
              <a:rPr lang="en-US" sz="2000"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https://nc-sara.org/state-fees-state-institutions</a:t>
            </a:r>
            <a:endParaRPr lang="en-US" sz="2000"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endParaRPr>
          </a:p>
          <a:p>
            <a:endParaRPr lang="en-US" sz="2000"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endParaRPr>
          </a:p>
          <a:p>
            <a:pPr algn="r"/>
            <a:r>
              <a:rPr lang="en-US"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*Have not increased!</a:t>
            </a:r>
          </a:p>
          <a:p>
            <a:endParaRPr lang="en-US" sz="2000" dirty="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78E306CD-088A-4E59-B610-A41121DB08B6}"/>
              </a:ext>
            </a:extLst>
          </p:cNvPr>
          <p:cNvPicPr>
            <a:picLocks noChangeAspect="1"/>
          </p:cNvPicPr>
          <p:nvPr/>
        </p:nvPicPr>
        <p:blipFill>
          <a:blip r:embed="rId4"/>
          <a:stretch>
            <a:fillRect/>
          </a:stretch>
        </p:blipFill>
        <p:spPr>
          <a:xfrm>
            <a:off x="7843705" y="1011572"/>
            <a:ext cx="3282795" cy="4760053"/>
          </a:xfrm>
          <a:prstGeom prst="rect">
            <a:avLst/>
          </a:prstGeom>
        </p:spPr>
      </p:pic>
    </p:spTree>
    <p:custDataLst>
      <p:tags r:id="rId1"/>
    </p:custDataLst>
    <p:extLst>
      <p:ext uri="{BB962C8B-B14F-4D97-AF65-F5344CB8AC3E}">
        <p14:creationId xmlns:p14="http://schemas.microsoft.com/office/powerpoint/2010/main" val="1141838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DBE5BB2-94C4-DE44-802B-D14B91B5AF90}"/>
              </a:ext>
            </a:extLst>
          </p:cNvPr>
          <p:cNvSpPr txBox="1">
            <a:spLocks/>
          </p:cNvSpPr>
          <p:nvPr/>
        </p:nvSpPr>
        <p:spPr>
          <a:xfrm>
            <a:off x="2545259" y="1598190"/>
            <a:ext cx="2070886" cy="618184"/>
          </a:xfrm>
          <a:prstGeom prst="rect">
            <a:avLst/>
          </a:prstGeom>
        </p:spPr>
        <p:txBody>
          <a:bodyPr anchor="b"/>
          <a:lstStyle>
            <a:lvl1pPr algn="l" defTabSz="914400" rtl="0" eaLnBrk="1" latinLnBrk="0" hangingPunct="1">
              <a:lnSpc>
                <a:spcPct val="90000"/>
              </a:lnSpc>
              <a:spcBef>
                <a:spcPct val="0"/>
              </a:spcBef>
              <a:buNone/>
              <a:defRPr sz="3200" b="1" kern="120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1B3663"/>
                </a:solidFill>
                <a:latin typeface="DIN 2014" panose="020B0504020202020204" pitchFamily="34" charset="0"/>
                <a:ea typeface="DIN 2014" panose="020B0504020202020204" pitchFamily="34" charset="0"/>
              </a:rPr>
              <a:t>AGENDA</a:t>
            </a:r>
          </a:p>
        </p:txBody>
      </p:sp>
      <p:sp>
        <p:nvSpPr>
          <p:cNvPr id="9" name="Text Placeholder 3">
            <a:extLst>
              <a:ext uri="{FF2B5EF4-FFF2-40B4-BE49-F238E27FC236}">
                <a16:creationId xmlns:a16="http://schemas.microsoft.com/office/drawing/2014/main" id="{A1919872-37FE-7B42-AD4B-8875267B51F3}"/>
              </a:ext>
            </a:extLst>
          </p:cNvPr>
          <p:cNvSpPr txBox="1">
            <a:spLocks/>
          </p:cNvSpPr>
          <p:nvPr/>
        </p:nvSpPr>
        <p:spPr>
          <a:xfrm>
            <a:off x="5181600" y="567199"/>
            <a:ext cx="6382871" cy="586945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000" b="0" kern="120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b="1" u="sng" dirty="0">
                <a:latin typeface="DIN 2014" panose="020B0504020202020204" pitchFamily="34" charset="0"/>
                <a:ea typeface="DIN 2014" panose="020B0504020202020204" pitchFamily="34" charset="0"/>
              </a:rPr>
              <a:t>Description</a:t>
            </a:r>
            <a:endParaRPr lang="en-US" sz="2400" dirty="0">
              <a:latin typeface="DIN 2014" panose="020B0504020202020204" pitchFamily="34" charset="0"/>
              <a:ea typeface="DIN 2014" panose="020B0504020202020204" pitchFamily="34" charset="0"/>
            </a:endParaRPr>
          </a:p>
          <a:p>
            <a:r>
              <a:rPr lang="en-US" sz="2400" dirty="0">
                <a:latin typeface="DIN 2014" panose="020B0504020202020204" pitchFamily="34" charset="0"/>
                <a:ea typeface="DIN 2014" panose="020B0504020202020204" pitchFamily="34" charset="0"/>
              </a:rPr>
              <a:t>This session will introduce participants to State Authorization Reciprocity Agreements (SARA) and its benefits to students and institutions, and will share some of the preliminary findings on projected institutional savings.</a:t>
            </a:r>
          </a:p>
          <a:p>
            <a:r>
              <a:rPr lang="en-US" sz="2400" b="1" u="sng" dirty="0">
                <a:latin typeface="DIN 2014" panose="020B0504020202020204" pitchFamily="34" charset="0"/>
                <a:ea typeface="DIN 2014" panose="020B0504020202020204" pitchFamily="34" charset="0"/>
              </a:rPr>
              <a:t>Learning Objectives</a:t>
            </a:r>
            <a:endParaRPr lang="en-US" sz="2400" dirty="0">
              <a:latin typeface="DIN 2014" panose="020B0504020202020204" pitchFamily="34" charset="0"/>
              <a:ea typeface="DIN 2014" panose="020B0504020202020204" pitchFamily="34" charset="0"/>
            </a:endParaRPr>
          </a:p>
          <a:p>
            <a:pPr marL="342900" indent="-342900">
              <a:buFont typeface="Arial" panose="020B0604020202020204" pitchFamily="34" charset="0"/>
              <a:buChar char="•"/>
            </a:pPr>
            <a:r>
              <a:rPr lang="en-US" sz="2400" dirty="0">
                <a:latin typeface="DIN 2014" panose="020B0504020202020204" pitchFamily="34" charset="0"/>
                <a:ea typeface="DIN 2014" panose="020B0504020202020204" pitchFamily="34" charset="0"/>
              </a:rPr>
              <a:t>Learn about NC-SARA's mission and history in order to share it with others</a:t>
            </a:r>
          </a:p>
          <a:p>
            <a:pPr marL="342900" indent="-342900">
              <a:buFont typeface="Arial" panose="020B0604020202020204" pitchFamily="34" charset="0"/>
              <a:buChar char="•"/>
            </a:pPr>
            <a:r>
              <a:rPr lang="en-US" sz="2400" dirty="0">
                <a:latin typeface="DIN 2014" panose="020B0504020202020204" pitchFamily="34" charset="0"/>
                <a:ea typeface="DIN 2014" panose="020B0504020202020204" pitchFamily="34" charset="0"/>
              </a:rPr>
              <a:t>Describe how SARA reduces institutional state authorization costs</a:t>
            </a:r>
          </a:p>
          <a:p>
            <a:pPr marL="342900" indent="-342900">
              <a:buFont typeface="Arial" panose="020B0604020202020204" pitchFamily="34" charset="0"/>
              <a:buChar char="•"/>
            </a:pPr>
            <a:r>
              <a:rPr lang="en-US" sz="2400" dirty="0">
                <a:latin typeface="DIN 2014" panose="020B0504020202020204" pitchFamily="34" charset="0"/>
                <a:ea typeface="DIN 2014" panose="020B0504020202020204" pitchFamily="34" charset="0"/>
              </a:rPr>
              <a:t>Appreciate SARA's benefits to students through its student consumer protection policies</a:t>
            </a:r>
          </a:p>
          <a:p>
            <a:endParaRPr lang="en-US" dirty="0"/>
          </a:p>
        </p:txBody>
      </p:sp>
      <p:pic>
        <p:nvPicPr>
          <p:cNvPr id="4" name="Picture 3">
            <a:extLst>
              <a:ext uri="{FF2B5EF4-FFF2-40B4-BE49-F238E27FC236}">
                <a16:creationId xmlns:a16="http://schemas.microsoft.com/office/drawing/2014/main" id="{0E69A9DD-F238-4D51-897A-776B14A25549}"/>
              </a:ext>
            </a:extLst>
          </p:cNvPr>
          <p:cNvPicPr>
            <a:picLocks noChangeAspect="1"/>
          </p:cNvPicPr>
          <p:nvPr/>
        </p:nvPicPr>
        <p:blipFill>
          <a:blip r:embed="rId3"/>
          <a:stretch>
            <a:fillRect/>
          </a:stretch>
        </p:blipFill>
        <p:spPr>
          <a:xfrm>
            <a:off x="2083865" y="2353849"/>
            <a:ext cx="2833397" cy="1871601"/>
          </a:xfrm>
          <a:prstGeom prst="rect">
            <a:avLst/>
          </a:prstGeom>
        </p:spPr>
      </p:pic>
    </p:spTree>
    <p:custDataLst>
      <p:tags r:id="rId1"/>
    </p:custDataLst>
    <p:extLst>
      <p:ext uri="{BB962C8B-B14F-4D97-AF65-F5344CB8AC3E}">
        <p14:creationId xmlns:p14="http://schemas.microsoft.com/office/powerpoint/2010/main" val="2717130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553AB-BCF1-444A-9EB7-AAE5C98602CA}"/>
              </a:ext>
            </a:extLst>
          </p:cNvPr>
          <p:cNvSpPr>
            <a:spLocks noGrp="1"/>
          </p:cNvSpPr>
          <p:nvPr>
            <p:ph type="title"/>
          </p:nvPr>
        </p:nvSpPr>
        <p:spPr>
          <a:xfrm>
            <a:off x="746464" y="518424"/>
            <a:ext cx="5112798" cy="1860792"/>
          </a:xfrm>
        </p:spPr>
        <p:txBody>
          <a:bodyPr/>
          <a:lstStyle/>
          <a:p>
            <a:r>
              <a:rPr lang="en-US" sz="3200" dirty="0">
                <a:latin typeface="DIN 2014" panose="020B0504020202020204" pitchFamily="34" charset="0"/>
                <a:ea typeface="DIN 2014" panose="020B0504020202020204" pitchFamily="34" charset="0"/>
              </a:rPr>
              <a:t>Participation in SARA provides a tool for institutions to more easily engage in:</a:t>
            </a:r>
            <a:br>
              <a:rPr lang="en-US" dirty="0">
                <a:latin typeface="DIN 2014" panose="020B0504020202020204" pitchFamily="34" charset="0"/>
                <a:ea typeface="DIN 2014" panose="020B0504020202020204" pitchFamily="34" charset="0"/>
                <a:cs typeface="Arial" panose="020B0604020202020204" pitchFamily="34" charset="0"/>
              </a:rPr>
            </a:br>
            <a:endParaRPr lang="en-US" dirty="0">
              <a:latin typeface="DIN 2014" panose="020B0504020202020204" pitchFamily="34" charset="0"/>
              <a:ea typeface="DIN 2014" panose="020B0504020202020204" pitchFamily="34" charset="0"/>
            </a:endParaRPr>
          </a:p>
        </p:txBody>
      </p:sp>
      <p:sp>
        <p:nvSpPr>
          <p:cNvPr id="3" name="TextBox 2">
            <a:extLst>
              <a:ext uri="{FF2B5EF4-FFF2-40B4-BE49-F238E27FC236}">
                <a16:creationId xmlns:a16="http://schemas.microsoft.com/office/drawing/2014/main" id="{25F64DE1-449C-4B09-A87C-1E5225D2C563}"/>
              </a:ext>
            </a:extLst>
          </p:cNvPr>
          <p:cNvSpPr txBox="1"/>
          <p:nvPr/>
        </p:nvSpPr>
        <p:spPr>
          <a:xfrm>
            <a:off x="1456356" y="2762928"/>
            <a:ext cx="6949526" cy="369331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Distance education</a:t>
            </a:r>
          </a:p>
          <a:p>
            <a:pPr marL="342900" indent="-342900">
              <a:buFont typeface="Arial" panose="020B0604020202020204" pitchFamily="34" charset="0"/>
              <a:buChar char="•"/>
            </a:pPr>
            <a:r>
              <a:rPr lang="en-US" sz="2400"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Advertising</a:t>
            </a:r>
          </a:p>
          <a:p>
            <a:pPr marL="342900" indent="-342900">
              <a:buFont typeface="Arial" panose="020B0604020202020204" pitchFamily="34" charset="0"/>
              <a:buChar char="•"/>
            </a:pPr>
            <a:r>
              <a:rPr lang="en-US" sz="2400"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Recruiting</a:t>
            </a:r>
          </a:p>
          <a:p>
            <a:pPr marL="342900" indent="-342900">
              <a:buFont typeface="Arial" panose="020B0604020202020204" pitchFamily="34" charset="0"/>
              <a:buChar char="•"/>
            </a:pPr>
            <a:r>
              <a:rPr lang="en-US" sz="2400"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Field trips</a:t>
            </a:r>
          </a:p>
          <a:p>
            <a:pPr marL="342900" indent="-342900">
              <a:buFont typeface="Arial" panose="020B0604020202020204" pitchFamily="34" charset="0"/>
              <a:buChar char="•"/>
            </a:pPr>
            <a:r>
              <a:rPr lang="en-US" sz="2400"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Supervised field experiences</a:t>
            </a:r>
          </a:p>
          <a:p>
            <a:pPr marL="342900" indent="-342900">
              <a:buFont typeface="Arial" panose="020B0604020202020204" pitchFamily="34" charset="0"/>
              <a:buChar char="•"/>
            </a:pPr>
            <a:r>
              <a:rPr lang="en-US" sz="2400"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And more…</a:t>
            </a:r>
            <a:br>
              <a:rPr lang="en-US" sz="2400"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br>
            <a:endParaRPr lang="en-US" sz="2400"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endParaRPr>
          </a:p>
          <a:p>
            <a:r>
              <a:rPr lang="en-US" sz="2400"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SARA provides reciprocity for many out-of-state activities, but not all.</a:t>
            </a:r>
          </a:p>
          <a:p>
            <a:endParaRPr lang="en-US" dirty="0"/>
          </a:p>
        </p:txBody>
      </p:sp>
      <p:pic>
        <p:nvPicPr>
          <p:cNvPr id="7" name="Picture Placeholder 6">
            <a:extLst>
              <a:ext uri="{FF2B5EF4-FFF2-40B4-BE49-F238E27FC236}">
                <a16:creationId xmlns:a16="http://schemas.microsoft.com/office/drawing/2014/main" id="{FCFC74F2-A467-47C5-BE95-45DA6C20D8BB}"/>
              </a:ext>
            </a:extLst>
          </p:cNvPr>
          <p:cNvPicPr>
            <a:picLocks noGrp="1" noChangeAspect="1"/>
          </p:cNvPicPr>
          <p:nvPr>
            <p:ph type="pic" sz="quarter" idx="14"/>
          </p:nvPr>
        </p:nvPicPr>
        <p:blipFill>
          <a:blip r:embed="rId3"/>
          <a:srcRect l="21927" r="21927"/>
          <a:stretch>
            <a:fillRect/>
          </a:stretch>
        </p:blipFill>
        <p:spPr>
          <a:xfrm>
            <a:off x="7608814" y="1751585"/>
            <a:ext cx="2986481" cy="2986481"/>
          </a:xfrm>
        </p:spPr>
      </p:pic>
    </p:spTree>
    <p:custDataLst>
      <p:tags r:id="rId1"/>
    </p:custDataLst>
    <p:extLst>
      <p:ext uri="{BB962C8B-B14F-4D97-AF65-F5344CB8AC3E}">
        <p14:creationId xmlns:p14="http://schemas.microsoft.com/office/powerpoint/2010/main" val="4053434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961ACA-734B-4787-9C20-D90E700BE8B5}"/>
              </a:ext>
            </a:extLst>
          </p:cNvPr>
          <p:cNvSpPr>
            <a:spLocks noGrp="1"/>
          </p:cNvSpPr>
          <p:nvPr>
            <p:ph type="title"/>
          </p:nvPr>
        </p:nvSpPr>
        <p:spPr>
          <a:xfrm>
            <a:off x="1898073" y="706581"/>
            <a:ext cx="3932237" cy="1069571"/>
          </a:xfrm>
        </p:spPr>
        <p:txBody>
          <a:bodyPr/>
          <a:lstStyle/>
          <a:p>
            <a:r>
              <a:rPr lang="en-US" dirty="0">
                <a:latin typeface="DIN 2014" panose="020B0504020202020204" pitchFamily="34" charset="0"/>
                <a:ea typeface="DIN 2014" panose="020B0504020202020204" pitchFamily="34" charset="0"/>
              </a:rPr>
              <a:t>Institutions Benefit from SARA</a:t>
            </a:r>
          </a:p>
        </p:txBody>
      </p:sp>
      <p:sp>
        <p:nvSpPr>
          <p:cNvPr id="4" name="Content Placeholder 2">
            <a:extLst>
              <a:ext uri="{FF2B5EF4-FFF2-40B4-BE49-F238E27FC236}">
                <a16:creationId xmlns:a16="http://schemas.microsoft.com/office/drawing/2014/main" id="{F3470D33-4F14-48EC-B03C-2817C4EBA438}"/>
              </a:ext>
            </a:extLst>
          </p:cNvPr>
          <p:cNvSpPr txBox="1">
            <a:spLocks/>
          </p:cNvSpPr>
          <p:nvPr/>
        </p:nvSpPr>
        <p:spPr>
          <a:xfrm>
            <a:off x="2341418" y="2285999"/>
            <a:ext cx="6911639" cy="389096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Enables a broader market.</a:t>
            </a:r>
          </a:p>
          <a:p>
            <a:endParaRPr lang="en-US"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endParaRPr>
          </a:p>
          <a:p>
            <a:r>
              <a:rPr lang="en-US"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Reduces number of applications to other states.</a:t>
            </a:r>
          </a:p>
          <a:p>
            <a:endParaRPr lang="en-US"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endParaRPr>
          </a:p>
          <a:p>
            <a:r>
              <a:rPr lang="en-US"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Reduces number of other-state regulations to monitor.</a:t>
            </a:r>
          </a:p>
          <a:p>
            <a:pPr marL="0" indent="0">
              <a:buNone/>
            </a:pPr>
            <a:endParaRPr lang="en-US"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endParaRPr>
          </a:p>
          <a:p>
            <a:r>
              <a:rPr lang="en-US"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Reduces costs.</a:t>
            </a:r>
          </a:p>
          <a:p>
            <a:endParaRPr lang="en-US" dirty="0"/>
          </a:p>
        </p:txBody>
      </p:sp>
      <p:pic>
        <p:nvPicPr>
          <p:cNvPr id="2" name="Picture 1">
            <a:extLst>
              <a:ext uri="{FF2B5EF4-FFF2-40B4-BE49-F238E27FC236}">
                <a16:creationId xmlns:a16="http://schemas.microsoft.com/office/drawing/2014/main" id="{DB937076-6D4A-423C-8423-450AD159F35B}"/>
              </a:ext>
            </a:extLst>
          </p:cNvPr>
          <p:cNvPicPr>
            <a:picLocks noChangeAspect="1"/>
          </p:cNvPicPr>
          <p:nvPr/>
        </p:nvPicPr>
        <p:blipFill>
          <a:blip r:embed="rId3"/>
          <a:stretch>
            <a:fillRect/>
          </a:stretch>
        </p:blipFill>
        <p:spPr>
          <a:xfrm>
            <a:off x="8683241" y="494254"/>
            <a:ext cx="2653082" cy="2934746"/>
          </a:xfrm>
          <a:prstGeom prst="rect">
            <a:avLst/>
          </a:prstGeom>
        </p:spPr>
      </p:pic>
    </p:spTree>
    <p:custDataLst>
      <p:tags r:id="rId1"/>
    </p:custDataLst>
    <p:extLst>
      <p:ext uri="{BB962C8B-B14F-4D97-AF65-F5344CB8AC3E}">
        <p14:creationId xmlns:p14="http://schemas.microsoft.com/office/powerpoint/2010/main" val="4265549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218BC5-CE3D-44FF-8BC6-F0B3EA12635A}"/>
              </a:ext>
            </a:extLst>
          </p:cNvPr>
          <p:cNvSpPr>
            <a:spLocks noGrp="1"/>
          </p:cNvSpPr>
          <p:nvPr>
            <p:ph type="body" sz="quarter" idx="11"/>
          </p:nvPr>
        </p:nvSpPr>
        <p:spPr>
          <a:xfrm>
            <a:off x="588722" y="643630"/>
            <a:ext cx="10714329" cy="620270"/>
          </a:xfrm>
        </p:spPr>
        <p:txBody>
          <a:bodyPr/>
          <a:lstStyle/>
          <a:p>
            <a:r>
              <a:rPr lang="en-US" sz="3200" dirty="0">
                <a:latin typeface="DIN 2014" panose="020B0504020202020204" pitchFamily="34" charset="0"/>
                <a:ea typeface="DIN 2014" panose="020B0504020202020204" pitchFamily="34" charset="0"/>
              </a:rPr>
              <a:t>Cost Savings Project</a:t>
            </a:r>
          </a:p>
        </p:txBody>
      </p:sp>
      <p:sp>
        <p:nvSpPr>
          <p:cNvPr id="4" name="Text Placeholder 3">
            <a:extLst>
              <a:ext uri="{FF2B5EF4-FFF2-40B4-BE49-F238E27FC236}">
                <a16:creationId xmlns:a16="http://schemas.microsoft.com/office/drawing/2014/main" id="{47A1F562-53D4-4FB5-A08E-9DB2006A5A44}"/>
              </a:ext>
            </a:extLst>
          </p:cNvPr>
          <p:cNvSpPr>
            <a:spLocks noGrp="1"/>
          </p:cNvSpPr>
          <p:nvPr>
            <p:ph type="body" sz="quarter" idx="14"/>
          </p:nvPr>
        </p:nvSpPr>
        <p:spPr>
          <a:xfrm>
            <a:off x="1029810" y="1340528"/>
            <a:ext cx="10450066" cy="4873842"/>
          </a:xfrm>
        </p:spPr>
        <p:txBody>
          <a:bodyPr/>
          <a:lstStyle/>
          <a:p>
            <a:pPr lvl="0"/>
            <a:r>
              <a:rPr lang="en-US" sz="2000" dirty="0">
                <a:solidFill>
                  <a:schemeClr val="accent6"/>
                </a:solidFill>
                <a:latin typeface="DIN 2014" panose="020B0504020202020204"/>
                <a:ea typeface="DIN 2014" panose="020B0504020202020204" pitchFamily="34" charset="0"/>
              </a:rPr>
              <a:t>Overarching goal: to gain insight to the cost savings associated with SARA participation.</a:t>
            </a:r>
          </a:p>
          <a:p>
            <a:pPr lvl="0"/>
            <a:endParaRPr lang="en-US" dirty="0">
              <a:solidFill>
                <a:schemeClr val="accent6"/>
              </a:solidFill>
              <a:latin typeface="DIN 2014" panose="020B0504020202020204"/>
              <a:ea typeface="DIN 2014" panose="020B0504020202020204" pitchFamily="34" charset="0"/>
            </a:endParaRPr>
          </a:p>
          <a:p>
            <a:pPr marL="285750" indent="-285750">
              <a:buFont typeface="Arial" panose="020B0604020202020204" pitchFamily="34" charset="0"/>
              <a:buChar char="•"/>
            </a:pPr>
            <a:r>
              <a:rPr lang="en-US" sz="2000" dirty="0">
                <a:solidFill>
                  <a:schemeClr val="accent6"/>
                </a:solidFill>
                <a:latin typeface="DIN 2014" panose="020B0504020202020204"/>
                <a:ea typeface="DIN 2014" panose="020B0504020202020204" pitchFamily="34" charset="0"/>
              </a:rPr>
              <a:t>Nearly two SARA hundred institutions responded to a survey and were representative of SARA membership by region, size, and institution type.</a:t>
            </a:r>
          </a:p>
          <a:p>
            <a:pPr marL="285750" lvl="0" indent="-285750">
              <a:buFont typeface="Arial" panose="020B0604020202020204" pitchFamily="34" charset="0"/>
              <a:buChar char="•"/>
            </a:pPr>
            <a:r>
              <a:rPr lang="en-US" sz="2000" dirty="0">
                <a:solidFill>
                  <a:schemeClr val="accent6"/>
                </a:solidFill>
                <a:latin typeface="DIN 2014" panose="020B0504020202020204"/>
                <a:ea typeface="DIN 2014" panose="020B0504020202020204" pitchFamily="34" charset="0"/>
              </a:rPr>
              <a:t>Estimated costs for institutions were calculated for both SARA membership and non-SARA membership based on:</a:t>
            </a:r>
          </a:p>
          <a:p>
            <a:pPr marL="742950" lvl="1" indent="-285750">
              <a:buFont typeface="Arial" panose="020B0604020202020204" pitchFamily="34" charset="0"/>
              <a:buChar char="•"/>
            </a:pPr>
            <a:r>
              <a:rPr lang="en-US" sz="2000" dirty="0">
                <a:solidFill>
                  <a:schemeClr val="accent6"/>
                </a:solidFill>
                <a:latin typeface="DIN 2014" panose="020B0504020202020204"/>
                <a:ea typeface="DIN 2014" panose="020B0504020202020204" pitchFamily="34" charset="0"/>
              </a:rPr>
              <a:t>Location, size, out-of-state enrollments, and number/type of programs offered.</a:t>
            </a:r>
          </a:p>
          <a:p>
            <a:pPr marL="285750" lvl="0" indent="-285750">
              <a:buFont typeface="Arial" panose="020B0604020202020204" pitchFamily="34" charset="0"/>
              <a:buChar char="•"/>
            </a:pPr>
            <a:r>
              <a:rPr lang="en-US" sz="2000" dirty="0">
                <a:solidFill>
                  <a:schemeClr val="accent6"/>
                </a:solidFill>
                <a:latin typeface="DIN 2014" panose="020B0504020202020204"/>
                <a:ea typeface="DIN 2014" panose="020B0504020202020204" pitchFamily="34" charset="0"/>
              </a:rPr>
              <a:t>Preliminary results:</a:t>
            </a:r>
          </a:p>
          <a:p>
            <a:pPr marL="742950" lvl="1" indent="-285750">
              <a:buFont typeface="Arial" panose="020B0604020202020204" pitchFamily="34" charset="0"/>
              <a:buChar char="•"/>
            </a:pPr>
            <a:r>
              <a:rPr lang="en-US" sz="2000" dirty="0">
                <a:solidFill>
                  <a:schemeClr val="accent6"/>
                </a:solidFill>
                <a:latin typeface="DIN 2014" panose="020B0504020202020204"/>
                <a:ea typeface="DIN 2014" panose="020B0504020202020204" pitchFamily="34" charset="0"/>
              </a:rPr>
              <a:t>Costs can potentially be 30 times greater for Non-SARA institutions for initial authorization </a:t>
            </a:r>
          </a:p>
          <a:p>
            <a:pPr marL="742950" lvl="1" indent="-285750">
              <a:buFont typeface="Arial" panose="020B0604020202020204" pitchFamily="34" charset="0"/>
              <a:buChar char="•"/>
            </a:pPr>
            <a:r>
              <a:rPr lang="en-US" sz="2000" dirty="0">
                <a:solidFill>
                  <a:schemeClr val="accent6"/>
                </a:solidFill>
                <a:latin typeface="DIN 2014" panose="020B0504020202020204"/>
                <a:ea typeface="DIN 2014" panose="020B0504020202020204" pitchFamily="34" charset="0"/>
              </a:rPr>
              <a:t>12 times as much annually (at renewal)</a:t>
            </a:r>
          </a:p>
          <a:p>
            <a:pPr marL="742950" lvl="1" indent="-285750">
              <a:buFont typeface="Arial" panose="020B0604020202020204" pitchFamily="34" charset="0"/>
              <a:buChar char="•"/>
            </a:pPr>
            <a:r>
              <a:rPr lang="en-US" sz="2000" dirty="0">
                <a:solidFill>
                  <a:schemeClr val="accent6"/>
                </a:solidFill>
                <a:latin typeface="DIN 2014" panose="020B0504020202020204"/>
                <a:ea typeface="DIN 2014" panose="020B0504020202020204" pitchFamily="34" charset="0"/>
              </a:rPr>
              <a:t>For a typical SARA participating institution this translates to a savings of approximately $188,000 initially, and $64,000 in subsequent years.</a:t>
            </a:r>
            <a:endParaRPr lang="en-US" sz="2000" dirty="0">
              <a:solidFill>
                <a:schemeClr val="accent6"/>
              </a:solidFill>
              <a:highlight>
                <a:srgbClr val="FFFF00"/>
              </a:highlight>
              <a:latin typeface="DIN 2014" panose="020B0504020202020204"/>
              <a:ea typeface="DIN 2014" panose="020B0504020202020204" pitchFamily="34" charset="0"/>
            </a:endParaRPr>
          </a:p>
          <a:p>
            <a:pPr algn="ctr"/>
            <a:r>
              <a:rPr lang="en-US" sz="2400" b="1" dirty="0">
                <a:solidFill>
                  <a:srgbClr val="C00000"/>
                </a:solidFill>
                <a:latin typeface="DIN 2014" panose="020B0504020202020204"/>
                <a:ea typeface="DIN 2014" panose="020B0504020202020204" pitchFamily="34" charset="0"/>
                <a:cs typeface="Arial" panose="020B0604020202020204" pitchFamily="34" charset="0"/>
              </a:rPr>
              <a:t>Cost Savings Project Report – Early 2021</a:t>
            </a:r>
            <a:endParaRPr lang="en-US" sz="2800" dirty="0">
              <a:solidFill>
                <a:srgbClr val="C00000"/>
              </a:solidFill>
              <a:latin typeface="DIN 2014" panose="020B0504020202020204"/>
              <a:cs typeface="Arial" panose="020B0604020202020204" pitchFamily="34" charset="0"/>
            </a:endParaRPr>
          </a:p>
          <a:p>
            <a:endParaRPr lang="en-US" sz="2000" dirty="0">
              <a:solidFill>
                <a:srgbClr val="C00000"/>
              </a:solidFill>
              <a:latin typeface="DIN 2014" panose="020B0504020202020204"/>
            </a:endParaRPr>
          </a:p>
          <a:p>
            <a:endParaRPr lang="en-US" sz="1600" dirty="0">
              <a:latin typeface="DIN 2014" panose="020B0504020202020204"/>
            </a:endParaRPr>
          </a:p>
          <a:p>
            <a:endParaRPr lang="en-US" sz="1000" dirty="0">
              <a:solidFill>
                <a:srgbClr val="4472C4"/>
              </a:solidFill>
              <a:effectLst/>
              <a:latin typeface="DIN 2014" panose="020B050402020202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94856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7454A-5851-4747-ABCC-B5F68ABB507E}"/>
              </a:ext>
            </a:extLst>
          </p:cNvPr>
          <p:cNvSpPr>
            <a:spLocks noGrp="1"/>
          </p:cNvSpPr>
          <p:nvPr>
            <p:ph type="title"/>
          </p:nvPr>
        </p:nvSpPr>
        <p:spPr/>
        <p:txBody>
          <a:bodyPr/>
          <a:lstStyle/>
          <a:p>
            <a:r>
              <a:rPr lang="en-US" dirty="0">
                <a:latin typeface="DIN 2014" panose="020B0504020202020204" pitchFamily="34" charset="0"/>
                <a:ea typeface="DIN 2014" panose="020B0504020202020204" pitchFamily="34" charset="0"/>
              </a:rPr>
              <a:t>An Institutional Perspective</a:t>
            </a:r>
          </a:p>
        </p:txBody>
      </p:sp>
    </p:spTree>
    <p:custDataLst>
      <p:tags r:id="rId1"/>
    </p:custDataLst>
    <p:extLst>
      <p:ext uri="{BB962C8B-B14F-4D97-AF65-F5344CB8AC3E}">
        <p14:creationId xmlns:p14="http://schemas.microsoft.com/office/powerpoint/2010/main" val="4005830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22424B-06B7-4A02-B99D-44D3112B1F12}"/>
              </a:ext>
            </a:extLst>
          </p:cNvPr>
          <p:cNvSpPr>
            <a:spLocks noGrp="1"/>
          </p:cNvSpPr>
          <p:nvPr>
            <p:ph type="body" sz="quarter" idx="11"/>
          </p:nvPr>
        </p:nvSpPr>
        <p:spPr>
          <a:xfrm>
            <a:off x="781878" y="853439"/>
            <a:ext cx="10697998" cy="563881"/>
          </a:xfrm>
        </p:spPr>
        <p:txBody>
          <a:bodyPr/>
          <a:lstStyle/>
          <a:p>
            <a:r>
              <a:rPr lang="en-US" sz="3200" dirty="0">
                <a:solidFill>
                  <a:srgbClr val="1B3663"/>
                </a:solidFill>
                <a:latin typeface="DIN 2014" panose="020B0504020202020204" pitchFamily="34" charset="0"/>
                <a:ea typeface="DIN 2014" panose="020B0504020202020204" pitchFamily="34" charset="0"/>
              </a:rPr>
              <a:t>Evolution of State Authorization</a:t>
            </a:r>
          </a:p>
        </p:txBody>
      </p:sp>
      <p:sp>
        <p:nvSpPr>
          <p:cNvPr id="4" name="Text Placeholder 3">
            <a:extLst>
              <a:ext uri="{FF2B5EF4-FFF2-40B4-BE49-F238E27FC236}">
                <a16:creationId xmlns:a16="http://schemas.microsoft.com/office/drawing/2014/main" id="{CF45FDEB-DD55-4491-A7D8-7189CF959389}"/>
              </a:ext>
            </a:extLst>
          </p:cNvPr>
          <p:cNvSpPr>
            <a:spLocks noGrp="1"/>
          </p:cNvSpPr>
          <p:nvPr>
            <p:ph type="body" sz="quarter" idx="14"/>
          </p:nvPr>
        </p:nvSpPr>
        <p:spPr>
          <a:xfrm>
            <a:off x="781878" y="1471353"/>
            <a:ext cx="10697998" cy="4849933"/>
          </a:xfrm>
        </p:spPr>
        <p:txBody>
          <a:bodyPr/>
          <a:lstStyle/>
          <a:p>
            <a:pPr marL="228600" lvl="0" indent="-228600">
              <a:buFont typeface="Arial" panose="020B0604020202020204" pitchFamily="34" charset="0"/>
              <a:buChar char="•"/>
            </a:pPr>
            <a:r>
              <a:rPr lang="en-US" sz="2600" dirty="0">
                <a:solidFill>
                  <a:prstClr val="black"/>
                </a:solidFill>
                <a:latin typeface="DIN 2014" panose="020B0504020202020204" pitchFamily="34" charset="0"/>
                <a:ea typeface="DIN 2014" panose="020B0504020202020204" pitchFamily="34" charset="0"/>
                <a:cs typeface="+mn-cs"/>
              </a:rPr>
              <a:t>Federal Regulation </a:t>
            </a:r>
            <a:r>
              <a:rPr lang="mr-IN" sz="2600" dirty="0">
                <a:solidFill>
                  <a:prstClr val="black"/>
                </a:solidFill>
                <a:latin typeface="DIN 2014" panose="020B0504020202020204" pitchFamily="34" charset="0"/>
                <a:ea typeface="DIN 2014" panose="020B0504020202020204" pitchFamily="34" charset="0"/>
                <a:cs typeface="Mangal" panose="02040503050203030202" pitchFamily="18" charset="0"/>
              </a:rPr>
              <a:t>–</a:t>
            </a:r>
            <a:r>
              <a:rPr lang="en-US" sz="2600" dirty="0">
                <a:solidFill>
                  <a:prstClr val="black"/>
                </a:solidFill>
                <a:latin typeface="DIN 2014" panose="020B0504020202020204" pitchFamily="34" charset="0"/>
                <a:ea typeface="DIN 2014" panose="020B0504020202020204" pitchFamily="34" charset="0"/>
                <a:cs typeface="+mn-cs"/>
              </a:rPr>
              <a:t> 2010 </a:t>
            </a:r>
          </a:p>
          <a:p>
            <a:pPr marL="685800" lvl="1" indent="-228600">
              <a:buFont typeface="Arial" panose="020B0604020202020204" pitchFamily="34" charset="0"/>
              <a:buChar char="•"/>
            </a:pPr>
            <a:r>
              <a:rPr lang="en-US" sz="2200" dirty="0">
                <a:solidFill>
                  <a:prstClr val="black"/>
                </a:solidFill>
                <a:latin typeface="DIN 2014" panose="020B0504020202020204" pitchFamily="34" charset="0"/>
                <a:ea typeface="DIN 2014" panose="020B0504020202020204" pitchFamily="34" charset="0"/>
                <a:cs typeface="+mn-cs"/>
              </a:rPr>
              <a:t>Brought greater attention to SA</a:t>
            </a:r>
          </a:p>
          <a:p>
            <a:pPr marL="685800" lvl="1" indent="-228600">
              <a:buFont typeface="Arial" panose="020B0604020202020204" pitchFamily="34" charset="0"/>
              <a:buChar char="•"/>
            </a:pPr>
            <a:r>
              <a:rPr lang="en-US" sz="2200" dirty="0">
                <a:solidFill>
                  <a:prstClr val="black"/>
                </a:solidFill>
                <a:latin typeface="DIN 2014" panose="020B0504020202020204" pitchFamily="34" charset="0"/>
                <a:ea typeface="DIN 2014" panose="020B0504020202020204" pitchFamily="34" charset="0"/>
                <a:cs typeface="+mn-cs"/>
              </a:rPr>
              <a:t>Institutions began deep dive of program offerings and physical presence</a:t>
            </a:r>
          </a:p>
          <a:p>
            <a:pPr marL="685800" lvl="1" indent="-228600">
              <a:buFont typeface="Arial" panose="020B0604020202020204" pitchFamily="34" charset="0"/>
              <a:buChar char="•"/>
            </a:pPr>
            <a:r>
              <a:rPr lang="en-US" sz="2200" dirty="0">
                <a:solidFill>
                  <a:prstClr val="black"/>
                </a:solidFill>
                <a:latin typeface="DIN 2014" panose="020B0504020202020204" pitchFamily="34" charset="0"/>
                <a:ea typeface="DIN 2014" panose="020B0504020202020204" pitchFamily="34" charset="0"/>
                <a:cs typeface="+mn-cs"/>
              </a:rPr>
              <a:t>For many the need to begin intensive applications/work</a:t>
            </a:r>
          </a:p>
          <a:p>
            <a:pPr marL="685800" lvl="1" indent="-228600">
              <a:buFont typeface="Arial" panose="020B0604020202020204" pitchFamily="34" charset="0"/>
              <a:buChar char="•"/>
            </a:pPr>
            <a:r>
              <a:rPr lang="en-US" sz="2200" dirty="0">
                <a:solidFill>
                  <a:prstClr val="black"/>
                </a:solidFill>
                <a:latin typeface="DIN 2014" panose="020B0504020202020204" pitchFamily="34" charset="0"/>
                <a:ea typeface="DIN 2014" panose="020B0504020202020204" pitchFamily="34" charset="0"/>
                <a:cs typeface="+mn-cs"/>
              </a:rPr>
              <a:t>Federal regulations postponed, but states had become aware and enforced regulations already on the books</a:t>
            </a:r>
          </a:p>
          <a:p>
            <a:pPr marL="228600" lvl="0" indent="-228600">
              <a:buFont typeface="Arial" panose="020B0604020202020204" pitchFamily="34" charset="0"/>
              <a:buChar char="•"/>
            </a:pPr>
            <a:endParaRPr lang="en-US" sz="2600" dirty="0">
              <a:solidFill>
                <a:prstClr val="black"/>
              </a:solidFill>
              <a:latin typeface="DIN 2014" panose="020B0504020202020204" pitchFamily="34" charset="0"/>
              <a:ea typeface="DIN 2014" panose="020B0504020202020204" pitchFamily="34" charset="0"/>
              <a:cs typeface="+mn-cs"/>
            </a:endParaRPr>
          </a:p>
          <a:p>
            <a:pPr marL="228600" lvl="0" indent="-228600">
              <a:buFont typeface="Arial" panose="020B0604020202020204" pitchFamily="34" charset="0"/>
              <a:buChar char="•"/>
            </a:pPr>
            <a:r>
              <a:rPr lang="en-US" sz="2600" dirty="0">
                <a:solidFill>
                  <a:prstClr val="black"/>
                </a:solidFill>
                <a:latin typeface="DIN 2014" panose="020B0504020202020204" pitchFamily="34" charset="0"/>
                <a:ea typeface="DIN 2014" panose="020B0504020202020204" pitchFamily="34" charset="0"/>
                <a:cs typeface="+mn-cs"/>
              </a:rPr>
              <a:t>New regulations meant new work and departmental positions</a:t>
            </a:r>
          </a:p>
          <a:p>
            <a:pPr marL="685800" lvl="1" indent="-228600">
              <a:buFont typeface="Arial" panose="020B0604020202020204" pitchFamily="34" charset="0"/>
              <a:buChar char="•"/>
            </a:pPr>
            <a:r>
              <a:rPr lang="en-US" sz="2200" dirty="0">
                <a:solidFill>
                  <a:prstClr val="black"/>
                </a:solidFill>
                <a:latin typeface="DIN 2014" panose="020B0504020202020204" pitchFamily="34" charset="0"/>
                <a:ea typeface="DIN 2014" panose="020B0504020202020204" pitchFamily="34" charset="0"/>
                <a:cs typeface="+mn-cs"/>
              </a:rPr>
              <a:t>Who should complete this work? How much does it entail? What are the qualifications? </a:t>
            </a:r>
          </a:p>
          <a:p>
            <a:pPr marL="685800" lvl="1" indent="-228600">
              <a:buFont typeface="Arial" panose="020B0604020202020204" pitchFamily="34" charset="0"/>
              <a:buChar char="•"/>
            </a:pPr>
            <a:endParaRPr lang="en-US" sz="2200" dirty="0">
              <a:solidFill>
                <a:prstClr val="black"/>
              </a:solidFill>
              <a:latin typeface="DIN 2014" panose="020B0504020202020204" pitchFamily="34" charset="0"/>
              <a:ea typeface="DIN 2014" panose="020B0504020202020204" pitchFamily="34" charset="0"/>
              <a:cs typeface="+mn-cs"/>
            </a:endParaRPr>
          </a:p>
          <a:p>
            <a:pPr marL="228600" lvl="0" indent="-228600">
              <a:buFont typeface="Arial" panose="020B0604020202020204" pitchFamily="34" charset="0"/>
              <a:buChar char="•"/>
            </a:pPr>
            <a:r>
              <a:rPr lang="en-US" sz="2600" dirty="0">
                <a:solidFill>
                  <a:prstClr val="black"/>
                </a:solidFill>
                <a:latin typeface="DIN 2014" panose="020B0504020202020204" pitchFamily="34" charset="0"/>
                <a:ea typeface="DIN 2014" panose="020B0504020202020204" pitchFamily="34" charset="0"/>
                <a:cs typeface="+mn-cs"/>
              </a:rPr>
              <a:t>NEW POSITIONS CREATED and/or evolved job roles!</a:t>
            </a:r>
          </a:p>
        </p:txBody>
      </p:sp>
    </p:spTree>
    <p:custDataLst>
      <p:tags r:id="rId1"/>
    </p:custDataLst>
    <p:extLst>
      <p:ext uri="{BB962C8B-B14F-4D97-AF65-F5344CB8AC3E}">
        <p14:creationId xmlns:p14="http://schemas.microsoft.com/office/powerpoint/2010/main" val="1488441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22424B-06B7-4A02-B99D-44D3112B1F12}"/>
              </a:ext>
            </a:extLst>
          </p:cNvPr>
          <p:cNvSpPr>
            <a:spLocks noGrp="1"/>
          </p:cNvSpPr>
          <p:nvPr>
            <p:ph type="body" sz="quarter" idx="11"/>
          </p:nvPr>
        </p:nvSpPr>
        <p:spPr>
          <a:xfrm>
            <a:off x="781878" y="853439"/>
            <a:ext cx="10697998" cy="563881"/>
          </a:xfrm>
        </p:spPr>
        <p:txBody>
          <a:bodyPr/>
          <a:lstStyle/>
          <a:p>
            <a:r>
              <a:rPr lang="en-US" sz="3200" dirty="0">
                <a:solidFill>
                  <a:srgbClr val="1B3663"/>
                </a:solidFill>
                <a:latin typeface="DIN 2014" panose="020B0504020202020204" pitchFamily="34" charset="0"/>
                <a:ea typeface="DIN 2014" panose="020B0504020202020204" pitchFamily="34" charset="0"/>
              </a:rPr>
              <a:t>General State Authorization Tasks</a:t>
            </a:r>
          </a:p>
        </p:txBody>
      </p:sp>
      <p:sp>
        <p:nvSpPr>
          <p:cNvPr id="4" name="Text Placeholder 3">
            <a:extLst>
              <a:ext uri="{FF2B5EF4-FFF2-40B4-BE49-F238E27FC236}">
                <a16:creationId xmlns:a16="http://schemas.microsoft.com/office/drawing/2014/main" id="{CF45FDEB-DD55-4491-A7D8-7189CF959389}"/>
              </a:ext>
            </a:extLst>
          </p:cNvPr>
          <p:cNvSpPr>
            <a:spLocks noGrp="1"/>
          </p:cNvSpPr>
          <p:nvPr>
            <p:ph type="body" sz="quarter" idx="14"/>
          </p:nvPr>
        </p:nvSpPr>
        <p:spPr>
          <a:xfrm>
            <a:off x="781878" y="1471353"/>
            <a:ext cx="10697998" cy="4849933"/>
          </a:xfrm>
        </p:spPr>
        <p:txBody>
          <a:bodyPr/>
          <a:lstStyle/>
          <a:p>
            <a:pPr marL="342900" lvl="0" indent="-342900" defTabSz="457200">
              <a:lnSpc>
                <a:spcPct val="100000"/>
              </a:lnSpc>
              <a:spcBef>
                <a:spcPct val="20000"/>
              </a:spcBef>
              <a:buFont typeface="Arial"/>
              <a:buChar char="•"/>
            </a:pPr>
            <a:r>
              <a:rPr lang="en-US" sz="2000" dirty="0">
                <a:solidFill>
                  <a:prstClr val="black"/>
                </a:solidFill>
                <a:latin typeface="DIN 2014" panose="020B0504020202020204" pitchFamily="34" charset="0"/>
                <a:ea typeface="DIN 2014" panose="020B0504020202020204" pitchFamily="34" charset="0"/>
                <a:cs typeface="+mn-cs"/>
              </a:rPr>
              <a:t>Research institutional offerings and placement programs</a:t>
            </a:r>
          </a:p>
          <a:p>
            <a:pPr marL="342900" lvl="0" indent="-342900" defTabSz="457200">
              <a:lnSpc>
                <a:spcPct val="100000"/>
              </a:lnSpc>
              <a:spcBef>
                <a:spcPct val="20000"/>
              </a:spcBef>
              <a:buFont typeface="Arial"/>
              <a:buChar char="•"/>
            </a:pPr>
            <a:r>
              <a:rPr lang="en-US" sz="2000" dirty="0">
                <a:solidFill>
                  <a:prstClr val="black"/>
                </a:solidFill>
                <a:latin typeface="DIN 2014" panose="020B0504020202020204" pitchFamily="34" charset="0"/>
                <a:ea typeface="DIN 2014" panose="020B0504020202020204" pitchFamily="34" charset="0"/>
                <a:cs typeface="+mn-cs"/>
              </a:rPr>
              <a:t>Analyzes current regulations, new regulations, or changes in existing regulations </a:t>
            </a:r>
          </a:p>
          <a:p>
            <a:pPr marL="342900" lvl="0" indent="-342900" defTabSz="457200">
              <a:lnSpc>
                <a:spcPct val="100000"/>
              </a:lnSpc>
              <a:spcBef>
                <a:spcPct val="20000"/>
              </a:spcBef>
              <a:buFont typeface="Arial"/>
              <a:buChar char="•"/>
            </a:pPr>
            <a:r>
              <a:rPr lang="en-US" sz="2000" dirty="0">
                <a:solidFill>
                  <a:prstClr val="black"/>
                </a:solidFill>
                <a:latin typeface="DIN 2014" panose="020B0504020202020204" pitchFamily="34" charset="0"/>
                <a:ea typeface="DIN 2014" panose="020B0504020202020204" pitchFamily="34" charset="0"/>
                <a:cs typeface="+mn-cs"/>
              </a:rPr>
              <a:t>Complete applications (initial, renewals, exemptions, data)</a:t>
            </a:r>
          </a:p>
          <a:p>
            <a:pPr marL="742950" lvl="1" indent="-285750" defTabSz="457200">
              <a:lnSpc>
                <a:spcPct val="100000"/>
              </a:lnSpc>
              <a:spcBef>
                <a:spcPct val="20000"/>
              </a:spcBef>
              <a:buFont typeface="Arial"/>
              <a:buChar char="–"/>
            </a:pPr>
            <a:r>
              <a:rPr lang="en-US" sz="2000" dirty="0">
                <a:solidFill>
                  <a:prstClr val="black"/>
                </a:solidFill>
                <a:latin typeface="DIN 2014" panose="020B0504020202020204" pitchFamily="34" charset="0"/>
                <a:ea typeface="DIN 2014" panose="020B0504020202020204" pitchFamily="34" charset="0"/>
                <a:cs typeface="+mn-cs"/>
              </a:rPr>
              <a:t>Project planning</a:t>
            </a:r>
          </a:p>
          <a:p>
            <a:pPr marL="342900" lvl="0" indent="-342900" defTabSz="457200">
              <a:lnSpc>
                <a:spcPct val="100000"/>
              </a:lnSpc>
              <a:spcBef>
                <a:spcPct val="20000"/>
              </a:spcBef>
              <a:buFont typeface="Arial"/>
              <a:buChar char="•"/>
            </a:pPr>
            <a:r>
              <a:rPr lang="en-US" sz="2000" dirty="0">
                <a:solidFill>
                  <a:prstClr val="black"/>
                </a:solidFill>
                <a:latin typeface="DIN 2014" panose="020B0504020202020204" pitchFamily="34" charset="0"/>
                <a:ea typeface="DIN 2014" panose="020B0504020202020204" pitchFamily="34" charset="0"/>
                <a:cs typeface="+mn-cs"/>
              </a:rPr>
              <a:t>Site visit preparation and execution</a:t>
            </a:r>
          </a:p>
          <a:p>
            <a:pPr marL="342900" lvl="0" indent="-342900" defTabSz="457200">
              <a:lnSpc>
                <a:spcPct val="100000"/>
              </a:lnSpc>
              <a:spcBef>
                <a:spcPct val="20000"/>
              </a:spcBef>
              <a:buFont typeface="Arial"/>
              <a:buChar char="•"/>
            </a:pPr>
            <a:r>
              <a:rPr lang="en-US" sz="2000" dirty="0">
                <a:solidFill>
                  <a:prstClr val="black"/>
                </a:solidFill>
                <a:latin typeface="DIN 2014" panose="020B0504020202020204" pitchFamily="34" charset="0"/>
                <a:ea typeface="DIN 2014" panose="020B0504020202020204" pitchFamily="34" charset="0"/>
                <a:cs typeface="+mn-cs"/>
              </a:rPr>
              <a:t>Work with other university departments to obtain engagement, data, and support for compliance activities</a:t>
            </a:r>
          </a:p>
          <a:p>
            <a:pPr marL="342900" lvl="0" indent="-342900" defTabSz="457200">
              <a:lnSpc>
                <a:spcPct val="100000"/>
              </a:lnSpc>
              <a:spcBef>
                <a:spcPct val="20000"/>
              </a:spcBef>
              <a:buFont typeface="Arial"/>
              <a:buChar char="•"/>
            </a:pPr>
            <a:r>
              <a:rPr lang="en-US" sz="2000" dirty="0">
                <a:solidFill>
                  <a:prstClr val="black"/>
                </a:solidFill>
                <a:latin typeface="DIN 2014" panose="020B0504020202020204" pitchFamily="34" charset="0"/>
                <a:ea typeface="DIN 2014" panose="020B0504020202020204" pitchFamily="34" charset="0"/>
                <a:cs typeface="+mn-cs"/>
              </a:rPr>
              <a:t>Track and report curriculum changes, new programs, or other changes to approval agencies </a:t>
            </a:r>
          </a:p>
          <a:p>
            <a:pPr marL="342900" lvl="0" indent="-342900" defTabSz="457200">
              <a:lnSpc>
                <a:spcPct val="100000"/>
              </a:lnSpc>
              <a:spcBef>
                <a:spcPct val="20000"/>
              </a:spcBef>
              <a:buFont typeface="Arial"/>
              <a:buChar char="•"/>
            </a:pPr>
            <a:endParaRPr lang="en-US" sz="2000" dirty="0">
              <a:solidFill>
                <a:prstClr val="black"/>
              </a:solidFill>
              <a:latin typeface="DIN 2014" panose="020B0504020202020204" pitchFamily="34" charset="0"/>
              <a:ea typeface="DIN 2014" panose="020B0504020202020204" pitchFamily="34" charset="0"/>
              <a:cs typeface="+mn-cs"/>
            </a:endParaRPr>
          </a:p>
          <a:p>
            <a:pPr marL="342900" lvl="0" indent="-342900" defTabSz="457200">
              <a:lnSpc>
                <a:spcPct val="100000"/>
              </a:lnSpc>
              <a:spcBef>
                <a:spcPct val="20000"/>
              </a:spcBef>
              <a:buFont typeface="Arial"/>
              <a:buChar char="•"/>
            </a:pPr>
            <a:r>
              <a:rPr lang="en-US" sz="2000" dirty="0">
                <a:solidFill>
                  <a:prstClr val="black"/>
                </a:solidFill>
                <a:latin typeface="DIN 2014" panose="020B0504020202020204" pitchFamily="34" charset="0"/>
                <a:ea typeface="DIN 2014" panose="020B0504020202020204" pitchFamily="34" charset="0"/>
                <a:cs typeface="+mn-cs"/>
              </a:rPr>
              <a:t>Institutional liaison between state entities and institution</a:t>
            </a:r>
          </a:p>
          <a:p>
            <a:pPr marL="342900" lvl="0" indent="-342900" defTabSz="457200">
              <a:lnSpc>
                <a:spcPct val="100000"/>
              </a:lnSpc>
              <a:spcBef>
                <a:spcPct val="20000"/>
              </a:spcBef>
              <a:buFont typeface="Arial"/>
              <a:buChar char="•"/>
            </a:pPr>
            <a:r>
              <a:rPr lang="en-US" sz="2000" dirty="0">
                <a:solidFill>
                  <a:prstClr val="black"/>
                </a:solidFill>
                <a:latin typeface="DIN 2014" panose="020B0504020202020204" pitchFamily="34" charset="0"/>
                <a:ea typeface="DIN 2014" panose="020B0504020202020204" pitchFamily="34" charset="0"/>
                <a:cs typeface="+mn-cs"/>
              </a:rPr>
              <a:t>NC-SARA Coordinator</a:t>
            </a:r>
          </a:p>
        </p:txBody>
      </p:sp>
    </p:spTree>
    <p:custDataLst>
      <p:tags r:id="rId1"/>
    </p:custDataLst>
    <p:extLst>
      <p:ext uri="{BB962C8B-B14F-4D97-AF65-F5344CB8AC3E}">
        <p14:creationId xmlns:p14="http://schemas.microsoft.com/office/powerpoint/2010/main" val="1468045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22424B-06B7-4A02-B99D-44D3112B1F12}"/>
              </a:ext>
            </a:extLst>
          </p:cNvPr>
          <p:cNvSpPr>
            <a:spLocks noGrp="1"/>
          </p:cNvSpPr>
          <p:nvPr>
            <p:ph type="body" sz="quarter" idx="11"/>
          </p:nvPr>
        </p:nvSpPr>
        <p:spPr>
          <a:xfrm>
            <a:off x="781878" y="853439"/>
            <a:ext cx="10697998" cy="563881"/>
          </a:xfrm>
        </p:spPr>
        <p:txBody>
          <a:bodyPr/>
          <a:lstStyle/>
          <a:p>
            <a:r>
              <a:rPr lang="en-US" sz="3200" dirty="0">
                <a:solidFill>
                  <a:srgbClr val="1B3663"/>
                </a:solidFill>
                <a:latin typeface="DIN 2014" panose="020B0504020202020204" pitchFamily="34" charset="0"/>
                <a:ea typeface="DIN 2014" panose="020B0504020202020204" pitchFamily="34" charset="0"/>
              </a:rPr>
              <a:t>State Authorization Knowledge</a:t>
            </a:r>
          </a:p>
        </p:txBody>
      </p:sp>
      <p:sp>
        <p:nvSpPr>
          <p:cNvPr id="4" name="Text Placeholder 3">
            <a:extLst>
              <a:ext uri="{FF2B5EF4-FFF2-40B4-BE49-F238E27FC236}">
                <a16:creationId xmlns:a16="http://schemas.microsoft.com/office/drawing/2014/main" id="{CF45FDEB-DD55-4491-A7D8-7189CF959389}"/>
              </a:ext>
            </a:extLst>
          </p:cNvPr>
          <p:cNvSpPr>
            <a:spLocks noGrp="1"/>
          </p:cNvSpPr>
          <p:nvPr>
            <p:ph type="body" sz="quarter" idx="14"/>
          </p:nvPr>
        </p:nvSpPr>
        <p:spPr>
          <a:xfrm>
            <a:off x="781878" y="1471353"/>
            <a:ext cx="10697998" cy="4849933"/>
          </a:xfrm>
        </p:spPr>
        <p:txBody>
          <a:bodyPr/>
          <a:lstStyle/>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prstClr val="black"/>
                </a:solidFill>
                <a:latin typeface="DIN 2014" panose="020B0504020202020204" pitchFamily="34" charset="0"/>
                <a:ea typeface="DIN 2014" panose="020B0504020202020204" pitchFamily="34" charset="0"/>
                <a:cs typeface="+mn-cs"/>
              </a:rPr>
              <a:t>Understanding of all university governance, faculty model, curriculum structure, and academic service/FA</a:t>
            </a:r>
          </a:p>
          <a:p>
            <a:pPr marL="342900" indent="-342900">
              <a:buFont typeface="Arial" panose="020B0604020202020204" pitchFamily="34" charset="0"/>
              <a:buChar char="•"/>
            </a:pPr>
            <a:endParaRPr lang="en-US" sz="2000" dirty="0">
              <a:solidFill>
                <a:prstClr val="black"/>
              </a:solidFill>
              <a:latin typeface="DIN 2014" panose="020B0504020202020204" pitchFamily="34" charset="0"/>
              <a:ea typeface="DIN 2014" panose="020B0504020202020204" pitchFamily="34" charset="0"/>
              <a:cs typeface="+mn-cs"/>
            </a:endParaRPr>
          </a:p>
          <a:p>
            <a:pPr marL="342900" indent="-342900">
              <a:buFont typeface="Arial" panose="020B0604020202020204" pitchFamily="34" charset="0"/>
              <a:buChar char="•"/>
            </a:pPr>
            <a:r>
              <a:rPr lang="en-US" sz="2000" dirty="0">
                <a:solidFill>
                  <a:prstClr val="black"/>
                </a:solidFill>
                <a:latin typeface="DIN 2014" panose="020B0504020202020204" pitchFamily="34" charset="0"/>
                <a:ea typeface="DIN 2014" panose="020B0504020202020204" pitchFamily="34" charset="0"/>
                <a:cs typeface="+mn-cs"/>
              </a:rPr>
              <a:t>Know where students are and where they will be, at all times in their program! (NC-SARA, Federal Regulations)</a:t>
            </a:r>
          </a:p>
          <a:p>
            <a:pPr marL="342900" indent="-342900">
              <a:buFont typeface="Arial" panose="020B0604020202020204" pitchFamily="34" charset="0"/>
              <a:buChar char="•"/>
            </a:pPr>
            <a:endParaRPr lang="en-US" sz="2000" dirty="0">
              <a:solidFill>
                <a:prstClr val="black"/>
              </a:solidFill>
              <a:latin typeface="DIN 2014" panose="020B0504020202020204" pitchFamily="34" charset="0"/>
              <a:ea typeface="DIN 2014" panose="020B0504020202020204" pitchFamily="34" charset="0"/>
              <a:cs typeface="+mn-cs"/>
            </a:endParaRPr>
          </a:p>
          <a:p>
            <a:pPr marL="342900" indent="-342900">
              <a:buFont typeface="Arial" panose="020B0604020202020204" pitchFamily="34" charset="0"/>
              <a:buChar char="•"/>
            </a:pPr>
            <a:r>
              <a:rPr lang="en-US" sz="2000" dirty="0">
                <a:solidFill>
                  <a:prstClr val="black"/>
                </a:solidFill>
                <a:latin typeface="DIN 2014" panose="020B0504020202020204" pitchFamily="34" charset="0"/>
                <a:ea typeface="DIN 2014" panose="020B0504020202020204" pitchFamily="34" charset="0"/>
                <a:cs typeface="+mn-cs"/>
              </a:rPr>
              <a:t>Know who owns the data and policies for each area</a:t>
            </a:r>
          </a:p>
          <a:p>
            <a:pPr marL="742950" lvl="1" indent="-285750">
              <a:buFont typeface="Arial" panose="020B0604020202020204" pitchFamily="34" charset="0"/>
              <a:buChar char="•"/>
            </a:pPr>
            <a:r>
              <a:rPr lang="en-US" sz="2000" dirty="0">
                <a:solidFill>
                  <a:prstClr val="black"/>
                </a:solidFill>
                <a:latin typeface="DIN 2014" panose="020B0504020202020204" pitchFamily="34" charset="0"/>
                <a:ea typeface="DIN 2014" panose="020B0504020202020204" pitchFamily="34" charset="0"/>
                <a:cs typeface="+mn-cs"/>
              </a:rPr>
              <a:t>Student notification/complaints/disclosures; Institutional Catalog</a:t>
            </a:r>
          </a:p>
        </p:txBody>
      </p:sp>
    </p:spTree>
    <p:custDataLst>
      <p:tags r:id="rId1"/>
    </p:custDataLst>
    <p:extLst>
      <p:ext uri="{BB962C8B-B14F-4D97-AF65-F5344CB8AC3E}">
        <p14:creationId xmlns:p14="http://schemas.microsoft.com/office/powerpoint/2010/main" val="1146265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22424B-06B7-4A02-B99D-44D3112B1F12}"/>
              </a:ext>
            </a:extLst>
          </p:cNvPr>
          <p:cNvSpPr>
            <a:spLocks noGrp="1"/>
          </p:cNvSpPr>
          <p:nvPr>
            <p:ph type="body" sz="quarter" idx="11"/>
          </p:nvPr>
        </p:nvSpPr>
        <p:spPr>
          <a:xfrm>
            <a:off x="781878" y="853439"/>
            <a:ext cx="10697998" cy="563881"/>
          </a:xfrm>
        </p:spPr>
        <p:txBody>
          <a:bodyPr/>
          <a:lstStyle/>
          <a:p>
            <a:r>
              <a:rPr lang="en-US" sz="3200" dirty="0">
                <a:solidFill>
                  <a:srgbClr val="1B3663"/>
                </a:solidFill>
                <a:latin typeface="DIN 2014" panose="020B0504020202020204" pitchFamily="34" charset="0"/>
                <a:ea typeface="DIN 2014" panose="020B0504020202020204" pitchFamily="34" charset="0"/>
              </a:rPr>
              <a:t>Prior NC-SARA</a:t>
            </a:r>
          </a:p>
        </p:txBody>
      </p:sp>
      <p:sp>
        <p:nvSpPr>
          <p:cNvPr id="4" name="Text Placeholder 3">
            <a:extLst>
              <a:ext uri="{FF2B5EF4-FFF2-40B4-BE49-F238E27FC236}">
                <a16:creationId xmlns:a16="http://schemas.microsoft.com/office/drawing/2014/main" id="{CF45FDEB-DD55-4491-A7D8-7189CF959389}"/>
              </a:ext>
            </a:extLst>
          </p:cNvPr>
          <p:cNvSpPr>
            <a:spLocks noGrp="1"/>
          </p:cNvSpPr>
          <p:nvPr>
            <p:ph type="body" sz="quarter" idx="14"/>
          </p:nvPr>
        </p:nvSpPr>
        <p:spPr>
          <a:xfrm>
            <a:off x="781878" y="1471353"/>
            <a:ext cx="10697998" cy="4849933"/>
          </a:xfrm>
        </p:spPr>
        <p:txBody>
          <a:bodyPr/>
          <a:lstStyle/>
          <a:p>
            <a:pPr marL="228600" lvl="0" indent="-228600">
              <a:buFont typeface="Arial" panose="020B0604020202020204" pitchFamily="34" charset="0"/>
              <a:buChar char="•"/>
            </a:pPr>
            <a:r>
              <a:rPr lang="en-US" sz="2600" dirty="0">
                <a:solidFill>
                  <a:prstClr val="black"/>
                </a:solidFill>
                <a:latin typeface="DIN 2014" panose="020B0504020202020204" pitchFamily="34" charset="0"/>
                <a:ea typeface="DIN 2014" panose="020B0504020202020204" pitchFamily="34" charset="0"/>
                <a:cs typeface="+mn-cs"/>
              </a:rPr>
              <a:t>Tracking for compliance</a:t>
            </a:r>
          </a:p>
          <a:p>
            <a:pPr marL="685800" lvl="1" indent="-228600">
              <a:buFont typeface="Arial" panose="020B0604020202020204" pitchFamily="34" charset="0"/>
              <a:buChar char="•"/>
            </a:pPr>
            <a:r>
              <a:rPr lang="en-US" sz="2600" dirty="0">
                <a:solidFill>
                  <a:prstClr val="black"/>
                </a:solidFill>
                <a:latin typeface="DIN 2014" panose="020B0504020202020204" pitchFamily="34" charset="0"/>
                <a:ea typeface="DIN 2014" panose="020B0504020202020204" pitchFamily="34" charset="0"/>
                <a:cs typeface="+mn-cs"/>
              </a:rPr>
              <a:t>Where are students located</a:t>
            </a:r>
          </a:p>
          <a:p>
            <a:pPr marL="1143000" lvl="2" indent="-228600">
              <a:buFont typeface="Arial" panose="020B0604020202020204" pitchFamily="34" charset="0"/>
              <a:buChar char="•"/>
            </a:pPr>
            <a:r>
              <a:rPr lang="en-US" sz="2600" dirty="0">
                <a:solidFill>
                  <a:prstClr val="black"/>
                </a:solidFill>
                <a:latin typeface="DIN 2014" panose="020B0504020202020204" pitchFamily="34" charset="0"/>
                <a:ea typeface="DIN 2014" panose="020B0504020202020204" pitchFamily="34" charset="0"/>
                <a:cs typeface="+mn-cs"/>
              </a:rPr>
              <a:t>Physical</a:t>
            </a:r>
          </a:p>
          <a:p>
            <a:pPr marL="1143000" lvl="2" indent="-228600">
              <a:buFont typeface="Arial" panose="020B0604020202020204" pitchFamily="34" charset="0"/>
              <a:buChar char="•"/>
            </a:pPr>
            <a:r>
              <a:rPr lang="en-US" sz="2600" dirty="0">
                <a:solidFill>
                  <a:prstClr val="black"/>
                </a:solidFill>
                <a:latin typeface="DIN 2014" panose="020B0504020202020204" pitchFamily="34" charset="0"/>
                <a:ea typeface="DIN 2014" panose="020B0504020202020204" pitchFamily="34" charset="0"/>
                <a:cs typeface="+mn-cs"/>
              </a:rPr>
              <a:t>Online</a:t>
            </a:r>
          </a:p>
          <a:p>
            <a:pPr marL="228600" indent="-228600">
              <a:buFont typeface="Arial" panose="020B0604020202020204" pitchFamily="34" charset="0"/>
              <a:buChar char="•"/>
            </a:pPr>
            <a:endParaRPr lang="en-US" sz="2600" dirty="0">
              <a:solidFill>
                <a:prstClr val="black"/>
              </a:solidFill>
              <a:latin typeface="DIN 2014" panose="020B0504020202020204" pitchFamily="34" charset="0"/>
              <a:ea typeface="DIN 2014" panose="020B0504020202020204" pitchFamily="34" charset="0"/>
              <a:cs typeface="+mn-cs"/>
            </a:endParaRPr>
          </a:p>
          <a:p>
            <a:pPr marL="228600" indent="-228600">
              <a:buFont typeface="Arial" panose="020B0604020202020204" pitchFamily="34" charset="0"/>
              <a:buChar char="•"/>
            </a:pPr>
            <a:r>
              <a:rPr lang="en-US" sz="2600" dirty="0">
                <a:solidFill>
                  <a:prstClr val="black"/>
                </a:solidFill>
                <a:latin typeface="DIN 2014" panose="020B0504020202020204" pitchFamily="34" charset="0"/>
                <a:ea typeface="DIN 2014" panose="020B0504020202020204" pitchFamily="34" charset="0"/>
                <a:cs typeface="+mn-cs"/>
              </a:rPr>
              <a:t>Where are students conducting field experiences?</a:t>
            </a:r>
          </a:p>
          <a:p>
            <a:pPr marL="228600" indent="-228600">
              <a:buFont typeface="Arial" panose="020B0604020202020204" pitchFamily="34" charset="0"/>
              <a:buChar char="•"/>
            </a:pPr>
            <a:endParaRPr lang="en-US" sz="2600" dirty="0">
              <a:solidFill>
                <a:prstClr val="black"/>
              </a:solidFill>
              <a:latin typeface="DIN 2014" panose="020B0504020202020204" pitchFamily="34" charset="0"/>
              <a:ea typeface="DIN 2014" panose="020B0504020202020204" pitchFamily="34" charset="0"/>
              <a:cs typeface="+mn-cs"/>
            </a:endParaRPr>
          </a:p>
          <a:p>
            <a:pPr marL="228600" indent="-228600">
              <a:buFont typeface="Arial" panose="020B0604020202020204" pitchFamily="34" charset="0"/>
              <a:buChar char="•"/>
            </a:pPr>
            <a:r>
              <a:rPr lang="en-US" sz="2600" dirty="0">
                <a:solidFill>
                  <a:prstClr val="black"/>
                </a:solidFill>
                <a:latin typeface="DIN 2014" panose="020B0504020202020204" pitchFamily="34" charset="0"/>
                <a:ea typeface="DIN 2014" panose="020B0504020202020204" pitchFamily="34" charset="0"/>
                <a:cs typeface="+mn-cs"/>
              </a:rPr>
              <a:t>Professional licensure</a:t>
            </a:r>
          </a:p>
          <a:p>
            <a:pPr marL="228600" indent="-228600">
              <a:buFont typeface="Arial" panose="020B0604020202020204" pitchFamily="34" charset="0"/>
              <a:buChar char="•"/>
            </a:pPr>
            <a:endParaRPr lang="en-US" sz="2600" dirty="0">
              <a:solidFill>
                <a:prstClr val="black"/>
              </a:solidFill>
              <a:latin typeface="DIN 2014" panose="020B0504020202020204" pitchFamily="34" charset="0"/>
              <a:ea typeface="DIN 2014" panose="020B0504020202020204" pitchFamily="34" charset="0"/>
              <a:cs typeface="+mn-cs"/>
            </a:endParaRPr>
          </a:p>
          <a:p>
            <a:pPr marL="228600" indent="-228600">
              <a:buFont typeface="Arial" panose="020B0604020202020204" pitchFamily="34" charset="0"/>
              <a:buChar char="•"/>
            </a:pPr>
            <a:r>
              <a:rPr lang="en-US" sz="2600" dirty="0">
                <a:solidFill>
                  <a:prstClr val="black"/>
                </a:solidFill>
                <a:latin typeface="DIN 2014" panose="020B0504020202020204" pitchFamily="34" charset="0"/>
                <a:ea typeface="DIN 2014" panose="020B0504020202020204" pitchFamily="34" charset="0"/>
                <a:cs typeface="+mn-cs"/>
              </a:rPr>
              <a:t>Budgets of up to half a million dollars to maintain state approvals</a:t>
            </a:r>
          </a:p>
        </p:txBody>
      </p:sp>
    </p:spTree>
    <p:custDataLst>
      <p:tags r:id="rId1"/>
    </p:custDataLst>
    <p:extLst>
      <p:ext uri="{BB962C8B-B14F-4D97-AF65-F5344CB8AC3E}">
        <p14:creationId xmlns:p14="http://schemas.microsoft.com/office/powerpoint/2010/main" val="1266931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22424B-06B7-4A02-B99D-44D3112B1F12}"/>
              </a:ext>
            </a:extLst>
          </p:cNvPr>
          <p:cNvSpPr>
            <a:spLocks noGrp="1"/>
          </p:cNvSpPr>
          <p:nvPr>
            <p:ph type="body" sz="quarter" idx="11"/>
          </p:nvPr>
        </p:nvSpPr>
        <p:spPr>
          <a:xfrm>
            <a:off x="781878" y="853439"/>
            <a:ext cx="10697998" cy="563881"/>
          </a:xfrm>
        </p:spPr>
        <p:txBody>
          <a:bodyPr/>
          <a:lstStyle/>
          <a:p>
            <a:r>
              <a:rPr lang="en-US" sz="3200" dirty="0">
                <a:solidFill>
                  <a:srgbClr val="1B3663"/>
                </a:solidFill>
                <a:latin typeface="DIN 2014" panose="020B0504020202020204" pitchFamily="34" charset="0"/>
                <a:ea typeface="DIN 2014" panose="020B0504020202020204" pitchFamily="34" charset="0"/>
              </a:rPr>
              <a:t>Tracking for Ongoing Authorization / Compliance</a:t>
            </a:r>
          </a:p>
        </p:txBody>
      </p:sp>
      <p:sp>
        <p:nvSpPr>
          <p:cNvPr id="4" name="Text Placeholder 3">
            <a:extLst>
              <a:ext uri="{FF2B5EF4-FFF2-40B4-BE49-F238E27FC236}">
                <a16:creationId xmlns:a16="http://schemas.microsoft.com/office/drawing/2014/main" id="{CF45FDEB-DD55-4491-A7D8-7189CF959389}"/>
              </a:ext>
            </a:extLst>
          </p:cNvPr>
          <p:cNvSpPr>
            <a:spLocks noGrp="1"/>
          </p:cNvSpPr>
          <p:nvPr>
            <p:ph type="body" sz="quarter" idx="14"/>
          </p:nvPr>
        </p:nvSpPr>
        <p:spPr>
          <a:xfrm>
            <a:off x="781878" y="1471353"/>
            <a:ext cx="10697998" cy="4849933"/>
          </a:xfrm>
        </p:spPr>
        <p:txBody>
          <a:bodyPr numCol="2"/>
          <a:lstStyle/>
          <a:p>
            <a:pPr marL="457200" indent="-457200" fontAlgn="base">
              <a:buFont typeface="Arial" panose="020B0604020202020204" pitchFamily="34" charset="0"/>
              <a:buChar char="•"/>
            </a:pPr>
            <a:r>
              <a:rPr lang="en-US" sz="3200" dirty="0">
                <a:solidFill>
                  <a:schemeClr val="tx1"/>
                </a:solidFill>
                <a:latin typeface="DIN 2014" panose="020B0504020202020204" pitchFamily="34" charset="0"/>
                <a:ea typeface="DIN 2014" panose="020B0504020202020204" pitchFamily="34" charset="0"/>
              </a:rPr>
              <a:t>Enrollment </a:t>
            </a:r>
          </a:p>
          <a:p>
            <a:pPr marL="457200" indent="-457200" fontAlgn="base">
              <a:buFont typeface="Arial" panose="020B0604020202020204" pitchFamily="34" charset="0"/>
              <a:buChar char="•"/>
            </a:pPr>
            <a:r>
              <a:rPr lang="en-US" sz="3200" dirty="0">
                <a:solidFill>
                  <a:schemeClr val="tx1"/>
                </a:solidFill>
                <a:latin typeface="DIN 2014" panose="020B0504020202020204" pitchFamily="34" charset="0"/>
                <a:ea typeface="DIN 2014" panose="020B0504020202020204" pitchFamily="34" charset="0"/>
              </a:rPr>
              <a:t>Completers</a:t>
            </a:r>
          </a:p>
          <a:p>
            <a:pPr marL="457200" indent="-457200" fontAlgn="base">
              <a:buFont typeface="Arial" panose="020B0604020202020204" pitchFamily="34" charset="0"/>
              <a:buChar char="•"/>
            </a:pPr>
            <a:r>
              <a:rPr lang="en-US" sz="3200" dirty="0">
                <a:solidFill>
                  <a:schemeClr val="tx1"/>
                </a:solidFill>
                <a:latin typeface="DIN 2014" panose="020B0504020202020204" pitchFamily="34" charset="0"/>
                <a:ea typeface="DIN 2014" panose="020B0504020202020204" pitchFamily="34" charset="0"/>
              </a:rPr>
              <a:t>Retention / Graduation / Employment Rates</a:t>
            </a:r>
          </a:p>
          <a:p>
            <a:pPr marL="457200" indent="-457200" fontAlgn="base">
              <a:buFont typeface="Arial" panose="020B0604020202020204" pitchFamily="34" charset="0"/>
              <a:buChar char="•"/>
            </a:pPr>
            <a:r>
              <a:rPr lang="en-US" sz="3200" dirty="0">
                <a:solidFill>
                  <a:schemeClr val="tx1"/>
                </a:solidFill>
                <a:latin typeface="DIN 2014" panose="020B0504020202020204" pitchFamily="34" charset="0"/>
                <a:ea typeface="DIN 2014" panose="020B0504020202020204" pitchFamily="34" charset="0"/>
              </a:rPr>
              <a:t>Financial Aid</a:t>
            </a:r>
          </a:p>
          <a:p>
            <a:pPr marL="457200" indent="-457200" fontAlgn="base">
              <a:buFont typeface="Arial" panose="020B0604020202020204" pitchFamily="34" charset="0"/>
              <a:buChar char="•"/>
            </a:pPr>
            <a:r>
              <a:rPr lang="en-US" sz="3200" dirty="0">
                <a:solidFill>
                  <a:schemeClr val="tx1"/>
                </a:solidFill>
                <a:latin typeface="DIN 2014" panose="020B0504020202020204" pitchFamily="34" charset="0"/>
                <a:ea typeface="DIN 2014" panose="020B0504020202020204" pitchFamily="34" charset="0"/>
              </a:rPr>
              <a:t>Financial Statements</a:t>
            </a:r>
          </a:p>
          <a:p>
            <a:pPr marL="457200" indent="-457200" fontAlgn="base">
              <a:buFont typeface="Arial" panose="020B0604020202020204" pitchFamily="34" charset="0"/>
              <a:buChar char="•"/>
            </a:pPr>
            <a:r>
              <a:rPr lang="en-US" sz="3200" dirty="0">
                <a:solidFill>
                  <a:schemeClr val="tx1"/>
                </a:solidFill>
                <a:latin typeface="DIN 2014" panose="020B0504020202020204" pitchFamily="34" charset="0"/>
                <a:ea typeface="DIN 2014" panose="020B0504020202020204" pitchFamily="34" charset="0"/>
              </a:rPr>
              <a:t>Recruiting Agent Licenses</a:t>
            </a:r>
          </a:p>
          <a:p>
            <a:pPr marL="457200" indent="-457200" fontAlgn="base">
              <a:buFont typeface="Arial" panose="020B0604020202020204" pitchFamily="34" charset="0"/>
              <a:buChar char="•"/>
            </a:pPr>
            <a:endParaRPr lang="en-US" sz="3200" dirty="0">
              <a:solidFill>
                <a:schemeClr val="tx1"/>
              </a:solidFill>
              <a:latin typeface="DIN 2014" panose="020B0504020202020204" pitchFamily="34" charset="0"/>
              <a:ea typeface="DIN 2014" panose="020B0504020202020204" pitchFamily="34" charset="0"/>
            </a:endParaRPr>
          </a:p>
          <a:p>
            <a:pPr marL="457200" indent="-457200" fontAlgn="base">
              <a:buFont typeface="Arial" panose="020B0604020202020204" pitchFamily="34" charset="0"/>
              <a:buChar char="•"/>
            </a:pPr>
            <a:endParaRPr lang="en-US" sz="3200" dirty="0">
              <a:solidFill>
                <a:schemeClr val="tx1"/>
              </a:solidFill>
              <a:latin typeface="DIN 2014" panose="020B0504020202020204" pitchFamily="34" charset="0"/>
              <a:ea typeface="DIN 2014" panose="020B0504020202020204" pitchFamily="34" charset="0"/>
            </a:endParaRPr>
          </a:p>
          <a:p>
            <a:pPr marL="457200" indent="-457200" fontAlgn="base">
              <a:buFont typeface="Arial" panose="020B0604020202020204" pitchFamily="34" charset="0"/>
              <a:buChar char="•"/>
            </a:pPr>
            <a:r>
              <a:rPr lang="en-US" sz="3200" dirty="0">
                <a:solidFill>
                  <a:schemeClr val="tx1"/>
                </a:solidFill>
                <a:latin typeface="DIN 2014" panose="020B0504020202020204" pitchFamily="34" charset="0"/>
                <a:ea typeface="DIN 2014" panose="020B0504020202020204" pitchFamily="34" charset="0"/>
              </a:rPr>
              <a:t>Program Modifications</a:t>
            </a:r>
          </a:p>
          <a:p>
            <a:pPr marL="457200" indent="-457200" fontAlgn="base">
              <a:buFont typeface="Arial" panose="020B0604020202020204" pitchFamily="34" charset="0"/>
              <a:buChar char="•"/>
            </a:pPr>
            <a:r>
              <a:rPr lang="en-US" sz="3200" dirty="0">
                <a:solidFill>
                  <a:schemeClr val="tx1"/>
                </a:solidFill>
                <a:latin typeface="DIN 2014" panose="020B0504020202020204" pitchFamily="34" charset="0"/>
                <a:ea typeface="DIN 2014" panose="020B0504020202020204" pitchFamily="34" charset="0"/>
              </a:rPr>
              <a:t>Faculty</a:t>
            </a:r>
          </a:p>
          <a:p>
            <a:pPr marL="457200" indent="-457200" fontAlgn="base">
              <a:buFont typeface="Arial" panose="020B0604020202020204" pitchFamily="34" charset="0"/>
              <a:buChar char="•"/>
            </a:pPr>
            <a:r>
              <a:rPr lang="en-US" sz="3200" dirty="0">
                <a:solidFill>
                  <a:schemeClr val="tx1"/>
                </a:solidFill>
                <a:latin typeface="DIN 2014" panose="020B0504020202020204" pitchFamily="34" charset="0"/>
                <a:ea typeface="DIN 2014" panose="020B0504020202020204" pitchFamily="34" charset="0"/>
              </a:rPr>
              <a:t>Student Complaints</a:t>
            </a:r>
          </a:p>
          <a:p>
            <a:pPr marL="457200" indent="-457200" fontAlgn="base">
              <a:buFont typeface="Arial" panose="020B0604020202020204" pitchFamily="34" charset="0"/>
              <a:buChar char="•"/>
            </a:pPr>
            <a:r>
              <a:rPr lang="en-US" sz="3200" dirty="0">
                <a:solidFill>
                  <a:schemeClr val="tx1"/>
                </a:solidFill>
                <a:latin typeface="DIN 2014" panose="020B0504020202020204" pitchFamily="34" charset="0"/>
                <a:ea typeface="DIN 2014" panose="020B0504020202020204" pitchFamily="34" charset="0"/>
              </a:rPr>
              <a:t>Advertisement / Partnerships</a:t>
            </a:r>
          </a:p>
          <a:p>
            <a:pPr marL="457200" indent="-457200" fontAlgn="base">
              <a:buFont typeface="Arial" panose="020B0604020202020204" pitchFamily="34" charset="0"/>
              <a:buChar char="•"/>
            </a:pPr>
            <a:r>
              <a:rPr lang="en-US" sz="3200" dirty="0">
                <a:solidFill>
                  <a:schemeClr val="tx1"/>
                </a:solidFill>
                <a:latin typeface="DIN 2014" panose="020B0504020202020204" pitchFamily="34" charset="0"/>
                <a:ea typeface="DIN 2014" panose="020B0504020202020204" pitchFamily="34" charset="0"/>
              </a:rPr>
              <a:t>Secretary of State</a:t>
            </a:r>
          </a:p>
          <a:p>
            <a:pPr marL="457200" indent="-457200" fontAlgn="base">
              <a:buFont typeface="Arial" panose="020B0604020202020204" pitchFamily="34" charset="0"/>
              <a:buChar char="•"/>
            </a:pPr>
            <a:r>
              <a:rPr lang="en-US" sz="3200" dirty="0">
                <a:solidFill>
                  <a:schemeClr val="tx1"/>
                </a:solidFill>
                <a:latin typeface="DIN 2014" panose="020B0504020202020204" pitchFamily="34" charset="0"/>
                <a:ea typeface="DIN 2014" panose="020B0504020202020204" pitchFamily="34" charset="0"/>
              </a:rPr>
              <a:t>Professional licensure</a:t>
            </a:r>
          </a:p>
          <a:p>
            <a:pPr marL="457200" indent="-457200" fontAlgn="base">
              <a:buFont typeface="Arial" panose="020B0604020202020204" pitchFamily="34" charset="0"/>
              <a:buChar char="•"/>
            </a:pPr>
            <a:r>
              <a:rPr lang="en-US" sz="3200" dirty="0">
                <a:solidFill>
                  <a:schemeClr val="tx1"/>
                </a:solidFill>
                <a:latin typeface="DIN 2014" panose="020B0504020202020204" pitchFamily="34" charset="0"/>
                <a:ea typeface="DIN 2014" panose="020B0504020202020204" pitchFamily="34" charset="0"/>
              </a:rPr>
              <a:t>Surety Bonds</a:t>
            </a:r>
          </a:p>
          <a:p>
            <a:pPr fontAlgn="base"/>
            <a:endParaRPr lang="en-US" sz="2800" dirty="0"/>
          </a:p>
        </p:txBody>
      </p:sp>
    </p:spTree>
    <p:custDataLst>
      <p:tags r:id="rId1"/>
    </p:custDataLst>
    <p:extLst>
      <p:ext uri="{BB962C8B-B14F-4D97-AF65-F5344CB8AC3E}">
        <p14:creationId xmlns:p14="http://schemas.microsoft.com/office/powerpoint/2010/main" val="3890698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22424B-06B7-4A02-B99D-44D3112B1F12}"/>
              </a:ext>
            </a:extLst>
          </p:cNvPr>
          <p:cNvSpPr>
            <a:spLocks noGrp="1"/>
          </p:cNvSpPr>
          <p:nvPr>
            <p:ph type="body" sz="quarter" idx="11"/>
          </p:nvPr>
        </p:nvSpPr>
        <p:spPr>
          <a:xfrm>
            <a:off x="781878" y="853439"/>
            <a:ext cx="10697998" cy="563881"/>
          </a:xfrm>
        </p:spPr>
        <p:txBody>
          <a:bodyPr/>
          <a:lstStyle/>
          <a:p>
            <a:r>
              <a:rPr lang="en-US" sz="3200" dirty="0">
                <a:solidFill>
                  <a:srgbClr val="1B3663"/>
                </a:solidFill>
                <a:latin typeface="DIN 2014" panose="020B0504020202020204" pitchFamily="34" charset="0"/>
                <a:ea typeface="DIN 2014" panose="020B0504020202020204" pitchFamily="34" charset="0"/>
              </a:rPr>
              <a:t>What next?</a:t>
            </a:r>
          </a:p>
        </p:txBody>
      </p:sp>
      <p:sp>
        <p:nvSpPr>
          <p:cNvPr id="4" name="Text Placeholder 3">
            <a:extLst>
              <a:ext uri="{FF2B5EF4-FFF2-40B4-BE49-F238E27FC236}">
                <a16:creationId xmlns:a16="http://schemas.microsoft.com/office/drawing/2014/main" id="{CF45FDEB-DD55-4491-A7D8-7189CF959389}"/>
              </a:ext>
            </a:extLst>
          </p:cNvPr>
          <p:cNvSpPr>
            <a:spLocks noGrp="1"/>
          </p:cNvSpPr>
          <p:nvPr>
            <p:ph type="body" sz="quarter" idx="14"/>
          </p:nvPr>
        </p:nvSpPr>
        <p:spPr>
          <a:xfrm>
            <a:off x="781878" y="1471353"/>
            <a:ext cx="10697998" cy="4849933"/>
          </a:xfrm>
        </p:spPr>
        <p:txBody>
          <a:bodyPr/>
          <a:lstStyle/>
          <a:p>
            <a:pPr marL="342900" lvl="0" indent="-342900" defTabSz="457200" fontAlgn="base">
              <a:lnSpc>
                <a:spcPct val="100000"/>
              </a:lnSpc>
              <a:spcBef>
                <a:spcPct val="20000"/>
              </a:spcBef>
              <a:buFont typeface="Arial"/>
              <a:buChar char="•"/>
            </a:pPr>
            <a:r>
              <a:rPr lang="en-US" sz="2700" dirty="0">
                <a:solidFill>
                  <a:schemeClr val="tx1"/>
                </a:solidFill>
                <a:latin typeface="DIN 2014" panose="020B0504020202020204" pitchFamily="34" charset="0"/>
                <a:ea typeface="DIN 2014" panose="020B0504020202020204" pitchFamily="34" charset="0"/>
                <a:cs typeface="+mn-cs"/>
              </a:rPr>
              <a:t>The work continues</a:t>
            </a:r>
          </a:p>
          <a:p>
            <a:pPr marL="800100" lvl="1" indent="-342900" defTabSz="457200" fontAlgn="base">
              <a:lnSpc>
                <a:spcPct val="100000"/>
              </a:lnSpc>
              <a:spcBef>
                <a:spcPct val="20000"/>
              </a:spcBef>
              <a:buFont typeface="Arial"/>
              <a:buChar char="•"/>
            </a:pPr>
            <a:r>
              <a:rPr lang="en-US" sz="2800" dirty="0">
                <a:latin typeface="DIN 2014" panose="020B0504020202020204" pitchFamily="34" charset="0"/>
                <a:ea typeface="DIN 2014" panose="020B0504020202020204" pitchFamily="34" charset="0"/>
                <a:cs typeface="+mn-cs"/>
              </a:rPr>
              <a:t>Disclosures</a:t>
            </a:r>
          </a:p>
          <a:p>
            <a:pPr marL="1257300" lvl="2" indent="-342900" defTabSz="457200" fontAlgn="base">
              <a:lnSpc>
                <a:spcPct val="100000"/>
              </a:lnSpc>
              <a:spcBef>
                <a:spcPct val="20000"/>
              </a:spcBef>
              <a:buFont typeface="Arial"/>
              <a:buChar char="•"/>
            </a:pPr>
            <a:r>
              <a:rPr lang="en-US" sz="2400" dirty="0">
                <a:latin typeface="DIN 2014" panose="020B0504020202020204" pitchFamily="34" charset="0"/>
                <a:ea typeface="DIN 2014" panose="020B0504020202020204" pitchFamily="34" charset="0"/>
                <a:cs typeface="+mn-cs"/>
              </a:rPr>
              <a:t>General</a:t>
            </a:r>
          </a:p>
          <a:p>
            <a:pPr marL="1257300" lvl="2" indent="-342900" defTabSz="457200" fontAlgn="base">
              <a:lnSpc>
                <a:spcPct val="100000"/>
              </a:lnSpc>
              <a:spcBef>
                <a:spcPct val="20000"/>
              </a:spcBef>
              <a:buFont typeface="Arial"/>
              <a:buChar char="•"/>
            </a:pPr>
            <a:r>
              <a:rPr lang="en-US" sz="2400" dirty="0">
                <a:latin typeface="DIN 2014" panose="020B0504020202020204" pitchFamily="34" charset="0"/>
                <a:ea typeface="DIN 2014" panose="020B0504020202020204" pitchFamily="34" charset="0"/>
                <a:cs typeface="+mn-cs"/>
              </a:rPr>
              <a:t>Individual</a:t>
            </a:r>
            <a:endParaRPr lang="en-US" sz="4100" dirty="0">
              <a:latin typeface="DIN 2014" panose="020B0504020202020204" pitchFamily="34" charset="0"/>
              <a:ea typeface="DIN 2014" panose="020B0504020202020204" pitchFamily="34" charset="0"/>
              <a:cs typeface="+mn-cs"/>
            </a:endParaRPr>
          </a:p>
          <a:p>
            <a:pPr marL="800100" lvl="1" indent="-342900" defTabSz="457200" fontAlgn="base">
              <a:lnSpc>
                <a:spcPct val="100000"/>
              </a:lnSpc>
              <a:spcBef>
                <a:spcPct val="20000"/>
              </a:spcBef>
              <a:buFont typeface="Arial"/>
              <a:buChar char="•"/>
            </a:pPr>
            <a:endParaRPr lang="en-US" sz="4100" dirty="0">
              <a:latin typeface="DIN 2014" panose="020B0504020202020204" pitchFamily="34" charset="0"/>
              <a:ea typeface="DIN 2014" panose="020B0504020202020204" pitchFamily="34" charset="0"/>
              <a:cs typeface="+mn-cs"/>
            </a:endParaRPr>
          </a:p>
          <a:p>
            <a:pPr marL="342900" indent="-342900" defTabSz="457200" fontAlgn="base">
              <a:lnSpc>
                <a:spcPct val="100000"/>
              </a:lnSpc>
              <a:spcBef>
                <a:spcPct val="20000"/>
              </a:spcBef>
              <a:buFont typeface="Arial"/>
              <a:buChar char="•"/>
            </a:pPr>
            <a:r>
              <a:rPr lang="en-US" sz="2700" dirty="0">
                <a:solidFill>
                  <a:schemeClr val="tx1"/>
                </a:solidFill>
                <a:latin typeface="DIN 2014" panose="020B0504020202020204" pitchFamily="34" charset="0"/>
                <a:ea typeface="DIN 2014" panose="020B0504020202020204" pitchFamily="34" charset="0"/>
                <a:cs typeface="+mn-cs"/>
              </a:rPr>
              <a:t>NC-SARA may have opened the doors to greater institutional reach; however, the work and role of State Authorization professionals continues to grow and are more relevant and valuable </a:t>
            </a:r>
          </a:p>
        </p:txBody>
      </p:sp>
    </p:spTree>
    <p:custDataLst>
      <p:tags r:id="rId1"/>
    </p:custDataLst>
    <p:extLst>
      <p:ext uri="{BB962C8B-B14F-4D97-AF65-F5344CB8AC3E}">
        <p14:creationId xmlns:p14="http://schemas.microsoft.com/office/powerpoint/2010/main" val="319496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CD01-B503-4601-8B5C-886858D2B9B1}"/>
              </a:ext>
            </a:extLst>
          </p:cNvPr>
          <p:cNvSpPr>
            <a:spLocks noGrp="1"/>
          </p:cNvSpPr>
          <p:nvPr>
            <p:ph type="title"/>
          </p:nvPr>
        </p:nvSpPr>
        <p:spPr>
          <a:xfrm>
            <a:off x="2420470" y="699247"/>
            <a:ext cx="9108142" cy="5450541"/>
          </a:xfrm>
        </p:spPr>
        <p:txBody>
          <a:bodyPr/>
          <a:lstStyle/>
          <a:p>
            <a:r>
              <a:rPr lang="en-US" dirty="0">
                <a:solidFill>
                  <a:srgbClr val="1B3663"/>
                </a:solidFill>
                <a:latin typeface="DIN 2014" panose="020B0504020202020204" pitchFamily="34" charset="0"/>
                <a:ea typeface="DIN 2014" panose="020B0504020202020204" pitchFamily="34" charset="0"/>
              </a:rPr>
              <a:t>PRESENTERS</a:t>
            </a:r>
            <a:br>
              <a:rPr lang="en-US" dirty="0">
                <a:latin typeface="DIN 2014" panose="020B0504020202020204" pitchFamily="34" charset="0"/>
                <a:ea typeface="DIN 2014" panose="020B0504020202020204" pitchFamily="34" charset="0"/>
              </a:rPr>
            </a:br>
            <a:br>
              <a:rPr lang="en-US" dirty="0">
                <a:latin typeface="DIN 2014" panose="020B0504020202020204" pitchFamily="34" charset="0"/>
                <a:ea typeface="DIN 2014" panose="020B0504020202020204" pitchFamily="34" charset="0"/>
              </a:rPr>
            </a:br>
            <a:r>
              <a:rPr lang="en-US" b="0" dirty="0"/>
              <a:t>Marianne Boeke, Senior Director for Research &amp; State Support, NC-SARA</a:t>
            </a:r>
            <a:br>
              <a:rPr lang="en-US" b="0" dirty="0"/>
            </a:br>
            <a:br>
              <a:rPr lang="en-US" b="0" dirty="0"/>
            </a:br>
            <a:r>
              <a:rPr lang="en-US" b="0" dirty="0"/>
              <a:t>Melanie Booth, Director of Educational Programs and Communications, NC-SARA</a:t>
            </a:r>
            <a:br>
              <a:rPr lang="en-US" b="0" dirty="0"/>
            </a:br>
            <a:br>
              <a:rPr lang="en-US" b="0" dirty="0"/>
            </a:br>
            <a:r>
              <a:rPr lang="en-US" b="0" dirty="0"/>
              <a:t>Tyson Heath, Senior Manager for Academic Engagement, University Compliance, and Title IX, Western Governors University</a:t>
            </a:r>
            <a:endParaRPr lang="en-US" dirty="0">
              <a:latin typeface="DIN 2014" panose="020B0504020202020204" pitchFamily="34" charset="0"/>
              <a:ea typeface="DIN 2014" panose="020B0504020202020204" pitchFamily="34" charset="0"/>
            </a:endParaRPr>
          </a:p>
        </p:txBody>
      </p:sp>
    </p:spTree>
    <p:custDataLst>
      <p:tags r:id="rId1"/>
    </p:custDataLst>
    <p:extLst>
      <p:ext uri="{BB962C8B-B14F-4D97-AF65-F5344CB8AC3E}">
        <p14:creationId xmlns:p14="http://schemas.microsoft.com/office/powerpoint/2010/main" val="2668013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6FACF-4CD7-4364-AAEC-A81F80523DCF}"/>
              </a:ext>
            </a:extLst>
          </p:cNvPr>
          <p:cNvSpPr>
            <a:spLocks noGrp="1"/>
          </p:cNvSpPr>
          <p:nvPr>
            <p:ph type="title"/>
          </p:nvPr>
        </p:nvSpPr>
        <p:spPr/>
        <p:txBody>
          <a:bodyPr/>
          <a:lstStyle/>
          <a:p>
            <a:r>
              <a:rPr lang="en-US" dirty="0"/>
              <a:t>Discussion: Q &amp; A</a:t>
            </a:r>
          </a:p>
        </p:txBody>
      </p:sp>
    </p:spTree>
    <p:custDataLst>
      <p:tags r:id="rId1"/>
    </p:custDataLst>
    <p:extLst>
      <p:ext uri="{BB962C8B-B14F-4D97-AF65-F5344CB8AC3E}">
        <p14:creationId xmlns:p14="http://schemas.microsoft.com/office/powerpoint/2010/main" val="1621823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284E74-3D34-4F6C-A0E9-DA582D73DC32}"/>
              </a:ext>
            </a:extLst>
          </p:cNvPr>
          <p:cNvSpPr>
            <a:spLocks noGrp="1"/>
          </p:cNvSpPr>
          <p:nvPr>
            <p:ph type="title"/>
          </p:nvPr>
        </p:nvSpPr>
        <p:spPr>
          <a:xfrm>
            <a:off x="3359943" y="4053089"/>
            <a:ext cx="5472114" cy="2411719"/>
          </a:xfrm>
        </p:spPr>
        <p:txBody>
          <a:bodyPr/>
          <a:lstStyle/>
          <a:p>
            <a:pPr lvl="0">
              <a:lnSpc>
                <a:spcPct val="120000"/>
              </a:lnSpc>
              <a:spcBef>
                <a:spcPts val="0"/>
              </a:spcBef>
            </a:pPr>
            <a:br>
              <a:rPr lang="en-US" dirty="0">
                <a:latin typeface="DIN 2014" panose="020B0504020202020204" pitchFamily="34" charset="0"/>
                <a:ea typeface="DIN 2014" panose="020B0504020202020204" pitchFamily="34" charset="0"/>
              </a:rPr>
            </a:br>
            <a:r>
              <a:rPr lang="en-US" b="0" dirty="0">
                <a:latin typeface="DIN 2014" panose="020B0504020202020204" pitchFamily="34" charset="0"/>
                <a:ea typeface="DIN 2014" panose="020B0504020202020204" pitchFamily="34" charset="0"/>
              </a:rPr>
              <a:t>For questions please email: </a:t>
            </a:r>
            <a:br>
              <a:rPr lang="en-US" b="0" dirty="0">
                <a:latin typeface="DIN 2014" panose="020B0504020202020204" pitchFamily="34" charset="0"/>
                <a:ea typeface="DIN 2014" panose="020B0504020202020204" pitchFamily="34" charset="0"/>
              </a:rPr>
            </a:br>
            <a:r>
              <a:rPr lang="en-US" b="0" dirty="0">
                <a:latin typeface="DIN 2014" panose="020B0504020202020204" pitchFamily="34" charset="0"/>
                <a:ea typeface="DIN 2014" panose="020B0504020202020204" pitchFamily="34" charset="0"/>
                <a:hlinkClick r:id="rId3"/>
              </a:rPr>
              <a:t>Info@nc-sara.org</a:t>
            </a:r>
            <a:br>
              <a:rPr lang="en-US" b="0" dirty="0">
                <a:latin typeface="DIN 2014" panose="020B0504020202020204" pitchFamily="34" charset="0"/>
                <a:ea typeface="DIN 2014" panose="020B0504020202020204" pitchFamily="34" charset="0"/>
              </a:rPr>
            </a:br>
            <a:r>
              <a:rPr lang="en-US" b="0" dirty="0">
                <a:latin typeface="DIN 2014" panose="020B0504020202020204" pitchFamily="34" charset="0"/>
                <a:ea typeface="DIN 2014" panose="020B0504020202020204" pitchFamily="34" charset="0"/>
              </a:rPr>
              <a:t> </a:t>
            </a:r>
            <a:br>
              <a:rPr lang="en-US" b="0" dirty="0">
                <a:latin typeface="DIN 2014" panose="020B0504020202020204" pitchFamily="34" charset="0"/>
                <a:ea typeface="DIN 2014" panose="020B0504020202020204" pitchFamily="34" charset="0"/>
              </a:rPr>
            </a:br>
            <a:r>
              <a:rPr lang="en-US" b="0" dirty="0">
                <a:latin typeface="DIN 2014" panose="020B0504020202020204" pitchFamily="34" charset="0"/>
                <a:ea typeface="DIN 2014" panose="020B0504020202020204" pitchFamily="34" charset="0"/>
              </a:rPr>
              <a:t>NC-SARA Website:  </a:t>
            </a:r>
            <a:r>
              <a:rPr lang="en-US" b="0" dirty="0">
                <a:latin typeface="DIN 2014" panose="020B0504020202020204" pitchFamily="34" charset="0"/>
                <a:ea typeface="DIN 2014" panose="020B0504020202020204" pitchFamily="34" charset="0"/>
                <a:hlinkClick r:id="rId4"/>
              </a:rPr>
              <a:t>www.nc-sara.org</a:t>
            </a:r>
            <a:br>
              <a:rPr lang="en-US" b="0" dirty="0">
                <a:latin typeface="DIN 2014" panose="020B0504020202020204" pitchFamily="34" charset="0"/>
                <a:ea typeface="DIN 2014" panose="020B0504020202020204" pitchFamily="34" charset="0"/>
              </a:rPr>
            </a:br>
            <a:br>
              <a:rPr lang="en-US" b="0" dirty="0">
                <a:latin typeface="DIN 2014" panose="020B0504020202020204" pitchFamily="34" charset="0"/>
                <a:ea typeface="DIN 2014" panose="020B0504020202020204" pitchFamily="34" charset="0"/>
              </a:rPr>
            </a:br>
            <a:r>
              <a:rPr lang="en-US" b="0" dirty="0">
                <a:latin typeface="DIN 2014" panose="020B0504020202020204" pitchFamily="34" charset="0"/>
                <a:ea typeface="DIN 2014" panose="020B0504020202020204" pitchFamily="34" charset="0"/>
              </a:rPr>
              <a:t>Twitter: </a:t>
            </a:r>
            <a:r>
              <a:rPr lang="en-US" b="0" dirty="0">
                <a:solidFill>
                  <a:srgbClr val="215297"/>
                </a:solidFill>
                <a:latin typeface="DIN 2014" panose="020B0504020202020204" pitchFamily="34" charset="0"/>
                <a:ea typeface="DIN 2014" panose="020B0504020202020204" pitchFamily="34" charset="0"/>
              </a:rPr>
              <a:t>@NCSARA_News</a:t>
            </a:r>
            <a:br>
              <a:rPr lang="en-US" dirty="0">
                <a:solidFill>
                  <a:prstClr val="black"/>
                </a:solidFill>
                <a:latin typeface="DIN 2014" panose="020B0504020202020204" pitchFamily="34" charset="0"/>
                <a:ea typeface="DIN 2014" panose="020B0504020202020204" pitchFamily="34" charset="0"/>
                <a:cs typeface="Arial" panose="020B0604020202020204" pitchFamily="34" charset="0"/>
              </a:rPr>
            </a:br>
            <a:endParaRPr lang="en-US" dirty="0">
              <a:latin typeface="DIN 2014" panose="020B0504020202020204" pitchFamily="34" charset="0"/>
              <a:ea typeface="DIN 2014" panose="020B0504020202020204" pitchFamily="34" charset="0"/>
            </a:endParaRPr>
          </a:p>
        </p:txBody>
      </p:sp>
      <p:sp>
        <p:nvSpPr>
          <p:cNvPr id="6" name="TextBox 5">
            <a:extLst>
              <a:ext uri="{FF2B5EF4-FFF2-40B4-BE49-F238E27FC236}">
                <a16:creationId xmlns:a16="http://schemas.microsoft.com/office/drawing/2014/main" id="{D275F6A5-260D-4032-8303-1220D8A5FD62}"/>
              </a:ext>
            </a:extLst>
          </p:cNvPr>
          <p:cNvSpPr txBox="1"/>
          <p:nvPr/>
        </p:nvSpPr>
        <p:spPr>
          <a:xfrm>
            <a:off x="1" y="858982"/>
            <a:ext cx="12192000" cy="923330"/>
          </a:xfrm>
          <a:prstGeom prst="rect">
            <a:avLst/>
          </a:prstGeom>
          <a:noFill/>
        </p:spPr>
        <p:txBody>
          <a:bodyPr wrap="square" rtlCol="0">
            <a:spAutoFit/>
          </a:bodyPr>
          <a:lstStyle/>
          <a:p>
            <a:pPr algn="ctr"/>
            <a:r>
              <a:rPr lang="en-US" sz="5400" dirty="0">
                <a:solidFill>
                  <a:schemeClr val="accent6">
                    <a:lumMod val="75000"/>
                    <a:lumOff val="25000"/>
                  </a:schemeClr>
                </a:solidFill>
                <a:latin typeface="DIN 2014" panose="020B0504020202020204" pitchFamily="34" charset="0"/>
                <a:ea typeface="DIN 2014" panose="020B0504020202020204" pitchFamily="34" charset="0"/>
                <a:cs typeface="Open Sans" panose="020B0606030504020204" pitchFamily="34" charset="0"/>
              </a:rPr>
              <a:t>Thank You! </a:t>
            </a:r>
          </a:p>
        </p:txBody>
      </p:sp>
    </p:spTree>
    <p:custDataLst>
      <p:tags r:id="rId1"/>
    </p:custDataLst>
    <p:extLst>
      <p:ext uri="{BB962C8B-B14F-4D97-AF65-F5344CB8AC3E}">
        <p14:creationId xmlns:p14="http://schemas.microsoft.com/office/powerpoint/2010/main" val="405715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5698E-8DB2-5C4D-AD7E-1A7FA6C8275E}"/>
              </a:ext>
            </a:extLst>
          </p:cNvPr>
          <p:cNvSpPr>
            <a:spLocks noGrp="1"/>
          </p:cNvSpPr>
          <p:nvPr>
            <p:ph type="title"/>
          </p:nvPr>
        </p:nvSpPr>
        <p:spPr/>
        <p:txBody>
          <a:bodyPr/>
          <a:lstStyle/>
          <a:p>
            <a:r>
              <a:rPr lang="en-US" sz="3200" dirty="0">
                <a:solidFill>
                  <a:srgbClr val="1B3663"/>
                </a:solidFill>
                <a:latin typeface="DIN 2014" panose="020B0504020202020204" pitchFamily="34" charset="0"/>
                <a:ea typeface="DIN 2014" panose="020B0504020202020204" pitchFamily="34" charset="0"/>
              </a:rPr>
              <a:t>HISTORY &amp; MISSION</a:t>
            </a:r>
          </a:p>
        </p:txBody>
      </p:sp>
    </p:spTree>
    <p:custDataLst>
      <p:tags r:id="rId1"/>
    </p:custDataLst>
    <p:extLst>
      <p:ext uri="{BB962C8B-B14F-4D97-AF65-F5344CB8AC3E}">
        <p14:creationId xmlns:p14="http://schemas.microsoft.com/office/powerpoint/2010/main" val="3997617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48DAD7-AAA9-408E-928A-9BB674E4E691}"/>
              </a:ext>
            </a:extLst>
          </p:cNvPr>
          <p:cNvSpPr>
            <a:spLocks noGrp="1"/>
          </p:cNvSpPr>
          <p:nvPr>
            <p:ph type="body" sz="quarter" idx="13"/>
          </p:nvPr>
        </p:nvSpPr>
        <p:spPr/>
        <p:txBody>
          <a:bodyPr/>
          <a:lstStyle/>
          <a:p>
            <a:r>
              <a:rPr lang="en-US" dirty="0">
                <a:solidFill>
                  <a:srgbClr val="1B3663"/>
                </a:solidFill>
                <a:latin typeface="DIN 2014" panose="020B0504020202020204" pitchFamily="34" charset="0"/>
                <a:ea typeface="DIN 2014" panose="020B0504020202020204" pitchFamily="34" charset="0"/>
              </a:rPr>
              <a:t>Mission</a:t>
            </a:r>
            <a:endParaRPr lang="en-US" dirty="0"/>
          </a:p>
        </p:txBody>
      </p:sp>
      <p:sp>
        <p:nvSpPr>
          <p:cNvPr id="6" name="Text Placeholder 5">
            <a:extLst>
              <a:ext uri="{FF2B5EF4-FFF2-40B4-BE49-F238E27FC236}">
                <a16:creationId xmlns:a16="http://schemas.microsoft.com/office/drawing/2014/main" id="{D5F4640F-1909-4A04-9D80-F37C300C3B80}"/>
              </a:ext>
            </a:extLst>
          </p:cNvPr>
          <p:cNvSpPr>
            <a:spLocks noGrp="1"/>
          </p:cNvSpPr>
          <p:nvPr>
            <p:ph type="body" sz="quarter" idx="14"/>
          </p:nvPr>
        </p:nvSpPr>
        <p:spPr>
          <a:xfrm>
            <a:off x="4255806" y="1185947"/>
            <a:ext cx="7224070" cy="4907203"/>
          </a:xfrm>
        </p:spPr>
        <p:txBody>
          <a:bodyPr/>
          <a:lstStyle/>
          <a:p>
            <a:r>
              <a:rPr lang="en-US" sz="2400" dirty="0">
                <a:latin typeface="DIN 2014" panose="020B0504020202020204" pitchFamily="34" charset="0"/>
                <a:ea typeface="DIN 2014" panose="020B0504020202020204" pitchFamily="34" charset="0"/>
              </a:rPr>
              <a:t>The National Council for State Authorization Reciprocity Agreements, in collaboration with the four regional higher education compacts, was established to develop and implement an effective and efficient reciprocal state-level authorization process for postsecondary distance education. </a:t>
            </a:r>
          </a:p>
          <a:p>
            <a:endParaRPr lang="en-US" sz="2400" dirty="0">
              <a:latin typeface="DIN 2014" panose="020B0504020202020204" pitchFamily="34" charset="0"/>
              <a:ea typeface="DIN 2014" panose="020B0504020202020204" pitchFamily="34" charset="0"/>
            </a:endParaRPr>
          </a:p>
          <a:p>
            <a:r>
              <a:rPr lang="en-US" sz="2400" dirty="0">
                <a:latin typeface="DIN 2014" panose="020B0504020202020204" pitchFamily="34" charset="0"/>
                <a:ea typeface="DIN 2014" panose="020B0504020202020204" pitchFamily="34" charset="0"/>
              </a:rPr>
              <a:t>Its mission is to provide broad access to postsecondary education opportunities to students across the country, to increase the quality and value of higher learning credentials earned via distance education, and to assure students are well served in a rapidly changing education landscape.</a:t>
            </a:r>
          </a:p>
          <a:p>
            <a:endParaRPr lang="en-US" dirty="0"/>
          </a:p>
        </p:txBody>
      </p:sp>
    </p:spTree>
    <p:custDataLst>
      <p:tags r:id="rId1"/>
    </p:custDataLst>
    <p:extLst>
      <p:ext uri="{BB962C8B-B14F-4D97-AF65-F5344CB8AC3E}">
        <p14:creationId xmlns:p14="http://schemas.microsoft.com/office/powerpoint/2010/main" val="4127079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4F1934-BAB6-4874-B625-E3030DF7DD9A}"/>
              </a:ext>
            </a:extLst>
          </p:cNvPr>
          <p:cNvPicPr>
            <a:picLocks noChangeAspect="1"/>
          </p:cNvPicPr>
          <p:nvPr/>
        </p:nvPicPr>
        <p:blipFill>
          <a:blip r:embed="rId3"/>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3354331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0BDC12-F0CD-44CB-B77A-2294C1890603}"/>
              </a:ext>
            </a:extLst>
          </p:cNvPr>
          <p:cNvSpPr>
            <a:spLocks noGrp="1"/>
          </p:cNvSpPr>
          <p:nvPr>
            <p:ph type="title"/>
          </p:nvPr>
        </p:nvSpPr>
        <p:spPr>
          <a:xfrm>
            <a:off x="2600587" y="406854"/>
            <a:ext cx="8474676" cy="731784"/>
          </a:xfrm>
        </p:spPr>
        <p:txBody>
          <a:bodyPr/>
          <a:lstStyle/>
          <a:p>
            <a:r>
              <a:rPr lang="en-US" dirty="0"/>
              <a:t>Partners Who Execute The Agreement</a:t>
            </a:r>
          </a:p>
        </p:txBody>
      </p:sp>
      <p:sp>
        <p:nvSpPr>
          <p:cNvPr id="4" name="TextBox 3">
            <a:extLst>
              <a:ext uri="{FF2B5EF4-FFF2-40B4-BE49-F238E27FC236}">
                <a16:creationId xmlns:a16="http://schemas.microsoft.com/office/drawing/2014/main" id="{5D0366C7-436E-490D-8EE5-4BB24066905F}"/>
              </a:ext>
            </a:extLst>
          </p:cNvPr>
          <p:cNvSpPr txBox="1"/>
          <p:nvPr/>
        </p:nvSpPr>
        <p:spPr>
          <a:xfrm>
            <a:off x="2264229" y="1654629"/>
            <a:ext cx="2423885" cy="2308324"/>
          </a:xfrm>
          <a:prstGeom prst="rect">
            <a:avLst/>
          </a:prstGeom>
          <a:noFill/>
        </p:spPr>
        <p:txBody>
          <a:bodyPr wrap="square" rtlCol="0">
            <a:spAutoFit/>
          </a:bodyPr>
          <a:lstStyle/>
          <a:p>
            <a:r>
              <a:rPr lang="en-US" b="1" dirty="0">
                <a:solidFill>
                  <a:srgbClr val="951F52"/>
                </a:solidFill>
                <a:latin typeface="DIN 2014" panose="020B0504020202020204" pitchFamily="34" charset="0"/>
                <a:ea typeface="DIN 2014" panose="020B0504020202020204" pitchFamily="34" charset="0"/>
                <a:cs typeface="Open Sans" panose="020B0606030504020204" pitchFamily="34" charset="0"/>
              </a:rPr>
              <a:t>SARA Member States</a:t>
            </a:r>
          </a:p>
          <a:p>
            <a:pPr marL="285750" indent="-285750">
              <a:buFont typeface="Arial" panose="020B0604020202020204" pitchFamily="34" charset="0"/>
              <a:buChar char="•"/>
            </a:pPr>
            <a:r>
              <a:rPr lang="en-US" dirty="0">
                <a:latin typeface="DIN 2014" panose="020B0504020202020204" pitchFamily="34" charset="0"/>
                <a:ea typeface="DIN 2014" panose="020B0504020202020204" pitchFamily="34" charset="0"/>
                <a:cs typeface="Open Sans" panose="020B0606030504020204" pitchFamily="34" charset="0"/>
              </a:rPr>
              <a:t>State Education Agencies known as the “State Portal Entity” (SPE)</a:t>
            </a:r>
          </a:p>
          <a:p>
            <a:pPr marL="285750" indent="-285750">
              <a:buFont typeface="Arial" panose="020B0604020202020204" pitchFamily="34" charset="0"/>
              <a:buChar char="•"/>
            </a:pPr>
            <a:r>
              <a:rPr lang="en-US" dirty="0">
                <a:latin typeface="DIN 2014" panose="020B0504020202020204" pitchFamily="34" charset="0"/>
                <a:ea typeface="DIN 2014" panose="020B0504020202020204" pitchFamily="34" charset="0"/>
                <a:cs typeface="Open Sans" panose="020B0606030504020204" pitchFamily="34" charset="0"/>
              </a:rPr>
              <a:t>Regulatory body for institutional participation</a:t>
            </a:r>
          </a:p>
        </p:txBody>
      </p:sp>
      <p:sp>
        <p:nvSpPr>
          <p:cNvPr id="5" name="TextBox 4">
            <a:extLst>
              <a:ext uri="{FF2B5EF4-FFF2-40B4-BE49-F238E27FC236}">
                <a16:creationId xmlns:a16="http://schemas.microsoft.com/office/drawing/2014/main" id="{1066A74A-3FB7-4071-B153-8802E9AA6704}"/>
              </a:ext>
            </a:extLst>
          </p:cNvPr>
          <p:cNvSpPr txBox="1"/>
          <p:nvPr/>
        </p:nvSpPr>
        <p:spPr>
          <a:xfrm>
            <a:off x="4884057" y="1654629"/>
            <a:ext cx="2423885" cy="4524315"/>
          </a:xfrm>
          <a:prstGeom prst="rect">
            <a:avLst/>
          </a:prstGeom>
          <a:noFill/>
        </p:spPr>
        <p:txBody>
          <a:bodyPr wrap="square" rtlCol="0">
            <a:spAutoFit/>
          </a:bodyPr>
          <a:lstStyle/>
          <a:p>
            <a:r>
              <a:rPr lang="en-US" b="1" dirty="0">
                <a:solidFill>
                  <a:srgbClr val="215297"/>
                </a:solidFill>
                <a:latin typeface="DIN 2014" panose="020B0504020202020204" pitchFamily="34" charset="0"/>
                <a:ea typeface="DIN 2014" panose="020B0504020202020204" pitchFamily="34" charset="0"/>
                <a:cs typeface="Open Sans" panose="020B0606030504020204" pitchFamily="34" charset="0"/>
              </a:rPr>
              <a:t>Regional Education Compact Organizations</a:t>
            </a:r>
          </a:p>
          <a:p>
            <a:pPr marL="285750" indent="-285750">
              <a:buFont typeface="Arial" panose="020B0604020202020204" pitchFamily="34" charset="0"/>
              <a:buChar char="•"/>
            </a:pPr>
            <a:r>
              <a:rPr lang="en-US" dirty="0">
                <a:latin typeface="DIN 2014" panose="020B0504020202020204" pitchFamily="34" charset="0"/>
                <a:ea typeface="DIN 2014" panose="020B0504020202020204" pitchFamily="34" charset="0"/>
                <a:cs typeface="Open Sans" panose="020B0606030504020204" pitchFamily="34" charset="0"/>
              </a:rPr>
              <a:t>Admit and oversee States that are agreement members</a:t>
            </a:r>
          </a:p>
          <a:p>
            <a:pPr marL="285750" indent="-285750">
              <a:buFont typeface="Arial" panose="020B0604020202020204" pitchFamily="34" charset="0"/>
              <a:buChar char="•"/>
            </a:pPr>
            <a:r>
              <a:rPr lang="en-US" dirty="0">
                <a:latin typeface="DIN 2014" panose="020B0504020202020204" pitchFamily="34" charset="0"/>
                <a:ea typeface="DIN 2014" panose="020B0504020202020204" pitchFamily="34" charset="0"/>
                <a:cs typeface="Open Sans" panose="020B0606030504020204" pitchFamily="34" charset="0"/>
              </a:rPr>
              <a:t>Constitute and oversee a Regional Steering Committee </a:t>
            </a:r>
          </a:p>
          <a:p>
            <a:pPr marL="285750" indent="-285750">
              <a:buFont typeface="Arial" panose="020B0604020202020204" pitchFamily="34" charset="0"/>
              <a:buChar char="•"/>
            </a:pPr>
            <a:r>
              <a:rPr lang="en-US" dirty="0">
                <a:latin typeface="DIN 2014" panose="020B0504020202020204" pitchFamily="34" charset="0"/>
                <a:ea typeface="DIN 2014" panose="020B0504020202020204" pitchFamily="34" charset="0"/>
                <a:cs typeface="Open Sans" panose="020B0606030504020204" pitchFamily="34" charset="0"/>
              </a:rPr>
              <a:t>Operational partner working between the SPE and the national coordinating body of the agreement</a:t>
            </a:r>
          </a:p>
        </p:txBody>
      </p:sp>
      <p:sp>
        <p:nvSpPr>
          <p:cNvPr id="6" name="TextBox 5">
            <a:extLst>
              <a:ext uri="{FF2B5EF4-FFF2-40B4-BE49-F238E27FC236}">
                <a16:creationId xmlns:a16="http://schemas.microsoft.com/office/drawing/2014/main" id="{729D1ED3-7188-4DBE-A659-A9667937FA66}"/>
              </a:ext>
            </a:extLst>
          </p:cNvPr>
          <p:cNvSpPr txBox="1"/>
          <p:nvPr/>
        </p:nvSpPr>
        <p:spPr>
          <a:xfrm>
            <a:off x="7982857" y="1654629"/>
            <a:ext cx="2423885" cy="3970318"/>
          </a:xfrm>
          <a:prstGeom prst="rect">
            <a:avLst/>
          </a:prstGeom>
          <a:noFill/>
        </p:spPr>
        <p:txBody>
          <a:bodyPr wrap="square" rtlCol="0">
            <a:spAutoFit/>
          </a:bodyPr>
          <a:lstStyle/>
          <a:p>
            <a:r>
              <a:rPr lang="en-US" b="1" dirty="0">
                <a:solidFill>
                  <a:srgbClr val="C84540"/>
                </a:solidFill>
                <a:latin typeface="DIN 2014" panose="020B0504020202020204" pitchFamily="34" charset="0"/>
                <a:ea typeface="DIN 2014" panose="020B0504020202020204" pitchFamily="34" charset="0"/>
                <a:cs typeface="Open Sans" panose="020B0606030504020204" pitchFamily="34" charset="0"/>
              </a:rPr>
              <a:t>National Council for State Authorization Reciprocity Agreements (NC-SARA)</a:t>
            </a:r>
          </a:p>
          <a:p>
            <a:pPr marL="285750" indent="-285750">
              <a:buFont typeface="Arial" panose="020B0604020202020204" pitchFamily="34" charset="0"/>
              <a:buChar char="•"/>
            </a:pPr>
            <a:r>
              <a:rPr lang="en-US" dirty="0">
                <a:latin typeface="DIN 2014" panose="020B0504020202020204" pitchFamily="34" charset="0"/>
                <a:ea typeface="DIN 2014" panose="020B0504020202020204" pitchFamily="34" charset="0"/>
                <a:cs typeface="Open Sans" panose="020B0606030504020204" pitchFamily="34" charset="0"/>
              </a:rPr>
              <a:t>Operates per its own National Board and bylaws as a 501(C)3</a:t>
            </a:r>
          </a:p>
          <a:p>
            <a:pPr marL="285750" indent="-285750">
              <a:buFont typeface="Arial" panose="020B0604020202020204" pitchFamily="34" charset="0"/>
              <a:buChar char="•"/>
            </a:pPr>
            <a:r>
              <a:rPr lang="en-US" dirty="0">
                <a:latin typeface="DIN 2014" panose="020B0504020202020204" pitchFamily="34" charset="0"/>
                <a:ea typeface="DIN 2014" panose="020B0504020202020204" pitchFamily="34" charset="0"/>
                <a:cs typeface="Open Sans" panose="020B0606030504020204" pitchFamily="34" charset="0"/>
              </a:rPr>
              <a:t>Oversees the policy and processes vital to the implementation of the agreement</a:t>
            </a:r>
          </a:p>
        </p:txBody>
      </p:sp>
    </p:spTree>
    <p:custDataLst>
      <p:tags r:id="rId1"/>
    </p:custDataLst>
    <p:extLst>
      <p:ext uri="{BB962C8B-B14F-4D97-AF65-F5344CB8AC3E}">
        <p14:creationId xmlns:p14="http://schemas.microsoft.com/office/powerpoint/2010/main" val="695456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019DE-3E73-3948-922D-58071953441E}"/>
              </a:ext>
            </a:extLst>
          </p:cNvPr>
          <p:cNvSpPr>
            <a:spLocks noGrp="1"/>
          </p:cNvSpPr>
          <p:nvPr>
            <p:ph type="title"/>
          </p:nvPr>
        </p:nvSpPr>
        <p:spPr/>
        <p:txBody>
          <a:bodyPr/>
          <a:lstStyle/>
          <a:p>
            <a:r>
              <a:rPr lang="en-US" dirty="0">
                <a:latin typeface="DIN 2014" panose="020B0504020202020204" pitchFamily="34" charset="0"/>
                <a:ea typeface="DIN 2014" panose="020B0504020202020204" pitchFamily="34" charset="0"/>
              </a:rPr>
              <a:t>State Authorization Reciprocity Agreements (SARA)</a:t>
            </a:r>
          </a:p>
        </p:txBody>
      </p:sp>
    </p:spTree>
    <p:custDataLst>
      <p:tags r:id="rId1"/>
    </p:custDataLst>
    <p:extLst>
      <p:ext uri="{BB962C8B-B14F-4D97-AF65-F5344CB8AC3E}">
        <p14:creationId xmlns:p14="http://schemas.microsoft.com/office/powerpoint/2010/main" val="3650479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533B-3493-784A-9345-E27B395E65F4}"/>
              </a:ext>
            </a:extLst>
          </p:cNvPr>
          <p:cNvSpPr>
            <a:spLocks noGrp="1"/>
          </p:cNvSpPr>
          <p:nvPr>
            <p:ph type="title"/>
          </p:nvPr>
        </p:nvSpPr>
        <p:spPr>
          <a:xfrm>
            <a:off x="2842576" y="847644"/>
            <a:ext cx="3398426" cy="1014089"/>
          </a:xfrm>
        </p:spPr>
        <p:txBody>
          <a:bodyPr/>
          <a:lstStyle/>
          <a:p>
            <a:r>
              <a:rPr lang="en-US" dirty="0">
                <a:latin typeface="DIN 2014" panose="020B0504020202020204" pitchFamily="34" charset="0"/>
                <a:ea typeface="DIN 2014" panose="020B0504020202020204" pitchFamily="34" charset="0"/>
              </a:rPr>
              <a:t>STATES: HAVE OVERSITE ROLE</a:t>
            </a:r>
          </a:p>
        </p:txBody>
      </p:sp>
      <p:sp>
        <p:nvSpPr>
          <p:cNvPr id="17" name="Text Placeholder 3">
            <a:extLst>
              <a:ext uri="{FF2B5EF4-FFF2-40B4-BE49-F238E27FC236}">
                <a16:creationId xmlns:a16="http://schemas.microsoft.com/office/drawing/2014/main" id="{EE4AEC30-12FE-6147-9832-C2E8C2ABB2CA}"/>
              </a:ext>
            </a:extLst>
          </p:cNvPr>
          <p:cNvSpPr txBox="1">
            <a:spLocks/>
          </p:cNvSpPr>
          <p:nvPr/>
        </p:nvSpPr>
        <p:spPr>
          <a:xfrm>
            <a:off x="2024109" y="2661267"/>
            <a:ext cx="9419021" cy="3932808"/>
          </a:xfrm>
          <a:prstGeom prst="rect">
            <a:avLst/>
          </a:prstGeom>
          <a:solidFill>
            <a:schemeClr val="bg1"/>
          </a:solidFill>
          <a:ln>
            <a:solidFill>
              <a:srgbClr val="C84540"/>
            </a:solidFill>
          </a:ln>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000" b="0" kern="1200">
                <a:solidFill>
                  <a:schemeClr val="accent6">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800" dirty="0"/>
          </a:p>
          <a:p>
            <a:r>
              <a:rPr lang="en-US" sz="2800" dirty="0">
                <a:latin typeface="DIN 2014" panose="020B0504020202020204" pitchFamily="34" charset="0"/>
                <a:ea typeface="DIN 2014" panose="020B0504020202020204" pitchFamily="34" charset="0"/>
              </a:rPr>
              <a:t>Regardless of modality:</a:t>
            </a:r>
          </a:p>
          <a:p>
            <a:endParaRPr lang="en-US" sz="2800" dirty="0">
              <a:latin typeface="DIN 2014" panose="020B0504020202020204" pitchFamily="34" charset="0"/>
              <a:ea typeface="DIN 2014" panose="020B0504020202020204" pitchFamily="34" charset="0"/>
            </a:endParaRPr>
          </a:p>
          <a:p>
            <a:pPr marL="285750" indent="-285750">
              <a:buFont typeface="Arial" panose="020B0604020202020204" pitchFamily="34" charset="0"/>
              <a:buChar char="•"/>
            </a:pPr>
            <a:r>
              <a:rPr lang="en-US" sz="2800" dirty="0">
                <a:latin typeface="DIN 2014" panose="020B0504020202020204" pitchFamily="34" charset="0"/>
                <a:ea typeface="DIN 2014" panose="020B0504020202020204" pitchFamily="34" charset="0"/>
              </a:rPr>
              <a:t>States have the authority to regulate institutions offering education within the state's boundaries.</a:t>
            </a:r>
          </a:p>
          <a:p>
            <a:pPr marL="171450" indent="-171450">
              <a:buFont typeface="Arial" panose="020B0604020202020204" pitchFamily="34" charset="0"/>
              <a:buChar char="•"/>
            </a:pPr>
            <a:endParaRPr lang="en-US" sz="2800" dirty="0">
              <a:latin typeface="DIN 2014" panose="020B0504020202020204" pitchFamily="34" charset="0"/>
              <a:ea typeface="DIN 2014" panose="020B0504020202020204" pitchFamily="34" charset="0"/>
            </a:endParaRPr>
          </a:p>
          <a:p>
            <a:pPr marL="285750" indent="-285750">
              <a:buFont typeface="Arial" panose="020B0604020202020204" pitchFamily="34" charset="0"/>
              <a:buChar char="•"/>
            </a:pPr>
            <a:r>
              <a:rPr lang="en-US" sz="2800" dirty="0">
                <a:latin typeface="DIN 2014" panose="020B0504020202020204" pitchFamily="34" charset="0"/>
                <a:ea typeface="DIN 2014" panose="020B0504020202020204" pitchFamily="34" charset="0"/>
              </a:rPr>
              <a:t>The approval process is part of consumer protection for learners in the state.</a:t>
            </a:r>
          </a:p>
        </p:txBody>
      </p:sp>
      <p:pic>
        <p:nvPicPr>
          <p:cNvPr id="4" name="Picture 3">
            <a:extLst>
              <a:ext uri="{FF2B5EF4-FFF2-40B4-BE49-F238E27FC236}">
                <a16:creationId xmlns:a16="http://schemas.microsoft.com/office/drawing/2014/main" id="{371BC6B0-F1D6-4B69-AF3B-AEC02F9D7A52}"/>
              </a:ext>
            </a:extLst>
          </p:cNvPr>
          <p:cNvPicPr>
            <a:picLocks noChangeAspect="1"/>
          </p:cNvPicPr>
          <p:nvPr/>
        </p:nvPicPr>
        <p:blipFill>
          <a:blip r:embed="rId3"/>
          <a:stretch>
            <a:fillRect/>
          </a:stretch>
        </p:blipFill>
        <p:spPr>
          <a:xfrm>
            <a:off x="8166073" y="263925"/>
            <a:ext cx="3277057" cy="2181529"/>
          </a:xfrm>
          <a:prstGeom prst="rect">
            <a:avLst/>
          </a:prstGeom>
        </p:spPr>
      </p:pic>
    </p:spTree>
    <p:custDataLst>
      <p:tags r:id="rId1"/>
    </p:custDataLst>
    <p:extLst>
      <p:ext uri="{BB962C8B-B14F-4D97-AF65-F5344CB8AC3E}">
        <p14:creationId xmlns:p14="http://schemas.microsoft.com/office/powerpoint/2010/main" val="37470858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ecZeFnLa"/>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uavedigital">
      <a:dk1>
        <a:srgbClr val="242527"/>
      </a:dk1>
      <a:lt1>
        <a:srgbClr val="FFFFFF"/>
      </a:lt1>
      <a:dk2>
        <a:srgbClr val="262626"/>
      </a:dk2>
      <a:lt2>
        <a:srgbClr val="FFFFFF"/>
      </a:lt2>
      <a:accent1>
        <a:srgbClr val="FDB151"/>
      </a:accent1>
      <a:accent2>
        <a:srgbClr val="535353"/>
      </a:accent2>
      <a:accent3>
        <a:srgbClr val="A7A7A7"/>
      </a:accent3>
      <a:accent4>
        <a:srgbClr val="D2DDD9"/>
      </a:accent4>
      <a:accent5>
        <a:srgbClr val="3F3F3F"/>
      </a:accent5>
      <a:accent6>
        <a:srgbClr val="2C2C2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7816</TotalTime>
  <Words>1274</Words>
  <Application>Microsoft Office PowerPoint</Application>
  <PresentationFormat>Widescreen</PresentationFormat>
  <Paragraphs>197</Paragraphs>
  <Slides>31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DIN 2014</vt:lpstr>
      <vt:lpstr>Mangal</vt:lpstr>
      <vt:lpstr>Open Sans</vt:lpstr>
      <vt:lpstr>Times New Roman</vt:lpstr>
      <vt:lpstr>Office Theme</vt:lpstr>
      <vt:lpstr>PowerPoint Presentation</vt:lpstr>
      <vt:lpstr>PowerPoint Presentation</vt:lpstr>
      <vt:lpstr>PRESENTERS  Marianne Boeke, Senior Director for Research &amp; State Support, NC-SARA  Melanie Booth, Director of Educational Programs and Communications, NC-SARA  Tyson Heath, Senior Manager for Academic Engagement, University Compliance, and Title IX, Western Governors University</vt:lpstr>
      <vt:lpstr>HISTORY &amp; MISSION</vt:lpstr>
      <vt:lpstr>PowerPoint Presentation</vt:lpstr>
      <vt:lpstr>PowerPoint Presentation</vt:lpstr>
      <vt:lpstr>Partners Who Execute The Agreement</vt:lpstr>
      <vt:lpstr>State Authorization Reciprocity Agreements (SARA)</vt:lpstr>
      <vt:lpstr>STATES: HAVE OVERSITE ROLE</vt:lpstr>
      <vt:lpstr>INSTITUTIONS</vt:lpstr>
      <vt:lpstr>The  SARA Solution</vt:lpstr>
      <vt:lpstr>PowerPoint Presentation</vt:lpstr>
      <vt:lpstr>PowerPoint Presentation</vt:lpstr>
      <vt:lpstr>SARA LANDSCAPE </vt:lpstr>
      <vt:lpstr>Students Benefit from SARA</vt:lpstr>
      <vt:lpstr>PowerPoint Presentation</vt:lpstr>
      <vt:lpstr>SARA Fees &amp; Cost Savings</vt:lpstr>
      <vt:lpstr>PowerPoint Presentation</vt:lpstr>
      <vt:lpstr>PowerPoint Presentation</vt:lpstr>
      <vt:lpstr>Participation in SARA provides a tool for institutions to more easily engage in: </vt:lpstr>
      <vt:lpstr>Institutions Benefit from SARA</vt:lpstr>
      <vt:lpstr>PowerPoint Presentation</vt:lpstr>
      <vt:lpstr>An Institutional Perspective</vt:lpstr>
      <vt:lpstr>PowerPoint Presentation</vt:lpstr>
      <vt:lpstr>PowerPoint Presentation</vt:lpstr>
      <vt:lpstr>PowerPoint Presentation</vt:lpstr>
      <vt:lpstr>PowerPoint Presentation</vt:lpstr>
      <vt:lpstr>PowerPoint Presentation</vt:lpstr>
      <vt:lpstr>PowerPoint Presentation</vt:lpstr>
      <vt:lpstr>Discussion: Q &amp; A</vt:lpstr>
      <vt:lpstr> For questions please email:  Info@nc-sara.org   NC-SARA Website:  www.nc-sara.org  Twitter: @NCSARA_News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Melanie Booth</cp:lastModifiedBy>
  <cp:revision>275</cp:revision>
  <cp:lastPrinted>2020-08-25T21:00:56Z</cp:lastPrinted>
  <dcterms:created xsi:type="dcterms:W3CDTF">2018-05-29T10:31:18Z</dcterms:created>
  <dcterms:modified xsi:type="dcterms:W3CDTF">2020-10-19T21:37:16Z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F7D8A2D0-3223-4175-9C28-AC723E3DCCAC</vt:lpwstr>
  </property>
  <property fmtid="{D5CDD505-2E9C-101B-9397-08002B2CF9AE}" pid="3" name="ArticulatePath">
    <vt:lpwstr>NC-SARA Overview_2020</vt:lpwstr>
  </property>
</Properties>
</file>