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4" r:id="rId3"/>
  </p:sldIdLst>
  <p:sldSz cx="43891200" cy="32918400"/>
  <p:notesSz cx="32462788" cy="43435588"/>
  <p:custDataLst>
    <p:tags r:id="rId5"/>
  </p:custDataLst>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9155"/>
    <a:srgbClr val="501214"/>
    <a:srgbClr val="F3F5FA"/>
    <a:srgbClr val="CDD2DE"/>
    <a:srgbClr val="E3E9E5"/>
    <a:srgbClr val="3B7193"/>
    <a:srgbClr val="2C556E"/>
    <a:srgbClr val="E7E7E5"/>
    <a:srgbClr val="E4E7E8"/>
    <a:srgbClr val="EDE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82747-F79F-4FFE-A173-75A5DF86FD53}" v="5" dt="2025-10-10T14:46:32.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830" autoAdjust="0"/>
  </p:normalViewPr>
  <p:slideViewPr>
    <p:cSldViewPr snapToGrid="0" snapToObjects="1" showGuides="1">
      <p:cViewPr>
        <p:scale>
          <a:sx n="20" d="100"/>
          <a:sy n="20" d="100"/>
        </p:scale>
        <p:origin x="2610" y="300"/>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ris, Mark" userId="290423a5-3248-4ba6-be18-e8e84a753f10" providerId="ADAL" clId="{AF653273-46E2-4A4A-A6ED-D1C228844CF6}"/>
    <pc:docChg chg="undo custSel modSld">
      <pc:chgData name="Farris, Mark" userId="290423a5-3248-4ba6-be18-e8e84a753f10" providerId="ADAL" clId="{AF653273-46E2-4A4A-A6ED-D1C228844CF6}" dt="2025-10-10T14:49:25.404" v="138" actId="20577"/>
      <pc:docMkLst>
        <pc:docMk/>
      </pc:docMkLst>
      <pc:sldChg chg="addSp delSp modSp mod">
        <pc:chgData name="Farris, Mark" userId="290423a5-3248-4ba6-be18-e8e84a753f10" providerId="ADAL" clId="{AF653273-46E2-4A4A-A6ED-D1C228844CF6}" dt="2025-10-10T14:49:25.404" v="138" actId="20577"/>
        <pc:sldMkLst>
          <pc:docMk/>
          <pc:sldMk cId="2852536314" sldId="294"/>
        </pc:sldMkLst>
        <pc:spChg chg="mod">
          <ac:chgData name="Farris, Mark" userId="290423a5-3248-4ba6-be18-e8e84a753f10" providerId="ADAL" clId="{AF653273-46E2-4A4A-A6ED-D1C228844CF6}" dt="2025-10-10T14:37:23.849" v="91" actId="207"/>
          <ac:spMkLst>
            <pc:docMk/>
            <pc:sldMk cId="2852536314" sldId="294"/>
            <ac:spMk id="2" creationId="{8CFA6CF3-3432-F727-ABE5-E6DE78DF889A}"/>
          </ac:spMkLst>
        </pc:spChg>
        <pc:spChg chg="add mod ord">
          <ac:chgData name="Farris, Mark" userId="290423a5-3248-4ba6-be18-e8e84a753f10" providerId="ADAL" clId="{AF653273-46E2-4A4A-A6ED-D1C228844CF6}" dt="2025-10-10T14:46:47.620" v="115" actId="14100"/>
          <ac:spMkLst>
            <pc:docMk/>
            <pc:sldMk cId="2852536314" sldId="294"/>
            <ac:spMk id="3" creationId="{4D40F349-A128-D3A3-A909-1E324A36C620}"/>
          </ac:spMkLst>
        </pc:spChg>
        <pc:spChg chg="mod">
          <ac:chgData name="Farris, Mark" userId="290423a5-3248-4ba6-be18-e8e84a753f10" providerId="ADAL" clId="{AF653273-46E2-4A4A-A6ED-D1C228844CF6}" dt="2025-10-10T14:47:23.432" v="118" actId="1076"/>
          <ac:spMkLst>
            <pc:docMk/>
            <pc:sldMk cId="2852536314" sldId="294"/>
            <ac:spMk id="8" creationId="{F745E815-1D89-3335-4739-F1E71472877D}"/>
          </ac:spMkLst>
        </pc:spChg>
        <pc:spChg chg="mod">
          <ac:chgData name="Farris, Mark" userId="290423a5-3248-4ba6-be18-e8e84a753f10" providerId="ADAL" clId="{AF653273-46E2-4A4A-A6ED-D1C228844CF6}" dt="2025-10-10T14:49:25.404" v="138" actId="20577"/>
          <ac:spMkLst>
            <pc:docMk/>
            <pc:sldMk cId="2852536314" sldId="294"/>
            <ac:spMk id="50" creationId="{00000000-0000-0000-0000-000000000000}"/>
          </ac:spMkLst>
        </pc:spChg>
        <pc:picChg chg="del mod">
          <ac:chgData name="Farris, Mark" userId="290423a5-3248-4ba6-be18-e8e84a753f10" providerId="ADAL" clId="{AF653273-46E2-4A4A-A6ED-D1C228844CF6}" dt="2025-10-10T14:45:49.036" v="106" actId="478"/>
          <ac:picMkLst>
            <pc:docMk/>
            <pc:sldMk cId="2852536314" sldId="294"/>
            <ac:picMk id="4" creationId="{BC704626-C802-DB8E-4681-69EAEAAE28C9}"/>
          </ac:picMkLst>
        </pc:picChg>
        <pc:picChg chg="del">
          <ac:chgData name="Farris, Mark" userId="290423a5-3248-4ba6-be18-e8e84a753f10" providerId="ADAL" clId="{AF653273-46E2-4A4A-A6ED-D1C228844CF6}" dt="2025-10-10T14:45:51.539" v="107" actId="478"/>
          <ac:picMkLst>
            <pc:docMk/>
            <pc:sldMk cId="2852536314" sldId="294"/>
            <ac:picMk id="5" creationId="{2F4E1BA1-E177-C533-0C97-97BF1B7AFCDE}"/>
          </ac:picMkLst>
        </pc:picChg>
        <pc:picChg chg="add mod">
          <ac:chgData name="Farris, Mark" userId="290423a5-3248-4ba6-be18-e8e84a753f10" providerId="ADAL" clId="{AF653273-46E2-4A4A-A6ED-D1C228844CF6}" dt="2025-10-10T14:46:53.286" v="116" actId="1036"/>
          <ac:picMkLst>
            <pc:docMk/>
            <pc:sldMk cId="2852536314" sldId="294"/>
            <ac:picMk id="11" creationId="{CC3E2074-712F-98BE-7415-D83E94C1AA06}"/>
          </ac:picMkLst>
        </pc:picChg>
        <pc:picChg chg="add mod">
          <ac:chgData name="Farris, Mark" userId="290423a5-3248-4ba6-be18-e8e84a753f10" providerId="ADAL" clId="{AF653273-46E2-4A4A-A6ED-D1C228844CF6}" dt="2025-10-10T14:46:43.598" v="114" actId="1076"/>
          <ac:picMkLst>
            <pc:docMk/>
            <pc:sldMk cId="2852536314" sldId="294"/>
            <ac:picMk id="12" creationId="{5C0EF77E-6590-1573-D6CA-B2DEE102DCFC}"/>
          </ac:picMkLst>
        </pc:picChg>
        <pc:picChg chg="add mod">
          <ac:chgData name="Farris, Mark" userId="290423a5-3248-4ba6-be18-e8e84a753f10" providerId="ADAL" clId="{AF653273-46E2-4A4A-A6ED-D1C228844CF6}" dt="2025-10-10T14:34:10.408" v="88" actId="207"/>
          <ac:picMkLst>
            <pc:docMk/>
            <pc:sldMk cId="2852536314" sldId="294"/>
            <ac:picMk id="21" creationId="{BACD04A9-D22D-8C89-A932-3C84AAFB76B7}"/>
          </ac:picMkLst>
        </pc:picChg>
        <pc:picChg chg="del">
          <ac:chgData name="Farris, Mark" userId="290423a5-3248-4ba6-be18-e8e84a753f10" providerId="ADAL" clId="{AF653273-46E2-4A4A-A6ED-D1C228844CF6}" dt="2025-10-10T14:33:27.505" v="0" actId="478"/>
          <ac:picMkLst>
            <pc:docMk/>
            <pc:sldMk cId="2852536314" sldId="294"/>
            <ac:picMk id="78" creationId="{AF1CE506-BB88-AC46-C469-3A16AD9582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10/10/2025</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975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68523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32232601"/>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1653003-AF6A-CE42-AF77-467563BA894E}"/>
              </a:ext>
            </a:extLst>
          </p:cNvPr>
          <p:cNvGraphicFramePr>
            <a:graphicFrameLocks noGrp="1"/>
          </p:cNvGraphicFramePr>
          <p:nvPr userDrawn="1">
            <p:extLst>
              <p:ext uri="{D42A27DB-BD31-4B8C-83A1-F6EECF244321}">
                <p14:modId xmlns:p14="http://schemas.microsoft.com/office/powerpoint/2010/main" val="4250534553"/>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BF79A5-2E39-B244-8274-FC9BFF416B62}"/>
              </a:ext>
            </a:extLst>
          </p:cNvPr>
          <p:cNvGraphicFramePr>
            <a:graphicFrameLocks noGrp="1"/>
          </p:cNvGraphicFramePr>
          <p:nvPr userDrawn="1">
            <p:extLst>
              <p:ext uri="{D42A27DB-BD31-4B8C-83A1-F6EECF244321}">
                <p14:modId xmlns:p14="http://schemas.microsoft.com/office/powerpoint/2010/main" val="350521151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32232601"/>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22623035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notesSlide" Target="../notesSlides/notesSlide1.xml"/><Relationship Id="rId7" Type="http://schemas.openxmlformats.org/officeDocument/2006/relationships/image" Target="../media/image12.sv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slideLayout" Target="../slideLayouts/slideLayout1.xml"/><Relationship Id="rId16" Type="http://schemas.openxmlformats.org/officeDocument/2006/relationships/image" Target="../media/image21.svg"/><Relationship Id="rId1" Type="http://schemas.openxmlformats.org/officeDocument/2006/relationships/tags" Target="../tags/tag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jp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40F349-A128-D3A3-A909-1E324A36C620}"/>
              </a:ext>
            </a:extLst>
          </p:cNvPr>
          <p:cNvSpPr/>
          <p:nvPr/>
        </p:nvSpPr>
        <p:spPr>
          <a:xfrm>
            <a:off x="5255629" y="265950"/>
            <a:ext cx="33878443" cy="3961292"/>
          </a:xfrm>
          <a:prstGeom prst="rect">
            <a:avLst/>
          </a:prstGeom>
          <a:solidFill>
            <a:srgbClr val="AC91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5"/>
          <p:cNvSpPr>
            <a:spLocks noGrp="1"/>
          </p:cNvSpPr>
          <p:nvPr>
            <p:ph type="body" sz="quarter" idx="10"/>
          </p:nvPr>
        </p:nvSpPr>
        <p:spPr>
          <a:xfrm>
            <a:off x="1046162" y="6501747"/>
            <a:ext cx="10196513" cy="6001621"/>
          </a:xfrm>
        </p:spPr>
        <p:txBody>
          <a:bodyPr/>
          <a:lstStyle/>
          <a:p>
            <a:r>
              <a:rPr lang="en-US" sz="4000" dirty="0">
                <a:solidFill>
                  <a:schemeClr val="tx1"/>
                </a:solidFill>
                <a:latin typeface="Arial" panose="020B0604020202020204" pitchFamily="34" charset="0"/>
                <a:cs typeface="Arial" panose="020B0604020202020204" pitchFamily="34" charset="0"/>
              </a:rPr>
              <a:t>1. Describe how AI can be used as a tool for student reflection in asynchronous discussion assignments.</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2. Analyze a sample AI-integrated discussion assignment for ethical considerations and engagement design.</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3. Draft an AI-enhanced discussion prompt for a course you teach, including guidance for student reflection.</a:t>
            </a:r>
          </a:p>
        </p:txBody>
      </p:sp>
      <p:sp>
        <p:nvSpPr>
          <p:cNvPr id="37" name="Text Placeholder 36"/>
          <p:cNvSpPr>
            <a:spLocks noGrp="1"/>
          </p:cNvSpPr>
          <p:nvPr>
            <p:ph type="body" sz="quarter" idx="11"/>
          </p:nvPr>
        </p:nvSpPr>
        <p:spPr>
          <a:xfrm>
            <a:off x="600940" y="5296196"/>
            <a:ext cx="10196513" cy="923322"/>
          </a:xfrm>
        </p:spPr>
        <p:txBody>
          <a:bodyPr/>
          <a:lstStyle/>
          <a:p>
            <a:r>
              <a:rPr lang="en-US" sz="4800" dirty="0">
                <a:solidFill>
                  <a:schemeClr val="tx1"/>
                </a:solidFill>
                <a:latin typeface="Arial" panose="020B0604020202020204" pitchFamily="34" charset="0"/>
                <a:cs typeface="Arial" panose="020B0604020202020204" pitchFamily="34" charset="0"/>
              </a:rPr>
              <a:t>Objectives</a:t>
            </a:r>
          </a:p>
        </p:txBody>
      </p:sp>
      <p:sp>
        <p:nvSpPr>
          <p:cNvPr id="38" name="Text Placeholder 37"/>
          <p:cNvSpPr>
            <a:spLocks noGrp="1"/>
          </p:cNvSpPr>
          <p:nvPr>
            <p:ph type="body" sz="quarter" idx="20"/>
          </p:nvPr>
        </p:nvSpPr>
        <p:spPr>
          <a:xfrm>
            <a:off x="527047" y="13310335"/>
            <a:ext cx="10210799" cy="923322"/>
          </a:xfrm>
        </p:spPr>
        <p:txBody>
          <a:bodyPr/>
          <a:lstStyle/>
          <a:p>
            <a:r>
              <a:rPr lang="en-US" sz="4800" dirty="0">
                <a:solidFill>
                  <a:schemeClr val="tx1"/>
                </a:solidFill>
                <a:latin typeface="Arial" panose="020B0604020202020204" pitchFamily="34" charset="0"/>
                <a:cs typeface="Arial" panose="020B0604020202020204" pitchFamily="34" charset="0"/>
              </a:rPr>
              <a:t>Introduction</a:t>
            </a:r>
          </a:p>
        </p:txBody>
      </p:sp>
      <p:sp>
        <p:nvSpPr>
          <p:cNvPr id="40" name="Text Placeholder 39"/>
          <p:cNvSpPr>
            <a:spLocks noGrp="1"/>
          </p:cNvSpPr>
          <p:nvPr>
            <p:ph type="body" sz="quarter" idx="22"/>
          </p:nvPr>
        </p:nvSpPr>
        <p:spPr>
          <a:xfrm>
            <a:off x="11242675" y="5182688"/>
            <a:ext cx="21431250" cy="923322"/>
          </a:xfrm>
        </p:spPr>
        <p:txBody>
          <a:bodyPr/>
          <a:lstStyle/>
          <a:p>
            <a:r>
              <a:rPr lang="en-US" sz="4800" dirty="0">
                <a:solidFill>
                  <a:schemeClr val="tx1"/>
                </a:solidFill>
                <a:latin typeface="Arial" panose="020B0604020202020204" pitchFamily="34" charset="0"/>
                <a:cs typeface="Arial" panose="020B0604020202020204" pitchFamily="34" charset="0"/>
              </a:rPr>
              <a:t>Explore</a:t>
            </a:r>
          </a:p>
        </p:txBody>
      </p:sp>
      <p:sp>
        <p:nvSpPr>
          <p:cNvPr id="42" name="Text Placeholder 41"/>
          <p:cNvSpPr>
            <a:spLocks noGrp="1"/>
          </p:cNvSpPr>
          <p:nvPr>
            <p:ph type="body" sz="quarter" idx="24"/>
          </p:nvPr>
        </p:nvSpPr>
        <p:spPr>
          <a:xfrm>
            <a:off x="10797453" y="13155851"/>
            <a:ext cx="21421724" cy="923322"/>
          </a:xfrm>
        </p:spPr>
        <p:txBody>
          <a:bodyPr/>
          <a:lstStyle/>
          <a:p>
            <a:r>
              <a:rPr lang="en-US" sz="4800" dirty="0">
                <a:solidFill>
                  <a:schemeClr val="tx1"/>
                </a:solidFill>
                <a:latin typeface="Arial" panose="020B0604020202020204" pitchFamily="34" charset="0"/>
                <a:cs typeface="Arial" panose="020B0604020202020204" pitchFamily="34" charset="0"/>
              </a:rPr>
              <a:t>Apply</a:t>
            </a:r>
          </a:p>
        </p:txBody>
      </p:sp>
      <p:sp>
        <p:nvSpPr>
          <p:cNvPr id="43" name="Text Placeholder 42"/>
          <p:cNvSpPr>
            <a:spLocks noGrp="1"/>
          </p:cNvSpPr>
          <p:nvPr>
            <p:ph type="body" sz="quarter" idx="25"/>
          </p:nvPr>
        </p:nvSpPr>
        <p:spPr>
          <a:xfrm>
            <a:off x="32724907" y="6740194"/>
            <a:ext cx="10201275" cy="923322"/>
          </a:xfrm>
        </p:spPr>
        <p:txBody>
          <a:bodyPr/>
          <a:lstStyle/>
          <a:p>
            <a:r>
              <a:rPr lang="en-US" sz="4800" dirty="0">
                <a:solidFill>
                  <a:schemeClr val="tx1"/>
                </a:solidFill>
                <a:latin typeface="Arial" panose="020B0604020202020204" pitchFamily="34" charset="0"/>
                <a:cs typeface="Arial" panose="020B0604020202020204" pitchFamily="34" charset="0"/>
              </a:rPr>
              <a:t>Explore</a:t>
            </a:r>
          </a:p>
        </p:txBody>
      </p:sp>
      <p:sp>
        <p:nvSpPr>
          <p:cNvPr id="44" name="Text Placeholder 43"/>
          <p:cNvSpPr>
            <a:spLocks noGrp="1"/>
          </p:cNvSpPr>
          <p:nvPr>
            <p:ph type="body" sz="quarter" idx="26"/>
          </p:nvPr>
        </p:nvSpPr>
        <p:spPr>
          <a:xfrm>
            <a:off x="32724907" y="8074762"/>
            <a:ext cx="10201275" cy="2923855"/>
          </a:xfrm>
        </p:spPr>
        <p:txBody>
          <a:bodyPr/>
          <a:lstStyle/>
          <a:p>
            <a:r>
              <a:rPr lang="en-US" sz="4000" dirty="0">
                <a:solidFill>
                  <a:schemeClr val="tx1"/>
                </a:solidFill>
                <a:latin typeface="Arial" panose="020B0604020202020204" pitchFamily="34" charset="0"/>
                <a:cs typeface="Arial" panose="020B0604020202020204" pitchFamily="34" charset="0"/>
              </a:rPr>
              <a:t>Encourage students to explore the generative AI tools available through the University, and to experiment with them in a comfortable setting.</a:t>
            </a:r>
          </a:p>
        </p:txBody>
      </p:sp>
      <p:sp>
        <p:nvSpPr>
          <p:cNvPr id="45" name="Text Placeholder 44"/>
          <p:cNvSpPr>
            <a:spLocks noGrp="1"/>
          </p:cNvSpPr>
          <p:nvPr>
            <p:ph type="body" sz="quarter" idx="27"/>
          </p:nvPr>
        </p:nvSpPr>
        <p:spPr>
          <a:xfrm>
            <a:off x="32724907" y="13273123"/>
            <a:ext cx="10201275" cy="923322"/>
          </a:xfrm>
        </p:spPr>
        <p:txBody>
          <a:bodyPr/>
          <a:lstStyle/>
          <a:p>
            <a:r>
              <a:rPr lang="en-US" sz="4800" dirty="0">
                <a:solidFill>
                  <a:schemeClr val="tx1"/>
                </a:solidFill>
                <a:latin typeface="Arial" panose="020B0604020202020204" pitchFamily="34" charset="0"/>
                <a:cs typeface="Arial" panose="020B0604020202020204" pitchFamily="34" charset="0"/>
              </a:rPr>
              <a:t>Apply</a:t>
            </a:r>
          </a:p>
        </p:txBody>
      </p:sp>
      <p:sp>
        <p:nvSpPr>
          <p:cNvPr id="46" name="Text Placeholder 45"/>
          <p:cNvSpPr>
            <a:spLocks noGrp="1"/>
          </p:cNvSpPr>
          <p:nvPr>
            <p:ph type="body" sz="quarter" idx="28"/>
          </p:nvPr>
        </p:nvSpPr>
        <p:spPr>
          <a:xfrm>
            <a:off x="32724907" y="14530743"/>
            <a:ext cx="10201275" cy="1692749"/>
          </a:xfrm>
        </p:spPr>
        <p:txBody>
          <a:bodyPr/>
          <a:lstStyle/>
          <a:p>
            <a:r>
              <a:rPr lang="en-US" sz="4000" dirty="0">
                <a:solidFill>
                  <a:schemeClr val="tx1"/>
                </a:solidFill>
                <a:latin typeface="Arial" panose="020B0604020202020204" pitchFamily="34" charset="0"/>
                <a:cs typeface="Arial" panose="020B0604020202020204" pitchFamily="34" charset="0"/>
              </a:rPr>
              <a:t>Guide their exploration with content-specific prompts and use cases.</a:t>
            </a:r>
          </a:p>
        </p:txBody>
      </p:sp>
      <p:sp>
        <p:nvSpPr>
          <p:cNvPr id="47" name="Text Placeholder 46"/>
          <p:cNvSpPr>
            <a:spLocks noGrp="1"/>
          </p:cNvSpPr>
          <p:nvPr>
            <p:ph type="body" sz="quarter" idx="29"/>
          </p:nvPr>
        </p:nvSpPr>
        <p:spPr>
          <a:xfrm>
            <a:off x="32724907" y="18574946"/>
            <a:ext cx="10201275" cy="923322"/>
          </a:xfrm>
        </p:spPr>
        <p:txBody>
          <a:bodyPr/>
          <a:lstStyle/>
          <a:p>
            <a:r>
              <a:rPr lang="en-US" sz="4800" dirty="0">
                <a:solidFill>
                  <a:schemeClr val="tx1"/>
                </a:solidFill>
                <a:latin typeface="Arial" panose="020B0604020202020204" pitchFamily="34" charset="0"/>
                <a:cs typeface="Arial" panose="020B0604020202020204" pitchFamily="34" charset="0"/>
              </a:rPr>
              <a:t>Reflect</a:t>
            </a:r>
          </a:p>
        </p:txBody>
      </p:sp>
      <p:sp>
        <p:nvSpPr>
          <p:cNvPr id="48" name="Text Placeholder 47"/>
          <p:cNvSpPr>
            <a:spLocks noGrp="1"/>
          </p:cNvSpPr>
          <p:nvPr>
            <p:ph type="body" sz="quarter" idx="30"/>
          </p:nvPr>
        </p:nvSpPr>
        <p:spPr>
          <a:xfrm>
            <a:off x="32724907" y="19851969"/>
            <a:ext cx="10201275" cy="2923855"/>
          </a:xfrm>
        </p:spPr>
        <p:txBody>
          <a:bodyPr/>
          <a:lstStyle/>
          <a:p>
            <a:r>
              <a:rPr lang="en-US" sz="4000" dirty="0">
                <a:solidFill>
                  <a:schemeClr val="tx1"/>
                </a:solidFill>
                <a:latin typeface="Arial" panose="020B0604020202020204" pitchFamily="34" charset="0"/>
                <a:cs typeface="Arial" panose="020B0604020202020204" pitchFamily="34" charset="0"/>
              </a:rPr>
              <a:t>Have the students reflect on what the generative AI provided. Have the students compare their work to what the generative AI created.</a:t>
            </a:r>
          </a:p>
        </p:txBody>
      </p:sp>
      <p:sp>
        <p:nvSpPr>
          <p:cNvPr id="50" name="Text Placeholder 49"/>
          <p:cNvSpPr>
            <a:spLocks noGrp="1"/>
          </p:cNvSpPr>
          <p:nvPr>
            <p:ph type="body" sz="quarter" idx="150"/>
          </p:nvPr>
        </p:nvSpPr>
        <p:spPr/>
        <p:txBody>
          <a:bodyPr/>
          <a:lstStyle/>
          <a:p>
            <a:r>
              <a:rPr lang="en-US" b="1" dirty="0">
                <a:solidFill>
                  <a:schemeClr val="tx1"/>
                </a:solidFill>
              </a:rPr>
              <a:t>Mark Farris, M.A., and Tricia Burke, </a:t>
            </a:r>
            <a:r>
              <a:rPr lang="en-US" b="1">
                <a:solidFill>
                  <a:schemeClr val="tx1"/>
                </a:solidFill>
              </a:rPr>
              <a:t>Ph.D.</a:t>
            </a:r>
            <a:endParaRPr lang="en-US" b="1" dirty="0">
              <a:solidFill>
                <a:schemeClr val="tx1"/>
              </a:solidFill>
            </a:endParaRPr>
          </a:p>
        </p:txBody>
      </p:sp>
      <p:sp>
        <p:nvSpPr>
          <p:cNvPr id="51" name="Text Placeholder 50"/>
          <p:cNvSpPr>
            <a:spLocks noGrp="1"/>
          </p:cNvSpPr>
          <p:nvPr>
            <p:ph type="body" sz="quarter" idx="184"/>
          </p:nvPr>
        </p:nvSpPr>
        <p:spPr/>
        <p:txBody>
          <a:bodyPr/>
          <a:lstStyle/>
          <a:p>
            <a:r>
              <a:rPr lang="en-US" b="1" dirty="0">
                <a:solidFill>
                  <a:schemeClr val="tx1"/>
                </a:solidFill>
              </a:rPr>
              <a:t>Texas State University</a:t>
            </a:r>
          </a:p>
        </p:txBody>
      </p:sp>
      <p:sp>
        <p:nvSpPr>
          <p:cNvPr id="2" name="Text Placeholder 1">
            <a:extLst>
              <a:ext uri="{FF2B5EF4-FFF2-40B4-BE49-F238E27FC236}">
                <a16:creationId xmlns:a16="http://schemas.microsoft.com/office/drawing/2014/main" id="{8CFA6CF3-3432-F727-ABE5-E6DE78DF889A}"/>
              </a:ext>
            </a:extLst>
          </p:cNvPr>
          <p:cNvSpPr>
            <a:spLocks noGrp="1" noChangeArrowheads="1"/>
          </p:cNvSpPr>
          <p:nvPr>
            <p:ph type="body" sz="quarter" idx="185"/>
          </p:nvPr>
        </p:nvSpPr>
        <p:spPr bwMode="auto">
          <a:xfrm>
            <a:off x="6674065" y="418358"/>
            <a:ext cx="319615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6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Prompt, Generate, Reflect: Using AI in Online Discussions to Teach Ethical Writing Practices</a:t>
            </a:r>
          </a:p>
        </p:txBody>
      </p:sp>
      <p:sp>
        <p:nvSpPr>
          <p:cNvPr id="6" name="Text Placeholder 41">
            <a:extLst>
              <a:ext uri="{FF2B5EF4-FFF2-40B4-BE49-F238E27FC236}">
                <a16:creationId xmlns:a16="http://schemas.microsoft.com/office/drawing/2014/main" id="{654B345B-0BE8-1837-9AFF-F46AEBEBC503}"/>
              </a:ext>
            </a:extLst>
          </p:cNvPr>
          <p:cNvSpPr txBox="1">
            <a:spLocks/>
          </p:cNvSpPr>
          <p:nvPr/>
        </p:nvSpPr>
        <p:spPr>
          <a:xfrm>
            <a:off x="10386045" y="23097993"/>
            <a:ext cx="21421724" cy="923322"/>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solidFill>
                  <a:schemeClr val="tx1"/>
                </a:solidFill>
                <a:latin typeface="Arial" panose="020B0604020202020204" pitchFamily="34" charset="0"/>
                <a:cs typeface="Arial" panose="020B0604020202020204" pitchFamily="34" charset="0"/>
              </a:rPr>
              <a:t>Reflect</a:t>
            </a:r>
          </a:p>
        </p:txBody>
      </p:sp>
      <p:sp>
        <p:nvSpPr>
          <p:cNvPr id="19" name="Text Placeholder 18">
            <a:extLst>
              <a:ext uri="{FF2B5EF4-FFF2-40B4-BE49-F238E27FC236}">
                <a16:creationId xmlns:a16="http://schemas.microsoft.com/office/drawing/2014/main" id="{82ACCA9F-182B-92AB-21D1-CA85D7B710BC}"/>
              </a:ext>
            </a:extLst>
          </p:cNvPr>
          <p:cNvSpPr>
            <a:spLocks noGrp="1"/>
          </p:cNvSpPr>
          <p:nvPr>
            <p:ph type="body" sz="quarter" idx="96"/>
          </p:nvPr>
        </p:nvSpPr>
        <p:spPr>
          <a:xfrm>
            <a:off x="729601" y="14280432"/>
            <a:ext cx="10201275" cy="2308302"/>
          </a:xfrm>
        </p:spPr>
        <p:txBody>
          <a:bodyPr/>
          <a:lstStyle/>
          <a:p>
            <a:r>
              <a:rPr lang="en-US" sz="4000" dirty="0">
                <a:solidFill>
                  <a:schemeClr val="tx1"/>
                </a:solidFill>
                <a:latin typeface="Arial" panose="020B0604020202020204" pitchFamily="34" charset="0"/>
                <a:cs typeface="Arial" panose="020B0604020202020204" pitchFamily="34" charset="0"/>
              </a:rPr>
              <a:t>Students were provided an opportunity to explore, apply, and reflect on the use of AI tools in graduate-level courses. </a:t>
            </a:r>
          </a:p>
        </p:txBody>
      </p:sp>
      <p:pic>
        <p:nvPicPr>
          <p:cNvPr id="74" name="Graphic 73" descr="Compass with solid fill">
            <a:extLst>
              <a:ext uri="{FF2B5EF4-FFF2-40B4-BE49-F238E27FC236}">
                <a16:creationId xmlns:a16="http://schemas.microsoft.com/office/drawing/2014/main" id="{816ACC87-91EC-4662-B005-F5FA3CC7B1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7953060"/>
            <a:ext cx="4686300" cy="4686300"/>
          </a:xfrm>
          <a:prstGeom prst="rect">
            <a:avLst/>
          </a:prstGeom>
        </p:spPr>
      </p:pic>
      <p:pic>
        <p:nvPicPr>
          <p:cNvPr id="76" name="Graphic 75">
            <a:extLst>
              <a:ext uri="{FF2B5EF4-FFF2-40B4-BE49-F238E27FC236}">
                <a16:creationId xmlns:a16="http://schemas.microsoft.com/office/drawing/2014/main" id="{F565052F-434B-86DE-CDB4-1296347EC1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350" y="23097993"/>
            <a:ext cx="4419600" cy="4419600"/>
          </a:xfrm>
          <a:prstGeom prst="rect">
            <a:avLst/>
          </a:prstGeom>
        </p:spPr>
      </p:pic>
      <p:sp>
        <p:nvSpPr>
          <p:cNvPr id="79" name="TextBox 78">
            <a:extLst>
              <a:ext uri="{FF2B5EF4-FFF2-40B4-BE49-F238E27FC236}">
                <a16:creationId xmlns:a16="http://schemas.microsoft.com/office/drawing/2014/main" id="{770E94F8-1D12-2460-02A4-866924B327A7}"/>
              </a:ext>
            </a:extLst>
          </p:cNvPr>
          <p:cNvSpPr txBox="1"/>
          <p:nvPr/>
        </p:nvSpPr>
        <p:spPr>
          <a:xfrm>
            <a:off x="4137133" y="18935700"/>
            <a:ext cx="30861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Explore</a:t>
            </a:r>
          </a:p>
        </p:txBody>
      </p:sp>
      <p:sp>
        <p:nvSpPr>
          <p:cNvPr id="80" name="TextBox 79">
            <a:extLst>
              <a:ext uri="{FF2B5EF4-FFF2-40B4-BE49-F238E27FC236}">
                <a16:creationId xmlns:a16="http://schemas.microsoft.com/office/drawing/2014/main" id="{30D83656-EEEA-FC36-E5F5-43BDE965190C}"/>
              </a:ext>
            </a:extLst>
          </p:cNvPr>
          <p:cNvSpPr txBox="1"/>
          <p:nvPr/>
        </p:nvSpPr>
        <p:spPr>
          <a:xfrm>
            <a:off x="4137133" y="24923072"/>
            <a:ext cx="30861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Apply</a:t>
            </a:r>
          </a:p>
        </p:txBody>
      </p:sp>
      <p:sp>
        <p:nvSpPr>
          <p:cNvPr id="81" name="TextBox 80">
            <a:extLst>
              <a:ext uri="{FF2B5EF4-FFF2-40B4-BE49-F238E27FC236}">
                <a16:creationId xmlns:a16="http://schemas.microsoft.com/office/drawing/2014/main" id="{70233C8A-4228-6151-3565-F38BCAE4B91B}"/>
              </a:ext>
            </a:extLst>
          </p:cNvPr>
          <p:cNvSpPr txBox="1"/>
          <p:nvPr/>
        </p:nvSpPr>
        <p:spPr>
          <a:xfrm>
            <a:off x="4137133" y="29021243"/>
            <a:ext cx="30861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Reflect</a:t>
            </a:r>
          </a:p>
        </p:txBody>
      </p:sp>
      <p:pic>
        <p:nvPicPr>
          <p:cNvPr id="83" name="Picture 82">
            <a:extLst>
              <a:ext uri="{FF2B5EF4-FFF2-40B4-BE49-F238E27FC236}">
                <a16:creationId xmlns:a16="http://schemas.microsoft.com/office/drawing/2014/main" id="{FFA05705-9147-BBE3-015D-DBE078C027E9}"/>
              </a:ext>
            </a:extLst>
          </p:cNvPr>
          <p:cNvPicPr>
            <a:picLocks noChangeAspect="1"/>
          </p:cNvPicPr>
          <p:nvPr/>
        </p:nvPicPr>
        <p:blipFill>
          <a:blip r:embed="rId8"/>
          <a:stretch>
            <a:fillRect/>
          </a:stretch>
        </p:blipFill>
        <p:spPr>
          <a:xfrm>
            <a:off x="13098541" y="6652568"/>
            <a:ext cx="18230691" cy="5922955"/>
          </a:xfrm>
          <a:prstGeom prst="rect">
            <a:avLst/>
          </a:prstGeom>
        </p:spPr>
      </p:pic>
      <p:pic>
        <p:nvPicPr>
          <p:cNvPr id="85" name="Picture 84">
            <a:extLst>
              <a:ext uri="{FF2B5EF4-FFF2-40B4-BE49-F238E27FC236}">
                <a16:creationId xmlns:a16="http://schemas.microsoft.com/office/drawing/2014/main" id="{B9A8AB50-74F4-506A-3F3C-6D4C92580619}"/>
              </a:ext>
            </a:extLst>
          </p:cNvPr>
          <p:cNvPicPr>
            <a:picLocks noChangeAspect="1"/>
          </p:cNvPicPr>
          <p:nvPr/>
        </p:nvPicPr>
        <p:blipFill>
          <a:blip r:embed="rId9"/>
          <a:stretch>
            <a:fillRect/>
          </a:stretch>
        </p:blipFill>
        <p:spPr>
          <a:xfrm>
            <a:off x="12830254" y="14625187"/>
            <a:ext cx="18230691" cy="7892478"/>
          </a:xfrm>
          <a:prstGeom prst="rect">
            <a:avLst/>
          </a:prstGeom>
        </p:spPr>
      </p:pic>
      <p:pic>
        <p:nvPicPr>
          <p:cNvPr id="87" name="Picture 86">
            <a:extLst>
              <a:ext uri="{FF2B5EF4-FFF2-40B4-BE49-F238E27FC236}">
                <a16:creationId xmlns:a16="http://schemas.microsoft.com/office/drawing/2014/main" id="{FB4A14C8-F86C-8FD0-A851-7826327CE2DA}"/>
              </a:ext>
            </a:extLst>
          </p:cNvPr>
          <p:cNvPicPr>
            <a:picLocks noChangeAspect="1"/>
          </p:cNvPicPr>
          <p:nvPr/>
        </p:nvPicPr>
        <p:blipFill>
          <a:blip r:embed="rId10"/>
          <a:stretch>
            <a:fillRect/>
          </a:stretch>
        </p:blipFill>
        <p:spPr>
          <a:xfrm>
            <a:off x="12830254" y="24601643"/>
            <a:ext cx="17862553" cy="6531026"/>
          </a:xfrm>
          <a:prstGeom prst="rect">
            <a:avLst/>
          </a:prstGeom>
        </p:spPr>
      </p:pic>
      <p:sp>
        <p:nvSpPr>
          <p:cNvPr id="8" name="TextBox 7">
            <a:extLst>
              <a:ext uri="{FF2B5EF4-FFF2-40B4-BE49-F238E27FC236}">
                <a16:creationId xmlns:a16="http://schemas.microsoft.com/office/drawing/2014/main" id="{F745E815-1D89-3335-4739-F1E71472877D}"/>
              </a:ext>
            </a:extLst>
          </p:cNvPr>
          <p:cNvSpPr txBox="1"/>
          <p:nvPr/>
        </p:nvSpPr>
        <p:spPr>
          <a:xfrm>
            <a:off x="29417569" y="30218265"/>
            <a:ext cx="14866018" cy="1938992"/>
          </a:xfrm>
          <a:prstGeom prst="rect">
            <a:avLst/>
          </a:prstGeom>
          <a:noFill/>
        </p:spPr>
        <p:txBody>
          <a:bodyPr wrap="square" rtlCol="0">
            <a:spAutoFit/>
          </a:bodyPr>
          <a:lstStyle/>
          <a:p>
            <a:pPr algn="ctr"/>
            <a:r>
              <a:rPr lang="en-US" sz="7200" i="1" dirty="0">
                <a:solidFill>
                  <a:srgbClr val="501214"/>
                </a:solidFill>
              </a:rPr>
              <a:t>AI literacy is an important new skill.</a:t>
            </a:r>
          </a:p>
          <a:p>
            <a:pPr algn="ctr"/>
            <a:r>
              <a:rPr lang="en-US" sz="4800" i="1" dirty="0">
                <a:solidFill>
                  <a:srgbClr val="501214"/>
                </a:solidFill>
                <a:latin typeface="Times New Roman" panose="02020603050405020304" pitchFamily="18" charset="0"/>
                <a:cs typeface="Times New Roman" panose="02020603050405020304" pitchFamily="18" charset="0"/>
              </a:rPr>
              <a:t>-José Antonio Bowen</a:t>
            </a:r>
            <a:endParaRPr lang="en-US" sz="1200" dirty="0">
              <a:solidFill>
                <a:srgbClr val="501214"/>
              </a:solidFill>
              <a:latin typeface="Times New Roman" panose="02020603050405020304" pitchFamily="18" charset="0"/>
              <a:cs typeface="Times New Roman" panose="02020603050405020304" pitchFamily="18" charset="0"/>
            </a:endParaRPr>
          </a:p>
        </p:txBody>
      </p:sp>
      <p:sp>
        <p:nvSpPr>
          <p:cNvPr id="9" name="Text Placeholder 46">
            <a:extLst>
              <a:ext uri="{FF2B5EF4-FFF2-40B4-BE49-F238E27FC236}">
                <a16:creationId xmlns:a16="http://schemas.microsoft.com/office/drawing/2014/main" id="{8E8EFB4F-3FFC-4015-693E-6B90E41B2A71}"/>
              </a:ext>
            </a:extLst>
          </p:cNvPr>
          <p:cNvSpPr txBox="1">
            <a:spLocks/>
          </p:cNvSpPr>
          <p:nvPr/>
        </p:nvSpPr>
        <p:spPr>
          <a:xfrm>
            <a:off x="32724907" y="25107875"/>
            <a:ext cx="10201275" cy="1661985"/>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solidFill>
                  <a:schemeClr val="tx1"/>
                </a:solidFill>
                <a:latin typeface="Arial" panose="020B0604020202020204" pitchFamily="34" charset="0"/>
                <a:cs typeface="Arial" panose="020B0604020202020204" pitchFamily="34" charset="0"/>
              </a:rPr>
              <a:t>How will you Use AI in Your Discussions?</a:t>
            </a:r>
          </a:p>
        </p:txBody>
      </p:sp>
      <p:sp>
        <p:nvSpPr>
          <p:cNvPr id="10" name="Text Placeholder 47">
            <a:extLst>
              <a:ext uri="{FF2B5EF4-FFF2-40B4-BE49-F238E27FC236}">
                <a16:creationId xmlns:a16="http://schemas.microsoft.com/office/drawing/2014/main" id="{E333AEC5-3AC5-CB06-8384-C3FE188C37B2}"/>
              </a:ext>
            </a:extLst>
          </p:cNvPr>
          <p:cNvSpPr txBox="1">
            <a:spLocks/>
          </p:cNvSpPr>
          <p:nvPr/>
        </p:nvSpPr>
        <p:spPr>
          <a:xfrm>
            <a:off x="32724907" y="26824952"/>
            <a:ext cx="10201275" cy="169274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dirty="0">
                <a:solidFill>
                  <a:schemeClr val="tx1"/>
                </a:solidFill>
                <a:latin typeface="Arial" panose="020B0604020202020204" pitchFamily="34" charset="0"/>
                <a:cs typeface="Arial" panose="020B0604020202020204" pitchFamily="34" charset="0"/>
              </a:rPr>
              <a:t>How can you implement generative AI into one of your online discussions?</a:t>
            </a:r>
          </a:p>
        </p:txBody>
      </p:sp>
      <p:pic>
        <p:nvPicPr>
          <p:cNvPr id="14" name="Graphic 13" descr="Magnifying glass outline">
            <a:extLst>
              <a:ext uri="{FF2B5EF4-FFF2-40B4-BE49-F238E27FC236}">
                <a16:creationId xmlns:a16="http://schemas.microsoft.com/office/drawing/2014/main" id="{FC0296F5-FF3E-C19F-A8C1-78227CEF96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134072" y="5988854"/>
            <a:ext cx="2334128" cy="2334128"/>
          </a:xfrm>
          <a:prstGeom prst="rect">
            <a:avLst/>
          </a:prstGeom>
        </p:spPr>
      </p:pic>
      <p:pic>
        <p:nvPicPr>
          <p:cNvPr id="16" name="Graphic 15" descr="Speech outline">
            <a:extLst>
              <a:ext uri="{FF2B5EF4-FFF2-40B4-BE49-F238E27FC236}">
                <a16:creationId xmlns:a16="http://schemas.microsoft.com/office/drawing/2014/main" id="{C889C727-8D91-53C5-75F3-0E6F273C372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398766" y="12698458"/>
            <a:ext cx="1804739" cy="1804739"/>
          </a:xfrm>
          <a:prstGeom prst="rect">
            <a:avLst/>
          </a:prstGeom>
        </p:spPr>
      </p:pic>
      <p:pic>
        <p:nvPicPr>
          <p:cNvPr id="18" name="Graphic 17" descr="Artificial Intelligence outline">
            <a:extLst>
              <a:ext uri="{FF2B5EF4-FFF2-40B4-BE49-F238E27FC236}">
                <a16:creationId xmlns:a16="http://schemas.microsoft.com/office/drawing/2014/main" id="{DD33B58F-9738-C888-D8C2-C7EABBB8F59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39398766" y="17932678"/>
            <a:ext cx="1774657" cy="1774657"/>
          </a:xfrm>
          <a:prstGeom prst="rect">
            <a:avLst/>
          </a:prstGeom>
        </p:spPr>
      </p:pic>
      <p:pic>
        <p:nvPicPr>
          <p:cNvPr id="21" name="Graphic 20" descr="Brain outline">
            <a:extLst>
              <a:ext uri="{FF2B5EF4-FFF2-40B4-BE49-F238E27FC236}">
                <a16:creationId xmlns:a16="http://schemas.microsoft.com/office/drawing/2014/main" id="{BACD04A9-D22D-8C89-A932-3C84AAFB76B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6162" y="28220749"/>
            <a:ext cx="2377967" cy="2377967"/>
          </a:xfrm>
          <a:prstGeom prst="rect">
            <a:avLst/>
          </a:prstGeom>
        </p:spPr>
      </p:pic>
      <p:pic>
        <p:nvPicPr>
          <p:cNvPr id="11" name="Picture 10" descr="A logo with a star&#10;&#10;AI-generated content may be incorrect.">
            <a:extLst>
              <a:ext uri="{FF2B5EF4-FFF2-40B4-BE49-F238E27FC236}">
                <a16:creationId xmlns:a16="http://schemas.microsoft.com/office/drawing/2014/main" id="{CC3E2074-712F-98BE-7415-D83E94C1AA0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633" y="19234"/>
            <a:ext cx="4470318" cy="4474100"/>
          </a:xfrm>
          <a:prstGeom prst="rect">
            <a:avLst/>
          </a:prstGeom>
        </p:spPr>
      </p:pic>
      <p:pic>
        <p:nvPicPr>
          <p:cNvPr id="12" name="Picture 11" descr="A logo with a star&#10;&#10;AI-generated content may be incorrect.">
            <a:extLst>
              <a:ext uri="{FF2B5EF4-FFF2-40B4-BE49-F238E27FC236}">
                <a16:creationId xmlns:a16="http://schemas.microsoft.com/office/drawing/2014/main" id="{5C0EF77E-6590-1573-D6CA-B2DEE102DCF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420882" y="32313"/>
            <a:ext cx="4470318" cy="4474100"/>
          </a:xfrm>
          <a:prstGeom prst="rect">
            <a:avLst/>
          </a:prstGeom>
        </p:spPr>
      </p:pic>
    </p:spTree>
    <p:custDataLst>
      <p:tags r:id="rId1"/>
    </p:custDataLst>
    <p:extLst>
      <p:ext uri="{BB962C8B-B14F-4D97-AF65-F5344CB8AC3E}">
        <p14:creationId xmlns:p14="http://schemas.microsoft.com/office/powerpoint/2010/main" val="2852536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6x48 Trifold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19c134a-14c9-4d4c-af65-c420f94c8cbb}" enabled="0" method="" siteId="{b19c134a-14c9-4d4c-af65-c420f94c8cbb}" removed="1"/>
</clbl:labelList>
</file>

<file path=docProps/app.xml><?xml version="1.0" encoding="utf-8"?>
<Properties xmlns="http://schemas.openxmlformats.org/officeDocument/2006/extended-properties" xmlns:vt="http://schemas.openxmlformats.org/officeDocument/2006/docPropsVTypes">
  <Template>PosterPresentations.com-36x48_Trifold_Template-V3</Template>
  <TotalTime>387</TotalTime>
  <Words>214</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 Trifold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Poster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Farris, Mark</cp:lastModifiedBy>
  <cp:revision>40</cp:revision>
  <dcterms:created xsi:type="dcterms:W3CDTF">2012-02-03T23:30:52Z</dcterms:created>
  <dcterms:modified xsi:type="dcterms:W3CDTF">2025-10-10T14:49:26Z</dcterms:modified>
  <cp:category>Research poster templates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E8D28530-026C-4557-B13A-8D31B0E6A46C</vt:lpwstr>
  </property>
  <property fmtid="{D5CDD505-2E9C-101B-9397-08002B2CF9AE}" pid="3" name="ArticulatePath">
    <vt:lpwstr>https://txst-my.sharepoint.com/personal/hih25_txstate_edu/Documents/QMConnect_Prompt, Generate, Reflect Using AI in Online Discussions to Teach Ethical Writing Practices-36x48-Trifold-V0</vt:lpwstr>
  </property>
</Properties>
</file>