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PT Sans Narrow"/>
      <p:regular r:id="rId35"/>
      <p:bold r:id="rId36"/>
    </p:embeddedFont>
    <p:embeddedFont>
      <p:font typeface="Lato"/>
      <p:regular r:id="rId37"/>
      <p:bold r:id="rId38"/>
      <p:italic r:id="rId39"/>
      <p:boldItalic r:id="rId40"/>
    </p:embeddedFont>
    <p:embeddedFont>
      <p:font typeface="Permanent Marker"/>
      <p:regular r:id="rId41"/>
    </p:embeddedFont>
    <p:embeddedFont>
      <p:font typeface="Oswald"/>
      <p:regular r:id="rId42"/>
      <p:bold r:id="rId43"/>
    </p:embeddedFont>
    <p:embeddedFont>
      <p:font typeface="Droid Sans"/>
      <p:regular r:id="rId44"/>
      <p:bold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42" Type="http://schemas.openxmlformats.org/officeDocument/2006/relationships/font" Target="fonts/Oswald-regular.fntdata"/><Relationship Id="rId41" Type="http://schemas.openxmlformats.org/officeDocument/2006/relationships/font" Target="fonts/PermanentMarker-regular.fntdata"/><Relationship Id="rId44" Type="http://schemas.openxmlformats.org/officeDocument/2006/relationships/font" Target="fonts/DroidSans-regular.fntdata"/><Relationship Id="rId43" Type="http://schemas.openxmlformats.org/officeDocument/2006/relationships/font" Target="fonts/Oswald-bold.fntdata"/><Relationship Id="rId46" Type="http://schemas.openxmlformats.org/officeDocument/2006/relationships/font" Target="fonts/OpenSans-regular.fntdata"/><Relationship Id="rId45" Type="http://schemas.openxmlformats.org/officeDocument/2006/relationships/font" Target="fonts/Droid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font" Target="fonts/PTSansNarrow-regular.fntdata"/><Relationship Id="rId34" Type="http://schemas.openxmlformats.org/officeDocument/2006/relationships/slide" Target="slides/slide30.xml"/><Relationship Id="rId37" Type="http://schemas.openxmlformats.org/officeDocument/2006/relationships/font" Target="fonts/Lato-regular.fntdata"/><Relationship Id="rId36" Type="http://schemas.openxmlformats.org/officeDocument/2006/relationships/font" Target="fonts/PTSansNarrow-bold.fntdata"/><Relationship Id="rId39" Type="http://schemas.openxmlformats.org/officeDocument/2006/relationships/font" Target="fonts/Lato-italic.fntdata"/><Relationship Id="rId38" Type="http://schemas.openxmlformats.org/officeDocument/2006/relationships/font" Target="fonts/Lato-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Now, if we are using the objectives to also clarify </a:t>
            </a:r>
            <a:r>
              <a:rPr lang="en"/>
              <a:t>for the students the purpose of the activities and your expectations as the instructor, make sure that whenever you write your objectives you use words that will allow students to easily grasp the meaning. Try to write your objectives as clear as possible, and avoid the use discipline related terms that have not been explained. </a:t>
            </a:r>
          </a:p>
          <a:p>
            <a:pPr lvl="0">
              <a:spcBef>
                <a:spcPts val="0"/>
              </a:spcBef>
              <a:buNone/>
            </a:pPr>
            <a:r>
              <a:t/>
            </a:r>
            <a:endParaRPr/>
          </a:p>
          <a:p>
            <a:pPr lvl="0">
              <a:spcBef>
                <a:spcPts val="0"/>
              </a:spcBef>
              <a:buNone/>
            </a:pPr>
            <a:r>
              <a:rPr lang="en"/>
              <a:t>It is usually a good practice to have somebody who is not in your field of study, read the objectives and give you feedback.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what’s next? </a:t>
            </a:r>
          </a:p>
          <a:p>
            <a:pPr lvl="0">
              <a:spcBef>
                <a:spcPts val="0"/>
              </a:spcBef>
              <a:buNone/>
            </a:pPr>
            <a:r>
              <a:t/>
            </a:r>
            <a:endParaRPr/>
          </a:p>
          <a:p>
            <a:pPr lvl="0">
              <a:spcBef>
                <a:spcPts val="0"/>
              </a:spcBef>
              <a:buNone/>
            </a:pPr>
            <a:r>
              <a:rPr lang="en"/>
              <a:t>Now you are going to start drafting the objectives for your course, and once you have a good draft, you can go ahead and submit those to the “Practice Course Objectives Discussion Board”. And the idea is for you to, not only submit those objectives, but take a look at other participants’ objectives and maybe provide feedback. </a:t>
            </a:r>
          </a:p>
          <a:p>
            <a:pPr lvl="0">
              <a:spcBef>
                <a:spcPts val="0"/>
              </a:spcBef>
              <a:buNone/>
            </a:pPr>
            <a:r>
              <a:t/>
            </a:r>
            <a:endParaRPr/>
          </a:p>
          <a:p>
            <a:pPr lvl="0">
              <a:spcBef>
                <a:spcPts val="0"/>
              </a:spcBef>
              <a:buNone/>
            </a:pPr>
            <a:r>
              <a:rPr lang="en"/>
              <a:t>And please remember that if you feel ...umm..if you get stuck and you need help, we (your instructional designers) are here to help you, so feel free to contact us   </a:t>
            </a:r>
          </a:p>
          <a:p>
            <a:pPr lvl="0">
              <a:spcBef>
                <a:spcPts val="0"/>
              </a:spcBef>
              <a:buNone/>
            </a:pPr>
            <a:r>
              <a:t/>
            </a:r>
            <a:endParaRP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If your first thought was to start writing the things you would like student to get out of this course, you are on the right track. Before you start driving, you usually determine your destination, and this is what we’ll do right now by drafting the objectives for your course. </a:t>
            </a:r>
          </a:p>
          <a:p>
            <a:pPr lvl="0" rtl="0">
              <a:spcBef>
                <a:spcPts val="0"/>
              </a:spcBef>
              <a:buNone/>
            </a:pPr>
            <a:r>
              <a:t/>
            </a:r>
            <a:endParaRPr/>
          </a:p>
          <a:p>
            <a:pPr lvl="0" rtl="0">
              <a:spcBef>
                <a:spcPts val="0"/>
              </a:spcBef>
              <a:buNone/>
            </a:pPr>
            <a:r>
              <a:rPr lang="en"/>
              <a:t>I know some of you already have course objectives drafted already, and if that is the case, we would like to ask you to reflect on those objectives? Is that really want you want students to be able to do or know at the end of the course? Are those objectives updated? Is there anything missing?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marR="381000" rtl="0">
              <a:lnSpc>
                <a:spcPct val="150000"/>
              </a:lnSpc>
              <a:spcBef>
                <a:spcPts val="0"/>
              </a:spcBef>
              <a:spcAft>
                <a:spcPts val="800"/>
              </a:spcAft>
              <a:buNone/>
            </a:pPr>
            <a:r>
              <a:rPr lang="en"/>
              <a:t>After drafting your course objectives, you might be tempted to start developing the content for your class right away, but before you do too much, we would like you to identify, not only what a successful completion of your course would look like (in other words, your course objectives), but also, how you are going to get there. This is what we call module objectives. </a:t>
            </a:r>
          </a:p>
          <a:p>
            <a:pPr lvl="0" marR="381000" rtl="0">
              <a:lnSpc>
                <a:spcPct val="150000"/>
              </a:lnSpc>
              <a:spcBef>
                <a:spcPts val="0"/>
              </a:spcBef>
              <a:spcAft>
                <a:spcPts val="800"/>
              </a:spcAft>
              <a:buNone/>
            </a:pPr>
            <a:r>
              <a:rPr lang="en"/>
              <a:t>Module objectives are the steps you need to take to get to your destination. These objectives are also measurable, but a lot more specific than your course objectives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Course: general overarching goals of the course</a:t>
            </a:r>
          </a:p>
          <a:p>
            <a:pPr lvl="0" rtl="0">
              <a:spcBef>
                <a:spcPts val="0"/>
              </a:spcBef>
              <a:buNone/>
            </a:pPr>
            <a:r>
              <a:rPr lang="en"/>
              <a:t>Module objectives: break down each major objectives into smaller components</a:t>
            </a:r>
          </a:p>
          <a:p>
            <a:pPr lvl="0" rtl="0">
              <a:spcBef>
                <a:spcPts val="0"/>
              </a:spcBef>
              <a:buNone/>
            </a:pPr>
            <a:r>
              <a:t/>
            </a:r>
            <a:endParaRPr/>
          </a:p>
          <a:p>
            <a:pPr lvl="0" rtl="0">
              <a:spcBef>
                <a:spcPts val="0"/>
              </a:spcBef>
              <a:buNone/>
            </a:pPr>
            <a:r>
              <a:rPr lang="en"/>
              <a:t>Another way of looking at this is, the course objectives describe what you will do, and the module objectives describe the how you will do it. The how, always needs to be consistent with the what.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50000"/>
              </a:lnSpc>
              <a:spcBef>
                <a:spcPts val="0"/>
              </a:spcBef>
              <a:buNone/>
            </a:pPr>
            <a:r>
              <a:rPr lang="en" sz="1200">
                <a:solidFill>
                  <a:schemeClr val="dk2"/>
                </a:solidFill>
              </a:rPr>
              <a:t>Going back to our original example about the pasta course, I came up with this course objective. </a:t>
            </a:r>
          </a:p>
          <a:p>
            <a:pPr lvl="0" rtl="0">
              <a:lnSpc>
                <a:spcPct val="150000"/>
              </a:lnSpc>
              <a:spcBef>
                <a:spcPts val="0"/>
              </a:spcBef>
              <a:buNone/>
            </a:pPr>
            <a:r>
              <a:rPr lang="en" sz="1200">
                <a:solidFill>
                  <a:schemeClr val="dk2"/>
                </a:solidFill>
              </a:rPr>
              <a:t>Since the course description says that </a:t>
            </a:r>
            <a:r>
              <a:rPr lang="en" sz="1200">
                <a:solidFill>
                  <a:schemeClr val="dk2"/>
                </a:solidFill>
                <a:highlight>
                  <a:srgbClr val="FFF2CC"/>
                </a:highlight>
              </a:rPr>
              <a:t>students </a:t>
            </a:r>
            <a:r>
              <a:rPr lang="en" sz="1200">
                <a:solidFill>
                  <a:schemeClr val="dk2"/>
                </a:solidFill>
                <a:highlight>
                  <a:srgbClr val="FFF2CC"/>
                </a:highlight>
                <a:latin typeface="Droid Sans"/>
                <a:ea typeface="Droid Sans"/>
                <a:cs typeface="Droid Sans"/>
                <a:sym typeface="Droid Sans"/>
              </a:rPr>
              <a:t>will acquire basic knowledge about pasta, sauces, and cooking techniques</a:t>
            </a:r>
            <a:r>
              <a:rPr lang="en" sz="1200">
                <a:solidFill>
                  <a:schemeClr val="dk2"/>
                </a:solidFill>
                <a:latin typeface="Droid Sans"/>
                <a:ea typeface="Droid Sans"/>
                <a:cs typeface="Droid Sans"/>
                <a:sym typeface="Droid Sans"/>
              </a:rPr>
              <a:t>, one of my course objectives is for them to be able to </a:t>
            </a:r>
            <a:r>
              <a:rPr lang="en" sz="1200">
                <a:solidFill>
                  <a:schemeClr val="dk2"/>
                </a:solidFill>
                <a:highlight>
                  <a:srgbClr val="FFF2CC"/>
                </a:highlight>
                <a:latin typeface="Droid Sans"/>
                <a:ea typeface="Droid Sans"/>
                <a:cs typeface="Droid Sans"/>
                <a:sym typeface="Droid Sans"/>
              </a:rPr>
              <a:t>“Differentiate various types of pasta and its cooking techniques”</a:t>
            </a:r>
          </a:p>
          <a:p>
            <a:pPr lvl="0" rtl="0">
              <a:lnSpc>
                <a:spcPct val="150000"/>
              </a:lnSpc>
              <a:spcBef>
                <a:spcPts val="0"/>
              </a:spcBef>
              <a:buNone/>
            </a:pPr>
            <a:r>
              <a:t/>
            </a:r>
            <a:endParaRPr sz="1200">
              <a:solidFill>
                <a:schemeClr val="dk2"/>
              </a:solidFill>
            </a:endParaRPr>
          </a:p>
          <a:p>
            <a:pPr lvl="0" rtl="0">
              <a:lnSpc>
                <a:spcPct val="150000"/>
              </a:lnSpc>
              <a:spcBef>
                <a:spcPts val="0"/>
              </a:spcBef>
              <a:buNone/>
            </a:pPr>
            <a:r>
              <a:rPr lang="en" sz="1200">
                <a:solidFill>
                  <a:schemeClr val="dk2"/>
                </a:solidFill>
              </a:rPr>
              <a:t>Now, if this is one of the course objectives, what are the steps students need to take to get there? </a:t>
            </a:r>
          </a:p>
          <a:p>
            <a:pPr lvl="0" rtl="0">
              <a:lnSpc>
                <a:spcPct val="150000"/>
              </a:lnSpc>
              <a:spcBef>
                <a:spcPts val="0"/>
              </a:spcBef>
              <a:buNone/>
            </a:pPr>
            <a:r>
              <a:t/>
            </a:r>
            <a:endParaRPr sz="1200">
              <a:solidFill>
                <a:schemeClr val="dk2"/>
              </a:solidFill>
            </a:endParaRPr>
          </a:p>
          <a:p>
            <a:pPr lvl="0" rtl="0">
              <a:lnSpc>
                <a:spcPct val="150000"/>
              </a:lnSpc>
              <a:spcBef>
                <a:spcPts val="0"/>
              </a:spcBef>
              <a:buNone/>
            </a:pPr>
            <a:r>
              <a:rPr lang="en" sz="1200">
                <a:solidFill>
                  <a:schemeClr val="dk2"/>
                </a:solidFill>
              </a:rPr>
              <a:t>Post a comment to respond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50000"/>
              </a:lnSpc>
              <a:spcBef>
                <a:spcPts val="0"/>
              </a:spcBef>
              <a:buNone/>
            </a:pPr>
            <a:r>
              <a:rPr lang="en" sz="1200"/>
              <a:t>In my case, these are some of the steps I identified. For students to be able to “</a:t>
            </a:r>
            <a:r>
              <a:rPr lang="en" sz="1200">
                <a:latin typeface="Droid Sans"/>
                <a:ea typeface="Droid Sans"/>
                <a:cs typeface="Droid Sans"/>
                <a:sym typeface="Droid Sans"/>
              </a:rPr>
              <a:t>Differentiate between various types of pasta and its cooking techniques” I want them  to know different types of pasta according to the shape and color, they should also know the different types of pasta based on the consistency, ingredients, cooking time, and flavor; and they need to know how to cook the pasta.   </a:t>
            </a:r>
          </a:p>
          <a:p>
            <a:pPr lvl="0" rtl="0">
              <a:lnSpc>
                <a:spcPct val="150000"/>
              </a:lnSpc>
              <a:spcBef>
                <a:spcPts val="0"/>
              </a:spcBef>
              <a:buNone/>
            </a:pPr>
            <a:r>
              <a:rPr lang="en" sz="1200"/>
              <a:t>Remember, these are not objectives, i am just brainstorming. Whenever you are trying to come up with these steps,  just write whatever comes to your mind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50000"/>
              </a:lnSpc>
              <a:spcBef>
                <a:spcPts val="0"/>
              </a:spcBef>
              <a:buNone/>
            </a:pPr>
            <a:r>
              <a:rPr lang="en" sz="1200"/>
              <a:t>If I translate these steps into module objectives, i just need to make them measurable and specific. To do this I used action verbs, reworded some of my steps, and added a specific measure on the number of pasta types I would like students to learn.</a:t>
            </a:r>
          </a:p>
          <a:p>
            <a:pPr lvl="0" rtl="0">
              <a:lnSpc>
                <a:spcPct val="150000"/>
              </a:lnSpc>
              <a:spcBef>
                <a:spcPts val="0"/>
              </a:spcBef>
              <a:buNone/>
            </a:pPr>
            <a:r>
              <a:t/>
            </a:r>
            <a:endParaRPr sz="1200">
              <a:solidFill>
                <a:schemeClr val="dk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ctr">
              <a:lnSpc>
                <a:spcPct val="115000"/>
              </a:lnSpc>
              <a:spcBef>
                <a:spcPts val="0"/>
              </a:spcBef>
              <a:spcAft>
                <a:spcPts val="1600"/>
              </a:spcAft>
              <a:buNone/>
            </a:pPr>
            <a:r>
              <a:rPr lang="en" sz="1800">
                <a:solidFill>
                  <a:schemeClr val="dk2"/>
                </a:solidFill>
              </a:rPr>
              <a:t>Again, whenever you write your module objectives, don’t forget the formula.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And you can always look at Bloom’s taxonomy to use actions verbs that align with the cognitive level you would like your students to practice or achieve. </a:t>
            </a:r>
          </a:p>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If your first thought was to start writing the things you would like student to get out of this course, you are on the right track. Before you start driving, you usually determine your destination, and this is what we’ll do right now by drafting the objectives for your course. </a:t>
            </a:r>
          </a:p>
          <a:p>
            <a:pPr lvl="0" rtl="0">
              <a:spcBef>
                <a:spcPts val="0"/>
              </a:spcBef>
              <a:buNone/>
            </a:pPr>
            <a:r>
              <a:t/>
            </a:r>
            <a:endParaRPr/>
          </a:p>
          <a:p>
            <a:pPr lvl="0" rtl="0">
              <a:spcBef>
                <a:spcPts val="0"/>
              </a:spcBef>
              <a:buNone/>
            </a:pPr>
            <a:r>
              <a:rPr lang="en"/>
              <a:t>I know some of you already have course objectives drafted already, and if that is the case, we would like to ask you to reflect on those objectives? Is that really want you want students to be able to do or know at the end of the course? Are those objectives updated? Is there anything missing?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While you develop your course and determine your course assessment, please remember that all your module and course objectives need to be assessed. If you say that by end of the course students will be able to “write a concrete and detailed business plan, based on a selected product or service”, then you should have an assessment where students submit a business plan. A multiple choice test about the components of a business plan will not work in this case. You could use this test to see if students can list the components of a business plan, but to be able to assess this course objective, they need to actually write one. </a:t>
            </a:r>
          </a:p>
          <a:p>
            <a:pPr lvl="0" rtl="0">
              <a:spcBef>
                <a:spcPts val="0"/>
              </a:spcBef>
              <a:buNone/>
            </a:pPr>
            <a:r>
              <a:t/>
            </a:r>
            <a:endParaRPr/>
          </a:p>
          <a:p>
            <a:pPr lvl="0" rtl="0">
              <a:spcBef>
                <a:spcPts val="0"/>
              </a:spcBef>
              <a:buNone/>
            </a:pPr>
            <a:r>
              <a:rPr lang="en"/>
              <a:t>If one of your module objectives is that students will be able to “explain different ways of conducting comprehensive market research for their business plan”, then you could have discussion where students talk about and explain the strategies they will use to learn about their target audience. </a:t>
            </a:r>
          </a:p>
          <a:p>
            <a:pPr lvl="0" rtl="0">
              <a:spcBef>
                <a:spcPts val="0"/>
              </a:spcBef>
              <a:buNone/>
            </a:pPr>
            <a:r>
              <a:t/>
            </a:r>
            <a:endParaRPr/>
          </a:p>
          <a:p>
            <a:pPr lvl="0" rtl="0">
              <a:spcBef>
                <a:spcPts val="0"/>
              </a:spcBef>
              <a:buNone/>
            </a:pPr>
            <a:r>
              <a:rPr lang="en"/>
              <a:t>If you look at it from the accreditation perspective, if somebody asks you, show me that students “explained the different ways of conducting a market research”, you need to have the data available to prove that student met that objective. </a:t>
            </a:r>
          </a:p>
          <a:p>
            <a:pPr lvl="0" rtl="0">
              <a:spcBef>
                <a:spcPts val="0"/>
              </a:spcBef>
              <a:buNone/>
            </a:pPr>
            <a:r>
              <a:t/>
            </a:r>
            <a:endParaRPr/>
          </a:p>
          <a:p>
            <a:pPr lvl="0" rtl="0">
              <a:spcBef>
                <a:spcPts val="0"/>
              </a:spcBef>
              <a:buNone/>
            </a:pPr>
            <a:r>
              <a:rPr lang="en"/>
              <a:t>Now, I have a question for you? Do you think the final project is also measuring the module objective in this case? Pause this presentation, and take a moment to think about this. </a:t>
            </a:r>
          </a:p>
          <a:p>
            <a:pPr lvl="0" rtl="0">
              <a:spcBef>
                <a:spcPts val="0"/>
              </a:spcBef>
              <a:buNone/>
            </a:pPr>
            <a:r>
              <a:t/>
            </a:r>
            <a:endParaRPr/>
          </a:p>
          <a:p>
            <a:pPr lvl="0" rtl="0">
              <a:spcBef>
                <a:spcPts val="0"/>
              </a:spcBef>
              <a:buNone/>
            </a:pPr>
            <a:r>
              <a:rPr lang="en"/>
              <a:t> Ok, I also thought about it and I think it really depends on the assignment description. If as part of the business plan the instructor requires students to explain the methods they used to conduct their market research, then yes, the final project is also measuring the module objective. But if the students are only required to mention the methods they used and go straight to present their results and conclusions, then it is not aligned because they are not really explaining how they conducted the research. </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The Instructional activities help students acquire new knowledge and practice the skills that will be assessed by the instructor later on. A few examples of instructional activities are when you ask students to read a chapter of a book, watch a lecture or a video, play with a simulation, play a game, complete a study guide, go on a virtual field trip, and so on.</a:t>
            </a:r>
          </a:p>
          <a:p>
            <a:pPr lvl="0" rtl="0">
              <a:spcBef>
                <a:spcPts val="0"/>
              </a:spcBef>
              <a:buNone/>
            </a:pPr>
            <a:r>
              <a:t/>
            </a:r>
            <a:endParaRPr/>
          </a:p>
          <a:p>
            <a:pPr lvl="0" rtl="0">
              <a:spcBef>
                <a:spcPts val="0"/>
              </a:spcBef>
              <a:buNone/>
            </a:pPr>
            <a:r>
              <a:rPr lang="en"/>
              <a:t>Sometimes there is some overlap between formative assessments and instructional activities. For instance, a class discussion can be used to help student learn new content and also to give you an idea of whether or not they are understanding the new concepts you just introduced. But a chapter reading is an instructional activity but not a formative assessment because you are not providing feedback to students. If you add a quiz that is based on the reading, then the quiz itself, not the chapter reading, can be both an instructional activity and a formative assessment.  </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One of the things you will do for this module, is to start thinking about the assessments and instructional activities you will include in your course, and I wanted to give you a few additional tips before you start identifying them. </a:t>
            </a:r>
          </a:p>
          <a:p>
            <a:pPr lvl="0" rtl="0">
              <a:spcBef>
                <a:spcPts val="0"/>
              </a:spcBef>
              <a:buNone/>
            </a:pPr>
            <a:r>
              <a:t/>
            </a:r>
            <a:endParaRPr/>
          </a:p>
          <a:p>
            <a:pPr indent="-228600" lvl="0" marL="457200" rtl="0">
              <a:spcBef>
                <a:spcPts val="0"/>
              </a:spcBef>
              <a:buAutoNum type="arabicPeriod"/>
            </a:pPr>
            <a:r>
              <a:rPr lang="en"/>
              <a:t>As we just mentioned, you want to have a good mix of formative and summative assessments </a:t>
            </a:r>
          </a:p>
          <a:p>
            <a:pPr indent="-228600" lvl="0" marL="457200" rtl="0">
              <a:spcBef>
                <a:spcPts val="0"/>
              </a:spcBef>
              <a:buAutoNum type="arabicPeriod"/>
            </a:pPr>
            <a:r>
              <a:rPr lang="en"/>
              <a:t>For the formative assessment and instructional activities, make sure that you give students enough opportunity for students to practice without being penalized. For example, you can include in your course non graded homework with answer keys, quizzes that they can take multiple times, a non graded draft for a major paper that they can submit to you for feedback, or a peer review activity. The point being that you create the opportunity and the environment for them to experiment and check for understanding, without having the fear that they are going to fail the class. You can refer to Standard 3.5 for more information. </a:t>
            </a:r>
          </a:p>
          <a:p>
            <a:pPr indent="-228600" lvl="0" marL="457200" rtl="0">
              <a:spcBef>
                <a:spcPts val="0"/>
              </a:spcBef>
              <a:buAutoNum type="arabicPeriod"/>
            </a:pPr>
            <a:r>
              <a:rPr lang="en"/>
              <a:t>You also want to mix it up a little bit. Sometimes we teach the same way we were taught when we were in school and get stuck with the same types of traditional assessments. Meaning, multiple-choice tests, true/false tests, short answers, and essays. I am not saying that these are not appropriate, but sometimes we do these because that’s what we think about when we hear the word assessments. Depending on the subject you teach, Alternative assessments such as projects, portfolios, exhibits, simulations, scenarios, experiments, group activities, are more suitable. QM suggest that you mix alternative and traditional assessments in your course. I am not going to go to deep on this, but I’ll post some optional articles if you are interested in the differences between traditional and alternative assessment. Also, you want to refer to standard 3.4 of the Quality Matters rubric.</a:t>
            </a:r>
          </a:p>
          <a:p>
            <a:pPr indent="-228600" lvl="0" marL="457200" rtl="0">
              <a:spcBef>
                <a:spcPts val="0"/>
              </a:spcBef>
              <a:buAutoNum type="arabicPeriod"/>
            </a:pPr>
            <a:r>
              <a:rPr lang="en"/>
              <a:t>Make sure the instructional materials you use for all the activities are current and updated. You know more than us, how fast your field changes. For some subjects, for example, a history course, it is appropriate to have old instructional materials, but in some fields you need to be changing your information almost every year. You can find more information on standard 4.4</a:t>
            </a:r>
          </a:p>
          <a:p>
            <a:pPr indent="-228600" lvl="0" marL="457200" rtl="0">
              <a:spcBef>
                <a:spcPts val="0"/>
              </a:spcBef>
              <a:buAutoNum type="arabicPeriod"/>
            </a:pPr>
            <a:r>
              <a:rPr lang="en"/>
              <a:t>You also want to have your instructional materials in a variety of formats, so not everything needs to be text based. Try to also include podcasts, or videos. And make sure that if possible, again, depending on the subject, you include different authors to give students different perspectives. You can find more information on standard 4.5</a:t>
            </a:r>
          </a:p>
          <a:p>
            <a:pPr indent="-228600" lvl="0" marL="457200" rtl="0">
              <a:spcBef>
                <a:spcPts val="0"/>
              </a:spcBef>
              <a:buAutoNum type="arabicPeriod"/>
            </a:pPr>
            <a:r>
              <a:rPr lang="en"/>
              <a:t>Finally, you always want to be very clear on what instructional activities and materials are required and which ones are optional. If all the materials are required, this should be stated. You can find more information on standard 4.6</a:t>
            </a:r>
          </a:p>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What are your formative assessments and summative assessments? </a:t>
            </a:r>
          </a:p>
          <a:p>
            <a:pPr lvl="0" rtl="0">
              <a:spcBef>
                <a:spcPts val="0"/>
              </a:spcBef>
              <a:buNone/>
            </a:pPr>
            <a:r>
              <a:rPr lang="en"/>
              <a:t>What instructional activities will you provide to support students?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50000"/>
              </a:lnSpc>
              <a:spcBef>
                <a:spcPts val="0"/>
              </a:spcBef>
              <a:buNone/>
            </a:pPr>
            <a:r>
              <a:rPr lang="en" sz="1200">
                <a:solidFill>
                  <a:schemeClr val="dk2"/>
                </a:solidFill>
              </a:rPr>
              <a:t>So, imagine you are a professional chef who teaches in culinary school. You have been asked to teach the course PASTA 401. Take a moment to read the course description. </a:t>
            </a:r>
          </a:p>
          <a:p>
            <a:pPr lvl="0" rtl="0">
              <a:lnSpc>
                <a:spcPct val="150000"/>
              </a:lnSpc>
              <a:spcBef>
                <a:spcPts val="0"/>
              </a:spcBef>
              <a:buNone/>
            </a:pPr>
            <a:r>
              <a:rPr lang="en" sz="1200">
                <a:solidFill>
                  <a:schemeClr val="dk2"/>
                </a:solidFill>
              </a:rPr>
              <a:t>This course has not been taught before, so there is not previous syllabus, and nothing has been developed. </a:t>
            </a:r>
          </a:p>
          <a:p>
            <a:pPr lvl="0" rtl="0">
              <a:lnSpc>
                <a:spcPct val="150000"/>
              </a:lnSpc>
              <a:spcBef>
                <a:spcPts val="0"/>
              </a:spcBef>
              <a:buNone/>
            </a:pPr>
            <a:r>
              <a:rPr lang="en" sz="1200">
                <a:solidFill>
                  <a:schemeClr val="dk2"/>
                </a:solidFill>
              </a:rPr>
              <a:t>How would you get started developing the course?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If your first thought was to start writing the things you would like student to get out of this course, you are on the right track. Before you start driving, you usually determine your destination, and this is what we’ll do right now by drafting the objectives for your course. </a:t>
            </a:r>
          </a:p>
          <a:p>
            <a:pPr lvl="0" rtl="0">
              <a:spcBef>
                <a:spcPts val="0"/>
              </a:spcBef>
              <a:buNone/>
            </a:pPr>
            <a:r>
              <a:t/>
            </a:r>
            <a:endParaRPr/>
          </a:p>
          <a:p>
            <a:pPr lvl="0" rtl="0">
              <a:spcBef>
                <a:spcPts val="0"/>
              </a:spcBef>
              <a:buNone/>
            </a:pPr>
            <a:r>
              <a:rPr lang="en"/>
              <a:t>I know some of you already have course objectives drafted already, and if that is the case, we would like to ask you to reflect on those objectives? Is that really want you want students to be able to do or know at the end of the course? Are those objectives updated? Is there anything missing?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Before we wrap this up, I wanted to emphasize additional benefits you will find when you start the development process with the course objectives. </a:t>
            </a:r>
          </a:p>
          <a:p>
            <a:pPr lvl="0" rtl="0">
              <a:spcBef>
                <a:spcPts val="0"/>
              </a:spcBef>
              <a:buNone/>
            </a:pPr>
            <a:r>
              <a:t/>
            </a:r>
            <a:endParaRPr/>
          </a:p>
          <a:p>
            <a:pPr lvl="0" rtl="0">
              <a:spcBef>
                <a:spcPts val="0"/>
              </a:spcBef>
              <a:buNone/>
            </a:pPr>
            <a:r>
              <a:rPr lang="en"/>
              <a:t>First, as a developer, having a clear outline of what you want to achieve will help you focus on what is important. You will be able to determine the things that you must have in your course, vs. what is good to have? For example, sometimes we let a textbook dictate what we are teaching, when instead we could select only the chapter that are aligned with our course objectives, and then add supplemental materials from other sources,  and maybe use the rest of the textbook as optional materials. Sometimes you end up using a different book because you </a:t>
            </a:r>
          </a:p>
          <a:p>
            <a:pPr lvl="0" rtl="0">
              <a:spcBef>
                <a:spcPts val="0"/>
              </a:spcBef>
              <a:buNone/>
            </a:pPr>
            <a:r>
              <a:t/>
            </a:r>
            <a:endParaRPr/>
          </a:p>
          <a:p>
            <a:pPr lvl="0" rtl="0">
              <a:spcBef>
                <a:spcPts val="0"/>
              </a:spcBef>
              <a:buNone/>
            </a:pPr>
            <a:r>
              <a:rPr lang="en"/>
              <a:t>Also, starting with the course objectives will guide your selection of instructional materials, assessments, practice activities, and even technology. For example, if one of your objectives is for students to deliver a professional presentation on a specific topic, then you want to include technologies in your course that will allow students to present professionally to an audience. If your objective is for students to be able to cook a specific pasta dish, then a quiz may to be the best assessment for this objective. It might be an assessment you will use to help students remember tips and techniques; but at the end of the day, you still need to have an assessment where students are actually going to be cooking. </a:t>
            </a:r>
          </a:p>
          <a:p>
            <a:pPr lvl="0" rtl="0">
              <a:spcBef>
                <a:spcPts val="0"/>
              </a:spcBef>
              <a:buNone/>
            </a:pPr>
            <a:r>
              <a:t/>
            </a:r>
            <a:endParaRPr/>
          </a:p>
          <a:p>
            <a:pPr lvl="0" rtl="0">
              <a:spcBef>
                <a:spcPts val="0"/>
              </a:spcBef>
              <a:buNone/>
            </a:pPr>
            <a:r>
              <a:rPr lang="en"/>
              <a:t>And finally, learning objectives are also beneficial to your students, specially when you integrate the objectives throughout the course, because it clarifies the purpose of the activities for your students and your expectations as the instructor. It also helps students monitor their learning as they complete the course, because they can go back to make sure that they are learning what they are supposed to be learning.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l">
              <a:lnSpc>
                <a:spcPct val="115000"/>
              </a:lnSpc>
              <a:spcBef>
                <a:spcPts val="0"/>
              </a:spcBef>
              <a:spcAft>
                <a:spcPts val="1600"/>
              </a:spcAft>
              <a:buNone/>
            </a:pPr>
            <a:r>
              <a:rPr lang="en" sz="1800">
                <a:solidFill>
                  <a:schemeClr val="dk2"/>
                </a:solidFill>
              </a:rPr>
              <a:t>Also, here is a quick formula that will help you write or edit your course objectives. Again, you first want to think about what you would like students to be able to do or know at the end of the course. You got it? Great! </a:t>
            </a:r>
          </a:p>
          <a:p>
            <a:pPr lvl="0" rtl="0" algn="l">
              <a:lnSpc>
                <a:spcPct val="115000"/>
              </a:lnSpc>
              <a:spcBef>
                <a:spcPts val="0"/>
              </a:spcBef>
              <a:spcAft>
                <a:spcPts val="1600"/>
              </a:spcAft>
              <a:buNone/>
            </a:pPr>
            <a:r>
              <a:rPr lang="en" sz="1800">
                <a:solidFill>
                  <a:schemeClr val="dk2"/>
                </a:solidFill>
              </a:rPr>
              <a:t>Now, try describing this it using an action verb. And the reason is because we want to be able to measure or evaluate all your objectives at the end of the course. In other words, if you say that students will be able to do x, y, and z after they complete the course, we need to be able to provide evidence that student did or did not do x, y, and z. </a:t>
            </a:r>
          </a:p>
          <a:p>
            <a:pPr lvl="0" rtl="0" algn="l">
              <a:lnSpc>
                <a:spcPct val="115000"/>
              </a:lnSpc>
              <a:spcBef>
                <a:spcPts val="0"/>
              </a:spcBef>
              <a:spcAft>
                <a:spcPts val="1600"/>
              </a:spcAft>
              <a:buNone/>
            </a:pPr>
            <a:r>
              <a:rPr lang="en" sz="1800">
                <a:solidFill>
                  <a:schemeClr val="dk2"/>
                </a:solidFill>
              </a:rPr>
              <a:t>And that is why verbs like, know, understand, learn, are verbs that you want to avoid, since these are subjective. How can you be sure that your students understood what you explained to them? Well, they were able to explain it to me. Then, if that’s the case, “explain” is the verb you want to use here.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600"/>
              <a:t>Something that might help you come up with action verbs for your objectives is Bloom’s taxonomy. This taxonomy was created by </a:t>
            </a:r>
            <a:r>
              <a:rPr lang="en" sz="1600">
                <a:highlight>
                  <a:srgbClr val="FFFFFF"/>
                </a:highlight>
              </a:rPr>
              <a:t>Dr Benjamin Bloom in 1965 to promote higher forms of thinking in education. He described different cognitive levels that students can achieve, starting from the lower levels, which are easier to teach, and usually easier to do, and going up to the higher levels that tend to be a little bit more complex, and hence require more time to teach and learn. </a:t>
            </a:r>
          </a:p>
          <a:p>
            <a:pPr lvl="0" rtl="0">
              <a:spcBef>
                <a:spcPts val="0"/>
              </a:spcBef>
              <a:buNone/>
            </a:pPr>
            <a:r>
              <a:t/>
            </a:r>
            <a:endParaRPr sz="1600">
              <a:highlight>
                <a:srgbClr val="FFFFFF"/>
              </a:highlight>
            </a:endParaRPr>
          </a:p>
          <a:p>
            <a:pPr lvl="0" rtl="0">
              <a:spcBef>
                <a:spcPts val="0"/>
              </a:spcBef>
              <a:buNone/>
            </a:pPr>
            <a:r>
              <a:rPr lang="en" sz="1600">
                <a:highlight>
                  <a:srgbClr val="FFFFFF"/>
                </a:highlight>
              </a:rPr>
              <a:t>Whenever you are writing your learning objectives, try to think about the cognitive level you would like your student to reach, and use the action verbs included in that level. For instance, if you are teaching an introductory course, it is possible that you just want students to be able to talk about basic concepts, and maybe apply it. So it is recommended to use action verbs included in the apply, understand, and remember level. </a:t>
            </a:r>
          </a:p>
          <a:p>
            <a:pPr lvl="0" rtl="0">
              <a:spcBef>
                <a:spcPts val="0"/>
              </a:spcBef>
              <a:buNone/>
            </a:pPr>
            <a:r>
              <a:t/>
            </a:r>
            <a:endParaRPr sz="1600">
              <a:highlight>
                <a:srgbClr val="FFFFFF"/>
              </a:highlight>
            </a:endParaRPr>
          </a:p>
          <a:p>
            <a:pPr lvl="0" rtl="0">
              <a:spcBef>
                <a:spcPts val="0"/>
              </a:spcBef>
              <a:buNone/>
            </a:pPr>
            <a:r>
              <a:rPr lang="en" sz="1600">
                <a:highlight>
                  <a:srgbClr val="FFFFFF"/>
                </a:highlight>
              </a:rPr>
              <a:t>Also remember that even though the taxonomy is organized by complexity, you don’t need to follow a particular order. If you want students to analyze something, and based on that analysis draw conclusions and come up with the basic concepts you want them to learn, you can do that. Remember that you are the learning designer here. </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50000"/>
              </a:lnSpc>
              <a:spcBef>
                <a:spcPts val="0"/>
              </a:spcBef>
              <a:buNone/>
            </a:pPr>
            <a:r>
              <a:rPr lang="en" sz="1200">
                <a:solidFill>
                  <a:schemeClr val="dk2"/>
                </a:solidFill>
              </a:rPr>
              <a:t>Ok, so now let’s do a practice run! What would be a course objective for Pasta 401? Post a comment with your response </a:t>
            </a:r>
          </a:p>
          <a:p>
            <a:pPr lvl="0" rtl="0">
              <a:lnSpc>
                <a:spcPct val="150000"/>
              </a:lnSpc>
              <a:spcBef>
                <a:spcPts val="0"/>
              </a:spcBef>
              <a:buNone/>
            </a:pPr>
            <a:r>
              <a:t/>
            </a:r>
            <a:endParaRPr sz="1200">
              <a:solidFill>
                <a:schemeClr val="dk2"/>
              </a:solidFill>
            </a:endParaRPr>
          </a:p>
          <a:p>
            <a:pPr lvl="0" rtl="0">
              <a:lnSpc>
                <a:spcPct val="150000"/>
              </a:lnSpc>
              <a:spcBef>
                <a:spcPts val="0"/>
              </a:spcBef>
              <a:buNone/>
            </a:pPr>
            <a:r>
              <a:rPr lang="en" sz="1200">
                <a:solidFill>
                  <a:schemeClr val="dk2"/>
                </a:solidFill>
              </a:rPr>
              <a:t>Group work: design course objectives and share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rgbClr val="595959"/>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rgbClr val="595959"/>
            </a:solidFill>
            <a:prstDash val="solid"/>
            <a:round/>
            <a:headEnd len="med" w="med" type="none"/>
            <a:tailEnd len="med" w="med" type="none"/>
          </a:ln>
        </p:spPr>
      </p:cxnSp>
      <p:grpSp>
        <p:nvGrpSpPr>
          <p:cNvPr id="12" name="Shape 12"/>
          <p:cNvGrpSpPr/>
          <p:nvPr/>
        </p:nvGrpSpPr>
        <p:grpSpPr>
          <a:xfrm>
            <a:off x="1004143" y="1022025"/>
            <a:ext cx="7136668"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rgbClr val="002856"/>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rgbClr val="002856"/>
              </a:solidFill>
              <a:prstDash val="solid"/>
              <a:round/>
              <a:headEnd len="med" w="med" type="none"/>
              <a:tailEnd len="med" w="med" type="none"/>
            </a:ln>
          </p:spPr>
        </p:cxnSp>
      </p:grpSp>
      <p:grpSp>
        <p:nvGrpSpPr>
          <p:cNvPr id="15" name="Shape 15"/>
          <p:cNvGrpSpPr/>
          <p:nvPr/>
        </p:nvGrpSpPr>
        <p:grpSpPr>
          <a:xfrm>
            <a:off x="1004151" y="3969100"/>
            <a:ext cx="7136668"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rgbClr val="002856"/>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rgbClr val="002856"/>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rtl="0" algn="ctr">
              <a:spcBef>
                <a:spcPts val="0"/>
              </a:spcBef>
              <a:buClr>
                <a:srgbClr val="CF112D"/>
              </a:buClr>
              <a:buSzPct val="100000"/>
              <a:buFont typeface="Oswald"/>
              <a:defRPr b="0" sz="5000">
                <a:solidFill>
                  <a:srgbClr val="CF112D"/>
                </a:solidFill>
                <a:latin typeface="Oswald"/>
                <a:ea typeface="Oswald"/>
                <a:cs typeface="Oswald"/>
                <a:sym typeface="Oswald"/>
              </a:defRPr>
            </a:lvl1pPr>
            <a:lvl2pPr lvl="1" rtl="0" algn="ctr">
              <a:spcBef>
                <a:spcPts val="0"/>
              </a:spcBef>
              <a:buSzPct val="100000"/>
              <a:defRPr sz="5400"/>
            </a:lvl2pPr>
            <a:lvl3pPr lvl="2" rtl="0" algn="ctr">
              <a:spcBef>
                <a:spcPts val="0"/>
              </a:spcBef>
              <a:buSzPct val="100000"/>
              <a:defRPr sz="5400"/>
            </a:lvl3pPr>
            <a:lvl4pPr lvl="3" rtl="0" algn="ctr">
              <a:spcBef>
                <a:spcPts val="0"/>
              </a:spcBef>
              <a:buSzPct val="100000"/>
              <a:defRPr sz="5400"/>
            </a:lvl4pPr>
            <a:lvl5pPr lvl="4" rtl="0" algn="ctr">
              <a:spcBef>
                <a:spcPts val="0"/>
              </a:spcBef>
              <a:buSzPct val="100000"/>
              <a:defRPr sz="5400"/>
            </a:lvl5pPr>
            <a:lvl6pPr lvl="5" rtl="0" algn="ctr">
              <a:spcBef>
                <a:spcPts val="0"/>
              </a:spcBef>
              <a:buSzPct val="100000"/>
              <a:defRPr sz="5400"/>
            </a:lvl6pPr>
            <a:lvl7pPr lvl="6" rtl="0" algn="ctr">
              <a:spcBef>
                <a:spcPts val="0"/>
              </a:spcBef>
              <a:buSzPct val="100000"/>
              <a:defRPr sz="5400"/>
            </a:lvl7pPr>
            <a:lvl8pPr lvl="7" rtl="0" algn="ctr">
              <a:spcBef>
                <a:spcPts val="0"/>
              </a:spcBef>
              <a:buSzPct val="100000"/>
              <a:defRPr sz="5400"/>
            </a:lvl8pPr>
            <a:lvl9pPr lvl="8" rtl="0"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400"/>
            </a:lvl1pPr>
            <a:lvl2pPr lvl="1" rtl="0" algn="ctr">
              <a:lnSpc>
                <a:spcPct val="100000"/>
              </a:lnSpc>
              <a:spcBef>
                <a:spcPts val="0"/>
              </a:spcBef>
              <a:spcAft>
                <a:spcPts val="0"/>
              </a:spcAft>
              <a:buSzPct val="100000"/>
              <a:buNone/>
              <a:defRPr sz="2400"/>
            </a:lvl2pPr>
            <a:lvl3pPr lvl="2" rtl="0" algn="ctr">
              <a:lnSpc>
                <a:spcPct val="100000"/>
              </a:lnSpc>
              <a:spcBef>
                <a:spcPts val="0"/>
              </a:spcBef>
              <a:spcAft>
                <a:spcPts val="0"/>
              </a:spcAft>
              <a:buSzPct val="100000"/>
              <a:buNone/>
              <a:defRPr sz="2400"/>
            </a:lvl3pPr>
            <a:lvl4pPr lvl="3" rtl="0" algn="ctr">
              <a:lnSpc>
                <a:spcPct val="100000"/>
              </a:lnSpc>
              <a:spcBef>
                <a:spcPts val="0"/>
              </a:spcBef>
              <a:spcAft>
                <a:spcPts val="0"/>
              </a:spcAft>
              <a:buSzPct val="100000"/>
              <a:buNone/>
              <a:defRPr sz="2400"/>
            </a:lvl4pPr>
            <a:lvl5pPr lvl="4" rtl="0" algn="ctr">
              <a:lnSpc>
                <a:spcPct val="100000"/>
              </a:lnSpc>
              <a:spcBef>
                <a:spcPts val="0"/>
              </a:spcBef>
              <a:spcAft>
                <a:spcPts val="0"/>
              </a:spcAft>
              <a:buSzPct val="100000"/>
              <a:buNone/>
              <a:defRPr sz="2400"/>
            </a:lvl5pPr>
            <a:lvl6pPr lvl="5" rtl="0" algn="ctr">
              <a:lnSpc>
                <a:spcPct val="100000"/>
              </a:lnSpc>
              <a:spcBef>
                <a:spcPts val="0"/>
              </a:spcBef>
              <a:spcAft>
                <a:spcPts val="0"/>
              </a:spcAft>
              <a:buSzPct val="100000"/>
              <a:buNone/>
              <a:defRPr sz="2400"/>
            </a:lvl6pPr>
            <a:lvl7pPr lvl="6" rtl="0" algn="ctr">
              <a:lnSpc>
                <a:spcPct val="100000"/>
              </a:lnSpc>
              <a:spcBef>
                <a:spcPts val="0"/>
              </a:spcBef>
              <a:spcAft>
                <a:spcPts val="0"/>
              </a:spcAft>
              <a:buSzPct val="100000"/>
              <a:buNone/>
              <a:defRPr sz="2400"/>
            </a:lvl7pPr>
            <a:lvl8pPr lvl="7" rtl="0" algn="ctr">
              <a:lnSpc>
                <a:spcPct val="100000"/>
              </a:lnSpc>
              <a:spcBef>
                <a:spcPts val="0"/>
              </a:spcBef>
              <a:spcAft>
                <a:spcPts val="0"/>
              </a:spcAft>
              <a:buSzPct val="100000"/>
              <a:buNone/>
              <a:defRPr sz="2400"/>
            </a:lvl8pPr>
            <a:lvl9pPr lvl="8" rtl="0"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rgbClr val="CF112D"/>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rtl="0" algn="ctr">
              <a:spcBef>
                <a:spcPts val="0"/>
              </a:spcBef>
              <a:buClr>
                <a:srgbClr val="002856"/>
              </a:buClr>
              <a:buSzPct val="100000"/>
              <a:defRPr sz="13000">
                <a:solidFill>
                  <a:srgbClr val="002856"/>
                </a:solidFill>
              </a:defRPr>
            </a:lvl1pPr>
            <a:lvl2pPr lvl="1" rtl="0" algn="ctr">
              <a:spcBef>
                <a:spcPts val="0"/>
              </a:spcBef>
              <a:buClr>
                <a:schemeClr val="accent3"/>
              </a:buClr>
              <a:buSzPct val="100000"/>
              <a:defRPr sz="13000">
                <a:solidFill>
                  <a:schemeClr val="accent3"/>
                </a:solidFill>
              </a:defRPr>
            </a:lvl2pPr>
            <a:lvl3pPr lvl="2" rtl="0" algn="ctr">
              <a:spcBef>
                <a:spcPts val="0"/>
              </a:spcBef>
              <a:buClr>
                <a:schemeClr val="accent3"/>
              </a:buClr>
              <a:buSzPct val="100000"/>
              <a:defRPr sz="13000">
                <a:solidFill>
                  <a:schemeClr val="accent3"/>
                </a:solidFill>
              </a:defRPr>
            </a:lvl3pPr>
            <a:lvl4pPr lvl="3" rtl="0" algn="ctr">
              <a:spcBef>
                <a:spcPts val="0"/>
              </a:spcBef>
              <a:buClr>
                <a:schemeClr val="accent3"/>
              </a:buClr>
              <a:buSzPct val="100000"/>
              <a:defRPr sz="13000">
                <a:solidFill>
                  <a:schemeClr val="accent3"/>
                </a:solidFill>
              </a:defRPr>
            </a:lvl4pPr>
            <a:lvl5pPr lvl="4" rtl="0" algn="ctr">
              <a:spcBef>
                <a:spcPts val="0"/>
              </a:spcBef>
              <a:buClr>
                <a:schemeClr val="accent3"/>
              </a:buClr>
              <a:buSzPct val="100000"/>
              <a:defRPr sz="13000">
                <a:solidFill>
                  <a:schemeClr val="accent3"/>
                </a:solidFill>
              </a:defRPr>
            </a:lvl5pPr>
            <a:lvl6pPr lvl="5" rtl="0" algn="ctr">
              <a:spcBef>
                <a:spcPts val="0"/>
              </a:spcBef>
              <a:buClr>
                <a:schemeClr val="accent3"/>
              </a:buClr>
              <a:buSzPct val="100000"/>
              <a:defRPr sz="13000">
                <a:solidFill>
                  <a:schemeClr val="accent3"/>
                </a:solidFill>
              </a:defRPr>
            </a:lvl6pPr>
            <a:lvl7pPr lvl="6" rtl="0" algn="ctr">
              <a:spcBef>
                <a:spcPts val="0"/>
              </a:spcBef>
              <a:buClr>
                <a:schemeClr val="accent3"/>
              </a:buClr>
              <a:buSzPct val="100000"/>
              <a:defRPr sz="13000">
                <a:solidFill>
                  <a:schemeClr val="accent3"/>
                </a:solidFill>
              </a:defRPr>
            </a:lvl7pPr>
            <a:lvl8pPr lvl="7" rtl="0" algn="ctr">
              <a:spcBef>
                <a:spcPts val="0"/>
              </a:spcBef>
              <a:buClr>
                <a:schemeClr val="accent3"/>
              </a:buClr>
              <a:buSzPct val="100000"/>
              <a:defRPr sz="13000">
                <a:solidFill>
                  <a:schemeClr val="accent3"/>
                </a:solidFill>
              </a:defRPr>
            </a:lvl8pPr>
            <a:lvl9pPr lvl="8" rtl="0"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rtl="0" algn="ctr">
              <a:spcBef>
                <a:spcPts val="0"/>
              </a:spcBef>
              <a:buFont typeface="Lato"/>
              <a:defRPr>
                <a:latin typeface="Lato"/>
                <a:ea typeface="Lato"/>
                <a:cs typeface="Lato"/>
                <a:sym typeface="Lato"/>
              </a:defRPr>
            </a:lvl1pPr>
            <a:lvl2pPr lvl="1" rtl="0" algn="ctr">
              <a:spcBef>
                <a:spcPts val="0"/>
              </a:spcBef>
              <a:buFont typeface="Lato"/>
              <a:defRPr>
                <a:latin typeface="Lato"/>
                <a:ea typeface="Lato"/>
                <a:cs typeface="Lato"/>
                <a:sym typeface="Lato"/>
              </a:defRPr>
            </a:lvl2pPr>
            <a:lvl3pPr lvl="2" rtl="0" algn="ctr">
              <a:spcBef>
                <a:spcPts val="0"/>
              </a:spcBef>
              <a:buFont typeface="Lato"/>
              <a:defRPr>
                <a:latin typeface="Lato"/>
                <a:ea typeface="Lato"/>
                <a:cs typeface="Lato"/>
                <a:sym typeface="Lato"/>
              </a:defRPr>
            </a:lvl3pPr>
            <a:lvl4pPr lvl="3" rtl="0" algn="ctr">
              <a:spcBef>
                <a:spcPts val="0"/>
              </a:spcBef>
              <a:buFont typeface="Lato"/>
              <a:defRPr>
                <a:latin typeface="Lato"/>
                <a:ea typeface="Lato"/>
                <a:cs typeface="Lato"/>
                <a:sym typeface="Lato"/>
              </a:defRPr>
            </a:lvl4pPr>
            <a:lvl5pPr lvl="4" rtl="0" algn="ctr">
              <a:spcBef>
                <a:spcPts val="0"/>
              </a:spcBef>
              <a:buFont typeface="Lato"/>
              <a:defRPr>
                <a:latin typeface="Lato"/>
                <a:ea typeface="Lato"/>
                <a:cs typeface="Lato"/>
                <a:sym typeface="Lato"/>
              </a:defRPr>
            </a:lvl5pPr>
            <a:lvl6pPr lvl="5" rtl="0" algn="ctr">
              <a:spcBef>
                <a:spcPts val="0"/>
              </a:spcBef>
              <a:buFont typeface="Lato"/>
              <a:defRPr>
                <a:latin typeface="Lato"/>
                <a:ea typeface="Lato"/>
                <a:cs typeface="Lato"/>
                <a:sym typeface="Lato"/>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rgbClr val="002856"/>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rtl="0" algn="ctr">
              <a:spcBef>
                <a:spcPts val="0"/>
              </a:spcBef>
              <a:buFont typeface="Oswald"/>
              <a:defRPr b="0">
                <a:latin typeface="Oswald"/>
                <a:ea typeface="Oswald"/>
                <a:cs typeface="Oswald"/>
                <a:sym typeface="Oswald"/>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rgbClr val="002856"/>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rtl="0">
              <a:spcBef>
                <a:spcPts val="0"/>
              </a:spcBef>
              <a:buFont typeface="Lato"/>
              <a:defRPr>
                <a:latin typeface="Lato"/>
                <a:ea typeface="Lato"/>
                <a:cs typeface="Lato"/>
                <a:sym typeface="Lato"/>
              </a:defRPr>
            </a:lvl1pPr>
            <a:lvl2pPr lvl="1" rtl="0">
              <a:spcBef>
                <a:spcPts val="0"/>
              </a:spcBef>
              <a:buFont typeface="Lato"/>
              <a:defRPr>
                <a:latin typeface="Lato"/>
                <a:ea typeface="Lato"/>
                <a:cs typeface="Lato"/>
                <a:sym typeface="Lato"/>
              </a:defRPr>
            </a:lvl2pPr>
            <a:lvl3pPr lvl="2" rtl="0">
              <a:spcBef>
                <a:spcPts val="0"/>
              </a:spcBef>
              <a:buFont typeface="Lato"/>
              <a:defRPr>
                <a:latin typeface="Lato"/>
                <a:ea typeface="Lato"/>
                <a:cs typeface="Lato"/>
                <a:sym typeface="Lato"/>
              </a:defRPr>
            </a:lvl3pPr>
            <a:lvl4pPr lvl="3" rtl="0">
              <a:spcBef>
                <a:spcPts val="0"/>
              </a:spcBef>
              <a:buFont typeface="Lato"/>
              <a:defRPr>
                <a:latin typeface="Lato"/>
                <a:ea typeface="Lato"/>
                <a:cs typeface="Lato"/>
                <a:sym typeface="Lato"/>
              </a:defRPr>
            </a:lvl4pPr>
            <a:lvl5pPr lvl="4" rtl="0">
              <a:spcBef>
                <a:spcPts val="0"/>
              </a:spcBef>
              <a:buFont typeface="Lato"/>
              <a:defRPr>
                <a:latin typeface="Lato"/>
                <a:ea typeface="Lato"/>
                <a:cs typeface="Lato"/>
                <a:sym typeface="Lato"/>
              </a:defRPr>
            </a:lvl5pPr>
            <a:lvl6pPr lvl="5" rtl="0">
              <a:spcBef>
                <a:spcPts val="0"/>
              </a:spcBef>
              <a:buFont typeface="Lato"/>
              <a:defRPr>
                <a:latin typeface="Lato"/>
                <a:ea typeface="Lato"/>
                <a:cs typeface="Lato"/>
                <a:sym typeface="Lato"/>
              </a:defRPr>
            </a:lvl6pPr>
            <a:lvl7pPr lvl="6" rtl="0">
              <a:spcBef>
                <a:spcPts val="0"/>
              </a:spcBef>
              <a:buFont typeface="Lato"/>
              <a:defRPr>
                <a:latin typeface="Lato"/>
                <a:ea typeface="Lato"/>
                <a:cs typeface="Lato"/>
                <a:sym typeface="Lato"/>
              </a:defRPr>
            </a:lvl7pPr>
            <a:lvl8pPr lvl="7" rtl="0">
              <a:spcBef>
                <a:spcPts val="0"/>
              </a:spcBef>
              <a:buFont typeface="Lato"/>
              <a:defRPr>
                <a:latin typeface="Lato"/>
                <a:ea typeface="Lato"/>
                <a:cs typeface="Lato"/>
                <a:sym typeface="Lato"/>
              </a:defRPr>
            </a:lvl8pPr>
            <a:lvl9pPr lvl="8" rtl="0">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rtl="0">
              <a:spcBef>
                <a:spcPts val="0"/>
              </a:spcBef>
              <a:buSzPct val="100000"/>
              <a:buFont typeface="Lato"/>
              <a:defRPr sz="1400">
                <a:latin typeface="Lato"/>
                <a:ea typeface="Lato"/>
                <a:cs typeface="Lato"/>
                <a:sym typeface="Lato"/>
              </a:defRPr>
            </a:lvl1pPr>
            <a:lvl2pPr lvl="1" rtl="0">
              <a:spcBef>
                <a:spcPts val="0"/>
              </a:spcBef>
              <a:buSzPct val="100000"/>
              <a:buFont typeface="Lato"/>
              <a:defRPr sz="1200">
                <a:latin typeface="Lato"/>
                <a:ea typeface="Lato"/>
                <a:cs typeface="Lato"/>
                <a:sym typeface="Lato"/>
              </a:defRPr>
            </a:lvl2pPr>
            <a:lvl3pPr lvl="2" rtl="0">
              <a:spcBef>
                <a:spcPts val="0"/>
              </a:spcBef>
              <a:buSzPct val="100000"/>
              <a:buFont typeface="Lato"/>
              <a:defRPr sz="1200">
                <a:latin typeface="Lato"/>
                <a:ea typeface="Lato"/>
                <a:cs typeface="Lato"/>
                <a:sym typeface="Lato"/>
              </a:defRPr>
            </a:lvl3pPr>
            <a:lvl4pPr lvl="3" rtl="0">
              <a:spcBef>
                <a:spcPts val="0"/>
              </a:spcBef>
              <a:buSzPct val="100000"/>
              <a:buFont typeface="Lato"/>
              <a:defRPr sz="1200">
                <a:latin typeface="Lato"/>
                <a:ea typeface="Lato"/>
                <a:cs typeface="Lato"/>
                <a:sym typeface="Lato"/>
              </a:defRPr>
            </a:lvl4pPr>
            <a:lvl5pPr lvl="4" rtl="0">
              <a:spcBef>
                <a:spcPts val="0"/>
              </a:spcBef>
              <a:buSzPct val="100000"/>
              <a:buFont typeface="Lato"/>
              <a:defRPr sz="1200">
                <a:latin typeface="Lato"/>
                <a:ea typeface="Lato"/>
                <a:cs typeface="Lato"/>
                <a:sym typeface="Lato"/>
              </a:defRPr>
            </a:lvl5pPr>
            <a:lvl6pPr lvl="5" rtl="0">
              <a:spcBef>
                <a:spcPts val="0"/>
              </a:spcBef>
              <a:buSzPct val="100000"/>
              <a:buFont typeface="Lato"/>
              <a:defRPr sz="1200">
                <a:latin typeface="Lato"/>
                <a:ea typeface="Lato"/>
                <a:cs typeface="Lato"/>
                <a:sym typeface="Lato"/>
              </a:defRPr>
            </a:lvl6pPr>
            <a:lvl7pPr lvl="6" rtl="0">
              <a:spcBef>
                <a:spcPts val="0"/>
              </a:spcBef>
              <a:buSzPct val="100000"/>
              <a:buFont typeface="Lato"/>
              <a:defRPr sz="1200">
                <a:latin typeface="Lato"/>
                <a:ea typeface="Lato"/>
                <a:cs typeface="Lato"/>
                <a:sym typeface="Lato"/>
              </a:defRPr>
            </a:lvl7pPr>
            <a:lvl8pPr lvl="7" rtl="0">
              <a:spcBef>
                <a:spcPts val="0"/>
              </a:spcBef>
              <a:buSzPct val="100000"/>
              <a:buFont typeface="Lato"/>
              <a:defRPr sz="1200">
                <a:latin typeface="Lato"/>
                <a:ea typeface="Lato"/>
                <a:cs typeface="Lato"/>
                <a:sym typeface="Lato"/>
              </a:defRPr>
            </a:lvl8pPr>
            <a:lvl9pPr lvl="8" rtl="0">
              <a:spcBef>
                <a:spcPts val="0"/>
              </a:spcBef>
              <a:buSzPct val="100000"/>
              <a:buFont typeface="Lato"/>
              <a:defRPr sz="1200">
                <a:latin typeface="Lato"/>
                <a:ea typeface="Lato"/>
                <a:cs typeface="Lato"/>
                <a:sym typeface="Lato"/>
              </a:defRPr>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rtl="0">
              <a:spcBef>
                <a:spcPts val="0"/>
              </a:spcBef>
              <a:buSzPct val="100000"/>
              <a:buFont typeface="Lato"/>
              <a:defRPr sz="1400">
                <a:latin typeface="Lato"/>
                <a:ea typeface="Lato"/>
                <a:cs typeface="Lato"/>
                <a:sym typeface="Lato"/>
              </a:defRPr>
            </a:lvl1pPr>
            <a:lvl2pPr lvl="1" rtl="0">
              <a:spcBef>
                <a:spcPts val="0"/>
              </a:spcBef>
              <a:buSzPct val="100000"/>
              <a:buFont typeface="Lato"/>
              <a:defRPr sz="1200">
                <a:latin typeface="Lato"/>
                <a:ea typeface="Lato"/>
                <a:cs typeface="Lato"/>
                <a:sym typeface="Lato"/>
              </a:defRPr>
            </a:lvl2pPr>
            <a:lvl3pPr lvl="2" rtl="0">
              <a:spcBef>
                <a:spcPts val="0"/>
              </a:spcBef>
              <a:buSzPct val="100000"/>
              <a:buFont typeface="Lato"/>
              <a:defRPr sz="1200">
                <a:latin typeface="Lato"/>
                <a:ea typeface="Lato"/>
                <a:cs typeface="Lato"/>
                <a:sym typeface="Lato"/>
              </a:defRPr>
            </a:lvl3pPr>
            <a:lvl4pPr lvl="3" rtl="0">
              <a:spcBef>
                <a:spcPts val="0"/>
              </a:spcBef>
              <a:buSzPct val="100000"/>
              <a:buFont typeface="Lato"/>
              <a:defRPr sz="1200">
                <a:latin typeface="Lato"/>
                <a:ea typeface="Lato"/>
                <a:cs typeface="Lato"/>
                <a:sym typeface="Lato"/>
              </a:defRPr>
            </a:lvl4pPr>
            <a:lvl5pPr lvl="4" rtl="0">
              <a:spcBef>
                <a:spcPts val="0"/>
              </a:spcBef>
              <a:buSzPct val="100000"/>
              <a:buFont typeface="Lato"/>
              <a:defRPr sz="1200">
                <a:latin typeface="Lato"/>
                <a:ea typeface="Lato"/>
                <a:cs typeface="Lato"/>
                <a:sym typeface="Lato"/>
              </a:defRPr>
            </a:lvl5pPr>
            <a:lvl6pPr lvl="5" rtl="0">
              <a:spcBef>
                <a:spcPts val="0"/>
              </a:spcBef>
              <a:buSzPct val="100000"/>
              <a:buFont typeface="Lato"/>
              <a:defRPr sz="1200">
                <a:latin typeface="Lato"/>
                <a:ea typeface="Lato"/>
                <a:cs typeface="Lato"/>
                <a:sym typeface="Lato"/>
              </a:defRPr>
            </a:lvl6pPr>
            <a:lvl7pPr lvl="6" rtl="0">
              <a:spcBef>
                <a:spcPts val="0"/>
              </a:spcBef>
              <a:buSzPct val="100000"/>
              <a:buFont typeface="Lato"/>
              <a:defRPr sz="1200">
                <a:latin typeface="Lato"/>
                <a:ea typeface="Lato"/>
                <a:cs typeface="Lato"/>
                <a:sym typeface="Lato"/>
              </a:defRPr>
            </a:lvl7pPr>
            <a:lvl8pPr lvl="7" rtl="0">
              <a:spcBef>
                <a:spcPts val="0"/>
              </a:spcBef>
              <a:buSzPct val="100000"/>
              <a:buFont typeface="Lato"/>
              <a:defRPr sz="1200">
                <a:latin typeface="Lato"/>
                <a:ea typeface="Lato"/>
                <a:cs typeface="Lato"/>
                <a:sym typeface="Lato"/>
              </a:defRPr>
            </a:lvl8pPr>
            <a:lvl9pPr lvl="8" rtl="0">
              <a:spcBef>
                <a:spcPts val="0"/>
              </a:spcBef>
              <a:buSzPct val="100000"/>
              <a:buFont typeface="Lato"/>
              <a:defRPr sz="1200">
                <a:latin typeface="Lato"/>
                <a:ea typeface="Lato"/>
                <a:cs typeface="Lato"/>
                <a:sym typeface="Lato"/>
              </a:defRPr>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ct val="100000"/>
              <a:buFont typeface="Lato"/>
              <a:defRPr sz="1200">
                <a:latin typeface="Lato"/>
                <a:ea typeface="Lato"/>
                <a:cs typeface="Lato"/>
                <a:sym typeface="Lato"/>
              </a:defRPr>
            </a:lvl1pPr>
            <a:lvl2pPr lvl="1" rtl="0">
              <a:spcBef>
                <a:spcPts val="0"/>
              </a:spcBef>
              <a:buSzPct val="100000"/>
              <a:buFont typeface="Lato"/>
              <a:defRPr sz="1200">
                <a:latin typeface="Lato"/>
                <a:ea typeface="Lato"/>
                <a:cs typeface="Lato"/>
                <a:sym typeface="Lato"/>
              </a:defRPr>
            </a:lvl2pPr>
            <a:lvl3pPr lvl="2" rtl="0">
              <a:spcBef>
                <a:spcPts val="0"/>
              </a:spcBef>
              <a:buSzPct val="100000"/>
              <a:buFont typeface="Lato"/>
              <a:defRPr sz="1200">
                <a:latin typeface="Lato"/>
                <a:ea typeface="Lato"/>
                <a:cs typeface="Lato"/>
                <a:sym typeface="Lato"/>
              </a:defRPr>
            </a:lvl3pPr>
            <a:lvl4pPr lvl="3" rtl="0">
              <a:spcBef>
                <a:spcPts val="0"/>
              </a:spcBef>
              <a:buSzPct val="100000"/>
              <a:buFont typeface="Lato"/>
              <a:defRPr sz="1200">
                <a:latin typeface="Lato"/>
                <a:ea typeface="Lato"/>
                <a:cs typeface="Lato"/>
                <a:sym typeface="Lato"/>
              </a:defRPr>
            </a:lvl4pPr>
            <a:lvl5pPr lvl="4" rtl="0">
              <a:spcBef>
                <a:spcPts val="0"/>
              </a:spcBef>
              <a:buSzPct val="100000"/>
              <a:buFont typeface="Lato"/>
              <a:defRPr sz="1200">
                <a:latin typeface="Lato"/>
                <a:ea typeface="Lato"/>
                <a:cs typeface="Lato"/>
                <a:sym typeface="Lato"/>
              </a:defRPr>
            </a:lvl5pPr>
            <a:lvl6pPr lvl="5" rtl="0">
              <a:spcBef>
                <a:spcPts val="0"/>
              </a:spcBef>
              <a:buSzPct val="100000"/>
              <a:buFont typeface="Lato"/>
              <a:defRPr sz="1200">
                <a:latin typeface="Lato"/>
                <a:ea typeface="Lato"/>
                <a:cs typeface="Lato"/>
                <a:sym typeface="Lato"/>
              </a:defRPr>
            </a:lvl6pPr>
            <a:lvl7pPr lvl="6" rtl="0">
              <a:spcBef>
                <a:spcPts val="0"/>
              </a:spcBef>
              <a:buSzPct val="100000"/>
              <a:buFont typeface="Lato"/>
              <a:defRPr sz="1200">
                <a:latin typeface="Lato"/>
                <a:ea typeface="Lato"/>
                <a:cs typeface="Lato"/>
                <a:sym typeface="Lato"/>
              </a:defRPr>
            </a:lvl7pPr>
            <a:lvl8pPr lvl="7" rtl="0">
              <a:spcBef>
                <a:spcPts val="0"/>
              </a:spcBef>
              <a:buSzPct val="100000"/>
              <a:buFont typeface="Lato"/>
              <a:defRPr sz="1200">
                <a:latin typeface="Lato"/>
                <a:ea typeface="Lato"/>
                <a:cs typeface="Lato"/>
                <a:sym typeface="Lato"/>
              </a:defRPr>
            </a:lvl8pPr>
            <a:lvl9pPr lvl="8" rtl="0">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rtl="0">
              <a:spcBef>
                <a:spcPts val="0"/>
              </a:spcBef>
              <a:buClr>
                <a:schemeClr val="dk2"/>
              </a:buClr>
              <a:buSzPct val="100000"/>
              <a:defRPr b="0" sz="5400">
                <a:solidFill>
                  <a:schemeClr val="dk2"/>
                </a:solidFill>
              </a:defRPr>
            </a:lvl1pPr>
            <a:lvl2pPr lvl="1" rtl="0">
              <a:spcBef>
                <a:spcPts val="0"/>
              </a:spcBef>
              <a:buClr>
                <a:schemeClr val="dk2"/>
              </a:buClr>
              <a:buSzPct val="100000"/>
              <a:defRPr b="0" sz="5400">
                <a:solidFill>
                  <a:schemeClr val="dk2"/>
                </a:solidFill>
              </a:defRPr>
            </a:lvl2pPr>
            <a:lvl3pPr lvl="2" rtl="0">
              <a:spcBef>
                <a:spcPts val="0"/>
              </a:spcBef>
              <a:buClr>
                <a:schemeClr val="dk2"/>
              </a:buClr>
              <a:buSzPct val="100000"/>
              <a:defRPr b="0" sz="5400">
                <a:solidFill>
                  <a:schemeClr val="dk2"/>
                </a:solidFill>
              </a:defRPr>
            </a:lvl3pPr>
            <a:lvl4pPr lvl="3" rtl="0">
              <a:spcBef>
                <a:spcPts val="0"/>
              </a:spcBef>
              <a:buClr>
                <a:schemeClr val="dk2"/>
              </a:buClr>
              <a:buSzPct val="100000"/>
              <a:defRPr b="0" sz="5400">
                <a:solidFill>
                  <a:schemeClr val="dk2"/>
                </a:solidFill>
              </a:defRPr>
            </a:lvl4pPr>
            <a:lvl5pPr lvl="4" rtl="0">
              <a:spcBef>
                <a:spcPts val="0"/>
              </a:spcBef>
              <a:buClr>
                <a:schemeClr val="dk2"/>
              </a:buClr>
              <a:buSzPct val="100000"/>
              <a:defRPr b="0" sz="5400">
                <a:solidFill>
                  <a:schemeClr val="dk2"/>
                </a:solidFill>
              </a:defRPr>
            </a:lvl5pPr>
            <a:lvl6pPr lvl="5" rtl="0">
              <a:spcBef>
                <a:spcPts val="0"/>
              </a:spcBef>
              <a:buClr>
                <a:schemeClr val="dk2"/>
              </a:buClr>
              <a:buSzPct val="100000"/>
              <a:defRPr b="0" sz="5400">
                <a:solidFill>
                  <a:schemeClr val="dk2"/>
                </a:solidFill>
              </a:defRPr>
            </a:lvl6pPr>
            <a:lvl7pPr lvl="6" rtl="0">
              <a:spcBef>
                <a:spcPts val="0"/>
              </a:spcBef>
              <a:buClr>
                <a:schemeClr val="dk2"/>
              </a:buClr>
              <a:buSzPct val="100000"/>
              <a:defRPr b="0" sz="5400">
                <a:solidFill>
                  <a:schemeClr val="dk2"/>
                </a:solidFill>
              </a:defRPr>
            </a:lvl7pPr>
            <a:lvl8pPr lvl="7" rtl="0">
              <a:spcBef>
                <a:spcPts val="0"/>
              </a:spcBef>
              <a:buClr>
                <a:schemeClr val="dk2"/>
              </a:buClr>
              <a:buSzPct val="100000"/>
              <a:defRPr b="0" sz="5400">
                <a:solidFill>
                  <a:schemeClr val="dk2"/>
                </a:solidFill>
              </a:defRPr>
            </a:lvl8pPr>
            <a:lvl9pPr lvl="8" rtl="0">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rgbClr val="002856"/>
          </a:solidFill>
          <a:ln>
            <a:noFill/>
          </a:ln>
        </p:spPr>
        <p:txBody>
          <a:bodyPr anchorCtr="0" anchor="ctr" bIns="91425" lIns="91425" rIns="91425" wrap="square"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Font typeface="Lato"/>
              <a:buNone/>
              <a:defRPr sz="2100">
                <a:latin typeface="Lato"/>
                <a:ea typeface="Lato"/>
                <a:cs typeface="Lato"/>
                <a:sym typeface="Lato"/>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buFont typeface="Lato"/>
              <a:defRPr>
                <a:solidFill>
                  <a:schemeClr val="lt1"/>
                </a:solidFill>
                <a:latin typeface="Lato"/>
                <a:ea typeface="Lato"/>
                <a:cs typeface="Lato"/>
                <a:sym typeface="Lato"/>
              </a:defRPr>
            </a:lvl1pPr>
            <a:lvl2pPr lvl="1" rtl="0">
              <a:spcBef>
                <a:spcPts val="0"/>
              </a:spcBef>
              <a:buClr>
                <a:schemeClr val="lt1"/>
              </a:buClr>
              <a:buFont typeface="Lato"/>
              <a:defRPr>
                <a:solidFill>
                  <a:schemeClr val="lt1"/>
                </a:solidFill>
                <a:latin typeface="Lato"/>
                <a:ea typeface="Lato"/>
                <a:cs typeface="Lato"/>
                <a:sym typeface="Lato"/>
              </a:defRPr>
            </a:lvl2pPr>
            <a:lvl3pPr lvl="2" rtl="0">
              <a:spcBef>
                <a:spcPts val="0"/>
              </a:spcBef>
              <a:buClr>
                <a:schemeClr val="lt1"/>
              </a:buClr>
              <a:buFont typeface="Lato"/>
              <a:defRPr>
                <a:solidFill>
                  <a:schemeClr val="lt1"/>
                </a:solidFill>
                <a:latin typeface="Lato"/>
                <a:ea typeface="Lato"/>
                <a:cs typeface="Lato"/>
                <a:sym typeface="Lato"/>
              </a:defRPr>
            </a:lvl3pPr>
            <a:lvl4pPr lvl="3" rtl="0">
              <a:spcBef>
                <a:spcPts val="0"/>
              </a:spcBef>
              <a:buClr>
                <a:schemeClr val="lt1"/>
              </a:buClr>
              <a:buFont typeface="Lato"/>
              <a:defRPr>
                <a:solidFill>
                  <a:schemeClr val="lt1"/>
                </a:solidFill>
                <a:latin typeface="Lato"/>
                <a:ea typeface="Lato"/>
                <a:cs typeface="Lato"/>
                <a:sym typeface="Lato"/>
              </a:defRPr>
            </a:lvl4pPr>
            <a:lvl5pPr lvl="4" rtl="0">
              <a:spcBef>
                <a:spcPts val="0"/>
              </a:spcBef>
              <a:buClr>
                <a:schemeClr val="lt1"/>
              </a:buClr>
              <a:buFont typeface="Lato"/>
              <a:defRPr>
                <a:solidFill>
                  <a:schemeClr val="lt1"/>
                </a:solidFill>
                <a:latin typeface="Lato"/>
                <a:ea typeface="Lato"/>
                <a:cs typeface="Lato"/>
                <a:sym typeface="Lato"/>
              </a:defRPr>
            </a:lvl5pPr>
            <a:lvl6pPr lvl="5" rtl="0">
              <a:spcBef>
                <a:spcPts val="0"/>
              </a:spcBef>
              <a:buClr>
                <a:schemeClr val="lt1"/>
              </a:buClr>
              <a:buFont typeface="Lato"/>
              <a:defRPr>
                <a:solidFill>
                  <a:schemeClr val="lt1"/>
                </a:solidFill>
                <a:latin typeface="Lato"/>
                <a:ea typeface="Lato"/>
                <a:cs typeface="Lato"/>
                <a:sym typeface="Lato"/>
              </a:defRPr>
            </a:lvl6pPr>
            <a:lvl7pPr lvl="6" rtl="0">
              <a:spcBef>
                <a:spcPts val="0"/>
              </a:spcBef>
              <a:buClr>
                <a:schemeClr val="lt1"/>
              </a:buClr>
              <a:buFont typeface="Lato"/>
              <a:defRPr>
                <a:solidFill>
                  <a:schemeClr val="lt1"/>
                </a:solidFill>
                <a:latin typeface="Lato"/>
                <a:ea typeface="Lato"/>
                <a:cs typeface="Lato"/>
                <a:sym typeface="Lato"/>
              </a:defRPr>
            </a:lvl7pPr>
            <a:lvl8pPr lvl="7" rtl="0">
              <a:spcBef>
                <a:spcPts val="0"/>
              </a:spcBef>
              <a:buClr>
                <a:schemeClr val="lt1"/>
              </a:buClr>
              <a:buFont typeface="Lato"/>
              <a:defRPr>
                <a:solidFill>
                  <a:schemeClr val="lt1"/>
                </a:solidFill>
                <a:latin typeface="Lato"/>
                <a:ea typeface="Lato"/>
                <a:cs typeface="Lato"/>
                <a:sym typeface="Lato"/>
              </a:defRPr>
            </a:lvl8pPr>
            <a:lvl9pPr lvl="8" rtl="0">
              <a:spcBef>
                <a:spcPts val="0"/>
              </a:spcBef>
              <a:buClr>
                <a:schemeClr val="lt1"/>
              </a:buClr>
              <a:buFont typeface="Lato"/>
              <a:defRPr>
                <a:solidFill>
                  <a:schemeClr val="lt1"/>
                </a:solidFill>
                <a:latin typeface="Lato"/>
                <a:ea typeface="Lato"/>
                <a:cs typeface="Lato"/>
                <a:sym typeface="Lato"/>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rtl="0">
              <a:lnSpc>
                <a:spcPct val="100000"/>
              </a:lnSpc>
              <a:spcBef>
                <a:spcPts val="0"/>
              </a:spcBef>
              <a:spcAft>
                <a:spcPts val="0"/>
              </a:spcAft>
              <a:buSzPct val="100000"/>
              <a:buFont typeface="Lato"/>
              <a:buNone/>
              <a:defRPr sz="2400">
                <a:latin typeface="Lato"/>
                <a:ea typeface="Lato"/>
                <a:cs typeface="Lato"/>
                <a:sym typeface="Lato"/>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rtl="0">
              <a:spcBef>
                <a:spcPts val="0"/>
              </a:spcBef>
              <a:buClr>
                <a:srgbClr val="CF112D"/>
              </a:buClr>
              <a:buSzPct val="100000"/>
              <a:buFont typeface="Oswald"/>
              <a:buNone/>
              <a:defRPr sz="3600">
                <a:solidFill>
                  <a:srgbClr val="CF112D"/>
                </a:solidFill>
                <a:latin typeface="Oswald"/>
                <a:ea typeface="Oswald"/>
                <a:cs typeface="Oswald"/>
                <a:sym typeface="Oswald"/>
              </a:defRPr>
            </a:lvl1pPr>
            <a:lvl2pPr lvl="1"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2pPr>
            <a:lvl3pPr lvl="2"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3pPr>
            <a:lvl4pPr lvl="3"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4pPr>
            <a:lvl5pPr lvl="4"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5pPr>
            <a:lvl6pPr lvl="5"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6pPr>
            <a:lvl7pPr lvl="6"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7pPr>
            <a:lvl8pPr lvl="7"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8pPr>
            <a:lvl9pPr lvl="8" rtl="0">
              <a:spcBef>
                <a:spcPts val="0"/>
              </a:spcBef>
              <a:buClr>
                <a:srgbClr val="CF112D"/>
              </a:buClr>
              <a:buSzPct val="100000"/>
              <a:buFont typeface="PT Sans Narrow"/>
              <a:buNone/>
              <a:defRPr b="1" sz="3600">
                <a:solidFill>
                  <a:srgbClr val="CF112D"/>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20.png"/><Relationship Id="rId6" Type="http://schemas.openxmlformats.org/officeDocument/2006/relationships/image" Target="../media/image21.jpg"/><Relationship Id="rId7" Type="http://schemas.openxmlformats.org/officeDocument/2006/relationships/image" Target="../media/image27.jpg"/><Relationship Id="rId8"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3650" y="1751764"/>
            <a:ext cx="7136700" cy="1022400"/>
          </a:xfrm>
          <a:prstGeom prst="rect">
            <a:avLst/>
          </a:prstGeom>
        </p:spPr>
        <p:txBody>
          <a:bodyPr anchorCtr="0" anchor="b" bIns="91425" lIns="91425" rIns="91425" wrap="square" tIns="91425">
            <a:noAutofit/>
          </a:bodyPr>
          <a:lstStyle/>
          <a:p>
            <a:pPr lvl="0">
              <a:spcBef>
                <a:spcPts val="0"/>
              </a:spcBef>
              <a:buNone/>
            </a:pPr>
            <a:r>
              <a:rPr lang="en"/>
              <a:t>Welcome to Pasta 401! </a:t>
            </a:r>
          </a:p>
        </p:txBody>
      </p:sp>
      <p:sp>
        <p:nvSpPr>
          <p:cNvPr id="67" name="Shape 67"/>
          <p:cNvSpPr txBox="1"/>
          <p:nvPr>
            <p:ph idx="1" type="subTitle"/>
          </p:nvPr>
        </p:nvSpPr>
        <p:spPr>
          <a:xfrm>
            <a:off x="2136750" y="2774170"/>
            <a:ext cx="4870500" cy="450900"/>
          </a:xfrm>
          <a:prstGeom prst="rect">
            <a:avLst/>
          </a:prstGeom>
        </p:spPr>
        <p:txBody>
          <a:bodyPr anchorCtr="0" anchor="ctr" bIns="91425" lIns="91425" rIns="91425" wrap="square" tIns="91425">
            <a:noAutofit/>
          </a:bodyPr>
          <a:lstStyle/>
          <a:p>
            <a:pPr lvl="0" rtl="0">
              <a:spcBef>
                <a:spcPts val="0"/>
              </a:spcBef>
              <a:buNone/>
            </a:pPr>
            <a:r>
              <a:rPr lang="en" sz="2000">
                <a:solidFill>
                  <a:srgbClr val="CF112D"/>
                </a:solidFill>
                <a:latin typeface="Oswald"/>
                <a:ea typeface="Oswald"/>
                <a:cs typeface="Oswald"/>
                <a:sym typeface="Oswald"/>
              </a:rPr>
              <a:t>Bring your appetite for creating course alignment</a:t>
            </a:r>
            <a:r>
              <a:rPr lang="en" sz="5000">
                <a:solidFill>
                  <a:srgbClr val="CF112D"/>
                </a:solidFill>
                <a:latin typeface="Oswald"/>
                <a:ea typeface="Oswald"/>
                <a:cs typeface="Oswald"/>
                <a:sym typeface="Oswald"/>
              </a:rPr>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Other Tips </a:t>
            </a:r>
          </a:p>
        </p:txBody>
      </p:sp>
      <p:sp>
        <p:nvSpPr>
          <p:cNvPr id="139" name="Shape 139"/>
          <p:cNvSpPr txBox="1"/>
          <p:nvPr>
            <p:ph idx="1" type="body"/>
          </p:nvPr>
        </p:nvSpPr>
        <p:spPr>
          <a:xfrm>
            <a:off x="311700" y="1266325"/>
            <a:ext cx="4602300" cy="3302700"/>
          </a:xfrm>
          <a:prstGeom prst="rect">
            <a:avLst/>
          </a:prstGeom>
        </p:spPr>
        <p:txBody>
          <a:bodyPr anchorCtr="0" anchor="t" bIns="91425" lIns="91425" rIns="91425" wrap="square" tIns="91425">
            <a:noAutofit/>
          </a:bodyPr>
          <a:lstStyle/>
          <a:p>
            <a:pPr indent="-228600" lvl="0" marL="457200" rtl="0">
              <a:lnSpc>
                <a:spcPct val="200000"/>
              </a:lnSpc>
              <a:spcBef>
                <a:spcPts val="0"/>
              </a:spcBef>
            </a:pPr>
            <a:r>
              <a:rPr lang="en" sz="2000">
                <a:latin typeface="Droid Sans"/>
                <a:ea typeface="Droid Sans"/>
                <a:cs typeface="Droid Sans"/>
                <a:sym typeface="Droid Sans"/>
              </a:rPr>
              <a:t>Clear </a:t>
            </a:r>
          </a:p>
          <a:p>
            <a:pPr indent="-228600" lvl="0" marL="457200" rtl="0">
              <a:lnSpc>
                <a:spcPct val="200000"/>
              </a:lnSpc>
              <a:spcBef>
                <a:spcPts val="0"/>
              </a:spcBef>
            </a:pPr>
            <a:r>
              <a:rPr lang="en" sz="2000">
                <a:latin typeface="Droid Sans"/>
                <a:ea typeface="Droid Sans"/>
                <a:cs typeface="Droid Sans"/>
                <a:sym typeface="Droid Sans"/>
              </a:rPr>
              <a:t>Allows learners to easily grasp the meaning </a:t>
            </a:r>
          </a:p>
          <a:p>
            <a:pPr indent="-228600" lvl="0" marL="457200">
              <a:lnSpc>
                <a:spcPct val="200000"/>
              </a:lnSpc>
              <a:spcBef>
                <a:spcPts val="0"/>
              </a:spcBef>
            </a:pPr>
            <a:r>
              <a:rPr lang="en" sz="2000">
                <a:latin typeface="Droid Sans"/>
                <a:ea typeface="Droid Sans"/>
                <a:cs typeface="Droid Sans"/>
                <a:sym typeface="Droid Sans"/>
              </a:rPr>
              <a:t>Avoid educational or discipline jargon</a:t>
            </a:r>
          </a:p>
        </p:txBody>
      </p:sp>
      <p:pic>
        <p:nvPicPr>
          <p:cNvPr id="140" name="Shape 140"/>
          <p:cNvPicPr preferRelativeResize="0"/>
          <p:nvPr/>
        </p:nvPicPr>
        <p:blipFill>
          <a:blip r:embed="rId3">
            <a:alphaModFix/>
          </a:blip>
          <a:stretch>
            <a:fillRect/>
          </a:stretch>
        </p:blipFill>
        <p:spPr>
          <a:xfrm>
            <a:off x="4914125" y="1156099"/>
            <a:ext cx="4071424" cy="2561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1304850"/>
            <a:ext cx="8520600" cy="1538400"/>
          </a:xfrm>
          <a:prstGeom prst="rect">
            <a:avLst/>
          </a:prstGeom>
        </p:spPr>
        <p:txBody>
          <a:bodyPr anchorCtr="0" anchor="ctr" bIns="91425" lIns="91425" rIns="91425" wrap="square" tIns="91425">
            <a:noAutofit/>
          </a:bodyPr>
          <a:lstStyle/>
          <a:p>
            <a:pPr lvl="0">
              <a:spcBef>
                <a:spcPts val="0"/>
              </a:spcBef>
              <a:buNone/>
            </a:pPr>
            <a:r>
              <a:rPr lang="en"/>
              <a:t>Your Turn </a:t>
            </a:r>
          </a:p>
        </p:txBody>
      </p:sp>
      <p:sp>
        <p:nvSpPr>
          <p:cNvPr id="146" name="Shape 146"/>
          <p:cNvSpPr txBox="1"/>
          <p:nvPr>
            <p:ph idx="1" type="body"/>
          </p:nvPr>
        </p:nvSpPr>
        <p:spPr>
          <a:xfrm>
            <a:off x="311700" y="2995650"/>
            <a:ext cx="8520600" cy="1071600"/>
          </a:xfrm>
          <a:prstGeom prst="rect">
            <a:avLst/>
          </a:prstGeom>
        </p:spPr>
        <p:txBody>
          <a:bodyPr anchorCtr="0" anchor="t" bIns="91425" lIns="91425" rIns="91425" wrap="square" tIns="91425">
            <a:noAutofit/>
          </a:bodyPr>
          <a:lstStyle/>
          <a:p>
            <a:pPr indent="-228600" lvl="0" marL="457200" rtl="0" algn="l">
              <a:lnSpc>
                <a:spcPct val="200000"/>
              </a:lnSpc>
              <a:spcBef>
                <a:spcPts val="0"/>
              </a:spcBef>
              <a:buAutoNum type="arabicPeriod"/>
            </a:pPr>
            <a:r>
              <a:rPr lang="en"/>
              <a:t>As a group, draft your Course Objectives</a:t>
            </a:r>
          </a:p>
          <a:p>
            <a:pPr indent="-228600" lvl="0" marL="457200" rtl="0" algn="l">
              <a:lnSpc>
                <a:spcPct val="200000"/>
              </a:lnSpc>
              <a:spcBef>
                <a:spcPts val="0"/>
              </a:spcBef>
              <a:buAutoNum type="arabicPeriod"/>
            </a:pPr>
            <a:r>
              <a:rPr lang="en"/>
              <a:t>Share</a:t>
            </a:r>
          </a:p>
          <a:p>
            <a:pPr lvl="0" rtl="0">
              <a:lnSpc>
                <a:spcPct val="200000"/>
              </a:lnSpc>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286350" y="1633475"/>
            <a:ext cx="8571300" cy="942000"/>
          </a:xfrm>
          <a:prstGeom prst="rect">
            <a:avLst/>
          </a:prstGeom>
        </p:spPr>
        <p:txBody>
          <a:bodyPr anchorCtr="0" anchor="ctr" bIns="91425" lIns="91425" rIns="91425" wrap="square" tIns="91425">
            <a:noAutofit/>
          </a:bodyPr>
          <a:lstStyle/>
          <a:p>
            <a:pPr lvl="0" rtl="0">
              <a:spcBef>
                <a:spcPts val="0"/>
              </a:spcBef>
              <a:buNone/>
            </a:pPr>
            <a:r>
              <a:rPr lang="en" sz="4800"/>
              <a:t>Module</a:t>
            </a:r>
            <a:r>
              <a:rPr lang="en" sz="4800"/>
              <a:t> Objectives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descr="walking.png" id="156" name="Shape 156"/>
          <p:cNvPicPr preferRelativeResize="0"/>
          <p:nvPr/>
        </p:nvPicPr>
        <p:blipFill>
          <a:blip r:embed="rId3">
            <a:alphaModFix/>
          </a:blip>
          <a:stretch>
            <a:fillRect/>
          </a:stretch>
        </p:blipFill>
        <p:spPr>
          <a:xfrm>
            <a:off x="2551711" y="1440520"/>
            <a:ext cx="701463" cy="1191044"/>
          </a:xfrm>
          <a:prstGeom prst="rect">
            <a:avLst/>
          </a:prstGeom>
          <a:noFill/>
          <a:ln>
            <a:noFill/>
          </a:ln>
        </p:spPr>
      </p:pic>
      <p:pic>
        <p:nvPicPr>
          <p:cNvPr descr="mountain-31587_960_720.png" id="157" name="Shape 157"/>
          <p:cNvPicPr preferRelativeResize="0"/>
          <p:nvPr/>
        </p:nvPicPr>
        <p:blipFill>
          <a:blip r:embed="rId4">
            <a:alphaModFix/>
          </a:blip>
          <a:stretch>
            <a:fillRect/>
          </a:stretch>
        </p:blipFill>
        <p:spPr>
          <a:xfrm>
            <a:off x="368724" y="880692"/>
            <a:ext cx="8360299" cy="3760956"/>
          </a:xfrm>
          <a:prstGeom prst="rect">
            <a:avLst/>
          </a:prstGeom>
          <a:noFill/>
          <a:ln>
            <a:noFill/>
          </a:ln>
        </p:spPr>
      </p:pic>
      <p:pic>
        <p:nvPicPr>
          <p:cNvPr descr="trees.png" id="158" name="Shape 158"/>
          <p:cNvPicPr preferRelativeResize="0"/>
          <p:nvPr/>
        </p:nvPicPr>
        <p:blipFill>
          <a:blip r:embed="rId5">
            <a:alphaModFix/>
          </a:blip>
          <a:stretch>
            <a:fillRect/>
          </a:stretch>
        </p:blipFill>
        <p:spPr>
          <a:xfrm>
            <a:off x="3794149" y="2928720"/>
            <a:ext cx="1656922" cy="1890554"/>
          </a:xfrm>
          <a:prstGeom prst="rect">
            <a:avLst/>
          </a:prstGeom>
          <a:noFill/>
          <a:ln>
            <a:noFill/>
          </a:ln>
        </p:spPr>
      </p:pic>
      <p:pic>
        <p:nvPicPr>
          <p:cNvPr descr="trees.png" id="159" name="Shape 159"/>
          <p:cNvPicPr preferRelativeResize="0"/>
          <p:nvPr/>
        </p:nvPicPr>
        <p:blipFill>
          <a:blip r:embed="rId5">
            <a:alphaModFix/>
          </a:blip>
          <a:stretch>
            <a:fillRect/>
          </a:stretch>
        </p:blipFill>
        <p:spPr>
          <a:xfrm>
            <a:off x="657846" y="1147621"/>
            <a:ext cx="2124860" cy="2424418"/>
          </a:xfrm>
          <a:prstGeom prst="rect">
            <a:avLst/>
          </a:prstGeom>
          <a:noFill/>
          <a:ln>
            <a:noFill/>
          </a:ln>
        </p:spPr>
      </p:pic>
      <p:pic>
        <p:nvPicPr>
          <p:cNvPr descr="trees.png" id="160" name="Shape 160"/>
          <p:cNvPicPr preferRelativeResize="0"/>
          <p:nvPr/>
        </p:nvPicPr>
        <p:blipFill>
          <a:blip r:embed="rId5">
            <a:alphaModFix/>
          </a:blip>
          <a:stretch>
            <a:fillRect/>
          </a:stretch>
        </p:blipFill>
        <p:spPr>
          <a:xfrm>
            <a:off x="5360105" y="741055"/>
            <a:ext cx="1656922" cy="1890505"/>
          </a:xfrm>
          <a:prstGeom prst="rect">
            <a:avLst/>
          </a:prstGeom>
          <a:noFill/>
          <a:ln>
            <a:noFill/>
          </a:ln>
        </p:spPr>
      </p:pic>
      <p:sp>
        <p:nvSpPr>
          <p:cNvPr id="161" name="Shape 161"/>
          <p:cNvSpPr txBox="1"/>
          <p:nvPr/>
        </p:nvSpPr>
        <p:spPr>
          <a:xfrm>
            <a:off x="7883050" y="3658825"/>
            <a:ext cx="1105800" cy="5361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FF0000"/>
                </a:solidFill>
                <a:latin typeface="Calibri"/>
                <a:ea typeface="Calibri"/>
                <a:cs typeface="Calibri"/>
                <a:sym typeface="Calibri"/>
              </a:rPr>
              <a:t>Course Objectives</a:t>
            </a:r>
          </a:p>
        </p:txBody>
      </p:sp>
      <p:pic>
        <p:nvPicPr>
          <p:cNvPr descr="trees.png" id="162" name="Shape 162"/>
          <p:cNvPicPr preferRelativeResize="0"/>
          <p:nvPr/>
        </p:nvPicPr>
        <p:blipFill>
          <a:blip r:embed="rId5">
            <a:alphaModFix/>
          </a:blip>
          <a:stretch>
            <a:fillRect/>
          </a:stretch>
        </p:blipFill>
        <p:spPr>
          <a:xfrm>
            <a:off x="3145248" y="681025"/>
            <a:ext cx="1656922" cy="1890547"/>
          </a:xfrm>
          <a:prstGeom prst="rect">
            <a:avLst/>
          </a:prstGeom>
          <a:noFill/>
          <a:ln>
            <a:noFill/>
          </a:ln>
        </p:spPr>
      </p:pic>
      <p:sp>
        <p:nvSpPr>
          <p:cNvPr id="163" name="Shape 163"/>
          <p:cNvSpPr/>
          <p:nvPr/>
        </p:nvSpPr>
        <p:spPr>
          <a:xfrm rot="-1930740">
            <a:off x="3992966" y="776331"/>
            <a:ext cx="482757" cy="432481"/>
          </a:xfrm>
          <a:prstGeom prst="mathPlus">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4" name="Shape 164"/>
          <p:cNvSpPr/>
          <p:nvPr/>
        </p:nvSpPr>
        <p:spPr>
          <a:xfrm rot="-1930740">
            <a:off x="5623241" y="2192956"/>
            <a:ext cx="482757" cy="432481"/>
          </a:xfrm>
          <a:prstGeom prst="mathPlus">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rot="-1930740">
            <a:off x="6782291" y="1333856"/>
            <a:ext cx="482757" cy="432481"/>
          </a:xfrm>
          <a:prstGeom prst="mathPlus">
            <a:avLst>
              <a:gd fmla="val 23520" name="adj1"/>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6" name="Shape 166"/>
          <p:cNvCxnSpPr/>
          <p:nvPr/>
        </p:nvCxnSpPr>
        <p:spPr>
          <a:xfrm rot="-5400000">
            <a:off x="3089604" y="1107918"/>
            <a:ext cx="996000" cy="884700"/>
          </a:xfrm>
          <a:prstGeom prst="curvedConnector3">
            <a:avLst>
              <a:gd fmla="val 86071" name="adj1"/>
            </a:avLst>
          </a:prstGeom>
          <a:noFill/>
          <a:ln cap="flat" cmpd="sng" w="38100">
            <a:solidFill>
              <a:srgbClr val="FF0000"/>
            </a:solidFill>
            <a:prstDash val="dash"/>
            <a:round/>
            <a:headEnd len="lg" w="lg" type="none"/>
            <a:tailEnd len="lg" w="lg" type="none"/>
          </a:ln>
        </p:spPr>
      </p:cxnSp>
      <p:cxnSp>
        <p:nvCxnSpPr>
          <p:cNvPr id="167" name="Shape 167"/>
          <p:cNvCxnSpPr/>
          <p:nvPr/>
        </p:nvCxnSpPr>
        <p:spPr>
          <a:xfrm>
            <a:off x="4392509" y="1052422"/>
            <a:ext cx="1335000" cy="1148100"/>
          </a:xfrm>
          <a:prstGeom prst="straightConnector1">
            <a:avLst/>
          </a:prstGeom>
          <a:noFill/>
          <a:ln cap="flat" cmpd="sng" w="38100">
            <a:solidFill>
              <a:srgbClr val="FF0000"/>
            </a:solidFill>
            <a:prstDash val="dash"/>
            <a:round/>
            <a:headEnd len="lg" w="lg" type="none"/>
            <a:tailEnd len="lg" w="lg" type="none"/>
          </a:ln>
        </p:spPr>
      </p:cxnSp>
      <p:pic>
        <p:nvPicPr>
          <p:cNvPr descr="trees.png" id="168" name="Shape 168"/>
          <p:cNvPicPr preferRelativeResize="0"/>
          <p:nvPr/>
        </p:nvPicPr>
        <p:blipFill>
          <a:blip r:embed="rId5">
            <a:alphaModFix/>
          </a:blip>
          <a:stretch>
            <a:fillRect/>
          </a:stretch>
        </p:blipFill>
        <p:spPr>
          <a:xfrm>
            <a:off x="5291024" y="2571570"/>
            <a:ext cx="1656922" cy="1890554"/>
          </a:xfrm>
          <a:prstGeom prst="rect">
            <a:avLst/>
          </a:prstGeom>
          <a:noFill/>
          <a:ln>
            <a:noFill/>
          </a:ln>
        </p:spPr>
      </p:pic>
      <p:cxnSp>
        <p:nvCxnSpPr>
          <p:cNvPr id="169" name="Shape 169"/>
          <p:cNvCxnSpPr>
            <a:endCxn id="165" idx="2"/>
          </p:cNvCxnSpPr>
          <p:nvPr/>
        </p:nvCxnSpPr>
        <p:spPr>
          <a:xfrm flipH="1" rot="10800000">
            <a:off x="6089929" y="1644568"/>
            <a:ext cx="783600" cy="632100"/>
          </a:xfrm>
          <a:prstGeom prst="straightConnector1">
            <a:avLst/>
          </a:prstGeom>
          <a:noFill/>
          <a:ln cap="flat" cmpd="sng" w="38100">
            <a:solidFill>
              <a:srgbClr val="FF0000"/>
            </a:solidFill>
            <a:prstDash val="dash"/>
            <a:round/>
            <a:headEnd len="lg" w="lg" type="none"/>
            <a:tailEnd len="lg" w="lg" type="none"/>
          </a:ln>
        </p:spPr>
      </p:cxnSp>
      <p:cxnSp>
        <p:nvCxnSpPr>
          <p:cNvPr id="170" name="Shape 170"/>
          <p:cNvCxnSpPr/>
          <p:nvPr/>
        </p:nvCxnSpPr>
        <p:spPr>
          <a:xfrm>
            <a:off x="7184595" y="1760853"/>
            <a:ext cx="1291500" cy="1530300"/>
          </a:xfrm>
          <a:prstGeom prst="straightConnector1">
            <a:avLst/>
          </a:prstGeom>
          <a:noFill/>
          <a:ln cap="flat" cmpd="sng" w="38100">
            <a:solidFill>
              <a:srgbClr val="FF0000"/>
            </a:solidFill>
            <a:prstDash val="dash"/>
            <a:round/>
            <a:headEnd len="lg" w="lg" type="none"/>
            <a:tailEnd len="lg" w="lg" type="none"/>
          </a:ln>
        </p:spPr>
      </p:cxnSp>
      <p:pic>
        <p:nvPicPr>
          <p:cNvPr id="171" name="Shape 171"/>
          <p:cNvPicPr preferRelativeResize="0"/>
          <p:nvPr/>
        </p:nvPicPr>
        <p:blipFill>
          <a:blip r:embed="rId6">
            <a:alphaModFix/>
          </a:blip>
          <a:stretch>
            <a:fillRect/>
          </a:stretch>
        </p:blipFill>
        <p:spPr>
          <a:xfrm>
            <a:off x="8441024" y="2928724"/>
            <a:ext cx="623100" cy="62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   Course Objectives              Module Objectives </a:t>
            </a:r>
          </a:p>
        </p:txBody>
      </p:sp>
      <p:sp>
        <p:nvSpPr>
          <p:cNvPr id="177" name="Shape 177"/>
          <p:cNvSpPr txBox="1"/>
          <p:nvPr>
            <p:ph idx="1" type="body"/>
          </p:nvPr>
        </p:nvSpPr>
        <p:spPr>
          <a:xfrm>
            <a:off x="311700" y="1266175"/>
            <a:ext cx="3999900" cy="3302700"/>
          </a:xfrm>
          <a:prstGeom prst="rect">
            <a:avLst/>
          </a:prstGeom>
        </p:spPr>
        <p:txBody>
          <a:bodyPr anchorCtr="0" anchor="t" bIns="91425" lIns="91425" rIns="91425" wrap="square" tIns="91425">
            <a:noAutofit/>
          </a:bodyPr>
          <a:lstStyle/>
          <a:p>
            <a:pPr indent="-304800" lvl="0" marL="457200" rtl="0">
              <a:lnSpc>
                <a:spcPct val="100000"/>
              </a:lnSpc>
              <a:spcBef>
                <a:spcPts val="0"/>
              </a:spcBef>
              <a:spcAft>
                <a:spcPts val="500"/>
              </a:spcAft>
              <a:buSzPct val="63157"/>
              <a:buFont typeface="Droid Sans"/>
            </a:pPr>
            <a:r>
              <a:rPr lang="en" sz="1900">
                <a:latin typeface="Droid Sans"/>
                <a:ea typeface="Droid Sans"/>
                <a:cs typeface="Droid Sans"/>
                <a:sym typeface="Droid Sans"/>
              </a:rPr>
              <a:t>General </a:t>
            </a:r>
          </a:p>
          <a:p>
            <a:pPr indent="-304800" lvl="0" marL="457200" rtl="0">
              <a:lnSpc>
                <a:spcPct val="100000"/>
              </a:lnSpc>
              <a:spcBef>
                <a:spcPts val="0"/>
              </a:spcBef>
              <a:spcAft>
                <a:spcPts val="500"/>
              </a:spcAft>
              <a:buSzPct val="63157"/>
              <a:buFont typeface="Droid Sans"/>
            </a:pPr>
            <a:r>
              <a:rPr lang="en" sz="1900">
                <a:latin typeface="Droid Sans"/>
                <a:ea typeface="Droid Sans"/>
                <a:cs typeface="Droid Sans"/>
                <a:sym typeface="Droid Sans"/>
              </a:rPr>
              <a:t>Describe what students will be able to do if they successfully complete the course </a:t>
            </a:r>
          </a:p>
          <a:p>
            <a:pPr lvl="0" rtl="0">
              <a:spcBef>
                <a:spcPts val="0"/>
              </a:spcBef>
              <a:buNone/>
            </a:pPr>
            <a:r>
              <a:t/>
            </a:r>
            <a:endParaRPr sz="1800"/>
          </a:p>
        </p:txBody>
      </p:sp>
      <p:sp>
        <p:nvSpPr>
          <p:cNvPr id="178" name="Shape 178"/>
          <p:cNvSpPr txBox="1"/>
          <p:nvPr>
            <p:ph idx="2" type="body"/>
          </p:nvPr>
        </p:nvSpPr>
        <p:spPr>
          <a:xfrm>
            <a:off x="4832400" y="1266175"/>
            <a:ext cx="3999900" cy="3302700"/>
          </a:xfrm>
          <a:prstGeom prst="rect">
            <a:avLst/>
          </a:prstGeom>
        </p:spPr>
        <p:txBody>
          <a:bodyPr anchorCtr="0" anchor="t" bIns="91425" lIns="91425" rIns="91425" wrap="square" tIns="91425">
            <a:noAutofit/>
          </a:bodyPr>
          <a:lstStyle/>
          <a:p>
            <a:pPr indent="-304800" lvl="0" marL="457200" rtl="0">
              <a:spcBef>
                <a:spcPts val="0"/>
              </a:spcBef>
              <a:buSzPct val="63157"/>
            </a:pPr>
            <a:r>
              <a:rPr lang="en" sz="1900">
                <a:latin typeface="Droid Sans"/>
                <a:ea typeface="Droid Sans"/>
                <a:cs typeface="Droid Sans"/>
                <a:sym typeface="Droid Sans"/>
              </a:rPr>
              <a:t>Specific </a:t>
            </a:r>
          </a:p>
          <a:p>
            <a:pPr indent="-304800" lvl="0" marL="457200" rtl="0">
              <a:spcBef>
                <a:spcPts val="0"/>
              </a:spcBef>
              <a:buSzPct val="63157"/>
            </a:pPr>
            <a:r>
              <a:rPr lang="en" sz="1900">
                <a:latin typeface="Droid Sans"/>
                <a:ea typeface="Droid Sans"/>
                <a:cs typeface="Droid Sans"/>
                <a:sym typeface="Droid Sans"/>
              </a:rPr>
              <a:t>Describe what students will be able to do at regular intervals throughout the course.</a:t>
            </a:r>
          </a:p>
          <a:p>
            <a:pPr indent="-304800" lvl="0" marL="457200" marR="0" rtl="0" algn="l">
              <a:lnSpc>
                <a:spcPct val="100000"/>
              </a:lnSpc>
              <a:spcBef>
                <a:spcPts val="0"/>
              </a:spcBef>
              <a:spcAft>
                <a:spcPts val="500"/>
              </a:spcAft>
              <a:buSzPct val="63157"/>
              <a:buFont typeface="Droid Sans"/>
            </a:pPr>
            <a:r>
              <a:rPr lang="en" sz="1900">
                <a:latin typeface="Droid Sans"/>
                <a:ea typeface="Droid Sans"/>
                <a:cs typeface="Droid Sans"/>
                <a:sym typeface="Droid Sans"/>
              </a:rPr>
              <a:t>Contribute to the achievement of the course objectives </a:t>
            </a:r>
          </a:p>
          <a:p>
            <a:pPr lvl="0" rtl="0">
              <a:spcBef>
                <a:spcPts val="0"/>
              </a:spcBef>
              <a:buNone/>
            </a:pPr>
            <a:r>
              <a:t/>
            </a:r>
            <a:endParaRPr sz="1900">
              <a:latin typeface="Droid Sans"/>
              <a:ea typeface="Droid Sans"/>
              <a:cs typeface="Droid Sans"/>
              <a:sym typeface="Droid Sans"/>
            </a:endParaRPr>
          </a:p>
        </p:txBody>
      </p:sp>
      <p:cxnSp>
        <p:nvCxnSpPr>
          <p:cNvPr id="179" name="Shape 179"/>
          <p:cNvCxnSpPr/>
          <p:nvPr/>
        </p:nvCxnSpPr>
        <p:spPr>
          <a:xfrm>
            <a:off x="3221700" y="4389300"/>
            <a:ext cx="2475600" cy="0"/>
          </a:xfrm>
          <a:prstGeom prst="straightConnector1">
            <a:avLst/>
          </a:prstGeom>
          <a:noFill/>
          <a:ln cap="flat" cmpd="sng" w="28575">
            <a:solidFill>
              <a:schemeClr val="dk2"/>
            </a:solidFill>
            <a:prstDash val="dash"/>
            <a:round/>
            <a:headEnd len="lg" w="lg" type="triangle"/>
            <a:tailEnd len="lg" w="lg" type="triangle"/>
          </a:ln>
        </p:spPr>
      </p:cxnSp>
      <p:sp>
        <p:nvSpPr>
          <p:cNvPr id="180" name="Shape 180"/>
          <p:cNvSpPr txBox="1"/>
          <p:nvPr/>
        </p:nvSpPr>
        <p:spPr>
          <a:xfrm>
            <a:off x="3475150" y="3678525"/>
            <a:ext cx="1846500" cy="443400"/>
          </a:xfrm>
          <a:prstGeom prst="rect">
            <a:avLst/>
          </a:prstGeom>
          <a:noFill/>
          <a:ln>
            <a:noFill/>
          </a:ln>
        </p:spPr>
        <p:txBody>
          <a:bodyPr anchorCtr="0" anchor="t" bIns="91425" lIns="91425" rIns="91425" wrap="square" tIns="91425">
            <a:noAutofit/>
          </a:bodyPr>
          <a:lstStyle/>
          <a:p>
            <a:pPr lvl="0" rtl="0">
              <a:spcBef>
                <a:spcPts val="0"/>
              </a:spcBef>
              <a:buNone/>
            </a:pPr>
            <a:r>
              <a:rPr lang="en" sz="2400">
                <a:solidFill>
                  <a:srgbClr val="CF112D"/>
                </a:solidFill>
                <a:latin typeface="Permanent Marker"/>
                <a:ea typeface="Permanent Marker"/>
                <a:cs typeface="Permanent Marker"/>
                <a:sym typeface="Permanent Marker"/>
              </a:rPr>
              <a:t>Consistent</a:t>
            </a:r>
          </a:p>
        </p:txBody>
      </p:sp>
      <p:sp>
        <p:nvSpPr>
          <p:cNvPr id="181" name="Shape 181"/>
          <p:cNvSpPr txBox="1"/>
          <p:nvPr/>
        </p:nvSpPr>
        <p:spPr>
          <a:xfrm>
            <a:off x="1240750" y="4055550"/>
            <a:ext cx="1580700" cy="667500"/>
          </a:xfrm>
          <a:prstGeom prst="rect">
            <a:avLst/>
          </a:prstGeom>
          <a:noFill/>
          <a:ln>
            <a:noFill/>
          </a:ln>
        </p:spPr>
        <p:txBody>
          <a:bodyPr anchorCtr="0" anchor="t" bIns="91425" lIns="91425" rIns="91425" wrap="square" tIns="91425">
            <a:noAutofit/>
          </a:bodyPr>
          <a:lstStyle/>
          <a:p>
            <a:pPr lvl="0" rtl="0">
              <a:spcBef>
                <a:spcPts val="0"/>
              </a:spcBef>
              <a:buNone/>
            </a:pPr>
            <a:r>
              <a:rPr lang="en" sz="3600">
                <a:solidFill>
                  <a:srgbClr val="1155CC"/>
                </a:solidFill>
                <a:latin typeface="Permanent Marker"/>
                <a:ea typeface="Permanent Marker"/>
                <a:cs typeface="Permanent Marker"/>
                <a:sym typeface="Permanent Marker"/>
              </a:rPr>
              <a:t>What</a:t>
            </a:r>
          </a:p>
        </p:txBody>
      </p:sp>
      <p:sp>
        <p:nvSpPr>
          <p:cNvPr id="182" name="Shape 182"/>
          <p:cNvSpPr txBox="1"/>
          <p:nvPr/>
        </p:nvSpPr>
        <p:spPr>
          <a:xfrm>
            <a:off x="5975350" y="4055550"/>
            <a:ext cx="1580700" cy="667500"/>
          </a:xfrm>
          <a:prstGeom prst="rect">
            <a:avLst/>
          </a:prstGeom>
          <a:noFill/>
          <a:ln>
            <a:noFill/>
          </a:ln>
        </p:spPr>
        <p:txBody>
          <a:bodyPr anchorCtr="0" anchor="t" bIns="91425" lIns="91425" rIns="91425" wrap="square" tIns="91425">
            <a:noAutofit/>
          </a:bodyPr>
          <a:lstStyle/>
          <a:p>
            <a:pPr lvl="0" rtl="0">
              <a:spcBef>
                <a:spcPts val="0"/>
              </a:spcBef>
              <a:buNone/>
            </a:pPr>
            <a:r>
              <a:rPr lang="en" sz="3600">
                <a:solidFill>
                  <a:srgbClr val="1155CC"/>
                </a:solidFill>
                <a:latin typeface="Permanent Marker"/>
                <a:ea typeface="Permanent Marker"/>
                <a:cs typeface="Permanent Marker"/>
                <a:sym typeface="Permanent Marker"/>
              </a:rPr>
              <a:t>How</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139875" y="335175"/>
            <a:ext cx="8520600" cy="707400"/>
          </a:xfrm>
          <a:prstGeom prst="rect">
            <a:avLst/>
          </a:prstGeom>
        </p:spPr>
        <p:txBody>
          <a:bodyPr anchorCtr="0" anchor="t" bIns="91425" lIns="91425" rIns="91425" wrap="square" tIns="91425">
            <a:noAutofit/>
          </a:bodyPr>
          <a:lstStyle/>
          <a:p>
            <a:pPr lvl="0" rtl="0">
              <a:spcBef>
                <a:spcPts val="0"/>
              </a:spcBef>
              <a:buNone/>
            </a:pPr>
            <a:r>
              <a:rPr lang="en"/>
              <a:t>Example: PASTA 401  </a:t>
            </a:r>
          </a:p>
        </p:txBody>
      </p:sp>
      <p:pic>
        <p:nvPicPr>
          <p:cNvPr descr="pow-pasta-background-right.png" id="188" name="Shape 188"/>
          <p:cNvPicPr preferRelativeResize="0"/>
          <p:nvPr/>
        </p:nvPicPr>
        <p:blipFill>
          <a:blip r:embed="rId3">
            <a:alphaModFix/>
          </a:blip>
          <a:stretch>
            <a:fillRect/>
          </a:stretch>
        </p:blipFill>
        <p:spPr>
          <a:xfrm>
            <a:off x="7245372" y="0"/>
            <a:ext cx="1898625" cy="1260674"/>
          </a:xfrm>
          <a:prstGeom prst="rect">
            <a:avLst/>
          </a:prstGeom>
          <a:noFill/>
          <a:ln>
            <a:noFill/>
          </a:ln>
        </p:spPr>
      </p:pic>
      <p:sp>
        <p:nvSpPr>
          <p:cNvPr id="189" name="Shape 189"/>
          <p:cNvSpPr txBox="1"/>
          <p:nvPr/>
        </p:nvSpPr>
        <p:spPr>
          <a:xfrm>
            <a:off x="139875" y="1191875"/>
            <a:ext cx="8944500" cy="20100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lang="en" sz="2000">
                <a:solidFill>
                  <a:schemeClr val="dk2"/>
                </a:solidFill>
                <a:latin typeface="Droid Sans"/>
                <a:ea typeface="Droid Sans"/>
                <a:cs typeface="Droid Sans"/>
                <a:sym typeface="Droid Sans"/>
              </a:rPr>
              <a:t>This course introduces the fundamental aspects of pasta; its history, variety, production processes, and cooking instructions. Students will acquire basic knowledge about pasta, sauces, and cooking techniques. They will also demonstrate the acquired knowledge by making a pasta dish at the end of the course.</a:t>
            </a:r>
          </a:p>
        </p:txBody>
      </p:sp>
      <p:sp>
        <p:nvSpPr>
          <p:cNvPr id="190" name="Shape 190"/>
          <p:cNvSpPr txBox="1"/>
          <p:nvPr/>
        </p:nvSpPr>
        <p:spPr>
          <a:xfrm>
            <a:off x="139875" y="3436000"/>
            <a:ext cx="8944500" cy="1563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b="1" lang="en" sz="2000">
                <a:solidFill>
                  <a:schemeClr val="dk2"/>
                </a:solidFill>
                <a:latin typeface="Droid Sans"/>
                <a:ea typeface="Droid Sans"/>
                <a:cs typeface="Droid Sans"/>
                <a:sym typeface="Droid Sans"/>
              </a:rPr>
              <a:t>Course Objective: </a:t>
            </a:r>
          </a:p>
          <a:p>
            <a:pPr indent="-228600" lvl="0" marL="457200" rtl="0">
              <a:lnSpc>
                <a:spcPct val="115000"/>
              </a:lnSpc>
              <a:spcBef>
                <a:spcPts val="0"/>
              </a:spcBef>
              <a:spcAft>
                <a:spcPts val="1500"/>
              </a:spcAft>
              <a:buClr>
                <a:schemeClr val="dk2"/>
              </a:buClr>
              <a:buFont typeface="Droid Sans"/>
              <a:buChar char="●"/>
            </a:pPr>
            <a:r>
              <a:rPr lang="en" sz="2000">
                <a:solidFill>
                  <a:schemeClr val="dk2"/>
                </a:solidFill>
                <a:latin typeface="Droid Sans"/>
                <a:ea typeface="Droid Sans"/>
                <a:cs typeface="Droid Sans"/>
                <a:sym typeface="Droid Sans"/>
              </a:rPr>
              <a:t>Differentiate various types of pasta and its cooking techniques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5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200600" y="326550"/>
            <a:ext cx="8520600" cy="707400"/>
          </a:xfrm>
          <a:prstGeom prst="rect">
            <a:avLst/>
          </a:prstGeom>
        </p:spPr>
        <p:txBody>
          <a:bodyPr anchorCtr="0" anchor="t" bIns="91425" lIns="91425" rIns="91425" wrap="square" tIns="91425">
            <a:noAutofit/>
          </a:bodyPr>
          <a:lstStyle/>
          <a:p>
            <a:pPr lvl="0" rtl="0">
              <a:spcBef>
                <a:spcPts val="0"/>
              </a:spcBef>
              <a:buNone/>
            </a:pPr>
            <a:r>
              <a:rPr lang="en"/>
              <a:t>Example: PASTA 401  </a:t>
            </a:r>
          </a:p>
        </p:txBody>
      </p:sp>
      <p:pic>
        <p:nvPicPr>
          <p:cNvPr descr="pow-pasta-background-right.png" id="196" name="Shape 196"/>
          <p:cNvPicPr preferRelativeResize="0"/>
          <p:nvPr/>
        </p:nvPicPr>
        <p:blipFill>
          <a:blip r:embed="rId3">
            <a:alphaModFix/>
          </a:blip>
          <a:stretch>
            <a:fillRect/>
          </a:stretch>
        </p:blipFill>
        <p:spPr>
          <a:xfrm>
            <a:off x="7245372" y="0"/>
            <a:ext cx="1898625" cy="1260674"/>
          </a:xfrm>
          <a:prstGeom prst="rect">
            <a:avLst/>
          </a:prstGeom>
          <a:noFill/>
          <a:ln>
            <a:noFill/>
          </a:ln>
        </p:spPr>
      </p:pic>
      <p:sp>
        <p:nvSpPr>
          <p:cNvPr id="197" name="Shape 197"/>
          <p:cNvSpPr txBox="1"/>
          <p:nvPr/>
        </p:nvSpPr>
        <p:spPr>
          <a:xfrm>
            <a:off x="139875" y="1213250"/>
            <a:ext cx="4012800" cy="1563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b="1" lang="en" sz="2000">
                <a:solidFill>
                  <a:schemeClr val="dk2"/>
                </a:solidFill>
                <a:latin typeface="Droid Sans"/>
                <a:ea typeface="Droid Sans"/>
                <a:cs typeface="Droid Sans"/>
                <a:sym typeface="Droid Sans"/>
              </a:rPr>
              <a:t>Course Objective: </a:t>
            </a:r>
          </a:p>
          <a:p>
            <a:pPr indent="-355600" lvl="0" marL="457200" rtl="0">
              <a:lnSpc>
                <a:spcPct val="115000"/>
              </a:lnSpc>
              <a:spcBef>
                <a:spcPts val="0"/>
              </a:spcBef>
              <a:buClr>
                <a:schemeClr val="dk2"/>
              </a:buClr>
              <a:buSzPct val="111111"/>
              <a:buFont typeface="Droid Sans"/>
              <a:buChar char="●"/>
            </a:pPr>
            <a:r>
              <a:rPr lang="en" sz="1800">
                <a:solidFill>
                  <a:schemeClr val="dk2"/>
                </a:solidFill>
                <a:latin typeface="Droid Sans"/>
                <a:ea typeface="Droid Sans"/>
                <a:cs typeface="Droid Sans"/>
                <a:sym typeface="Droid Sans"/>
              </a:rPr>
              <a:t>Differentiate between various types of pasta and its cooking techniques</a:t>
            </a:r>
          </a:p>
        </p:txBody>
      </p:sp>
      <p:sp>
        <p:nvSpPr>
          <p:cNvPr id="198" name="Shape 198"/>
          <p:cNvSpPr txBox="1"/>
          <p:nvPr/>
        </p:nvSpPr>
        <p:spPr>
          <a:xfrm>
            <a:off x="4708400" y="1213250"/>
            <a:ext cx="4012800" cy="3726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b="1" lang="en" sz="1800">
                <a:solidFill>
                  <a:schemeClr val="dk2"/>
                </a:solidFill>
                <a:latin typeface="Droid Sans"/>
                <a:ea typeface="Droid Sans"/>
                <a:cs typeface="Droid Sans"/>
                <a:sym typeface="Droid Sans"/>
              </a:rPr>
              <a:t>Steps: </a:t>
            </a:r>
          </a:p>
          <a:p>
            <a:pPr indent="-304800" lvl="0" marL="457200" rtl="0">
              <a:lnSpc>
                <a:spcPct val="150000"/>
              </a:lnSpc>
              <a:spcBef>
                <a:spcPts val="0"/>
              </a:spcBef>
              <a:buClr>
                <a:schemeClr val="dk2"/>
              </a:buClr>
              <a:buSzPct val="66666"/>
              <a:buFont typeface="Droid Sans"/>
              <a:buChar char="●"/>
            </a:pPr>
            <a:r>
              <a:rPr lang="en" sz="1800">
                <a:solidFill>
                  <a:schemeClr val="dk2"/>
                </a:solidFill>
                <a:latin typeface="Droid Sans"/>
                <a:ea typeface="Droid Sans"/>
                <a:cs typeface="Droid Sans"/>
                <a:sym typeface="Droid Sans"/>
              </a:rPr>
              <a:t>know different types of pasta according to the shape and color</a:t>
            </a:r>
          </a:p>
          <a:p>
            <a:pPr indent="-304800" lvl="0" marL="457200" rtl="0">
              <a:lnSpc>
                <a:spcPct val="115000"/>
              </a:lnSpc>
              <a:spcBef>
                <a:spcPts val="0"/>
              </a:spcBef>
              <a:spcAft>
                <a:spcPts val="1600"/>
              </a:spcAft>
              <a:buClr>
                <a:schemeClr val="dk2"/>
              </a:buClr>
              <a:buSzPct val="66666"/>
              <a:buFont typeface="Droid Sans"/>
              <a:buChar char="●"/>
            </a:pPr>
            <a:r>
              <a:rPr lang="en" sz="1800">
                <a:solidFill>
                  <a:schemeClr val="dk2"/>
                </a:solidFill>
                <a:latin typeface="Droid Sans"/>
                <a:ea typeface="Droid Sans"/>
                <a:cs typeface="Droid Sans"/>
                <a:sym typeface="Droid Sans"/>
              </a:rPr>
              <a:t>know the different types of pasta based on the consistency, ingredients, cooking time, and flavor</a:t>
            </a:r>
          </a:p>
          <a:p>
            <a:pPr indent="-304800" lvl="0" marL="457200" rtl="0">
              <a:lnSpc>
                <a:spcPct val="115000"/>
              </a:lnSpc>
              <a:spcBef>
                <a:spcPts val="0"/>
              </a:spcBef>
              <a:spcAft>
                <a:spcPts val="1600"/>
              </a:spcAft>
              <a:buClr>
                <a:schemeClr val="dk2"/>
              </a:buClr>
              <a:buSzPct val="66666"/>
              <a:buChar char="●"/>
            </a:pPr>
            <a:r>
              <a:rPr lang="en" sz="1800">
                <a:solidFill>
                  <a:schemeClr val="dk2"/>
                </a:solidFill>
                <a:latin typeface="Droid Sans"/>
                <a:ea typeface="Droid Sans"/>
                <a:cs typeface="Droid Sans"/>
                <a:sym typeface="Droid Sans"/>
              </a:rPr>
              <a:t>know how to cook the pasta.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200600" y="326550"/>
            <a:ext cx="8520600" cy="707400"/>
          </a:xfrm>
          <a:prstGeom prst="rect">
            <a:avLst/>
          </a:prstGeom>
        </p:spPr>
        <p:txBody>
          <a:bodyPr anchorCtr="0" anchor="t" bIns="91425" lIns="91425" rIns="91425" wrap="square" tIns="91425">
            <a:noAutofit/>
          </a:bodyPr>
          <a:lstStyle/>
          <a:p>
            <a:pPr lvl="0" rtl="0">
              <a:spcBef>
                <a:spcPts val="0"/>
              </a:spcBef>
              <a:buNone/>
            </a:pPr>
            <a:r>
              <a:rPr lang="en"/>
              <a:t>Example: PASTA 401  </a:t>
            </a:r>
          </a:p>
        </p:txBody>
      </p:sp>
      <p:pic>
        <p:nvPicPr>
          <p:cNvPr descr="pow-pasta-background-right.png" id="204" name="Shape 204"/>
          <p:cNvPicPr preferRelativeResize="0"/>
          <p:nvPr/>
        </p:nvPicPr>
        <p:blipFill>
          <a:blip r:embed="rId3">
            <a:alphaModFix/>
          </a:blip>
          <a:stretch>
            <a:fillRect/>
          </a:stretch>
        </p:blipFill>
        <p:spPr>
          <a:xfrm>
            <a:off x="7245372" y="0"/>
            <a:ext cx="1898625" cy="1260674"/>
          </a:xfrm>
          <a:prstGeom prst="rect">
            <a:avLst/>
          </a:prstGeom>
          <a:noFill/>
          <a:ln>
            <a:noFill/>
          </a:ln>
        </p:spPr>
      </p:pic>
      <p:sp>
        <p:nvSpPr>
          <p:cNvPr id="205" name="Shape 205"/>
          <p:cNvSpPr txBox="1"/>
          <p:nvPr/>
        </p:nvSpPr>
        <p:spPr>
          <a:xfrm>
            <a:off x="4708400" y="1060850"/>
            <a:ext cx="4012800" cy="3726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b="1" lang="en" sz="2000">
                <a:solidFill>
                  <a:schemeClr val="dk2"/>
                </a:solidFill>
                <a:latin typeface="Droid Sans"/>
                <a:ea typeface="Droid Sans"/>
                <a:cs typeface="Droid Sans"/>
                <a:sym typeface="Droid Sans"/>
              </a:rPr>
              <a:t>Module Objectives</a:t>
            </a:r>
          </a:p>
          <a:p>
            <a:pPr indent="-304800" lvl="0" marL="457200" rtl="0">
              <a:lnSpc>
                <a:spcPct val="115000"/>
              </a:lnSpc>
              <a:spcBef>
                <a:spcPts val="0"/>
              </a:spcBef>
              <a:spcAft>
                <a:spcPts val="1600"/>
              </a:spcAft>
              <a:buClr>
                <a:schemeClr val="dk2"/>
              </a:buClr>
              <a:buSzPct val="66666"/>
              <a:buFont typeface="Droid Sans"/>
              <a:buChar char="●"/>
            </a:pPr>
            <a:r>
              <a:rPr lang="en" sz="1800">
                <a:solidFill>
                  <a:schemeClr val="dk2"/>
                </a:solidFill>
                <a:latin typeface="Droid Sans"/>
                <a:ea typeface="Droid Sans"/>
                <a:cs typeface="Droid Sans"/>
                <a:sym typeface="Droid Sans"/>
              </a:rPr>
              <a:t>Identify five different types of pasta based on their shape and color</a:t>
            </a:r>
          </a:p>
          <a:p>
            <a:pPr indent="-304800" lvl="0" marL="457200" rtl="0">
              <a:lnSpc>
                <a:spcPct val="115000"/>
              </a:lnSpc>
              <a:spcBef>
                <a:spcPts val="0"/>
              </a:spcBef>
              <a:spcAft>
                <a:spcPts val="1600"/>
              </a:spcAft>
              <a:buClr>
                <a:schemeClr val="dk2"/>
              </a:buClr>
              <a:buSzPct val="66666"/>
              <a:buFont typeface="Droid Sans"/>
              <a:buChar char="●"/>
            </a:pPr>
            <a:r>
              <a:rPr lang="en" sz="1800">
                <a:solidFill>
                  <a:schemeClr val="dk2"/>
                </a:solidFill>
                <a:latin typeface="Droid Sans"/>
                <a:ea typeface="Droid Sans"/>
                <a:cs typeface="Droid Sans"/>
                <a:sym typeface="Droid Sans"/>
              </a:rPr>
              <a:t>Compare five types of pasta based on its consistency, ingredients, cooking time, and flavor. </a:t>
            </a:r>
          </a:p>
          <a:p>
            <a:pPr indent="-304800" lvl="0" marL="457200" rtl="0">
              <a:lnSpc>
                <a:spcPct val="115000"/>
              </a:lnSpc>
              <a:spcBef>
                <a:spcPts val="0"/>
              </a:spcBef>
              <a:spcAft>
                <a:spcPts val="1600"/>
              </a:spcAft>
              <a:buClr>
                <a:schemeClr val="dk2"/>
              </a:buClr>
              <a:buSzPct val="66666"/>
              <a:buChar char="●"/>
            </a:pPr>
            <a:r>
              <a:rPr lang="en" sz="1800">
                <a:solidFill>
                  <a:schemeClr val="dk2"/>
                </a:solidFill>
                <a:latin typeface="Droid Sans"/>
                <a:ea typeface="Droid Sans"/>
                <a:cs typeface="Droid Sans"/>
                <a:sym typeface="Droid Sans"/>
              </a:rPr>
              <a:t>Describe the appropriate cooking process and techniques for five types of pasta.</a:t>
            </a:r>
            <a:r>
              <a:rPr lang="en" sz="1800">
                <a:solidFill>
                  <a:schemeClr val="dk2"/>
                </a:solidFill>
              </a:rPr>
              <a:t>   </a:t>
            </a:r>
          </a:p>
        </p:txBody>
      </p:sp>
      <p:sp>
        <p:nvSpPr>
          <p:cNvPr id="206" name="Shape 206"/>
          <p:cNvSpPr txBox="1"/>
          <p:nvPr/>
        </p:nvSpPr>
        <p:spPr>
          <a:xfrm>
            <a:off x="200600" y="1260675"/>
            <a:ext cx="4012800" cy="3726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b="1" lang="en" sz="1800">
                <a:solidFill>
                  <a:schemeClr val="dk2"/>
                </a:solidFill>
                <a:latin typeface="Droid Sans"/>
                <a:ea typeface="Droid Sans"/>
                <a:cs typeface="Droid Sans"/>
                <a:sym typeface="Droid Sans"/>
              </a:rPr>
              <a:t>Steps: </a:t>
            </a:r>
          </a:p>
          <a:p>
            <a:pPr indent="-304800" lvl="0" marL="457200" rtl="0">
              <a:lnSpc>
                <a:spcPct val="150000"/>
              </a:lnSpc>
              <a:spcBef>
                <a:spcPts val="0"/>
              </a:spcBef>
              <a:buClr>
                <a:schemeClr val="dk2"/>
              </a:buClr>
              <a:buSzPct val="66666"/>
              <a:buFont typeface="Droid Sans"/>
              <a:buChar char="●"/>
            </a:pPr>
            <a:r>
              <a:rPr lang="en" sz="1800">
                <a:solidFill>
                  <a:schemeClr val="dk2"/>
                </a:solidFill>
                <a:latin typeface="Droid Sans"/>
                <a:ea typeface="Droid Sans"/>
                <a:cs typeface="Droid Sans"/>
                <a:sym typeface="Droid Sans"/>
              </a:rPr>
              <a:t>know different types of pasta according to the shape and color</a:t>
            </a:r>
          </a:p>
          <a:p>
            <a:pPr indent="-304800" lvl="0" marL="457200" rtl="0">
              <a:lnSpc>
                <a:spcPct val="115000"/>
              </a:lnSpc>
              <a:spcBef>
                <a:spcPts val="0"/>
              </a:spcBef>
              <a:spcAft>
                <a:spcPts val="1600"/>
              </a:spcAft>
              <a:buClr>
                <a:schemeClr val="dk2"/>
              </a:buClr>
              <a:buSzPct val="66666"/>
              <a:buFont typeface="Droid Sans"/>
              <a:buChar char="●"/>
            </a:pPr>
            <a:r>
              <a:rPr lang="en" sz="1800">
                <a:solidFill>
                  <a:schemeClr val="dk2"/>
                </a:solidFill>
                <a:latin typeface="Droid Sans"/>
                <a:ea typeface="Droid Sans"/>
                <a:cs typeface="Droid Sans"/>
                <a:sym typeface="Droid Sans"/>
              </a:rPr>
              <a:t>know the different types of pasta based on the consistency, ingredients, cooking time, and flavor</a:t>
            </a:r>
          </a:p>
          <a:p>
            <a:pPr indent="-304800" lvl="0" marL="457200" rtl="0">
              <a:lnSpc>
                <a:spcPct val="115000"/>
              </a:lnSpc>
              <a:spcBef>
                <a:spcPts val="0"/>
              </a:spcBef>
              <a:spcAft>
                <a:spcPts val="1600"/>
              </a:spcAft>
              <a:buClr>
                <a:schemeClr val="dk2"/>
              </a:buClr>
              <a:buSzPct val="66666"/>
              <a:buChar char="●"/>
            </a:pPr>
            <a:r>
              <a:rPr lang="en" sz="1800">
                <a:solidFill>
                  <a:schemeClr val="dk2"/>
                </a:solidFill>
                <a:latin typeface="Droid Sans"/>
                <a:ea typeface="Droid Sans"/>
                <a:cs typeface="Droid Sans"/>
                <a:sym typeface="Droid Sans"/>
              </a:rPr>
              <a:t>know how to cook the pasta  </a:t>
            </a:r>
          </a:p>
        </p:txBody>
      </p:sp>
      <p:cxnSp>
        <p:nvCxnSpPr>
          <p:cNvPr id="207" name="Shape 207"/>
          <p:cNvCxnSpPr/>
          <p:nvPr/>
        </p:nvCxnSpPr>
        <p:spPr>
          <a:xfrm>
            <a:off x="3845150" y="2023750"/>
            <a:ext cx="973800" cy="0"/>
          </a:xfrm>
          <a:prstGeom prst="straightConnector1">
            <a:avLst/>
          </a:prstGeom>
          <a:noFill/>
          <a:ln cap="flat" cmpd="sng" w="38100">
            <a:solidFill>
              <a:srgbClr val="FF0000"/>
            </a:solidFill>
            <a:prstDash val="solid"/>
            <a:round/>
            <a:headEnd len="lg" w="lg" type="none"/>
            <a:tailEnd len="lg" w="lg" type="triangle"/>
          </a:ln>
        </p:spPr>
      </p:cxnSp>
      <p:cxnSp>
        <p:nvCxnSpPr>
          <p:cNvPr id="208" name="Shape 208"/>
          <p:cNvCxnSpPr/>
          <p:nvPr/>
        </p:nvCxnSpPr>
        <p:spPr>
          <a:xfrm flipH="1" rot="10800000">
            <a:off x="3734600" y="2689550"/>
            <a:ext cx="1099200" cy="131100"/>
          </a:xfrm>
          <a:prstGeom prst="straightConnector1">
            <a:avLst/>
          </a:prstGeom>
          <a:noFill/>
          <a:ln cap="flat" cmpd="sng" w="38100">
            <a:solidFill>
              <a:srgbClr val="FF0000"/>
            </a:solidFill>
            <a:prstDash val="solid"/>
            <a:round/>
            <a:headEnd len="lg" w="lg" type="none"/>
            <a:tailEnd len="lg" w="lg" type="triangle"/>
          </a:ln>
        </p:spPr>
      </p:cxnSp>
      <p:cxnSp>
        <p:nvCxnSpPr>
          <p:cNvPr id="209" name="Shape 209"/>
          <p:cNvCxnSpPr/>
          <p:nvPr/>
        </p:nvCxnSpPr>
        <p:spPr>
          <a:xfrm flipH="1" rot="10800000">
            <a:off x="3797300" y="3916500"/>
            <a:ext cx="1086000" cy="159600"/>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281900"/>
            <a:ext cx="8520600" cy="707400"/>
          </a:xfrm>
          <a:prstGeom prst="rect">
            <a:avLst/>
          </a:prstGeom>
        </p:spPr>
        <p:txBody>
          <a:bodyPr anchorCtr="0" anchor="t" bIns="91425" lIns="91425" rIns="91425" wrap="square" tIns="91425">
            <a:noAutofit/>
          </a:bodyPr>
          <a:lstStyle/>
          <a:p>
            <a:pPr lvl="0" rtl="0">
              <a:spcBef>
                <a:spcPts val="0"/>
              </a:spcBef>
              <a:buNone/>
            </a:pPr>
            <a:r>
              <a:rPr lang="en"/>
              <a:t>Formula </a:t>
            </a:r>
          </a:p>
        </p:txBody>
      </p:sp>
      <p:sp>
        <p:nvSpPr>
          <p:cNvPr id="215" name="Shape 215"/>
          <p:cNvSpPr txBox="1"/>
          <p:nvPr>
            <p:ph idx="1" type="body"/>
          </p:nvPr>
        </p:nvSpPr>
        <p:spPr>
          <a:xfrm>
            <a:off x="311700" y="1087175"/>
            <a:ext cx="8520600" cy="3302700"/>
          </a:xfrm>
          <a:prstGeom prst="rect">
            <a:avLst/>
          </a:prstGeom>
        </p:spPr>
        <p:txBody>
          <a:bodyPr anchorCtr="0" anchor="t" bIns="91425" lIns="91425" rIns="91425" wrap="square" tIns="91425">
            <a:noAutofit/>
          </a:bodyPr>
          <a:lstStyle/>
          <a:p>
            <a:pPr lvl="0" rtl="0">
              <a:lnSpc>
                <a:spcPct val="100000"/>
              </a:lnSpc>
              <a:spcBef>
                <a:spcPts val="0"/>
              </a:spcBef>
              <a:buNone/>
            </a:pPr>
            <a:r>
              <a:rPr b="1" lang="en" sz="2000">
                <a:latin typeface="Droid Sans"/>
                <a:ea typeface="Droid Sans"/>
                <a:cs typeface="Droid Sans"/>
                <a:sym typeface="Droid Sans"/>
              </a:rPr>
              <a:t>Upon completion of this course/module/unit/week,</a:t>
            </a:r>
          </a:p>
          <a:p>
            <a:pPr lvl="0" rtl="0">
              <a:lnSpc>
                <a:spcPct val="100000"/>
              </a:lnSpc>
              <a:spcBef>
                <a:spcPts val="0"/>
              </a:spcBef>
              <a:buNone/>
            </a:pPr>
            <a:r>
              <a:rPr b="1" lang="en" sz="2000">
                <a:latin typeface="Droid Sans"/>
                <a:ea typeface="Droid Sans"/>
                <a:cs typeface="Droid Sans"/>
                <a:sym typeface="Droid Sans"/>
              </a:rPr>
              <a:t>students will be able to</a:t>
            </a:r>
          </a:p>
          <a:p>
            <a:pPr lvl="0" rtl="0" algn="ctr">
              <a:lnSpc>
                <a:spcPct val="100000"/>
              </a:lnSpc>
              <a:spcBef>
                <a:spcPts val="0"/>
              </a:spcBef>
              <a:buNone/>
            </a:pPr>
            <a:r>
              <a:rPr lang="en" sz="2000">
                <a:latin typeface="Droid Sans"/>
                <a:ea typeface="Droid Sans"/>
                <a:cs typeface="Droid Sans"/>
                <a:sym typeface="Droid Sans"/>
              </a:rPr>
              <a:t>+</a:t>
            </a:r>
          </a:p>
          <a:p>
            <a:pPr lvl="0" rtl="0" algn="ctr">
              <a:lnSpc>
                <a:spcPct val="100000"/>
              </a:lnSpc>
              <a:spcBef>
                <a:spcPts val="0"/>
              </a:spcBef>
              <a:buNone/>
            </a:pPr>
            <a:r>
              <a:rPr b="1" lang="en" sz="2000">
                <a:latin typeface="Droid Sans"/>
                <a:ea typeface="Droid Sans"/>
                <a:cs typeface="Droid Sans"/>
                <a:sym typeface="Droid Sans"/>
              </a:rPr>
              <a:t>Action Verb </a:t>
            </a:r>
          </a:p>
          <a:p>
            <a:pPr lvl="0" rtl="0" algn="ctr">
              <a:lnSpc>
                <a:spcPct val="100000"/>
              </a:lnSpc>
              <a:spcBef>
                <a:spcPts val="0"/>
              </a:spcBef>
              <a:buNone/>
            </a:pPr>
            <a:r>
              <a:rPr lang="en" sz="2000">
                <a:latin typeface="Droid Sans"/>
                <a:ea typeface="Droid Sans"/>
                <a:cs typeface="Droid Sans"/>
                <a:sym typeface="Droid Sans"/>
              </a:rPr>
              <a:t>(avoid “know/ understand/ learn”)</a:t>
            </a:r>
          </a:p>
          <a:p>
            <a:pPr lvl="0" rtl="0" algn="ctr">
              <a:lnSpc>
                <a:spcPct val="100000"/>
              </a:lnSpc>
              <a:spcBef>
                <a:spcPts val="0"/>
              </a:spcBef>
              <a:buNone/>
            </a:pPr>
            <a:r>
              <a:rPr lang="en" sz="2000">
                <a:latin typeface="Droid Sans"/>
                <a:ea typeface="Droid Sans"/>
                <a:cs typeface="Droid Sans"/>
                <a:sym typeface="Droid Sans"/>
              </a:rPr>
              <a:t>+</a:t>
            </a:r>
          </a:p>
          <a:p>
            <a:pPr lvl="0" rtl="0">
              <a:lnSpc>
                <a:spcPct val="100000"/>
              </a:lnSpc>
              <a:spcBef>
                <a:spcPts val="0"/>
              </a:spcBef>
              <a:buNone/>
            </a:pPr>
            <a:r>
              <a:rPr b="1" lang="en" sz="2000">
                <a:latin typeface="Droid Sans"/>
                <a:ea typeface="Droid Sans"/>
                <a:cs typeface="Droid Sans"/>
                <a:sym typeface="Droid Sans"/>
              </a:rPr>
              <a:t>Description of a </a:t>
            </a:r>
            <a:r>
              <a:rPr b="1" lang="en" sz="2000">
                <a:solidFill>
                  <a:srgbClr val="CF112D"/>
                </a:solidFill>
                <a:latin typeface="Droid Sans"/>
                <a:ea typeface="Droid Sans"/>
                <a:cs typeface="Droid Sans"/>
                <a:sym typeface="Droid Sans"/>
              </a:rPr>
              <a:t>behavior</a:t>
            </a:r>
            <a:r>
              <a:rPr b="1" lang="en" sz="2000">
                <a:latin typeface="Droid Sans"/>
                <a:ea typeface="Droid Sans"/>
                <a:cs typeface="Droid Sans"/>
                <a:sym typeface="Droid Sans"/>
              </a:rPr>
              <a:t> that can be </a:t>
            </a:r>
            <a:r>
              <a:rPr b="1" lang="en" sz="2000">
                <a:solidFill>
                  <a:srgbClr val="CF112D"/>
                </a:solidFill>
                <a:latin typeface="Droid Sans"/>
                <a:ea typeface="Droid Sans"/>
                <a:cs typeface="Droid Sans"/>
                <a:sym typeface="Droid Sans"/>
              </a:rPr>
              <a:t>measured</a:t>
            </a:r>
            <a:r>
              <a:rPr b="1" lang="en" sz="2000">
                <a:latin typeface="Droid Sans"/>
                <a:ea typeface="Droid Sans"/>
                <a:cs typeface="Droid Sans"/>
                <a:sym typeface="Droid Sans"/>
              </a:rPr>
              <a:t> or </a:t>
            </a:r>
            <a:r>
              <a:rPr b="1" lang="en" sz="2000">
                <a:solidFill>
                  <a:srgbClr val="CF112D"/>
                </a:solidFill>
                <a:latin typeface="Droid Sans"/>
                <a:ea typeface="Droid Sans"/>
                <a:cs typeface="Droid Sans"/>
                <a:sym typeface="Droid Sans"/>
              </a:rPr>
              <a:t>evaluated</a:t>
            </a:r>
            <a:r>
              <a:rPr b="1" lang="en" sz="2000">
                <a:latin typeface="Droid Sans"/>
                <a:ea typeface="Droid Sans"/>
                <a:cs typeface="Droid Sans"/>
                <a:sym typeface="Droid Sans"/>
              </a:rPr>
              <a:t>  </a:t>
            </a:r>
          </a:p>
          <a:p>
            <a:pPr lvl="0" rtl="0">
              <a:spcBef>
                <a:spcPts val="0"/>
              </a:spcBef>
              <a:buNone/>
            </a:pPr>
            <a:r>
              <a:t/>
            </a:r>
            <a:endParaRPr>
              <a:latin typeface="Droid Sans"/>
              <a:ea typeface="Droid Sans"/>
              <a:cs typeface="Droid Sans"/>
              <a:sym typeface="Droid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Blooms Taxonomy </a:t>
            </a:r>
          </a:p>
        </p:txBody>
      </p:sp>
      <p:sp>
        <p:nvSpPr>
          <p:cNvPr id="221" name="Shape 22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descr="Bloomtaxonomy.jpg" id="222" name="Shape 222"/>
          <p:cNvPicPr preferRelativeResize="0"/>
          <p:nvPr/>
        </p:nvPicPr>
        <p:blipFill>
          <a:blip r:embed="rId3">
            <a:alphaModFix/>
          </a:blip>
          <a:stretch>
            <a:fillRect/>
          </a:stretch>
        </p:blipFill>
        <p:spPr>
          <a:xfrm>
            <a:off x="16226" y="0"/>
            <a:ext cx="9111544"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555600"/>
            <a:ext cx="2808000" cy="755700"/>
          </a:xfrm>
          <a:prstGeom prst="rect">
            <a:avLst/>
          </a:prstGeom>
        </p:spPr>
        <p:txBody>
          <a:bodyPr anchorCtr="0" anchor="b" bIns="91425" lIns="91425" rIns="91425" wrap="square" tIns="91425">
            <a:noAutofit/>
          </a:bodyPr>
          <a:lstStyle/>
          <a:p>
            <a:pPr lvl="0">
              <a:spcBef>
                <a:spcPts val="0"/>
              </a:spcBef>
              <a:buNone/>
            </a:pPr>
            <a:r>
              <a:rPr lang="en"/>
              <a:t>Instructional</a:t>
            </a:r>
            <a:r>
              <a:rPr lang="en"/>
              <a:t> Designer Team</a:t>
            </a:r>
          </a:p>
        </p:txBody>
      </p:sp>
      <p:sp>
        <p:nvSpPr>
          <p:cNvPr id="73" name="Shape 73"/>
          <p:cNvSpPr txBox="1"/>
          <p:nvPr>
            <p:ph idx="1" type="body"/>
          </p:nvPr>
        </p:nvSpPr>
        <p:spPr>
          <a:xfrm>
            <a:off x="311700" y="1389600"/>
            <a:ext cx="2808000" cy="383400"/>
          </a:xfrm>
          <a:prstGeom prst="rect">
            <a:avLst/>
          </a:prstGeom>
        </p:spPr>
        <p:txBody>
          <a:bodyPr anchorCtr="0" anchor="t" bIns="91425" lIns="91425" rIns="91425" wrap="square" tIns="91425">
            <a:noAutofit/>
          </a:bodyPr>
          <a:lstStyle/>
          <a:p>
            <a:pPr lvl="0">
              <a:spcBef>
                <a:spcPts val="0"/>
              </a:spcBef>
              <a:buNone/>
            </a:pPr>
            <a:r>
              <a:rPr lang="en"/>
              <a:t>University of Southern Indiana</a:t>
            </a:r>
          </a:p>
        </p:txBody>
      </p:sp>
      <p:pic>
        <p:nvPicPr>
          <p:cNvPr id="74" name="Shape 74"/>
          <p:cNvPicPr preferRelativeResize="0"/>
          <p:nvPr/>
        </p:nvPicPr>
        <p:blipFill>
          <a:blip r:embed="rId3">
            <a:alphaModFix/>
          </a:blip>
          <a:stretch>
            <a:fillRect/>
          </a:stretch>
        </p:blipFill>
        <p:spPr>
          <a:xfrm>
            <a:off x="4108798" y="1943350"/>
            <a:ext cx="926425" cy="1389637"/>
          </a:xfrm>
          <a:prstGeom prst="rect">
            <a:avLst/>
          </a:prstGeom>
          <a:noFill/>
          <a:ln>
            <a:noFill/>
          </a:ln>
        </p:spPr>
      </p:pic>
      <p:pic>
        <p:nvPicPr>
          <p:cNvPr id="75" name="Shape 75"/>
          <p:cNvPicPr preferRelativeResize="0"/>
          <p:nvPr/>
        </p:nvPicPr>
        <p:blipFill>
          <a:blip r:embed="rId4">
            <a:alphaModFix/>
          </a:blip>
          <a:stretch>
            <a:fillRect/>
          </a:stretch>
        </p:blipFill>
        <p:spPr>
          <a:xfrm>
            <a:off x="1252487" y="1943351"/>
            <a:ext cx="926425" cy="1389650"/>
          </a:xfrm>
          <a:prstGeom prst="rect">
            <a:avLst/>
          </a:prstGeom>
          <a:noFill/>
          <a:ln>
            <a:noFill/>
          </a:ln>
        </p:spPr>
      </p:pic>
      <p:pic>
        <p:nvPicPr>
          <p:cNvPr id="76" name="Shape 76"/>
          <p:cNvPicPr preferRelativeResize="0"/>
          <p:nvPr/>
        </p:nvPicPr>
        <p:blipFill>
          <a:blip r:embed="rId5">
            <a:alphaModFix/>
          </a:blip>
          <a:stretch>
            <a:fillRect/>
          </a:stretch>
        </p:blipFill>
        <p:spPr>
          <a:xfrm>
            <a:off x="6965125" y="1943352"/>
            <a:ext cx="926425" cy="1389637"/>
          </a:xfrm>
          <a:prstGeom prst="rect">
            <a:avLst/>
          </a:prstGeom>
          <a:noFill/>
          <a:ln>
            <a:noFill/>
          </a:ln>
        </p:spPr>
      </p:pic>
      <p:sp>
        <p:nvSpPr>
          <p:cNvPr id="77" name="Shape 77"/>
          <p:cNvSpPr txBox="1"/>
          <p:nvPr/>
        </p:nvSpPr>
        <p:spPr>
          <a:xfrm>
            <a:off x="700487" y="3796450"/>
            <a:ext cx="2030400" cy="522600"/>
          </a:xfrm>
          <a:prstGeom prst="rect">
            <a:avLst/>
          </a:prstGeom>
          <a:noFill/>
          <a:ln>
            <a:noFill/>
          </a:ln>
        </p:spPr>
        <p:txBody>
          <a:bodyPr anchorCtr="0" anchor="t" bIns="91425" lIns="91425" rIns="91425" wrap="square" tIns="91425">
            <a:noAutofit/>
          </a:bodyPr>
          <a:lstStyle/>
          <a:p>
            <a:pPr lvl="0" rtl="0" algn="ctr">
              <a:spcBef>
                <a:spcPts val="0"/>
              </a:spcBef>
              <a:buNone/>
            </a:pPr>
            <a:r>
              <a:rPr lang="en" sz="1200">
                <a:solidFill>
                  <a:srgbClr val="595959"/>
                </a:solidFill>
                <a:latin typeface="Lato"/>
                <a:ea typeface="Lato"/>
                <a:cs typeface="Lato"/>
                <a:sym typeface="Lato"/>
              </a:rPr>
              <a:t>Laura Cole</a:t>
            </a:r>
          </a:p>
          <a:p>
            <a:pPr lvl="0" rtl="0" algn="ctr">
              <a:spcBef>
                <a:spcPts val="0"/>
              </a:spcBef>
              <a:buNone/>
            </a:pPr>
            <a:r>
              <a:rPr lang="en" sz="1200">
                <a:solidFill>
                  <a:srgbClr val="595959"/>
                </a:solidFill>
                <a:latin typeface="Lato"/>
                <a:ea typeface="Lato"/>
                <a:cs typeface="Lato"/>
                <a:sym typeface="Lato"/>
              </a:rPr>
              <a:t>Online Learning Consultant  </a:t>
            </a:r>
          </a:p>
        </p:txBody>
      </p:sp>
      <p:sp>
        <p:nvSpPr>
          <p:cNvPr id="78" name="Shape 78"/>
          <p:cNvSpPr txBox="1"/>
          <p:nvPr/>
        </p:nvSpPr>
        <p:spPr>
          <a:xfrm>
            <a:off x="3556812" y="3796450"/>
            <a:ext cx="2030400" cy="522600"/>
          </a:xfrm>
          <a:prstGeom prst="rect">
            <a:avLst/>
          </a:prstGeom>
          <a:noFill/>
          <a:ln>
            <a:noFill/>
          </a:ln>
        </p:spPr>
        <p:txBody>
          <a:bodyPr anchorCtr="0" anchor="t" bIns="91425" lIns="91425" rIns="91425" wrap="square" tIns="91425">
            <a:noAutofit/>
          </a:bodyPr>
          <a:lstStyle/>
          <a:p>
            <a:pPr lvl="0" algn="ctr">
              <a:spcBef>
                <a:spcPts val="0"/>
              </a:spcBef>
              <a:buNone/>
            </a:pPr>
            <a:r>
              <a:rPr lang="en" sz="1200">
                <a:solidFill>
                  <a:srgbClr val="595959"/>
                </a:solidFill>
                <a:latin typeface="Lato"/>
                <a:ea typeface="Lato"/>
                <a:cs typeface="Lato"/>
                <a:sym typeface="Lato"/>
              </a:rPr>
              <a:t>Larissa Cremeens</a:t>
            </a:r>
          </a:p>
          <a:p>
            <a:pPr lvl="0" rtl="0" algn="ctr">
              <a:spcBef>
                <a:spcPts val="0"/>
              </a:spcBef>
              <a:buNone/>
            </a:pPr>
            <a:r>
              <a:rPr lang="en" sz="1200">
                <a:solidFill>
                  <a:srgbClr val="595959"/>
                </a:solidFill>
                <a:latin typeface="Lato"/>
                <a:ea typeface="Lato"/>
                <a:cs typeface="Lato"/>
                <a:sym typeface="Lato"/>
              </a:rPr>
              <a:t>Instructional Designer</a:t>
            </a:r>
            <a:r>
              <a:rPr lang="en" sz="1200">
                <a:solidFill>
                  <a:srgbClr val="595959"/>
                </a:solidFill>
                <a:latin typeface="Lato"/>
                <a:ea typeface="Lato"/>
                <a:cs typeface="Lato"/>
                <a:sym typeface="Lato"/>
              </a:rPr>
              <a:t>  </a:t>
            </a:r>
          </a:p>
        </p:txBody>
      </p:sp>
      <p:sp>
        <p:nvSpPr>
          <p:cNvPr id="79" name="Shape 79"/>
          <p:cNvSpPr txBox="1"/>
          <p:nvPr/>
        </p:nvSpPr>
        <p:spPr>
          <a:xfrm>
            <a:off x="6413125" y="3796450"/>
            <a:ext cx="2030400" cy="522600"/>
          </a:xfrm>
          <a:prstGeom prst="rect">
            <a:avLst/>
          </a:prstGeom>
          <a:noFill/>
          <a:ln>
            <a:noFill/>
          </a:ln>
        </p:spPr>
        <p:txBody>
          <a:bodyPr anchorCtr="0" anchor="t" bIns="91425" lIns="91425" rIns="91425" wrap="square" tIns="91425">
            <a:noAutofit/>
          </a:bodyPr>
          <a:lstStyle/>
          <a:p>
            <a:pPr lvl="0" rtl="0" algn="ctr">
              <a:spcBef>
                <a:spcPts val="0"/>
              </a:spcBef>
              <a:buNone/>
            </a:pPr>
            <a:r>
              <a:rPr lang="en" sz="1200">
                <a:solidFill>
                  <a:srgbClr val="595959"/>
                </a:solidFill>
                <a:latin typeface="Lato"/>
                <a:ea typeface="Lato"/>
                <a:cs typeface="Lato"/>
                <a:sym typeface="Lato"/>
              </a:rPr>
              <a:t>Yuhan Li</a:t>
            </a:r>
          </a:p>
          <a:p>
            <a:pPr lvl="0" rtl="0" algn="ctr">
              <a:spcBef>
                <a:spcPts val="0"/>
              </a:spcBef>
              <a:buNone/>
            </a:pPr>
            <a:r>
              <a:rPr lang="en" sz="1200">
                <a:solidFill>
                  <a:srgbClr val="595959"/>
                </a:solidFill>
                <a:latin typeface="Lato"/>
                <a:ea typeface="Lato"/>
                <a:cs typeface="Lato"/>
                <a:sym typeface="Lato"/>
              </a:rPr>
              <a:t>Instructional Designer</a:t>
            </a:r>
            <a:r>
              <a:rPr lang="en" sz="1200">
                <a:solidFill>
                  <a:srgbClr val="595959"/>
                </a:solidFill>
                <a:latin typeface="Lato"/>
                <a:ea typeface="Lato"/>
                <a:cs typeface="Lato"/>
                <a:sym typeface="Lato"/>
              </a:rPr>
              <a: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1304850"/>
            <a:ext cx="8520600" cy="1538400"/>
          </a:xfrm>
          <a:prstGeom prst="rect">
            <a:avLst/>
          </a:prstGeom>
        </p:spPr>
        <p:txBody>
          <a:bodyPr anchorCtr="0" anchor="ctr" bIns="91425" lIns="91425" rIns="91425" wrap="square" tIns="91425">
            <a:noAutofit/>
          </a:bodyPr>
          <a:lstStyle/>
          <a:p>
            <a:pPr lvl="0" rtl="0">
              <a:spcBef>
                <a:spcPts val="0"/>
              </a:spcBef>
              <a:buNone/>
            </a:pPr>
            <a:r>
              <a:rPr lang="en"/>
              <a:t>Your Turn! </a:t>
            </a:r>
            <a:r>
              <a:rPr lang="en"/>
              <a:t> </a:t>
            </a:r>
          </a:p>
        </p:txBody>
      </p:sp>
      <p:sp>
        <p:nvSpPr>
          <p:cNvPr id="228" name="Shape 228"/>
          <p:cNvSpPr txBox="1"/>
          <p:nvPr>
            <p:ph idx="1" type="body"/>
          </p:nvPr>
        </p:nvSpPr>
        <p:spPr>
          <a:xfrm>
            <a:off x="311700" y="2995650"/>
            <a:ext cx="8520600" cy="1071600"/>
          </a:xfrm>
          <a:prstGeom prst="rect">
            <a:avLst/>
          </a:prstGeom>
        </p:spPr>
        <p:txBody>
          <a:bodyPr anchorCtr="0" anchor="t" bIns="91425" lIns="91425" rIns="91425" wrap="square" tIns="91425">
            <a:noAutofit/>
          </a:bodyPr>
          <a:lstStyle/>
          <a:p>
            <a:pPr indent="-228600" lvl="0" marL="457200" rtl="0" algn="l">
              <a:lnSpc>
                <a:spcPct val="200000"/>
              </a:lnSpc>
              <a:spcBef>
                <a:spcPts val="0"/>
              </a:spcBef>
              <a:buAutoNum type="arabicPeriod"/>
            </a:pPr>
            <a:r>
              <a:rPr lang="en"/>
              <a:t>As a group, draft your module objectives </a:t>
            </a:r>
          </a:p>
          <a:p>
            <a:pPr indent="-228600" lvl="0" marL="457200" rtl="0" algn="l">
              <a:lnSpc>
                <a:spcPct val="200000"/>
              </a:lnSpc>
              <a:spcBef>
                <a:spcPts val="0"/>
              </a:spcBef>
              <a:buAutoNum type="arabicPeriod"/>
            </a:pPr>
            <a:r>
              <a:rPr lang="en"/>
              <a:t>Align those module objectives to the course objectives </a:t>
            </a:r>
          </a:p>
          <a:p>
            <a:pPr indent="-228600" lvl="0" marL="457200" rtl="0" algn="l">
              <a:lnSpc>
                <a:spcPct val="200000"/>
              </a:lnSpc>
              <a:spcBef>
                <a:spcPts val="0"/>
              </a:spcBef>
              <a:buAutoNum type="arabicPeriod"/>
            </a:pPr>
            <a:r>
              <a:rPr lang="en"/>
              <a:t>Share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234650" y="1594700"/>
            <a:ext cx="8571300" cy="942000"/>
          </a:xfrm>
          <a:prstGeom prst="rect">
            <a:avLst/>
          </a:prstGeom>
        </p:spPr>
        <p:txBody>
          <a:bodyPr anchorCtr="0" anchor="ctr" bIns="91425" lIns="91425" rIns="91425" wrap="square" tIns="91425">
            <a:noAutofit/>
          </a:bodyPr>
          <a:lstStyle/>
          <a:p>
            <a:pPr lvl="0" rtl="0">
              <a:spcBef>
                <a:spcPts val="0"/>
              </a:spcBef>
              <a:buNone/>
            </a:pPr>
            <a:r>
              <a:rPr lang="en"/>
              <a:t>Course Assessments &amp; Instructional Activities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Why Assess?</a:t>
            </a:r>
          </a:p>
        </p:txBody>
      </p:sp>
      <p:pic>
        <p:nvPicPr>
          <p:cNvPr id="239" name="Shape 239"/>
          <p:cNvPicPr preferRelativeResize="0"/>
          <p:nvPr/>
        </p:nvPicPr>
        <p:blipFill>
          <a:blip r:embed="rId3">
            <a:alphaModFix/>
          </a:blip>
          <a:stretch>
            <a:fillRect/>
          </a:stretch>
        </p:blipFill>
        <p:spPr>
          <a:xfrm>
            <a:off x="2781300" y="1152425"/>
            <a:ext cx="3581400" cy="3581400"/>
          </a:xfrm>
          <a:prstGeom prst="rect">
            <a:avLst/>
          </a:prstGeom>
          <a:noFill/>
          <a:ln>
            <a:noFill/>
          </a:ln>
        </p:spPr>
      </p:pic>
      <p:sp>
        <p:nvSpPr>
          <p:cNvPr id="240" name="Shape 240"/>
          <p:cNvSpPr/>
          <p:nvPr/>
        </p:nvSpPr>
        <p:spPr>
          <a:xfrm>
            <a:off x="6553400" y="2978625"/>
            <a:ext cx="1876500" cy="359700"/>
          </a:xfrm>
          <a:prstGeom prst="wedgeRectCallout">
            <a:avLst>
              <a:gd fmla="val -60362" name="adj1"/>
              <a:gd fmla="val 31095"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latin typeface="Lato"/>
                <a:ea typeface="Lato"/>
                <a:cs typeface="Lato"/>
                <a:sym typeface="Lato"/>
              </a:rPr>
              <a:t>Where students are</a:t>
            </a:r>
          </a:p>
        </p:txBody>
      </p:sp>
      <p:sp>
        <p:nvSpPr>
          <p:cNvPr id="241" name="Shape 241"/>
          <p:cNvSpPr/>
          <p:nvPr/>
        </p:nvSpPr>
        <p:spPr>
          <a:xfrm>
            <a:off x="405250" y="1390625"/>
            <a:ext cx="1876500" cy="664200"/>
          </a:xfrm>
          <a:prstGeom prst="wedgeRectCallout">
            <a:avLst>
              <a:gd fmla="val 67790" name="adj1"/>
              <a:gd fmla="val -8577" name="adj2"/>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latin typeface="Lato"/>
                <a:ea typeface="Lato"/>
                <a:cs typeface="Lato"/>
                <a:sym typeface="Lato"/>
              </a:rPr>
              <a:t>Where we want students to be </a:t>
            </a:r>
          </a:p>
          <a:p>
            <a:pPr lvl="0" rtl="0">
              <a:spcBef>
                <a:spcPts val="0"/>
              </a:spcBef>
              <a:buNone/>
            </a:pPr>
            <a:r>
              <a:rPr lang="en">
                <a:latin typeface="Lato"/>
                <a:ea typeface="Lato"/>
                <a:cs typeface="Lato"/>
                <a:sym typeface="Lato"/>
              </a:rPr>
              <a:t>(Learning Objectives)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Formative Assessment      Summative Assessment</a:t>
            </a:r>
          </a:p>
        </p:txBody>
      </p:sp>
      <p:cxnSp>
        <p:nvCxnSpPr>
          <p:cNvPr id="247" name="Shape 247"/>
          <p:cNvCxnSpPr/>
          <p:nvPr/>
        </p:nvCxnSpPr>
        <p:spPr>
          <a:xfrm>
            <a:off x="376500" y="1152425"/>
            <a:ext cx="8391000" cy="0"/>
          </a:xfrm>
          <a:prstGeom prst="straightConnector1">
            <a:avLst/>
          </a:prstGeom>
          <a:noFill/>
          <a:ln cap="flat" cmpd="sng" w="9525">
            <a:solidFill>
              <a:srgbClr val="CF112D"/>
            </a:solidFill>
            <a:prstDash val="solid"/>
            <a:round/>
            <a:headEnd len="lg" w="lg" type="none"/>
            <a:tailEnd len="lg" w="lg" type="none"/>
          </a:ln>
        </p:spPr>
      </p:cxnSp>
      <p:cxnSp>
        <p:nvCxnSpPr>
          <p:cNvPr id="248" name="Shape 248"/>
          <p:cNvCxnSpPr>
            <a:stCxn id="246" idx="0"/>
          </p:cNvCxnSpPr>
          <p:nvPr/>
        </p:nvCxnSpPr>
        <p:spPr>
          <a:xfrm>
            <a:off x="4572000" y="445025"/>
            <a:ext cx="0" cy="4283700"/>
          </a:xfrm>
          <a:prstGeom prst="straightConnector1">
            <a:avLst/>
          </a:prstGeom>
          <a:noFill/>
          <a:ln cap="flat" cmpd="sng" w="9525">
            <a:solidFill>
              <a:srgbClr val="CF112D"/>
            </a:solidFill>
            <a:prstDash val="solid"/>
            <a:round/>
            <a:headEnd len="lg" w="lg" type="none"/>
            <a:tailEnd len="lg" w="lg" type="none"/>
          </a:ln>
        </p:spPr>
      </p:cxnSp>
      <p:pic>
        <p:nvPicPr>
          <p:cNvPr id="249" name="Shape 249"/>
          <p:cNvPicPr preferRelativeResize="0"/>
          <p:nvPr/>
        </p:nvPicPr>
        <p:blipFill>
          <a:blip r:embed="rId3">
            <a:alphaModFix/>
          </a:blip>
          <a:stretch>
            <a:fillRect/>
          </a:stretch>
        </p:blipFill>
        <p:spPr>
          <a:xfrm>
            <a:off x="250011" y="3814750"/>
            <a:ext cx="781050" cy="781050"/>
          </a:xfrm>
          <a:prstGeom prst="rect">
            <a:avLst/>
          </a:prstGeom>
          <a:noFill/>
          <a:ln>
            <a:noFill/>
          </a:ln>
        </p:spPr>
      </p:pic>
      <p:pic>
        <p:nvPicPr>
          <p:cNvPr id="250" name="Shape 250"/>
          <p:cNvPicPr preferRelativeResize="0"/>
          <p:nvPr/>
        </p:nvPicPr>
        <p:blipFill>
          <a:blip r:embed="rId4">
            <a:alphaModFix/>
          </a:blip>
          <a:stretch>
            <a:fillRect/>
          </a:stretch>
        </p:blipFill>
        <p:spPr>
          <a:xfrm>
            <a:off x="311687" y="2552737"/>
            <a:ext cx="657675" cy="657675"/>
          </a:xfrm>
          <a:prstGeom prst="rect">
            <a:avLst/>
          </a:prstGeom>
          <a:noFill/>
          <a:ln>
            <a:noFill/>
          </a:ln>
        </p:spPr>
      </p:pic>
      <p:pic>
        <p:nvPicPr>
          <p:cNvPr id="251" name="Shape 251"/>
          <p:cNvPicPr preferRelativeResize="0"/>
          <p:nvPr/>
        </p:nvPicPr>
        <p:blipFill>
          <a:blip r:embed="rId5">
            <a:alphaModFix/>
          </a:blip>
          <a:stretch>
            <a:fillRect/>
          </a:stretch>
        </p:blipFill>
        <p:spPr>
          <a:xfrm>
            <a:off x="311700" y="1338825"/>
            <a:ext cx="657673" cy="609600"/>
          </a:xfrm>
          <a:prstGeom prst="rect">
            <a:avLst/>
          </a:prstGeom>
          <a:noFill/>
          <a:ln>
            <a:noFill/>
          </a:ln>
        </p:spPr>
      </p:pic>
      <p:sp>
        <p:nvSpPr>
          <p:cNvPr id="252" name="Shape 252"/>
          <p:cNvSpPr txBox="1"/>
          <p:nvPr/>
        </p:nvSpPr>
        <p:spPr>
          <a:xfrm>
            <a:off x="1031075" y="1381601"/>
            <a:ext cx="3000000" cy="3298500"/>
          </a:xfrm>
          <a:prstGeom prst="rect">
            <a:avLst/>
          </a:prstGeom>
          <a:noFill/>
          <a:ln>
            <a:noFill/>
          </a:ln>
        </p:spPr>
        <p:txBody>
          <a:bodyPr anchorCtr="0" anchor="ctr" bIns="91425" lIns="91425" rIns="91425" wrap="square" tIns="91425">
            <a:noAutofit/>
          </a:bodyPr>
          <a:lstStyle/>
          <a:p>
            <a:pPr lvl="0" rtl="0">
              <a:spcBef>
                <a:spcPts val="0"/>
              </a:spcBef>
              <a:buNone/>
            </a:pPr>
            <a:r>
              <a:t/>
            </a:r>
            <a:endParaRPr/>
          </a:p>
          <a:p>
            <a:pPr lvl="0" rtl="0">
              <a:lnSpc>
                <a:spcPct val="138000"/>
              </a:lnSpc>
              <a:spcBef>
                <a:spcPts val="0"/>
              </a:spcBef>
              <a:buNone/>
            </a:pPr>
            <a:r>
              <a:rPr lang="en" sz="1600">
                <a:latin typeface="Droid Sans"/>
                <a:ea typeface="Droid Sans"/>
                <a:cs typeface="Droid Sans"/>
                <a:sym typeface="Droid Sans"/>
              </a:rPr>
              <a:t>Monitor student learning</a:t>
            </a:r>
          </a:p>
          <a:p>
            <a:pPr lvl="0" rtl="0">
              <a:lnSpc>
                <a:spcPct val="138000"/>
              </a:lnSpc>
              <a:spcBef>
                <a:spcPts val="0"/>
              </a:spcBef>
              <a:buNone/>
            </a:pPr>
            <a:r>
              <a:rPr lang="en" sz="1600">
                <a:latin typeface="Droid Sans"/>
                <a:ea typeface="Droid Sans"/>
                <a:cs typeface="Droid Sans"/>
                <a:sym typeface="Droid Sans"/>
              </a:rPr>
              <a:t>Provide ongoing feedback--</a:t>
            </a:r>
            <a:r>
              <a:rPr lang="en">
                <a:solidFill>
                  <a:srgbClr val="980000"/>
                </a:solidFill>
                <a:latin typeface="Droid Sans"/>
                <a:ea typeface="Droid Sans"/>
                <a:cs typeface="Droid Sans"/>
                <a:sym typeface="Droid Sans"/>
              </a:rPr>
              <a:t>improve the quality</a:t>
            </a:r>
          </a:p>
          <a:p>
            <a:pPr lvl="0" rtl="0">
              <a:lnSpc>
                <a:spcPct val="115000"/>
              </a:lnSpc>
              <a:spcBef>
                <a:spcPts val="0"/>
              </a:spcBef>
              <a:buNone/>
            </a:pPr>
            <a:r>
              <a:t/>
            </a:r>
            <a:endParaRPr>
              <a:solidFill>
                <a:srgbClr val="980000"/>
              </a:solidFill>
              <a:latin typeface="Droid Sans"/>
              <a:ea typeface="Droid Sans"/>
              <a:cs typeface="Droid Sans"/>
              <a:sym typeface="Droid Sans"/>
            </a:endParaRPr>
          </a:p>
          <a:p>
            <a:pPr lvl="0" rtl="0">
              <a:lnSpc>
                <a:spcPct val="115000"/>
              </a:lnSpc>
              <a:spcBef>
                <a:spcPts val="0"/>
              </a:spcBef>
              <a:buNone/>
            </a:pPr>
            <a:r>
              <a:t/>
            </a:r>
            <a:endParaRPr>
              <a:solidFill>
                <a:srgbClr val="980000"/>
              </a:solidFill>
              <a:latin typeface="Droid Sans"/>
              <a:ea typeface="Droid Sans"/>
              <a:cs typeface="Droid Sans"/>
              <a:sym typeface="Droid Sans"/>
            </a:endParaRPr>
          </a:p>
          <a:p>
            <a:pPr lvl="0" rtl="0">
              <a:lnSpc>
                <a:spcPct val="138000"/>
              </a:lnSpc>
              <a:spcBef>
                <a:spcPts val="0"/>
              </a:spcBef>
              <a:buNone/>
            </a:pPr>
            <a:r>
              <a:rPr lang="en" sz="1600">
                <a:latin typeface="Droid Sans"/>
                <a:ea typeface="Droid Sans"/>
                <a:cs typeface="Droid Sans"/>
                <a:sym typeface="Droid Sans"/>
              </a:rPr>
              <a:t>Continuously throughout the course---low stakes</a:t>
            </a:r>
          </a:p>
          <a:p>
            <a:pPr lvl="0" rtl="0">
              <a:lnSpc>
                <a:spcPct val="115000"/>
              </a:lnSpc>
              <a:spcBef>
                <a:spcPts val="0"/>
              </a:spcBef>
              <a:buNone/>
            </a:pPr>
            <a:r>
              <a:t/>
            </a:r>
            <a:endParaRPr sz="1600">
              <a:latin typeface="Droid Sans"/>
              <a:ea typeface="Droid Sans"/>
              <a:cs typeface="Droid Sans"/>
              <a:sym typeface="Droid Sans"/>
            </a:endParaRPr>
          </a:p>
          <a:p>
            <a:pPr lvl="0" rtl="0">
              <a:lnSpc>
                <a:spcPct val="115000"/>
              </a:lnSpc>
              <a:spcBef>
                <a:spcPts val="0"/>
              </a:spcBef>
              <a:buNone/>
            </a:pPr>
            <a:r>
              <a:t/>
            </a:r>
            <a:endParaRPr sz="1600">
              <a:latin typeface="Droid Sans"/>
              <a:ea typeface="Droid Sans"/>
              <a:cs typeface="Droid Sans"/>
              <a:sym typeface="Droid Sans"/>
            </a:endParaRPr>
          </a:p>
          <a:p>
            <a:pPr lvl="0" rtl="0">
              <a:lnSpc>
                <a:spcPct val="138000"/>
              </a:lnSpc>
              <a:spcBef>
                <a:spcPts val="0"/>
              </a:spcBef>
              <a:buNone/>
            </a:pPr>
            <a:r>
              <a:rPr lang="en" sz="1600">
                <a:latin typeface="Droid Sans"/>
                <a:ea typeface="Droid Sans"/>
                <a:cs typeface="Droid Sans"/>
                <a:sym typeface="Droid Sans"/>
              </a:rPr>
              <a:t>Check for understanding &amp;</a:t>
            </a:r>
          </a:p>
          <a:p>
            <a:pPr lvl="0" rtl="0">
              <a:lnSpc>
                <a:spcPct val="138000"/>
              </a:lnSpc>
              <a:spcBef>
                <a:spcPts val="0"/>
              </a:spcBef>
              <a:buNone/>
            </a:pPr>
            <a:r>
              <a:rPr lang="en" sz="1600">
                <a:latin typeface="Droid Sans"/>
                <a:ea typeface="Droid Sans"/>
                <a:cs typeface="Droid Sans"/>
                <a:sym typeface="Droid Sans"/>
              </a:rPr>
              <a:t>identify areas for improvement</a:t>
            </a:r>
          </a:p>
        </p:txBody>
      </p:sp>
      <p:sp>
        <p:nvSpPr>
          <p:cNvPr id="253" name="Shape 253"/>
          <p:cNvSpPr txBox="1"/>
          <p:nvPr/>
        </p:nvSpPr>
        <p:spPr>
          <a:xfrm>
            <a:off x="4899025" y="1504125"/>
            <a:ext cx="3822600" cy="3298500"/>
          </a:xfrm>
          <a:prstGeom prst="rect">
            <a:avLst/>
          </a:prstGeom>
          <a:noFill/>
          <a:ln>
            <a:noFill/>
          </a:ln>
        </p:spPr>
        <p:txBody>
          <a:bodyPr anchorCtr="0" anchor="ctr" bIns="91425" lIns="91425" rIns="91425" wrap="square" tIns="91425">
            <a:noAutofit/>
          </a:bodyPr>
          <a:lstStyle/>
          <a:p>
            <a:pPr lvl="0" rtl="0">
              <a:lnSpc>
                <a:spcPct val="138000"/>
              </a:lnSpc>
              <a:spcBef>
                <a:spcPts val="0"/>
              </a:spcBef>
              <a:buNone/>
            </a:pPr>
            <a:r>
              <a:rPr lang="en" sz="1600">
                <a:latin typeface="Droid Sans"/>
                <a:ea typeface="Droid Sans"/>
                <a:cs typeface="Droid Sans"/>
                <a:sym typeface="Droid Sans"/>
              </a:rPr>
              <a:t>Measure student learning</a:t>
            </a:r>
          </a:p>
          <a:p>
            <a:pPr lvl="0" rtl="0">
              <a:lnSpc>
                <a:spcPct val="138000"/>
              </a:lnSpc>
              <a:spcBef>
                <a:spcPts val="0"/>
              </a:spcBef>
              <a:buNone/>
            </a:pPr>
            <a:r>
              <a:rPr lang="en" sz="1600">
                <a:latin typeface="Droid Sans"/>
                <a:ea typeface="Droid Sans"/>
                <a:cs typeface="Droid Sans"/>
                <a:sym typeface="Droid Sans"/>
              </a:rPr>
              <a:t>Evaluate the effectiveness of instruction--</a:t>
            </a:r>
            <a:r>
              <a:rPr lang="en">
                <a:solidFill>
                  <a:srgbClr val="980000"/>
                </a:solidFill>
                <a:latin typeface="Droid Sans"/>
                <a:ea typeface="Droid Sans"/>
                <a:cs typeface="Droid Sans"/>
                <a:sym typeface="Droid Sans"/>
              </a:rPr>
              <a:t>judge the quality</a:t>
            </a:r>
          </a:p>
          <a:p>
            <a:pPr lvl="0" rtl="0">
              <a:lnSpc>
                <a:spcPct val="138000"/>
              </a:lnSpc>
              <a:spcBef>
                <a:spcPts val="0"/>
              </a:spcBef>
              <a:buNone/>
            </a:pPr>
            <a:r>
              <a:t/>
            </a:r>
            <a:endParaRPr>
              <a:solidFill>
                <a:srgbClr val="980000"/>
              </a:solidFill>
              <a:latin typeface="Droid Sans"/>
              <a:ea typeface="Droid Sans"/>
              <a:cs typeface="Droid Sans"/>
              <a:sym typeface="Droid Sans"/>
            </a:endParaRPr>
          </a:p>
          <a:p>
            <a:pPr lvl="0" rtl="0">
              <a:lnSpc>
                <a:spcPct val="115000"/>
              </a:lnSpc>
              <a:spcBef>
                <a:spcPts val="0"/>
              </a:spcBef>
              <a:buNone/>
            </a:pPr>
            <a:r>
              <a:t/>
            </a:r>
            <a:endParaRPr>
              <a:solidFill>
                <a:srgbClr val="980000"/>
              </a:solidFill>
              <a:latin typeface="Droid Sans"/>
              <a:ea typeface="Droid Sans"/>
              <a:cs typeface="Droid Sans"/>
              <a:sym typeface="Droid Sans"/>
            </a:endParaRPr>
          </a:p>
          <a:p>
            <a:pPr lvl="0" rtl="0">
              <a:lnSpc>
                <a:spcPct val="138000"/>
              </a:lnSpc>
              <a:spcBef>
                <a:spcPts val="0"/>
              </a:spcBef>
              <a:buNone/>
            </a:pPr>
            <a:r>
              <a:rPr lang="en" sz="1600">
                <a:latin typeface="Droid Sans"/>
                <a:ea typeface="Droid Sans"/>
                <a:cs typeface="Droid Sans"/>
                <a:sym typeface="Droid Sans"/>
              </a:rPr>
              <a:t>At the end of the instruction--high stakes</a:t>
            </a:r>
          </a:p>
          <a:p>
            <a:pPr lvl="0" rtl="0">
              <a:lnSpc>
                <a:spcPct val="115000"/>
              </a:lnSpc>
              <a:spcBef>
                <a:spcPts val="0"/>
              </a:spcBef>
              <a:buNone/>
            </a:pPr>
            <a:r>
              <a:t/>
            </a:r>
            <a:endParaRPr sz="1600">
              <a:latin typeface="Droid Sans"/>
              <a:ea typeface="Droid Sans"/>
              <a:cs typeface="Droid Sans"/>
              <a:sym typeface="Droid Sans"/>
            </a:endParaRPr>
          </a:p>
          <a:p>
            <a:pPr lvl="0" rtl="0">
              <a:lnSpc>
                <a:spcPct val="115000"/>
              </a:lnSpc>
              <a:spcBef>
                <a:spcPts val="0"/>
              </a:spcBef>
              <a:buNone/>
            </a:pPr>
            <a:r>
              <a:t/>
            </a:r>
            <a:endParaRPr sz="1600">
              <a:latin typeface="Droid Sans"/>
              <a:ea typeface="Droid Sans"/>
              <a:cs typeface="Droid Sans"/>
              <a:sym typeface="Droid Sans"/>
            </a:endParaRPr>
          </a:p>
          <a:p>
            <a:pPr lvl="0" rtl="0">
              <a:lnSpc>
                <a:spcPct val="138000"/>
              </a:lnSpc>
              <a:spcBef>
                <a:spcPts val="0"/>
              </a:spcBef>
              <a:buNone/>
            </a:pPr>
            <a:r>
              <a:rPr lang="en" sz="1600">
                <a:latin typeface="Droid Sans"/>
                <a:ea typeface="Droid Sans"/>
                <a:cs typeface="Droid Sans"/>
                <a:sym typeface="Droid Sans"/>
              </a:rPr>
              <a:t>Gauge outcome toward learning objectives &amp; benchmarks</a:t>
            </a:r>
          </a:p>
          <a:p>
            <a:pPr lvl="0" rtl="0">
              <a:lnSpc>
                <a:spcPct val="115000"/>
              </a:lnSpc>
              <a:spcBef>
                <a:spcPts val="0"/>
              </a:spcBef>
              <a:buNone/>
            </a:pPr>
            <a:r>
              <a:t/>
            </a:r>
            <a:endParaRPr sz="1600">
              <a:latin typeface="Droid Sans"/>
              <a:ea typeface="Droid Sans"/>
              <a:cs typeface="Droid Sans"/>
              <a:sym typeface="Droid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1304850"/>
            <a:ext cx="8520600" cy="1538400"/>
          </a:xfrm>
          <a:prstGeom prst="rect">
            <a:avLst/>
          </a:prstGeom>
          <a:noFill/>
        </p:spPr>
        <p:txBody>
          <a:bodyPr anchorCtr="0" anchor="ctr" bIns="91425" lIns="91425" rIns="91425" wrap="square" tIns="91425">
            <a:noAutofit/>
          </a:bodyPr>
          <a:lstStyle/>
          <a:p>
            <a:pPr lvl="0" rtl="0" algn="l">
              <a:lnSpc>
                <a:spcPct val="120000"/>
              </a:lnSpc>
              <a:spcBef>
                <a:spcPts val="600"/>
              </a:spcBef>
              <a:buNone/>
            </a:pPr>
            <a:r>
              <a:rPr lang="en" sz="2400">
                <a:solidFill>
                  <a:srgbClr val="000000"/>
                </a:solidFill>
                <a:latin typeface="Droid Sans"/>
                <a:ea typeface="Droid Sans"/>
                <a:cs typeface="Droid Sans"/>
                <a:sym typeface="Droid Sans"/>
              </a:rPr>
              <a:t>“When the cook tastes the soup, that's formative assessment. When the guests taste the soup, that's summative assessment."</a:t>
            </a:r>
          </a:p>
          <a:p>
            <a:pPr lvl="0" rtl="0" algn="l">
              <a:lnSpc>
                <a:spcPct val="115000"/>
              </a:lnSpc>
              <a:spcBef>
                <a:spcPts val="0"/>
              </a:spcBef>
              <a:buNone/>
            </a:pPr>
            <a:r>
              <a:t/>
            </a:r>
            <a:endParaRPr sz="2400">
              <a:solidFill>
                <a:srgbClr val="000000"/>
              </a:solidFill>
              <a:latin typeface="Droid Sans"/>
              <a:ea typeface="Droid Sans"/>
              <a:cs typeface="Droid Sans"/>
              <a:sym typeface="Droid Sans"/>
            </a:endParaRPr>
          </a:p>
          <a:p>
            <a:pPr lvl="0" rtl="0" algn="l">
              <a:lnSpc>
                <a:spcPct val="120000"/>
              </a:lnSpc>
              <a:spcBef>
                <a:spcPts val="600"/>
              </a:spcBef>
              <a:buNone/>
            </a:pPr>
            <a:r>
              <a:rPr lang="en" sz="2400">
                <a:solidFill>
                  <a:srgbClr val="000000"/>
                </a:solidFill>
                <a:latin typeface="Droid Sans"/>
                <a:ea typeface="Droid Sans"/>
                <a:cs typeface="Droid Sans"/>
                <a:sym typeface="Droid Sans"/>
              </a:rPr>
              <a:t>Paul Black</a:t>
            </a:r>
          </a:p>
        </p:txBody>
      </p:sp>
      <p:pic>
        <p:nvPicPr>
          <p:cNvPr id="259" name="Shape 259"/>
          <p:cNvPicPr preferRelativeResize="0"/>
          <p:nvPr/>
        </p:nvPicPr>
        <p:blipFill>
          <a:blip r:embed="rId3">
            <a:alphaModFix/>
          </a:blip>
          <a:stretch>
            <a:fillRect/>
          </a:stretch>
        </p:blipFill>
        <p:spPr>
          <a:xfrm>
            <a:off x="5461175" y="2843250"/>
            <a:ext cx="2257945" cy="19954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Apply To Your Course Design</a:t>
            </a:r>
          </a:p>
        </p:txBody>
      </p:sp>
      <p:sp>
        <p:nvSpPr>
          <p:cNvPr id="265" name="Shape 265"/>
          <p:cNvSpPr txBox="1"/>
          <p:nvPr>
            <p:ph idx="1" type="body"/>
          </p:nvPr>
        </p:nvSpPr>
        <p:spPr>
          <a:xfrm>
            <a:off x="311700" y="1266175"/>
            <a:ext cx="3999900" cy="3302700"/>
          </a:xfrm>
          <a:prstGeom prst="rect">
            <a:avLst/>
          </a:prstGeom>
        </p:spPr>
        <p:txBody>
          <a:bodyPr anchorCtr="0" anchor="t" bIns="91425" lIns="91425" rIns="91425" wrap="square" tIns="91425">
            <a:noAutofit/>
          </a:bodyPr>
          <a:lstStyle/>
          <a:p>
            <a:pPr lvl="0">
              <a:spcBef>
                <a:spcPts val="0"/>
              </a:spcBef>
              <a:buNone/>
            </a:pPr>
            <a:r>
              <a:rPr b="1" lang="en"/>
              <a:t>Align Assessments with Objectives</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i="1" lang="en">
                <a:latin typeface="Lato"/>
                <a:ea typeface="Lato"/>
                <a:cs typeface="Lato"/>
                <a:sym typeface="Lato"/>
              </a:rPr>
              <a:t>“He looks very promising--but let’s see how he does on the written test.”</a:t>
            </a:r>
          </a:p>
        </p:txBody>
      </p:sp>
      <p:sp>
        <p:nvSpPr>
          <p:cNvPr id="266" name="Shape 266"/>
          <p:cNvSpPr txBox="1"/>
          <p:nvPr>
            <p:ph idx="2" type="body"/>
          </p:nvPr>
        </p:nvSpPr>
        <p:spPr>
          <a:xfrm>
            <a:off x="4832400" y="1266175"/>
            <a:ext cx="3999900" cy="3302700"/>
          </a:xfrm>
          <a:prstGeom prst="rect">
            <a:avLst/>
          </a:prstGeom>
        </p:spPr>
        <p:txBody>
          <a:bodyPr anchorCtr="0" anchor="t" bIns="91425" lIns="91425" rIns="91425" wrap="square" tIns="91425">
            <a:noAutofit/>
          </a:bodyPr>
          <a:lstStyle/>
          <a:p>
            <a:pPr lvl="0">
              <a:spcBef>
                <a:spcPts val="0"/>
              </a:spcBef>
              <a:buNone/>
            </a:pPr>
            <a:r>
              <a:rPr b="1" lang="en"/>
              <a:t>Balance Challenge and Support</a:t>
            </a:r>
          </a:p>
        </p:txBody>
      </p:sp>
      <p:pic>
        <p:nvPicPr>
          <p:cNvPr id="267" name="Shape 267"/>
          <p:cNvPicPr preferRelativeResize="0"/>
          <p:nvPr/>
        </p:nvPicPr>
        <p:blipFill rotWithShape="1">
          <a:blip r:embed="rId3">
            <a:alphaModFix/>
          </a:blip>
          <a:srcRect b="9132" l="0" r="0" t="0"/>
          <a:stretch/>
        </p:blipFill>
        <p:spPr>
          <a:xfrm>
            <a:off x="259350" y="1584900"/>
            <a:ext cx="3591050" cy="2930950"/>
          </a:xfrm>
          <a:prstGeom prst="rect">
            <a:avLst/>
          </a:prstGeom>
          <a:noFill/>
          <a:ln>
            <a:noFill/>
          </a:ln>
        </p:spPr>
      </p:pic>
      <p:cxnSp>
        <p:nvCxnSpPr>
          <p:cNvPr id="268" name="Shape 268"/>
          <p:cNvCxnSpPr/>
          <p:nvPr/>
        </p:nvCxnSpPr>
        <p:spPr>
          <a:xfrm>
            <a:off x="5017175" y="4437100"/>
            <a:ext cx="3403200" cy="0"/>
          </a:xfrm>
          <a:prstGeom prst="straightConnector1">
            <a:avLst/>
          </a:prstGeom>
          <a:noFill/>
          <a:ln cap="flat" cmpd="sng" w="19050">
            <a:solidFill>
              <a:srgbClr val="CF112D"/>
            </a:solidFill>
            <a:prstDash val="solid"/>
            <a:round/>
            <a:headEnd len="lg" w="lg" type="none"/>
            <a:tailEnd len="lg" w="lg" type="triangle"/>
          </a:ln>
        </p:spPr>
      </p:cxnSp>
      <p:cxnSp>
        <p:nvCxnSpPr>
          <p:cNvPr id="269" name="Shape 269"/>
          <p:cNvCxnSpPr/>
          <p:nvPr/>
        </p:nvCxnSpPr>
        <p:spPr>
          <a:xfrm rot="10800000">
            <a:off x="5017175" y="1909000"/>
            <a:ext cx="0" cy="2528100"/>
          </a:xfrm>
          <a:prstGeom prst="straightConnector1">
            <a:avLst/>
          </a:prstGeom>
          <a:noFill/>
          <a:ln cap="flat" cmpd="sng" w="19050">
            <a:solidFill>
              <a:srgbClr val="CF112D"/>
            </a:solidFill>
            <a:prstDash val="solid"/>
            <a:round/>
            <a:headEnd len="lg" w="lg" type="none"/>
            <a:tailEnd len="lg" w="lg" type="triangle"/>
          </a:ln>
        </p:spPr>
      </p:cxnSp>
      <p:cxnSp>
        <p:nvCxnSpPr>
          <p:cNvPr id="270" name="Shape 270"/>
          <p:cNvCxnSpPr/>
          <p:nvPr/>
        </p:nvCxnSpPr>
        <p:spPr>
          <a:xfrm flipH="1" rot="10800000">
            <a:off x="5017175" y="2045200"/>
            <a:ext cx="2654400" cy="2391900"/>
          </a:xfrm>
          <a:prstGeom prst="straightConnector1">
            <a:avLst/>
          </a:prstGeom>
          <a:noFill/>
          <a:ln cap="flat" cmpd="sng" w="19050">
            <a:solidFill>
              <a:schemeClr val="accent2"/>
            </a:solidFill>
            <a:prstDash val="lgDash"/>
            <a:round/>
            <a:headEnd len="lg" w="lg" type="none"/>
            <a:tailEnd len="lg" w="lg" type="triangle"/>
          </a:ln>
        </p:spPr>
      </p:cxnSp>
      <p:sp>
        <p:nvSpPr>
          <p:cNvPr id="271" name="Shape 271"/>
          <p:cNvSpPr txBox="1"/>
          <p:nvPr/>
        </p:nvSpPr>
        <p:spPr>
          <a:xfrm>
            <a:off x="7943800" y="4573225"/>
            <a:ext cx="846000" cy="194400"/>
          </a:xfrm>
          <a:prstGeom prst="rect">
            <a:avLst/>
          </a:prstGeom>
          <a:noFill/>
          <a:ln>
            <a:noFill/>
          </a:ln>
        </p:spPr>
        <p:txBody>
          <a:bodyPr anchorCtr="0" anchor="ctr" bIns="91425" lIns="91425" rIns="91425" wrap="square" tIns="91425">
            <a:noAutofit/>
          </a:bodyPr>
          <a:lstStyle/>
          <a:p>
            <a:pPr lvl="0">
              <a:spcBef>
                <a:spcPts val="0"/>
              </a:spcBef>
              <a:buNone/>
            </a:pPr>
            <a:r>
              <a:rPr lang="en" sz="1200"/>
              <a:t>Support</a:t>
            </a:r>
          </a:p>
        </p:txBody>
      </p:sp>
      <p:sp>
        <p:nvSpPr>
          <p:cNvPr id="272" name="Shape 272"/>
          <p:cNvSpPr txBox="1"/>
          <p:nvPr/>
        </p:nvSpPr>
        <p:spPr>
          <a:xfrm>
            <a:off x="4010799" y="1909000"/>
            <a:ext cx="882300" cy="194400"/>
          </a:xfrm>
          <a:prstGeom prst="rect">
            <a:avLst/>
          </a:prstGeom>
          <a:noFill/>
          <a:ln>
            <a:noFill/>
          </a:ln>
        </p:spPr>
        <p:txBody>
          <a:bodyPr anchorCtr="0" anchor="ctr" bIns="91425" lIns="91425" rIns="91425" wrap="square" tIns="91425">
            <a:noAutofit/>
          </a:bodyPr>
          <a:lstStyle/>
          <a:p>
            <a:pPr lvl="0" rtl="0">
              <a:spcBef>
                <a:spcPts val="0"/>
              </a:spcBef>
              <a:buNone/>
            </a:pPr>
            <a:r>
              <a:rPr lang="en" sz="1200"/>
              <a:t>Challenge</a:t>
            </a:r>
          </a:p>
        </p:txBody>
      </p:sp>
      <p:sp>
        <p:nvSpPr>
          <p:cNvPr id="273" name="Shape 273"/>
          <p:cNvSpPr txBox="1"/>
          <p:nvPr/>
        </p:nvSpPr>
        <p:spPr>
          <a:xfrm>
            <a:off x="7726725" y="2103400"/>
            <a:ext cx="994800" cy="194400"/>
          </a:xfrm>
          <a:prstGeom prst="rect">
            <a:avLst/>
          </a:prstGeom>
          <a:noFill/>
          <a:ln>
            <a:noFill/>
          </a:ln>
        </p:spPr>
        <p:txBody>
          <a:bodyPr anchorCtr="0" anchor="ctr" bIns="91425" lIns="91425" rIns="91425" wrap="square" tIns="91425">
            <a:noAutofit/>
          </a:bodyPr>
          <a:lstStyle/>
          <a:p>
            <a:pPr lvl="0" rtl="0">
              <a:spcBef>
                <a:spcPts val="0"/>
              </a:spcBef>
              <a:buNone/>
            </a:pPr>
            <a:r>
              <a:rPr lang="en" sz="1200">
                <a:highlight>
                  <a:srgbClr val="FFE599"/>
                </a:highlight>
              </a:rPr>
              <a:t>GROWTH</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Alignment </a:t>
            </a:r>
          </a:p>
        </p:txBody>
      </p:sp>
      <p:sp>
        <p:nvSpPr>
          <p:cNvPr id="279" name="Shape 279"/>
          <p:cNvSpPr txBox="1"/>
          <p:nvPr>
            <p:ph idx="1" type="body"/>
          </p:nvPr>
        </p:nvSpPr>
        <p:spPr>
          <a:xfrm>
            <a:off x="311700" y="1964250"/>
            <a:ext cx="3999900" cy="2794500"/>
          </a:xfrm>
          <a:prstGeom prst="rect">
            <a:avLst/>
          </a:prstGeom>
        </p:spPr>
        <p:txBody>
          <a:bodyPr anchorCtr="0" anchor="t" bIns="91425" lIns="91425" rIns="91425" wrap="square" tIns="91425">
            <a:noAutofit/>
          </a:bodyPr>
          <a:lstStyle/>
          <a:p>
            <a:pPr lvl="0" rtl="0">
              <a:spcBef>
                <a:spcPts val="0"/>
              </a:spcBef>
              <a:buNone/>
            </a:pPr>
            <a:r>
              <a:rPr lang="en"/>
              <a:t>Course Objective: At the end of this course students will be able to write a concrete, detailed, and realistic business plan based on a selected product or service.</a:t>
            </a:r>
          </a:p>
          <a:p>
            <a:pPr lvl="0" rtl="0">
              <a:spcBef>
                <a:spcPts val="0"/>
              </a:spcBef>
              <a:buNone/>
            </a:pPr>
            <a:r>
              <a:t/>
            </a:r>
            <a:endParaRPr/>
          </a:p>
          <a:p>
            <a:pPr lvl="0" rtl="0">
              <a:spcBef>
                <a:spcPts val="0"/>
              </a:spcBef>
              <a:buNone/>
            </a:pPr>
            <a:r>
              <a:rPr lang="en"/>
              <a:t>Module Objective: At the end of this module students will be able to explain different ways of conducting comprehensive market research for their business plan</a:t>
            </a:r>
          </a:p>
        </p:txBody>
      </p:sp>
      <p:sp>
        <p:nvSpPr>
          <p:cNvPr id="280" name="Shape 280"/>
          <p:cNvSpPr txBox="1"/>
          <p:nvPr>
            <p:ph idx="2" type="body"/>
          </p:nvPr>
        </p:nvSpPr>
        <p:spPr>
          <a:xfrm>
            <a:off x="4880850" y="1964250"/>
            <a:ext cx="3999900" cy="2369100"/>
          </a:xfrm>
          <a:prstGeom prst="rect">
            <a:avLst/>
          </a:prstGeom>
        </p:spPr>
        <p:txBody>
          <a:bodyPr anchorCtr="0" anchor="t" bIns="91425" lIns="91425" rIns="91425" wrap="square" tIns="91425">
            <a:noAutofit/>
          </a:bodyPr>
          <a:lstStyle/>
          <a:p>
            <a:pPr lvl="0" rtl="0">
              <a:spcBef>
                <a:spcPts val="0"/>
              </a:spcBef>
              <a:buNone/>
            </a:pPr>
            <a:r>
              <a:rPr lang="en"/>
              <a:t>Final Project: Present &amp; Submit Business Plan</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 Discussion 3: Way to learn about your target audience</a:t>
            </a:r>
          </a:p>
          <a:p>
            <a:pPr lvl="0" rtl="0">
              <a:spcBef>
                <a:spcPts val="0"/>
              </a:spcBef>
              <a:buNone/>
            </a:pPr>
            <a:r>
              <a:t/>
            </a:r>
            <a:endParaRPr/>
          </a:p>
          <a:p>
            <a:pPr lvl="0" rtl="0">
              <a:spcBef>
                <a:spcPts val="0"/>
              </a:spcBef>
              <a:buNone/>
            </a:pPr>
            <a:r>
              <a:rPr lang="en"/>
              <a:t> </a:t>
            </a:r>
          </a:p>
        </p:txBody>
      </p:sp>
      <p:sp>
        <p:nvSpPr>
          <p:cNvPr id="281" name="Shape 281"/>
          <p:cNvSpPr txBox="1"/>
          <p:nvPr/>
        </p:nvSpPr>
        <p:spPr>
          <a:xfrm>
            <a:off x="311625" y="1215000"/>
            <a:ext cx="8520600" cy="567000"/>
          </a:xfrm>
          <a:prstGeom prst="rect">
            <a:avLst/>
          </a:prstGeom>
          <a:noFill/>
          <a:ln>
            <a:noFill/>
          </a:ln>
        </p:spPr>
        <p:txBody>
          <a:bodyPr anchorCtr="0" anchor="t" bIns="91425" lIns="91425" rIns="91425" wrap="square" tIns="91425">
            <a:noAutofit/>
          </a:bodyPr>
          <a:lstStyle/>
          <a:p>
            <a:pPr lvl="0" rtl="0">
              <a:spcBef>
                <a:spcPts val="0"/>
              </a:spcBef>
              <a:buNone/>
            </a:pPr>
            <a:r>
              <a:rPr lang="en" sz="1600">
                <a:solidFill>
                  <a:schemeClr val="dk2"/>
                </a:solidFill>
                <a:highlight>
                  <a:srgbClr val="FFFF00"/>
                </a:highlight>
              </a:rPr>
              <a:t>All module and course objectives must be assessed</a:t>
            </a:r>
          </a:p>
        </p:txBody>
      </p:sp>
      <p:cxnSp>
        <p:nvCxnSpPr>
          <p:cNvPr id="282" name="Shape 282"/>
          <p:cNvCxnSpPr/>
          <p:nvPr/>
        </p:nvCxnSpPr>
        <p:spPr>
          <a:xfrm>
            <a:off x="4247125" y="2176925"/>
            <a:ext cx="575100" cy="10200"/>
          </a:xfrm>
          <a:prstGeom prst="straightConnector1">
            <a:avLst/>
          </a:prstGeom>
          <a:noFill/>
          <a:ln cap="flat" cmpd="sng" w="28575">
            <a:solidFill>
              <a:srgbClr val="FF0000"/>
            </a:solidFill>
            <a:prstDash val="solid"/>
            <a:round/>
            <a:headEnd len="lg" w="lg" type="none"/>
            <a:tailEnd len="lg" w="lg" type="triangle"/>
          </a:ln>
        </p:spPr>
      </p:cxnSp>
      <p:cxnSp>
        <p:nvCxnSpPr>
          <p:cNvPr id="283" name="Shape 283"/>
          <p:cNvCxnSpPr/>
          <p:nvPr/>
        </p:nvCxnSpPr>
        <p:spPr>
          <a:xfrm flipH="1" rot="10800000">
            <a:off x="4289800" y="3989825"/>
            <a:ext cx="591300" cy="1200"/>
          </a:xfrm>
          <a:prstGeom prst="straightConnector1">
            <a:avLst/>
          </a:prstGeom>
          <a:noFill/>
          <a:ln cap="flat" cmpd="sng" w="28575">
            <a:solidFill>
              <a:srgbClr val="FF0000"/>
            </a:solidFill>
            <a:prstDash val="solid"/>
            <a:round/>
            <a:headEnd len="lg" w="lg" type="none"/>
            <a:tailEnd len="lg" w="lg"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descr="pile-of-books.jpg" id="288" name="Shape 288"/>
          <p:cNvPicPr preferRelativeResize="0"/>
          <p:nvPr/>
        </p:nvPicPr>
        <p:blipFill rotWithShape="1">
          <a:blip r:embed="rId3">
            <a:alphaModFix/>
          </a:blip>
          <a:srcRect b="0" l="25144" r="0" t="35241"/>
          <a:stretch/>
        </p:blipFill>
        <p:spPr>
          <a:xfrm>
            <a:off x="4190937" y="3548247"/>
            <a:ext cx="2129500" cy="1381712"/>
          </a:xfrm>
          <a:prstGeom prst="rect">
            <a:avLst/>
          </a:prstGeom>
          <a:noFill/>
          <a:ln>
            <a:noFill/>
          </a:ln>
        </p:spPr>
      </p:pic>
      <p:pic>
        <p:nvPicPr>
          <p:cNvPr descr="177876157_1280x720.jpg" id="289" name="Shape 289"/>
          <p:cNvPicPr preferRelativeResize="0"/>
          <p:nvPr/>
        </p:nvPicPr>
        <p:blipFill rotWithShape="1">
          <a:blip r:embed="rId4">
            <a:alphaModFix/>
          </a:blip>
          <a:srcRect b="0" l="0" r="7604" t="0"/>
          <a:stretch/>
        </p:blipFill>
        <p:spPr>
          <a:xfrm>
            <a:off x="5887975" y="1463924"/>
            <a:ext cx="2561174" cy="1559275"/>
          </a:xfrm>
          <a:prstGeom prst="rect">
            <a:avLst/>
          </a:prstGeom>
          <a:noFill/>
          <a:ln>
            <a:noFill/>
          </a:ln>
        </p:spPr>
      </p:pic>
      <p:pic>
        <p:nvPicPr>
          <p:cNvPr descr="2000px-Basic_Notebook.svg.png" id="290" name="Shape 290"/>
          <p:cNvPicPr preferRelativeResize="0"/>
          <p:nvPr/>
        </p:nvPicPr>
        <p:blipFill>
          <a:blip r:embed="rId5">
            <a:alphaModFix/>
          </a:blip>
          <a:stretch>
            <a:fillRect/>
          </a:stretch>
        </p:blipFill>
        <p:spPr>
          <a:xfrm rot="-598837">
            <a:off x="648708" y="1177537"/>
            <a:ext cx="1452557" cy="1452557"/>
          </a:xfrm>
          <a:prstGeom prst="rect">
            <a:avLst/>
          </a:prstGeom>
          <a:noFill/>
          <a:ln>
            <a:noFill/>
          </a:ln>
        </p:spPr>
      </p:pic>
      <p:pic>
        <p:nvPicPr>
          <p:cNvPr descr="speakers-414559_960_720.jpg" id="291" name="Shape 291"/>
          <p:cNvPicPr preferRelativeResize="0"/>
          <p:nvPr/>
        </p:nvPicPr>
        <p:blipFill>
          <a:blip r:embed="rId6">
            <a:alphaModFix/>
          </a:blip>
          <a:stretch>
            <a:fillRect/>
          </a:stretch>
        </p:blipFill>
        <p:spPr>
          <a:xfrm>
            <a:off x="6582825" y="3334697"/>
            <a:ext cx="2561174" cy="1808812"/>
          </a:xfrm>
          <a:prstGeom prst="rect">
            <a:avLst/>
          </a:prstGeom>
          <a:noFill/>
          <a:ln>
            <a:noFill/>
          </a:ln>
        </p:spPr>
      </p:pic>
      <p:pic>
        <p:nvPicPr>
          <p:cNvPr descr="Osmosis_computer_simulation.jpg" id="292" name="Shape 292"/>
          <p:cNvPicPr preferRelativeResize="0"/>
          <p:nvPr/>
        </p:nvPicPr>
        <p:blipFill>
          <a:blip r:embed="rId7">
            <a:alphaModFix/>
          </a:blip>
          <a:stretch>
            <a:fillRect/>
          </a:stretch>
        </p:blipFill>
        <p:spPr>
          <a:xfrm>
            <a:off x="3501075" y="1628988"/>
            <a:ext cx="1622176" cy="1442699"/>
          </a:xfrm>
          <a:prstGeom prst="rect">
            <a:avLst/>
          </a:prstGeom>
          <a:noFill/>
          <a:ln>
            <a:noFill/>
          </a:ln>
        </p:spPr>
      </p:pic>
      <p:pic>
        <p:nvPicPr>
          <p:cNvPr descr="video-481821_960_720.png" id="293" name="Shape 293"/>
          <p:cNvPicPr preferRelativeResize="0"/>
          <p:nvPr/>
        </p:nvPicPr>
        <p:blipFill>
          <a:blip r:embed="rId8">
            <a:alphaModFix/>
          </a:blip>
          <a:stretch>
            <a:fillRect/>
          </a:stretch>
        </p:blipFill>
        <p:spPr>
          <a:xfrm>
            <a:off x="1690448" y="3205847"/>
            <a:ext cx="1501849" cy="1147899"/>
          </a:xfrm>
          <a:prstGeom prst="rect">
            <a:avLst/>
          </a:prstGeom>
          <a:noFill/>
          <a:ln>
            <a:noFill/>
          </a:ln>
        </p:spPr>
      </p:pic>
      <p:sp>
        <p:nvSpPr>
          <p:cNvPr id="294" name="Shape 29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lgn="ctr">
              <a:spcBef>
                <a:spcPts val="0"/>
              </a:spcBef>
              <a:buNone/>
            </a:pPr>
            <a:r>
              <a:rPr lang="en" sz="4000"/>
              <a:t>Instructional Activities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Additional tips </a:t>
            </a:r>
          </a:p>
        </p:txBody>
      </p:sp>
      <p:sp>
        <p:nvSpPr>
          <p:cNvPr id="300" name="Shape 30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228600" lvl="0" marL="457200" rtl="0">
              <a:lnSpc>
                <a:spcPct val="200000"/>
              </a:lnSpc>
              <a:spcBef>
                <a:spcPts val="0"/>
              </a:spcBef>
            </a:pPr>
            <a:r>
              <a:rPr lang="en"/>
              <a:t>Include formative and summative assessments </a:t>
            </a:r>
          </a:p>
          <a:p>
            <a:pPr indent="-228600" lvl="0" marL="457200" rtl="0">
              <a:lnSpc>
                <a:spcPct val="200000"/>
              </a:lnSpc>
              <a:spcBef>
                <a:spcPts val="0"/>
              </a:spcBef>
            </a:pPr>
            <a:r>
              <a:rPr lang="en"/>
              <a:t>Give students opportunities to practice without being penalized (Standard 3.5)</a:t>
            </a:r>
          </a:p>
          <a:p>
            <a:pPr indent="-228600" lvl="0" marL="457200" rtl="0">
              <a:lnSpc>
                <a:spcPct val="200000"/>
              </a:lnSpc>
              <a:spcBef>
                <a:spcPts val="0"/>
              </a:spcBef>
            </a:pPr>
            <a:r>
              <a:rPr lang="en"/>
              <a:t>Include traditional and alternative assessments (Standard 3.4)</a:t>
            </a:r>
          </a:p>
          <a:p>
            <a:pPr indent="-228600" lvl="0" marL="457200" rtl="0">
              <a:lnSpc>
                <a:spcPct val="200000"/>
              </a:lnSpc>
              <a:spcBef>
                <a:spcPts val="0"/>
              </a:spcBef>
            </a:pPr>
            <a:r>
              <a:rPr lang="en"/>
              <a:t>Make sure your instructional materials are current (Standard 4.4)</a:t>
            </a:r>
          </a:p>
          <a:p>
            <a:pPr indent="-228600" lvl="0" marL="457200" rtl="0">
              <a:lnSpc>
                <a:spcPct val="200000"/>
              </a:lnSpc>
              <a:spcBef>
                <a:spcPts val="0"/>
              </a:spcBef>
            </a:pPr>
            <a:r>
              <a:rPr lang="en"/>
              <a:t>Provide a variety of instructional materials (formats, authors)  (Standard 4.5)</a:t>
            </a:r>
          </a:p>
          <a:p>
            <a:pPr indent="-228600" lvl="0" marL="457200" rtl="0">
              <a:lnSpc>
                <a:spcPct val="200000"/>
              </a:lnSpc>
              <a:spcBef>
                <a:spcPts val="0"/>
              </a:spcBef>
            </a:pPr>
            <a:r>
              <a:rPr lang="en"/>
              <a:t>Differentiate between required and optional materials  (Standard 4.6)</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1304850"/>
            <a:ext cx="8520600" cy="1538400"/>
          </a:xfrm>
          <a:prstGeom prst="rect">
            <a:avLst/>
          </a:prstGeom>
        </p:spPr>
        <p:txBody>
          <a:bodyPr anchorCtr="0" anchor="ctr" bIns="91425" lIns="91425" rIns="91425" wrap="square" tIns="91425">
            <a:noAutofit/>
          </a:bodyPr>
          <a:lstStyle/>
          <a:p>
            <a:pPr lvl="0" rtl="0">
              <a:spcBef>
                <a:spcPts val="0"/>
              </a:spcBef>
              <a:buNone/>
            </a:pPr>
            <a:r>
              <a:rPr lang="en"/>
              <a:t>Your Turn! </a:t>
            </a:r>
          </a:p>
        </p:txBody>
      </p:sp>
      <p:sp>
        <p:nvSpPr>
          <p:cNvPr id="306" name="Shape 306"/>
          <p:cNvSpPr txBox="1"/>
          <p:nvPr>
            <p:ph idx="1" type="body"/>
          </p:nvPr>
        </p:nvSpPr>
        <p:spPr>
          <a:xfrm>
            <a:off x="311700" y="2995650"/>
            <a:ext cx="8520600" cy="1071600"/>
          </a:xfrm>
          <a:prstGeom prst="rect">
            <a:avLst/>
          </a:prstGeom>
        </p:spPr>
        <p:txBody>
          <a:bodyPr anchorCtr="0" anchor="t" bIns="91425" lIns="91425" rIns="91425" wrap="square" tIns="91425">
            <a:noAutofit/>
          </a:bodyPr>
          <a:lstStyle/>
          <a:p>
            <a:pPr indent="-228600" lvl="0" marL="457200" rtl="0" algn="l">
              <a:spcBef>
                <a:spcPts val="0"/>
              </a:spcBef>
              <a:buAutoNum type="arabicPeriod"/>
            </a:pPr>
            <a:r>
              <a:rPr lang="en"/>
              <a:t>Think about the assessments and course activities that you will use for your pasta course </a:t>
            </a:r>
          </a:p>
          <a:p>
            <a:pPr indent="-228600" lvl="0" marL="457200" rtl="0" algn="l">
              <a:spcBef>
                <a:spcPts val="0"/>
              </a:spcBef>
              <a:buAutoNum type="arabicPeriod"/>
            </a:pPr>
            <a:r>
              <a:rPr lang="en"/>
              <a:t>Map within the Course/Module Objective Table</a:t>
            </a:r>
          </a:p>
          <a:p>
            <a:pPr indent="-228600" lvl="0" marL="457200" rtl="0" algn="l">
              <a:spcBef>
                <a:spcPts val="0"/>
              </a:spcBef>
              <a:buAutoNum type="arabicPeriod"/>
            </a:pPr>
            <a:r>
              <a:rPr lang="en"/>
              <a:t>Example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Introduction/Overview </a:t>
            </a:r>
          </a:p>
        </p:txBody>
      </p:sp>
      <p:sp>
        <p:nvSpPr>
          <p:cNvPr id="85" name="Shape 85"/>
          <p:cNvSpPr txBox="1"/>
          <p:nvPr>
            <p:ph idx="1" type="body"/>
          </p:nvPr>
        </p:nvSpPr>
        <p:spPr>
          <a:xfrm>
            <a:off x="359225" y="1266325"/>
            <a:ext cx="8520600" cy="3302700"/>
          </a:xfrm>
          <a:prstGeom prst="rect">
            <a:avLst/>
          </a:prstGeom>
        </p:spPr>
        <p:txBody>
          <a:bodyPr anchorCtr="0" anchor="t" bIns="91425" lIns="91425" rIns="91425" wrap="square" tIns="91425">
            <a:noAutofit/>
          </a:bodyPr>
          <a:lstStyle/>
          <a:p>
            <a:pPr indent="-228600" lvl="0" marL="457200" rtl="0">
              <a:lnSpc>
                <a:spcPct val="150000"/>
              </a:lnSpc>
              <a:spcBef>
                <a:spcPts val="0"/>
              </a:spcBef>
              <a:buChar char="●"/>
            </a:pPr>
            <a:r>
              <a:rPr lang="en"/>
              <a:t>At the end of this workshop, participants will be able to; </a:t>
            </a:r>
          </a:p>
          <a:p>
            <a:pPr indent="-228600" lvl="1" marL="914400" rtl="0">
              <a:lnSpc>
                <a:spcPct val="150000"/>
              </a:lnSpc>
              <a:spcBef>
                <a:spcPts val="0"/>
              </a:spcBef>
              <a:buChar char="○"/>
            </a:pPr>
            <a:r>
              <a:rPr lang="en"/>
              <a:t>Create and align measurable course and module learning objectives</a:t>
            </a:r>
          </a:p>
          <a:p>
            <a:pPr indent="-228600" lvl="1" marL="914400" rtl="0">
              <a:lnSpc>
                <a:spcPct val="150000"/>
              </a:lnSpc>
              <a:spcBef>
                <a:spcPts val="0"/>
              </a:spcBef>
              <a:buChar char="○"/>
            </a:pPr>
            <a:r>
              <a:rPr lang="en"/>
              <a:t>Discu</a:t>
            </a:r>
            <a:r>
              <a:rPr lang="en"/>
              <a:t>ss</a:t>
            </a:r>
            <a:r>
              <a:rPr lang="en"/>
              <a:t> possible assessments aligned with identified objectives</a:t>
            </a:r>
          </a:p>
          <a:p>
            <a:pPr indent="-228600" lvl="1" marL="914400" rtl="0">
              <a:lnSpc>
                <a:spcPct val="150000"/>
              </a:lnSpc>
              <a:spcBef>
                <a:spcPts val="0"/>
              </a:spcBef>
              <a:buChar char="○"/>
            </a:pPr>
            <a:r>
              <a:rPr lang="en"/>
              <a:t>Discuss possible instructional materials aligned with identified assessments and objectives </a:t>
            </a:r>
          </a:p>
          <a:p>
            <a:pPr indent="-228600" lvl="0" marL="457200" rtl="0">
              <a:lnSpc>
                <a:spcPct val="150000"/>
              </a:lnSpc>
              <a:spcBef>
                <a:spcPts val="0"/>
              </a:spcBef>
              <a:buChar char="●"/>
            </a:pPr>
            <a:r>
              <a:rPr lang="en"/>
              <a:t>Brief Context </a:t>
            </a:r>
          </a:p>
          <a:p>
            <a:pPr indent="-228600" lvl="1" marL="914400" rtl="0">
              <a:lnSpc>
                <a:spcPct val="150000"/>
              </a:lnSpc>
              <a:spcBef>
                <a:spcPts val="0"/>
              </a:spcBef>
              <a:buChar char="○"/>
            </a:pPr>
            <a:r>
              <a:rPr lang="en"/>
              <a:t>Online Course Development Program</a:t>
            </a:r>
          </a:p>
          <a:p>
            <a:pPr indent="-228600" lvl="1" marL="914400" rtl="0">
              <a:lnSpc>
                <a:spcPct val="150000"/>
              </a:lnSpc>
              <a:spcBef>
                <a:spcPts val="0"/>
              </a:spcBef>
              <a:buChar char="○"/>
            </a:pPr>
            <a:r>
              <a:rPr lang="en"/>
              <a:t>Phase 1: Curriculum Blueprint </a:t>
            </a:r>
          </a:p>
          <a:p>
            <a:pPr indent="-228600" lvl="1" marL="914400">
              <a:lnSpc>
                <a:spcPct val="150000"/>
              </a:lnSpc>
              <a:spcBef>
                <a:spcPts val="0"/>
              </a:spcBef>
              <a:buChar char="○"/>
            </a:pPr>
            <a:r>
              <a:rPr lang="en"/>
              <a:t>Faculty across colleges &amp; disciplines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Wrap-Up </a:t>
            </a:r>
          </a:p>
        </p:txBody>
      </p:sp>
      <p:sp>
        <p:nvSpPr>
          <p:cNvPr id="312" name="Shape 31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spcBef>
                <a:spcPts val="0"/>
              </a:spcBef>
              <a:buNone/>
            </a:pPr>
            <a:r>
              <a:rPr lang="en"/>
              <a:t>Reflect on Workshop Objectives</a:t>
            </a:r>
          </a:p>
          <a:p>
            <a:pPr indent="-228600" lvl="0" marL="457200" rtl="0">
              <a:spcBef>
                <a:spcPts val="0"/>
              </a:spcBef>
              <a:buAutoNum type="arabicPeriod"/>
            </a:pPr>
            <a:r>
              <a:rPr lang="en"/>
              <a:t>Create and align measurable course/module objectives</a:t>
            </a:r>
          </a:p>
          <a:p>
            <a:pPr indent="-228600" lvl="0" marL="457200" rtl="0">
              <a:spcBef>
                <a:spcPts val="0"/>
              </a:spcBef>
              <a:buAutoNum type="arabicPeriod"/>
            </a:pPr>
            <a:r>
              <a:rPr lang="en"/>
              <a:t>Discuss possible assessments aligned with identified objectives</a:t>
            </a:r>
          </a:p>
          <a:p>
            <a:pPr indent="-228600" lvl="0" marL="457200" rtl="0">
              <a:spcBef>
                <a:spcPts val="0"/>
              </a:spcBef>
              <a:buAutoNum type="arabicPeriod"/>
            </a:pPr>
            <a:r>
              <a:rPr lang="en"/>
              <a:t>Discuss possible instructional materials aligned with identified assessments and objectives </a:t>
            </a:r>
          </a:p>
          <a:p>
            <a:pPr lvl="0" rtl="0">
              <a:spcBef>
                <a:spcPts val="0"/>
              </a:spcBef>
              <a:buNone/>
            </a:pPr>
            <a:r>
              <a:rPr lang="en" sz="2400"/>
              <a:t>How can you apply what you’ve learned today? </a:t>
            </a:r>
          </a:p>
          <a:p>
            <a:pPr lvl="0" rtl="0" algn="ctr">
              <a:spcBef>
                <a:spcPts val="0"/>
              </a:spcBef>
              <a:buNone/>
            </a:pPr>
            <a:r>
              <a:t/>
            </a:r>
            <a:endParaRPr b="1"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2326225" y="757500"/>
            <a:ext cx="6379200" cy="707400"/>
          </a:xfrm>
          <a:prstGeom prst="rect">
            <a:avLst/>
          </a:prstGeom>
        </p:spPr>
        <p:txBody>
          <a:bodyPr anchorCtr="0" anchor="t" bIns="91425" lIns="91425" rIns="91425" wrap="square" tIns="91425">
            <a:noAutofit/>
          </a:bodyPr>
          <a:lstStyle/>
          <a:p>
            <a:pPr lvl="0" rtl="0" algn="ctr">
              <a:spcBef>
                <a:spcPts val="0"/>
              </a:spcBef>
              <a:buNone/>
            </a:pPr>
            <a:r>
              <a:rPr lang="en"/>
              <a:t>PASTA 401  </a:t>
            </a:r>
          </a:p>
        </p:txBody>
      </p:sp>
      <p:pic>
        <p:nvPicPr>
          <p:cNvPr descr="pow-pasta-background-right.png" id="91" name="Shape 91"/>
          <p:cNvPicPr preferRelativeResize="0"/>
          <p:nvPr/>
        </p:nvPicPr>
        <p:blipFill>
          <a:blip r:embed="rId3">
            <a:alphaModFix/>
          </a:blip>
          <a:stretch>
            <a:fillRect/>
          </a:stretch>
        </p:blipFill>
        <p:spPr>
          <a:xfrm rot="-1506070">
            <a:off x="6772375" y="218674"/>
            <a:ext cx="2061475" cy="1368800"/>
          </a:xfrm>
          <a:prstGeom prst="rect">
            <a:avLst/>
          </a:prstGeom>
          <a:noFill/>
          <a:ln>
            <a:noFill/>
          </a:ln>
        </p:spPr>
      </p:pic>
      <p:pic>
        <p:nvPicPr>
          <p:cNvPr descr="spaghetti-1112142_960_720.jpg" id="92" name="Shape 92"/>
          <p:cNvPicPr preferRelativeResize="0"/>
          <p:nvPr/>
        </p:nvPicPr>
        <p:blipFill rotWithShape="1">
          <a:blip r:embed="rId4">
            <a:alphaModFix/>
          </a:blip>
          <a:srcRect b="0" l="0" r="8917" t="0"/>
          <a:stretch/>
        </p:blipFill>
        <p:spPr>
          <a:xfrm>
            <a:off x="7072774" y="3507850"/>
            <a:ext cx="2071224" cy="1520750"/>
          </a:xfrm>
          <a:prstGeom prst="rect">
            <a:avLst/>
          </a:prstGeom>
          <a:noFill/>
          <a:ln>
            <a:noFill/>
          </a:ln>
        </p:spPr>
      </p:pic>
      <p:pic>
        <p:nvPicPr>
          <p:cNvPr descr="Stortini_pasta.jpg" id="93" name="Shape 93"/>
          <p:cNvPicPr preferRelativeResize="0"/>
          <p:nvPr/>
        </p:nvPicPr>
        <p:blipFill>
          <a:blip r:embed="rId5">
            <a:alphaModFix/>
          </a:blip>
          <a:stretch>
            <a:fillRect/>
          </a:stretch>
        </p:blipFill>
        <p:spPr>
          <a:xfrm>
            <a:off x="3091800" y="3873175"/>
            <a:ext cx="1753874" cy="1169249"/>
          </a:xfrm>
          <a:prstGeom prst="rect">
            <a:avLst/>
          </a:prstGeom>
          <a:noFill/>
          <a:ln>
            <a:noFill/>
          </a:ln>
        </p:spPr>
      </p:pic>
      <p:sp>
        <p:nvSpPr>
          <p:cNvPr id="94" name="Shape 94"/>
          <p:cNvSpPr txBox="1"/>
          <p:nvPr/>
        </p:nvSpPr>
        <p:spPr>
          <a:xfrm>
            <a:off x="2581900" y="1505450"/>
            <a:ext cx="6123600" cy="24246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lang="en" sz="2000">
                <a:solidFill>
                  <a:schemeClr val="dk2"/>
                </a:solidFill>
                <a:latin typeface="Droid Sans"/>
                <a:ea typeface="Droid Sans"/>
                <a:cs typeface="Droid Sans"/>
                <a:sym typeface="Droid Sans"/>
              </a:rPr>
              <a:t>This course introduces the fundamental aspects of pasta; its history, variety, production processes, and cooking instructions. Students will acquire basic knowledge about pasta, sauces, and cooking techniques. They will also demonstrate the acquired knowledge by making a pasta dish at the end of the course.</a:t>
            </a:r>
          </a:p>
          <a:p>
            <a:pPr lvl="0" rtl="0" algn="ctr">
              <a:spcBef>
                <a:spcPts val="0"/>
              </a:spcBef>
              <a:buNone/>
            </a:pPr>
            <a:r>
              <a:t/>
            </a:r>
            <a:endParaRPr b="1">
              <a:solidFill>
                <a:srgbClr val="4A86E8"/>
              </a:solidFill>
            </a:endParaRPr>
          </a:p>
        </p:txBody>
      </p:sp>
      <p:pic>
        <p:nvPicPr>
          <p:cNvPr descr="chef-294143_960_720.png" id="95" name="Shape 95"/>
          <p:cNvPicPr preferRelativeResize="0"/>
          <p:nvPr/>
        </p:nvPicPr>
        <p:blipFill>
          <a:blip r:embed="rId6">
            <a:alphaModFix/>
          </a:blip>
          <a:stretch>
            <a:fillRect/>
          </a:stretch>
        </p:blipFill>
        <p:spPr>
          <a:xfrm>
            <a:off x="-3275" y="0"/>
            <a:ext cx="2483112" cy="4966225"/>
          </a:xfrm>
          <a:prstGeom prst="rect">
            <a:avLst/>
          </a:prstGeom>
          <a:noFill/>
          <a:ln>
            <a:noFill/>
          </a:ln>
        </p:spPr>
      </p:pic>
      <p:pic>
        <p:nvPicPr>
          <p:cNvPr descr="Pasta_Noodle.png" id="96" name="Shape 96"/>
          <p:cNvPicPr preferRelativeResize="0"/>
          <p:nvPr/>
        </p:nvPicPr>
        <p:blipFill>
          <a:blip r:embed="rId7">
            <a:alphaModFix/>
          </a:blip>
          <a:stretch>
            <a:fillRect/>
          </a:stretch>
        </p:blipFill>
        <p:spPr>
          <a:xfrm rot="860629">
            <a:off x="2987425" y="180187"/>
            <a:ext cx="1406375" cy="1169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286350" y="1633475"/>
            <a:ext cx="8571300" cy="942000"/>
          </a:xfrm>
          <a:prstGeom prst="rect">
            <a:avLst/>
          </a:prstGeom>
        </p:spPr>
        <p:txBody>
          <a:bodyPr anchorCtr="0" anchor="ctr" bIns="91425" lIns="91425" rIns="91425" wrap="square" tIns="91425">
            <a:noAutofit/>
          </a:bodyPr>
          <a:lstStyle/>
          <a:p>
            <a:pPr lvl="0" rtl="0">
              <a:spcBef>
                <a:spcPts val="0"/>
              </a:spcBef>
              <a:buNone/>
            </a:pPr>
            <a:r>
              <a:rPr lang="en" sz="4800"/>
              <a:t>Course Objectives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lgn="l">
              <a:spcBef>
                <a:spcPts val="0"/>
              </a:spcBef>
              <a:buNone/>
            </a:pPr>
            <a:r>
              <a:rPr lang="en"/>
              <a:t>Benefits of Starting with Learning Objectives</a:t>
            </a:r>
          </a:p>
        </p:txBody>
      </p:sp>
      <p:sp>
        <p:nvSpPr>
          <p:cNvPr id="107" name="Shape 107"/>
          <p:cNvSpPr txBox="1"/>
          <p:nvPr>
            <p:ph idx="1" type="body"/>
          </p:nvPr>
        </p:nvSpPr>
        <p:spPr>
          <a:xfrm>
            <a:off x="311700" y="1266175"/>
            <a:ext cx="3999900" cy="3302700"/>
          </a:xfrm>
          <a:prstGeom prst="rect">
            <a:avLst/>
          </a:prstGeom>
        </p:spPr>
        <p:txBody>
          <a:bodyPr anchorCtr="0" anchor="t" bIns="91425" lIns="91425" rIns="91425" wrap="square" tIns="91425">
            <a:noAutofit/>
          </a:bodyPr>
          <a:lstStyle/>
          <a:p>
            <a:pPr lvl="0" marR="0" rtl="0" algn="l">
              <a:lnSpc>
                <a:spcPct val="150000"/>
              </a:lnSpc>
              <a:spcBef>
                <a:spcPts val="0"/>
              </a:spcBef>
              <a:spcAft>
                <a:spcPts val="1600"/>
              </a:spcAft>
              <a:buNone/>
            </a:pPr>
            <a:r>
              <a:t/>
            </a:r>
            <a:endParaRPr>
              <a:solidFill>
                <a:srgbClr val="000000"/>
              </a:solidFill>
              <a:latin typeface="Droid Sans"/>
              <a:ea typeface="Droid Sans"/>
              <a:cs typeface="Droid Sans"/>
              <a:sym typeface="Droid Sans"/>
            </a:endParaRPr>
          </a:p>
          <a:p>
            <a:pPr lvl="0" rtl="0">
              <a:spcBef>
                <a:spcPts val="0"/>
              </a:spcBef>
              <a:buNone/>
            </a:pPr>
            <a:r>
              <a:t/>
            </a:r>
            <a:endParaRPr/>
          </a:p>
        </p:txBody>
      </p:sp>
      <p:sp>
        <p:nvSpPr>
          <p:cNvPr id="108" name="Shape 108"/>
          <p:cNvSpPr txBox="1"/>
          <p:nvPr/>
        </p:nvSpPr>
        <p:spPr>
          <a:xfrm>
            <a:off x="375050" y="1266175"/>
            <a:ext cx="4272300" cy="3302700"/>
          </a:xfrm>
          <a:prstGeom prst="rect">
            <a:avLst/>
          </a:prstGeom>
          <a:noFill/>
          <a:ln>
            <a:noFill/>
          </a:ln>
        </p:spPr>
        <p:txBody>
          <a:bodyPr anchorCtr="0" anchor="t" bIns="91425" lIns="91425" rIns="91425" wrap="square" tIns="91425">
            <a:noAutofit/>
          </a:bodyPr>
          <a:lstStyle/>
          <a:p>
            <a:pPr lvl="0" marR="381000" rtl="0">
              <a:lnSpc>
                <a:spcPct val="150000"/>
              </a:lnSpc>
              <a:spcBef>
                <a:spcPts val="0"/>
              </a:spcBef>
              <a:spcAft>
                <a:spcPts val="800"/>
              </a:spcAft>
              <a:buNone/>
            </a:pPr>
            <a:r>
              <a:rPr lang="en" sz="1800">
                <a:solidFill>
                  <a:schemeClr val="dk2"/>
                </a:solidFill>
                <a:latin typeface="Droid Sans"/>
                <a:ea typeface="Droid Sans"/>
                <a:cs typeface="Droid Sans"/>
                <a:sym typeface="Droid Sans"/>
              </a:rPr>
              <a:t>Faculty</a:t>
            </a:r>
          </a:p>
          <a:p>
            <a:pPr indent="-342900" lvl="0" marL="457200" marR="381000" rtl="0">
              <a:lnSpc>
                <a:spcPct val="150000"/>
              </a:lnSpc>
              <a:spcBef>
                <a:spcPts val="0"/>
              </a:spcBef>
              <a:spcAft>
                <a:spcPts val="800"/>
              </a:spcAft>
              <a:buClr>
                <a:schemeClr val="dk2"/>
              </a:buClr>
              <a:buSzPct val="100000"/>
              <a:buFont typeface="Droid Sans"/>
              <a:buChar char="●"/>
            </a:pPr>
            <a:r>
              <a:rPr lang="en" sz="1800">
                <a:solidFill>
                  <a:schemeClr val="dk2"/>
                </a:solidFill>
                <a:latin typeface="Droid Sans"/>
                <a:ea typeface="Droid Sans"/>
                <a:cs typeface="Droid Sans"/>
                <a:sym typeface="Droid Sans"/>
              </a:rPr>
              <a:t>Narrow your scope &amp; focus</a:t>
            </a:r>
          </a:p>
          <a:p>
            <a:pPr indent="-342900" lvl="0" marL="457200" marR="381000" rtl="0">
              <a:lnSpc>
                <a:spcPct val="150000"/>
              </a:lnSpc>
              <a:spcBef>
                <a:spcPts val="0"/>
              </a:spcBef>
              <a:spcAft>
                <a:spcPts val="800"/>
              </a:spcAft>
              <a:buClr>
                <a:schemeClr val="dk2"/>
              </a:buClr>
              <a:buSzPct val="100000"/>
              <a:buFont typeface="Droid Sans"/>
              <a:buChar char="●"/>
            </a:pPr>
            <a:r>
              <a:rPr lang="en" sz="1800">
                <a:solidFill>
                  <a:schemeClr val="dk2"/>
                </a:solidFill>
                <a:latin typeface="Droid Sans"/>
                <a:ea typeface="Droid Sans"/>
                <a:cs typeface="Droid Sans"/>
                <a:sym typeface="Droid Sans"/>
              </a:rPr>
              <a:t>Guide your selection of instructional activities/ assessments/ materials/ technologies</a:t>
            </a:r>
          </a:p>
          <a:p>
            <a:pPr lvl="0" marR="381000" rtl="0">
              <a:lnSpc>
                <a:spcPct val="150000"/>
              </a:lnSpc>
              <a:spcBef>
                <a:spcPts val="0"/>
              </a:spcBef>
              <a:spcAft>
                <a:spcPts val="800"/>
              </a:spcAft>
              <a:buNone/>
            </a:pPr>
            <a:r>
              <a:t/>
            </a:r>
            <a:endParaRPr sz="2400">
              <a:solidFill>
                <a:schemeClr val="dk2"/>
              </a:solidFill>
              <a:latin typeface="Droid Sans"/>
              <a:ea typeface="Droid Sans"/>
              <a:cs typeface="Droid Sans"/>
              <a:sym typeface="Droid Sans"/>
            </a:endParaRPr>
          </a:p>
          <a:p>
            <a:pPr lvl="0" marR="381000" rtl="0">
              <a:lnSpc>
                <a:spcPct val="150000"/>
              </a:lnSpc>
              <a:spcBef>
                <a:spcPts val="0"/>
              </a:spcBef>
              <a:spcAft>
                <a:spcPts val="800"/>
              </a:spcAft>
              <a:buNone/>
            </a:pPr>
            <a:r>
              <a:t/>
            </a:r>
            <a:endParaRPr sz="950">
              <a:highlight>
                <a:srgbClr val="FFFFFF"/>
              </a:highlight>
              <a:latin typeface="Droid Sans"/>
              <a:ea typeface="Droid Sans"/>
              <a:cs typeface="Droid Sans"/>
              <a:sym typeface="Droid Sans"/>
            </a:endParaRPr>
          </a:p>
          <a:p>
            <a:pPr lvl="0" rtl="0">
              <a:spcBef>
                <a:spcPts val="0"/>
              </a:spcBef>
              <a:buNone/>
            </a:pPr>
            <a:r>
              <a:t/>
            </a:r>
            <a:endParaRPr b="1" sz="2400">
              <a:solidFill>
                <a:schemeClr val="dk2"/>
              </a:solidFill>
            </a:endParaRPr>
          </a:p>
        </p:txBody>
      </p:sp>
      <p:sp>
        <p:nvSpPr>
          <p:cNvPr id="109" name="Shape 109"/>
          <p:cNvSpPr txBox="1"/>
          <p:nvPr/>
        </p:nvSpPr>
        <p:spPr>
          <a:xfrm>
            <a:off x="4311600" y="1266175"/>
            <a:ext cx="4272300" cy="3302700"/>
          </a:xfrm>
          <a:prstGeom prst="rect">
            <a:avLst/>
          </a:prstGeom>
          <a:noFill/>
          <a:ln>
            <a:noFill/>
          </a:ln>
        </p:spPr>
        <p:txBody>
          <a:bodyPr anchorCtr="0" anchor="t" bIns="91425" lIns="91425" rIns="91425" wrap="square" tIns="91425">
            <a:noAutofit/>
          </a:bodyPr>
          <a:lstStyle/>
          <a:p>
            <a:pPr lvl="0" marR="381000" rtl="0">
              <a:lnSpc>
                <a:spcPct val="150000"/>
              </a:lnSpc>
              <a:spcBef>
                <a:spcPts val="0"/>
              </a:spcBef>
              <a:spcAft>
                <a:spcPts val="800"/>
              </a:spcAft>
              <a:buNone/>
            </a:pPr>
            <a:r>
              <a:rPr lang="en" sz="1800">
                <a:solidFill>
                  <a:schemeClr val="dk2"/>
                </a:solidFill>
                <a:latin typeface="Droid Sans"/>
                <a:ea typeface="Droid Sans"/>
                <a:cs typeface="Droid Sans"/>
                <a:sym typeface="Droid Sans"/>
              </a:rPr>
              <a:t>Students</a:t>
            </a:r>
          </a:p>
          <a:p>
            <a:pPr indent="-342900" lvl="0" marL="457200" marR="381000" rtl="0">
              <a:lnSpc>
                <a:spcPct val="150000"/>
              </a:lnSpc>
              <a:spcBef>
                <a:spcPts val="0"/>
              </a:spcBef>
              <a:spcAft>
                <a:spcPts val="800"/>
              </a:spcAft>
              <a:buClr>
                <a:schemeClr val="dk2"/>
              </a:buClr>
              <a:buSzPct val="100000"/>
              <a:buFont typeface="Droid Sans"/>
              <a:buChar char="●"/>
            </a:pPr>
            <a:r>
              <a:rPr lang="en" sz="1800">
                <a:solidFill>
                  <a:schemeClr val="dk2"/>
                </a:solidFill>
                <a:latin typeface="Droid Sans"/>
                <a:ea typeface="Droid Sans"/>
                <a:cs typeface="Droid Sans"/>
                <a:sym typeface="Droid Sans"/>
              </a:rPr>
              <a:t>Clear purpose/ expectations</a:t>
            </a:r>
          </a:p>
          <a:p>
            <a:pPr indent="-342900" lvl="0" marL="457200" marR="381000" rtl="0">
              <a:lnSpc>
                <a:spcPct val="150000"/>
              </a:lnSpc>
              <a:spcBef>
                <a:spcPts val="0"/>
              </a:spcBef>
              <a:spcAft>
                <a:spcPts val="800"/>
              </a:spcAft>
              <a:buClr>
                <a:schemeClr val="dk2"/>
              </a:buClr>
              <a:buSzPct val="100000"/>
              <a:buFont typeface="Droid Sans"/>
              <a:buChar char="●"/>
            </a:pPr>
            <a:r>
              <a:rPr lang="en" sz="1800">
                <a:solidFill>
                  <a:schemeClr val="dk2"/>
                </a:solidFill>
                <a:latin typeface="Droid Sans"/>
                <a:ea typeface="Droid Sans"/>
                <a:cs typeface="Droid Sans"/>
                <a:sym typeface="Droid Sans"/>
              </a:rPr>
              <a:t>Direct &amp; monitor their learning</a:t>
            </a:r>
          </a:p>
          <a:p>
            <a:pPr lvl="0" marR="381000" rtl="0">
              <a:lnSpc>
                <a:spcPct val="150000"/>
              </a:lnSpc>
              <a:spcBef>
                <a:spcPts val="0"/>
              </a:spcBef>
              <a:spcAft>
                <a:spcPts val="800"/>
              </a:spcAft>
              <a:buNone/>
            </a:pPr>
            <a:r>
              <a:t/>
            </a:r>
            <a:endParaRPr sz="2400">
              <a:solidFill>
                <a:schemeClr val="dk2"/>
              </a:solidFill>
              <a:latin typeface="Droid Sans"/>
              <a:ea typeface="Droid Sans"/>
              <a:cs typeface="Droid Sans"/>
              <a:sym typeface="Droid Sans"/>
            </a:endParaRPr>
          </a:p>
          <a:p>
            <a:pPr lvl="0" marR="381000" rtl="0">
              <a:lnSpc>
                <a:spcPct val="150000"/>
              </a:lnSpc>
              <a:spcBef>
                <a:spcPts val="0"/>
              </a:spcBef>
              <a:spcAft>
                <a:spcPts val="800"/>
              </a:spcAft>
              <a:buNone/>
            </a:pPr>
            <a:r>
              <a:t/>
            </a:r>
            <a:endParaRPr sz="950">
              <a:highlight>
                <a:srgbClr val="FFFFFF"/>
              </a:highlight>
              <a:latin typeface="Droid Sans"/>
              <a:ea typeface="Droid Sans"/>
              <a:cs typeface="Droid Sans"/>
              <a:sym typeface="Droid Sans"/>
            </a:endParaRPr>
          </a:p>
          <a:p>
            <a:pPr lvl="0" rtl="0">
              <a:spcBef>
                <a:spcPts val="0"/>
              </a:spcBef>
              <a:buNone/>
            </a:pPr>
            <a:r>
              <a:t/>
            </a:r>
            <a:endParaRPr b="1" sz="2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281900"/>
            <a:ext cx="8520600" cy="707400"/>
          </a:xfrm>
          <a:prstGeom prst="rect">
            <a:avLst/>
          </a:prstGeom>
        </p:spPr>
        <p:txBody>
          <a:bodyPr anchorCtr="0" anchor="t" bIns="91425" lIns="91425" rIns="91425" wrap="square" tIns="91425">
            <a:noAutofit/>
          </a:bodyPr>
          <a:lstStyle/>
          <a:p>
            <a:pPr lvl="0" rtl="0">
              <a:spcBef>
                <a:spcPts val="0"/>
              </a:spcBef>
              <a:buNone/>
            </a:pPr>
            <a:r>
              <a:rPr lang="en"/>
              <a:t>Formula </a:t>
            </a:r>
          </a:p>
        </p:txBody>
      </p:sp>
      <p:sp>
        <p:nvSpPr>
          <p:cNvPr id="115" name="Shape 115"/>
          <p:cNvSpPr txBox="1"/>
          <p:nvPr>
            <p:ph idx="1" type="body"/>
          </p:nvPr>
        </p:nvSpPr>
        <p:spPr>
          <a:xfrm>
            <a:off x="311700" y="1087175"/>
            <a:ext cx="8520600" cy="3302700"/>
          </a:xfrm>
          <a:prstGeom prst="rect">
            <a:avLst/>
          </a:prstGeom>
        </p:spPr>
        <p:txBody>
          <a:bodyPr anchorCtr="0" anchor="t" bIns="91425" lIns="91425" rIns="91425" wrap="square" tIns="91425">
            <a:noAutofit/>
          </a:bodyPr>
          <a:lstStyle/>
          <a:p>
            <a:pPr lvl="0" rtl="0">
              <a:lnSpc>
                <a:spcPct val="100000"/>
              </a:lnSpc>
              <a:spcBef>
                <a:spcPts val="0"/>
              </a:spcBef>
              <a:buNone/>
            </a:pPr>
            <a:r>
              <a:rPr b="1" lang="en" sz="2000">
                <a:latin typeface="Droid Sans"/>
                <a:ea typeface="Droid Sans"/>
                <a:cs typeface="Droid Sans"/>
                <a:sym typeface="Droid Sans"/>
              </a:rPr>
              <a:t>Upon completion of this course, students will be able to</a:t>
            </a:r>
          </a:p>
          <a:p>
            <a:pPr lvl="0" rtl="0" algn="ctr">
              <a:lnSpc>
                <a:spcPct val="100000"/>
              </a:lnSpc>
              <a:spcBef>
                <a:spcPts val="0"/>
              </a:spcBef>
              <a:buNone/>
            </a:pPr>
            <a:r>
              <a:rPr lang="en" sz="2000">
                <a:latin typeface="Droid Sans"/>
                <a:ea typeface="Droid Sans"/>
                <a:cs typeface="Droid Sans"/>
                <a:sym typeface="Droid Sans"/>
              </a:rPr>
              <a:t>+</a:t>
            </a:r>
          </a:p>
          <a:p>
            <a:pPr lvl="0" rtl="0" algn="ctr">
              <a:lnSpc>
                <a:spcPct val="100000"/>
              </a:lnSpc>
              <a:spcBef>
                <a:spcPts val="0"/>
              </a:spcBef>
              <a:buNone/>
            </a:pPr>
            <a:r>
              <a:rPr b="1" lang="en" sz="2000">
                <a:latin typeface="Droid Sans"/>
                <a:ea typeface="Droid Sans"/>
                <a:cs typeface="Droid Sans"/>
                <a:sym typeface="Droid Sans"/>
              </a:rPr>
              <a:t>Action Verb </a:t>
            </a:r>
          </a:p>
          <a:p>
            <a:pPr lvl="0" rtl="0" algn="ctr">
              <a:lnSpc>
                <a:spcPct val="100000"/>
              </a:lnSpc>
              <a:spcBef>
                <a:spcPts val="0"/>
              </a:spcBef>
              <a:buNone/>
            </a:pPr>
            <a:r>
              <a:rPr lang="en" sz="2000">
                <a:latin typeface="Droid Sans"/>
                <a:ea typeface="Droid Sans"/>
                <a:cs typeface="Droid Sans"/>
                <a:sym typeface="Droid Sans"/>
              </a:rPr>
              <a:t>(avoid “know/ understand/ learn”)</a:t>
            </a:r>
          </a:p>
          <a:p>
            <a:pPr lvl="0" rtl="0" algn="ctr">
              <a:lnSpc>
                <a:spcPct val="100000"/>
              </a:lnSpc>
              <a:spcBef>
                <a:spcPts val="0"/>
              </a:spcBef>
              <a:buNone/>
            </a:pPr>
            <a:r>
              <a:rPr lang="en" sz="2000">
                <a:latin typeface="Droid Sans"/>
                <a:ea typeface="Droid Sans"/>
                <a:cs typeface="Droid Sans"/>
                <a:sym typeface="Droid Sans"/>
              </a:rPr>
              <a:t>+</a:t>
            </a:r>
          </a:p>
          <a:p>
            <a:pPr lvl="0" rtl="0">
              <a:lnSpc>
                <a:spcPct val="100000"/>
              </a:lnSpc>
              <a:spcBef>
                <a:spcPts val="0"/>
              </a:spcBef>
              <a:buNone/>
            </a:pPr>
            <a:r>
              <a:rPr b="1" lang="en" sz="2000">
                <a:latin typeface="Droid Sans"/>
                <a:ea typeface="Droid Sans"/>
                <a:cs typeface="Droid Sans"/>
                <a:sym typeface="Droid Sans"/>
              </a:rPr>
              <a:t>Description of a </a:t>
            </a:r>
            <a:r>
              <a:rPr b="1" lang="en" sz="2000">
                <a:solidFill>
                  <a:srgbClr val="CF112D"/>
                </a:solidFill>
                <a:latin typeface="Droid Sans"/>
                <a:ea typeface="Droid Sans"/>
                <a:cs typeface="Droid Sans"/>
                <a:sym typeface="Droid Sans"/>
              </a:rPr>
              <a:t>behavior</a:t>
            </a:r>
            <a:r>
              <a:rPr b="1" lang="en" sz="2000">
                <a:latin typeface="Droid Sans"/>
                <a:ea typeface="Droid Sans"/>
                <a:cs typeface="Droid Sans"/>
                <a:sym typeface="Droid Sans"/>
              </a:rPr>
              <a:t> that can be </a:t>
            </a:r>
            <a:r>
              <a:rPr b="1" lang="en" sz="2000">
                <a:solidFill>
                  <a:srgbClr val="CF112D"/>
                </a:solidFill>
                <a:latin typeface="Droid Sans"/>
                <a:ea typeface="Droid Sans"/>
                <a:cs typeface="Droid Sans"/>
                <a:sym typeface="Droid Sans"/>
              </a:rPr>
              <a:t>measured</a:t>
            </a:r>
            <a:r>
              <a:rPr b="1" lang="en" sz="2000">
                <a:latin typeface="Droid Sans"/>
                <a:ea typeface="Droid Sans"/>
                <a:cs typeface="Droid Sans"/>
                <a:sym typeface="Droid Sans"/>
              </a:rPr>
              <a:t> or </a:t>
            </a:r>
            <a:r>
              <a:rPr b="1" lang="en" sz="2000">
                <a:solidFill>
                  <a:srgbClr val="CF112D"/>
                </a:solidFill>
                <a:latin typeface="Droid Sans"/>
                <a:ea typeface="Droid Sans"/>
                <a:cs typeface="Droid Sans"/>
                <a:sym typeface="Droid Sans"/>
              </a:rPr>
              <a:t>evaluated</a:t>
            </a:r>
            <a:r>
              <a:rPr b="1" lang="en" sz="2000">
                <a:latin typeface="Droid Sans"/>
                <a:ea typeface="Droid Sans"/>
                <a:cs typeface="Droid Sans"/>
                <a:sym typeface="Droid Sans"/>
              </a:rPr>
              <a:t>  </a:t>
            </a:r>
          </a:p>
          <a:p>
            <a:pPr lvl="0" rtl="0">
              <a:spcBef>
                <a:spcPts val="0"/>
              </a:spcBef>
              <a:buNone/>
            </a:pPr>
            <a:r>
              <a:t/>
            </a:r>
            <a:endParaRPr>
              <a:latin typeface="Droid Sans"/>
              <a:ea typeface="Droid Sans"/>
              <a:cs typeface="Droid Sans"/>
              <a:sym typeface="Droid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rtl="0">
              <a:spcBef>
                <a:spcPts val="0"/>
              </a:spcBef>
              <a:buNone/>
            </a:pPr>
            <a:r>
              <a:rPr lang="en"/>
              <a:t>Blooms Taxonomy </a:t>
            </a:r>
          </a:p>
        </p:txBody>
      </p:sp>
      <p:sp>
        <p:nvSpPr>
          <p:cNvPr id="121" name="Shape 12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descr="Bloomtaxonomy.jpg" id="122" name="Shape 122"/>
          <p:cNvPicPr preferRelativeResize="0"/>
          <p:nvPr/>
        </p:nvPicPr>
        <p:blipFill>
          <a:blip r:embed="rId3">
            <a:alphaModFix/>
          </a:blip>
          <a:stretch>
            <a:fillRect/>
          </a:stretch>
        </p:blipFill>
        <p:spPr>
          <a:xfrm>
            <a:off x="16226" y="0"/>
            <a:ext cx="9111544"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2326225" y="757500"/>
            <a:ext cx="6379200" cy="707400"/>
          </a:xfrm>
          <a:prstGeom prst="rect">
            <a:avLst/>
          </a:prstGeom>
        </p:spPr>
        <p:txBody>
          <a:bodyPr anchorCtr="0" anchor="t" bIns="91425" lIns="91425" rIns="91425" wrap="square" tIns="91425">
            <a:noAutofit/>
          </a:bodyPr>
          <a:lstStyle/>
          <a:p>
            <a:pPr lvl="0" rtl="0" algn="ctr">
              <a:spcBef>
                <a:spcPts val="0"/>
              </a:spcBef>
              <a:buNone/>
            </a:pPr>
            <a:r>
              <a:rPr lang="en"/>
              <a:t>PASTA 401  </a:t>
            </a:r>
          </a:p>
        </p:txBody>
      </p:sp>
      <p:pic>
        <p:nvPicPr>
          <p:cNvPr descr="pow-pasta-background-right.png" id="128" name="Shape 128"/>
          <p:cNvPicPr preferRelativeResize="0"/>
          <p:nvPr/>
        </p:nvPicPr>
        <p:blipFill>
          <a:blip r:embed="rId3">
            <a:alphaModFix/>
          </a:blip>
          <a:stretch>
            <a:fillRect/>
          </a:stretch>
        </p:blipFill>
        <p:spPr>
          <a:xfrm rot="-1506070">
            <a:off x="6772375" y="218674"/>
            <a:ext cx="2061475" cy="1368800"/>
          </a:xfrm>
          <a:prstGeom prst="rect">
            <a:avLst/>
          </a:prstGeom>
          <a:noFill/>
          <a:ln>
            <a:noFill/>
          </a:ln>
        </p:spPr>
      </p:pic>
      <p:pic>
        <p:nvPicPr>
          <p:cNvPr descr="spaghetti-1112142_960_720.jpg" id="129" name="Shape 129"/>
          <p:cNvPicPr preferRelativeResize="0"/>
          <p:nvPr/>
        </p:nvPicPr>
        <p:blipFill rotWithShape="1">
          <a:blip r:embed="rId4">
            <a:alphaModFix/>
          </a:blip>
          <a:srcRect b="0" l="0" r="8917" t="0"/>
          <a:stretch/>
        </p:blipFill>
        <p:spPr>
          <a:xfrm>
            <a:off x="7072774" y="3507850"/>
            <a:ext cx="2071224" cy="1520750"/>
          </a:xfrm>
          <a:prstGeom prst="rect">
            <a:avLst/>
          </a:prstGeom>
          <a:noFill/>
          <a:ln>
            <a:noFill/>
          </a:ln>
        </p:spPr>
      </p:pic>
      <p:pic>
        <p:nvPicPr>
          <p:cNvPr descr="Stortini_pasta.jpg" id="130" name="Shape 130"/>
          <p:cNvPicPr preferRelativeResize="0"/>
          <p:nvPr/>
        </p:nvPicPr>
        <p:blipFill>
          <a:blip r:embed="rId5">
            <a:alphaModFix/>
          </a:blip>
          <a:stretch>
            <a:fillRect/>
          </a:stretch>
        </p:blipFill>
        <p:spPr>
          <a:xfrm>
            <a:off x="2813674" y="3970600"/>
            <a:ext cx="1587011" cy="1057999"/>
          </a:xfrm>
          <a:prstGeom prst="rect">
            <a:avLst/>
          </a:prstGeom>
          <a:noFill/>
          <a:ln>
            <a:noFill/>
          </a:ln>
        </p:spPr>
      </p:pic>
      <p:sp>
        <p:nvSpPr>
          <p:cNvPr id="131" name="Shape 131"/>
          <p:cNvSpPr txBox="1"/>
          <p:nvPr/>
        </p:nvSpPr>
        <p:spPr>
          <a:xfrm>
            <a:off x="2581900" y="1505450"/>
            <a:ext cx="6123600" cy="24246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500"/>
              </a:spcAft>
              <a:buNone/>
            </a:pPr>
            <a:r>
              <a:rPr lang="en" sz="2000">
                <a:solidFill>
                  <a:schemeClr val="dk2"/>
                </a:solidFill>
                <a:latin typeface="Droid Sans"/>
                <a:ea typeface="Droid Sans"/>
                <a:cs typeface="Droid Sans"/>
                <a:sym typeface="Droid Sans"/>
              </a:rPr>
              <a:t>This course introduces the fundamental aspects of pasta; its history, variety, production processes, and cooking instructions. Students will acquire basic knowledge about pasta, sauces, and cooking techniques. They will also demonstrate the acquired knowledge by making a pasta dish at the end of the course.</a:t>
            </a:r>
          </a:p>
          <a:p>
            <a:pPr lvl="0" rtl="0" algn="ctr">
              <a:spcBef>
                <a:spcPts val="0"/>
              </a:spcBef>
              <a:buNone/>
            </a:pPr>
            <a:r>
              <a:t/>
            </a:r>
            <a:endParaRPr b="1">
              <a:solidFill>
                <a:srgbClr val="4A86E8"/>
              </a:solidFill>
            </a:endParaRPr>
          </a:p>
        </p:txBody>
      </p:sp>
      <p:pic>
        <p:nvPicPr>
          <p:cNvPr descr="chef-294143_960_720.png" id="132" name="Shape 132"/>
          <p:cNvPicPr preferRelativeResize="0"/>
          <p:nvPr/>
        </p:nvPicPr>
        <p:blipFill>
          <a:blip r:embed="rId6">
            <a:alphaModFix/>
          </a:blip>
          <a:stretch>
            <a:fillRect/>
          </a:stretch>
        </p:blipFill>
        <p:spPr>
          <a:xfrm>
            <a:off x="-3275" y="0"/>
            <a:ext cx="2483112" cy="4966225"/>
          </a:xfrm>
          <a:prstGeom prst="rect">
            <a:avLst/>
          </a:prstGeom>
          <a:noFill/>
          <a:ln>
            <a:noFill/>
          </a:ln>
        </p:spPr>
      </p:pic>
      <p:pic>
        <p:nvPicPr>
          <p:cNvPr descr="Pasta_Noodle.png" id="133" name="Shape 133"/>
          <p:cNvPicPr preferRelativeResize="0"/>
          <p:nvPr/>
        </p:nvPicPr>
        <p:blipFill>
          <a:blip r:embed="rId7">
            <a:alphaModFix/>
          </a:blip>
          <a:stretch>
            <a:fillRect/>
          </a:stretch>
        </p:blipFill>
        <p:spPr>
          <a:xfrm rot="860629">
            <a:off x="2987425" y="180187"/>
            <a:ext cx="1406375" cy="1169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SI: 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