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76" r:id="rId3"/>
    <p:sldId id="257" r:id="rId4"/>
    <p:sldId id="266" r:id="rId5"/>
    <p:sldId id="268" r:id="rId6"/>
    <p:sldId id="267" r:id="rId7"/>
    <p:sldId id="271" r:id="rId8"/>
    <p:sldId id="258" r:id="rId9"/>
    <p:sldId id="259" r:id="rId10"/>
    <p:sldId id="260" r:id="rId11"/>
    <p:sldId id="263" r:id="rId12"/>
    <p:sldId id="262" r:id="rId13"/>
    <p:sldId id="264" r:id="rId14"/>
    <p:sldId id="265" r:id="rId15"/>
    <p:sldId id="269" r:id="rId16"/>
    <p:sldId id="270" r:id="rId17"/>
    <p:sldId id="273" r:id="rId18"/>
    <p:sldId id="272"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77E75EE1-2848-5140-A74F-E8E51BAE9BB1}">
          <p14:sldIdLst>
            <p14:sldId id="256"/>
            <p14:sldId id="276"/>
            <p14:sldId id="257"/>
          </p14:sldIdLst>
        </p14:section>
        <p14:section name="Legal" id="{61FD43A5-F2D3-EF43-A429-DD2B55A7D2C9}">
          <p14:sldIdLst>
            <p14:sldId id="266"/>
            <p14:sldId id="268"/>
            <p14:sldId id="267"/>
            <p14:sldId id="271"/>
          </p14:sldIdLst>
        </p14:section>
        <p14:section name="Intro to Our Focus" id="{6D73B5F6-FDBA-1E4C-9CD9-9DA621E09AC4}">
          <p14:sldIdLst>
            <p14:sldId id="258"/>
            <p14:sldId id="259"/>
            <p14:sldId id="260"/>
          </p14:sldIdLst>
        </p14:section>
        <p14:section name="Video Accessibility" id="{AA43434E-68B0-C042-9550-0B5F516DAF0B}">
          <p14:sldIdLst>
            <p14:sldId id="263"/>
            <p14:sldId id="262"/>
            <p14:sldId id="264"/>
            <p14:sldId id="265"/>
            <p14:sldId id="269"/>
            <p14:sldId id="270"/>
            <p14:sldId id="273"/>
            <p14:sldId id="272"/>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86"/>
    <p:restoredTop sz="94674"/>
  </p:normalViewPr>
  <p:slideViewPr>
    <p:cSldViewPr>
      <p:cViewPr varScale="1">
        <p:scale>
          <a:sx n="108" d="100"/>
          <a:sy n="108" d="100"/>
        </p:scale>
        <p:origin x="216" y="528"/>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1DB8E-F129-41E3-BE0B-44B4AC2C8B0A}" type="doc">
      <dgm:prSet loTypeId="urn:microsoft.com/office/officeart/2016/7/layout/BasicLinearProcessNumbered" loCatId="process" qsTypeId="urn:microsoft.com/office/officeart/2005/8/quickstyle/simple3" qsCatId="simple" csTypeId="urn:microsoft.com/office/officeart/2005/8/colors/accent3_2" csCatId="accent3" phldr="1"/>
      <dgm:spPr/>
      <dgm:t>
        <a:bodyPr/>
        <a:lstStyle/>
        <a:p>
          <a:endParaRPr lang="en-US"/>
        </a:p>
      </dgm:t>
    </dgm:pt>
    <dgm:pt modelId="{2983B872-1DF7-43D4-9DEC-F749FD712567}">
      <dgm:prSet/>
      <dgm:spPr/>
      <dgm:t>
        <a:bodyPr/>
        <a:lstStyle/>
        <a:p>
          <a:r>
            <a:rPr lang="en-US" dirty="0"/>
            <a:t>Apply QM Standard 8 Guidelines</a:t>
          </a:r>
        </a:p>
      </dgm:t>
    </dgm:pt>
    <dgm:pt modelId="{779D5C30-E03D-42D2-8B3B-600A19C9AF2A}" type="parTrans" cxnId="{F8521615-0CD7-4333-BA2E-503FD736B4BF}">
      <dgm:prSet/>
      <dgm:spPr/>
      <dgm:t>
        <a:bodyPr/>
        <a:lstStyle/>
        <a:p>
          <a:endParaRPr lang="en-US"/>
        </a:p>
      </dgm:t>
    </dgm:pt>
    <dgm:pt modelId="{C859231C-C139-4BD3-8C6C-9170B48F598F}" type="sibTrans" cxnId="{F8521615-0CD7-4333-BA2E-503FD736B4BF}">
      <dgm:prSet phldrT="1" phldr="0"/>
      <dgm:spPr/>
      <dgm:t>
        <a:bodyPr/>
        <a:lstStyle/>
        <a:p>
          <a:r>
            <a:rPr lang="en-US"/>
            <a:t>1</a:t>
          </a:r>
        </a:p>
      </dgm:t>
    </dgm:pt>
    <dgm:pt modelId="{43BEEB85-85FC-4574-8F4E-0EA27107C987}">
      <dgm:prSet/>
      <dgm:spPr/>
      <dgm:t>
        <a:bodyPr/>
        <a:lstStyle/>
        <a:p>
          <a:r>
            <a:rPr lang="en-US"/>
            <a:t>Identify and discuss accessible alternatives to text-based course formats using video tools.</a:t>
          </a:r>
        </a:p>
      </dgm:t>
    </dgm:pt>
    <dgm:pt modelId="{2E72D8D0-FA3E-4298-BE1E-257FEE72F51E}" type="parTrans" cxnId="{5C1E1B08-2962-4524-AE6A-3A011B514491}">
      <dgm:prSet/>
      <dgm:spPr/>
      <dgm:t>
        <a:bodyPr/>
        <a:lstStyle/>
        <a:p>
          <a:endParaRPr lang="en-US"/>
        </a:p>
      </dgm:t>
    </dgm:pt>
    <dgm:pt modelId="{CF8CF19E-D6EE-4C6E-B829-956E7BFD8122}" type="sibTrans" cxnId="{5C1E1B08-2962-4524-AE6A-3A011B514491}">
      <dgm:prSet phldrT="2" phldr="0"/>
      <dgm:spPr/>
      <dgm:t>
        <a:bodyPr/>
        <a:lstStyle/>
        <a:p>
          <a:r>
            <a:rPr lang="en-US"/>
            <a:t>2</a:t>
          </a:r>
        </a:p>
      </dgm:t>
    </dgm:pt>
    <dgm:pt modelId="{B68AC836-1E9B-4442-9723-20B542C31099}">
      <dgm:prSet/>
      <dgm:spPr/>
      <dgm:t>
        <a:bodyPr/>
        <a:lstStyle/>
        <a:p>
          <a:r>
            <a:rPr lang="en-US"/>
            <a:t>Create a plan for a personalized "Welcome to the Course" video.</a:t>
          </a:r>
        </a:p>
      </dgm:t>
    </dgm:pt>
    <dgm:pt modelId="{1ED1D8D4-49CB-4EFE-8A7E-A3244151BD98}" type="parTrans" cxnId="{16F7C7F8-F595-44E9-8AE1-28C0C8130DE9}">
      <dgm:prSet/>
      <dgm:spPr/>
      <dgm:t>
        <a:bodyPr/>
        <a:lstStyle/>
        <a:p>
          <a:endParaRPr lang="en-US"/>
        </a:p>
      </dgm:t>
    </dgm:pt>
    <dgm:pt modelId="{B041BDCC-974C-40AB-B8AF-7304531CB226}" type="sibTrans" cxnId="{16F7C7F8-F595-44E9-8AE1-28C0C8130DE9}">
      <dgm:prSet phldrT="3" phldr="0"/>
      <dgm:spPr/>
      <dgm:t>
        <a:bodyPr/>
        <a:lstStyle/>
        <a:p>
          <a:r>
            <a:rPr lang="en-US"/>
            <a:t>3</a:t>
          </a:r>
        </a:p>
      </dgm:t>
    </dgm:pt>
    <dgm:pt modelId="{30866A1F-4C14-1545-A58E-A37C156F5236}" type="pres">
      <dgm:prSet presAssocID="{85F1DB8E-F129-41E3-BE0B-44B4AC2C8B0A}" presName="Name0" presStyleCnt="0">
        <dgm:presLayoutVars>
          <dgm:animLvl val="lvl"/>
          <dgm:resizeHandles val="exact"/>
        </dgm:presLayoutVars>
      </dgm:prSet>
      <dgm:spPr/>
    </dgm:pt>
    <dgm:pt modelId="{33C9CB99-1DC7-B248-9CCD-D6E05B6163F9}" type="pres">
      <dgm:prSet presAssocID="{2983B872-1DF7-43D4-9DEC-F749FD712567}" presName="compositeNode" presStyleCnt="0">
        <dgm:presLayoutVars>
          <dgm:bulletEnabled val="1"/>
        </dgm:presLayoutVars>
      </dgm:prSet>
      <dgm:spPr/>
    </dgm:pt>
    <dgm:pt modelId="{FDEF1674-F91A-BC4C-8B07-0CBD49CB08AB}" type="pres">
      <dgm:prSet presAssocID="{2983B872-1DF7-43D4-9DEC-F749FD712567}" presName="bgRect" presStyleLbl="bgAccFollowNode1" presStyleIdx="0" presStyleCnt="3"/>
      <dgm:spPr/>
    </dgm:pt>
    <dgm:pt modelId="{29B0A84C-20A9-2643-B93E-3E9691706801}" type="pres">
      <dgm:prSet presAssocID="{C859231C-C139-4BD3-8C6C-9170B48F598F}" presName="sibTransNodeCircle" presStyleLbl="alignNode1" presStyleIdx="0" presStyleCnt="6">
        <dgm:presLayoutVars>
          <dgm:chMax val="0"/>
          <dgm:bulletEnabled/>
        </dgm:presLayoutVars>
      </dgm:prSet>
      <dgm:spPr/>
    </dgm:pt>
    <dgm:pt modelId="{AB4439AD-C872-B64F-BAA5-91AF0912FF99}" type="pres">
      <dgm:prSet presAssocID="{2983B872-1DF7-43D4-9DEC-F749FD712567}" presName="bottomLine" presStyleLbl="alignNode1" presStyleIdx="1" presStyleCnt="6">
        <dgm:presLayoutVars/>
      </dgm:prSet>
      <dgm:spPr/>
    </dgm:pt>
    <dgm:pt modelId="{825FA67B-7119-984B-A436-87BE6899D8D8}" type="pres">
      <dgm:prSet presAssocID="{2983B872-1DF7-43D4-9DEC-F749FD712567}" presName="nodeText" presStyleLbl="bgAccFollowNode1" presStyleIdx="0" presStyleCnt="3">
        <dgm:presLayoutVars>
          <dgm:bulletEnabled val="1"/>
        </dgm:presLayoutVars>
      </dgm:prSet>
      <dgm:spPr/>
    </dgm:pt>
    <dgm:pt modelId="{AF174107-0AD3-0743-BAAD-23C66DDFFDED}" type="pres">
      <dgm:prSet presAssocID="{C859231C-C139-4BD3-8C6C-9170B48F598F}" presName="sibTrans" presStyleCnt="0"/>
      <dgm:spPr/>
    </dgm:pt>
    <dgm:pt modelId="{113B07E3-638D-F64F-AB59-798D8932FB1C}" type="pres">
      <dgm:prSet presAssocID="{43BEEB85-85FC-4574-8F4E-0EA27107C987}" presName="compositeNode" presStyleCnt="0">
        <dgm:presLayoutVars>
          <dgm:bulletEnabled val="1"/>
        </dgm:presLayoutVars>
      </dgm:prSet>
      <dgm:spPr/>
    </dgm:pt>
    <dgm:pt modelId="{C08A545D-F125-B54F-ADA1-88F85BC484BE}" type="pres">
      <dgm:prSet presAssocID="{43BEEB85-85FC-4574-8F4E-0EA27107C987}" presName="bgRect" presStyleLbl="bgAccFollowNode1" presStyleIdx="1" presStyleCnt="3"/>
      <dgm:spPr/>
    </dgm:pt>
    <dgm:pt modelId="{B0843627-7AFC-CA4D-B035-9C2037A51D9D}" type="pres">
      <dgm:prSet presAssocID="{CF8CF19E-D6EE-4C6E-B829-956E7BFD8122}" presName="sibTransNodeCircle" presStyleLbl="alignNode1" presStyleIdx="2" presStyleCnt="6">
        <dgm:presLayoutVars>
          <dgm:chMax val="0"/>
          <dgm:bulletEnabled/>
        </dgm:presLayoutVars>
      </dgm:prSet>
      <dgm:spPr/>
    </dgm:pt>
    <dgm:pt modelId="{10520ED4-33D1-C14C-BE8E-317ACD42F924}" type="pres">
      <dgm:prSet presAssocID="{43BEEB85-85FC-4574-8F4E-0EA27107C987}" presName="bottomLine" presStyleLbl="alignNode1" presStyleIdx="3" presStyleCnt="6">
        <dgm:presLayoutVars/>
      </dgm:prSet>
      <dgm:spPr/>
    </dgm:pt>
    <dgm:pt modelId="{59CD9C9A-A2F7-4C45-A9E7-519AB184F9C2}" type="pres">
      <dgm:prSet presAssocID="{43BEEB85-85FC-4574-8F4E-0EA27107C987}" presName="nodeText" presStyleLbl="bgAccFollowNode1" presStyleIdx="1" presStyleCnt="3">
        <dgm:presLayoutVars>
          <dgm:bulletEnabled val="1"/>
        </dgm:presLayoutVars>
      </dgm:prSet>
      <dgm:spPr/>
    </dgm:pt>
    <dgm:pt modelId="{71F92236-D481-0548-AA61-7116A7B39EAB}" type="pres">
      <dgm:prSet presAssocID="{CF8CF19E-D6EE-4C6E-B829-956E7BFD8122}" presName="sibTrans" presStyleCnt="0"/>
      <dgm:spPr/>
    </dgm:pt>
    <dgm:pt modelId="{02F14A17-D19D-3042-A7D8-FDDDC8F7A6E1}" type="pres">
      <dgm:prSet presAssocID="{B68AC836-1E9B-4442-9723-20B542C31099}" presName="compositeNode" presStyleCnt="0">
        <dgm:presLayoutVars>
          <dgm:bulletEnabled val="1"/>
        </dgm:presLayoutVars>
      </dgm:prSet>
      <dgm:spPr/>
    </dgm:pt>
    <dgm:pt modelId="{90D7A058-C955-9648-8B31-B1E37B5781D9}" type="pres">
      <dgm:prSet presAssocID="{B68AC836-1E9B-4442-9723-20B542C31099}" presName="bgRect" presStyleLbl="bgAccFollowNode1" presStyleIdx="2" presStyleCnt="3"/>
      <dgm:spPr/>
    </dgm:pt>
    <dgm:pt modelId="{2DE6CCE1-D07C-BB43-96C1-49074435E2CC}" type="pres">
      <dgm:prSet presAssocID="{B041BDCC-974C-40AB-B8AF-7304531CB226}" presName="sibTransNodeCircle" presStyleLbl="alignNode1" presStyleIdx="4" presStyleCnt="6">
        <dgm:presLayoutVars>
          <dgm:chMax val="0"/>
          <dgm:bulletEnabled/>
        </dgm:presLayoutVars>
      </dgm:prSet>
      <dgm:spPr/>
    </dgm:pt>
    <dgm:pt modelId="{DA49467B-40FC-7246-986C-AB5D5279AF98}" type="pres">
      <dgm:prSet presAssocID="{B68AC836-1E9B-4442-9723-20B542C31099}" presName="bottomLine" presStyleLbl="alignNode1" presStyleIdx="5" presStyleCnt="6">
        <dgm:presLayoutVars/>
      </dgm:prSet>
      <dgm:spPr/>
    </dgm:pt>
    <dgm:pt modelId="{C5F8636A-B6C7-294F-A6B9-3A39FF098EE9}" type="pres">
      <dgm:prSet presAssocID="{B68AC836-1E9B-4442-9723-20B542C31099}" presName="nodeText" presStyleLbl="bgAccFollowNode1" presStyleIdx="2" presStyleCnt="3">
        <dgm:presLayoutVars>
          <dgm:bulletEnabled val="1"/>
        </dgm:presLayoutVars>
      </dgm:prSet>
      <dgm:spPr/>
    </dgm:pt>
  </dgm:ptLst>
  <dgm:cxnLst>
    <dgm:cxn modelId="{5C1E1B08-2962-4524-AE6A-3A011B514491}" srcId="{85F1DB8E-F129-41E3-BE0B-44B4AC2C8B0A}" destId="{43BEEB85-85FC-4574-8F4E-0EA27107C987}" srcOrd="1" destOrd="0" parTransId="{2E72D8D0-FA3E-4298-BE1E-257FEE72F51E}" sibTransId="{CF8CF19E-D6EE-4C6E-B829-956E7BFD8122}"/>
    <dgm:cxn modelId="{F8521615-0CD7-4333-BA2E-503FD736B4BF}" srcId="{85F1DB8E-F129-41E3-BE0B-44B4AC2C8B0A}" destId="{2983B872-1DF7-43D4-9DEC-F749FD712567}" srcOrd="0" destOrd="0" parTransId="{779D5C30-E03D-42D2-8B3B-600A19C9AF2A}" sibTransId="{C859231C-C139-4BD3-8C6C-9170B48F598F}"/>
    <dgm:cxn modelId="{FD0A1C67-DEBC-B746-9405-D3FC3D3B60B7}" type="presOf" srcId="{B68AC836-1E9B-4442-9723-20B542C31099}" destId="{C5F8636A-B6C7-294F-A6B9-3A39FF098EE9}" srcOrd="1" destOrd="0" presId="urn:microsoft.com/office/officeart/2016/7/layout/BasicLinearProcessNumbered"/>
    <dgm:cxn modelId="{9D43286A-6E3F-0E4B-85D2-B191BBDE8572}" type="presOf" srcId="{85F1DB8E-F129-41E3-BE0B-44B4AC2C8B0A}" destId="{30866A1F-4C14-1545-A58E-A37C156F5236}" srcOrd="0" destOrd="0" presId="urn:microsoft.com/office/officeart/2016/7/layout/BasicLinearProcessNumbered"/>
    <dgm:cxn modelId="{D7F35A74-B82E-B746-8D11-D307BCA305CF}" type="presOf" srcId="{B041BDCC-974C-40AB-B8AF-7304531CB226}" destId="{2DE6CCE1-D07C-BB43-96C1-49074435E2CC}" srcOrd="0" destOrd="0" presId="urn:microsoft.com/office/officeart/2016/7/layout/BasicLinearProcessNumbered"/>
    <dgm:cxn modelId="{8C13767D-A630-5849-9AAE-710EB870E815}" type="presOf" srcId="{2983B872-1DF7-43D4-9DEC-F749FD712567}" destId="{FDEF1674-F91A-BC4C-8B07-0CBD49CB08AB}" srcOrd="0" destOrd="0" presId="urn:microsoft.com/office/officeart/2016/7/layout/BasicLinearProcessNumbered"/>
    <dgm:cxn modelId="{74A6F083-32A0-F147-B7CB-EBCD5934F3E5}" type="presOf" srcId="{2983B872-1DF7-43D4-9DEC-F749FD712567}" destId="{825FA67B-7119-984B-A436-87BE6899D8D8}" srcOrd="1" destOrd="0" presId="urn:microsoft.com/office/officeart/2016/7/layout/BasicLinearProcessNumbered"/>
    <dgm:cxn modelId="{7C47A1A5-D60A-3745-937E-7202DC3D8284}" type="presOf" srcId="{B68AC836-1E9B-4442-9723-20B542C31099}" destId="{90D7A058-C955-9648-8B31-B1E37B5781D9}" srcOrd="0" destOrd="0" presId="urn:microsoft.com/office/officeart/2016/7/layout/BasicLinearProcessNumbered"/>
    <dgm:cxn modelId="{296856C5-FEE0-DB4D-998C-31A42CC2018D}" type="presOf" srcId="{43BEEB85-85FC-4574-8F4E-0EA27107C987}" destId="{C08A545D-F125-B54F-ADA1-88F85BC484BE}" srcOrd="0" destOrd="0" presId="urn:microsoft.com/office/officeart/2016/7/layout/BasicLinearProcessNumbered"/>
    <dgm:cxn modelId="{D05327EE-431D-9B42-9F6F-E912CD89E433}" type="presOf" srcId="{CF8CF19E-D6EE-4C6E-B829-956E7BFD8122}" destId="{B0843627-7AFC-CA4D-B035-9C2037A51D9D}" srcOrd="0" destOrd="0" presId="urn:microsoft.com/office/officeart/2016/7/layout/BasicLinearProcessNumbered"/>
    <dgm:cxn modelId="{F072A8F4-2F2A-DA46-B774-B61A880232DA}" type="presOf" srcId="{C859231C-C139-4BD3-8C6C-9170B48F598F}" destId="{29B0A84C-20A9-2643-B93E-3E9691706801}" srcOrd="0" destOrd="0" presId="urn:microsoft.com/office/officeart/2016/7/layout/BasicLinearProcessNumbered"/>
    <dgm:cxn modelId="{8ECCD3F6-5344-0947-A8BD-A993506633B0}" type="presOf" srcId="{43BEEB85-85FC-4574-8F4E-0EA27107C987}" destId="{59CD9C9A-A2F7-4C45-A9E7-519AB184F9C2}" srcOrd="1" destOrd="0" presId="urn:microsoft.com/office/officeart/2016/7/layout/BasicLinearProcessNumbered"/>
    <dgm:cxn modelId="{16F7C7F8-F595-44E9-8AE1-28C0C8130DE9}" srcId="{85F1DB8E-F129-41E3-BE0B-44B4AC2C8B0A}" destId="{B68AC836-1E9B-4442-9723-20B542C31099}" srcOrd="2" destOrd="0" parTransId="{1ED1D8D4-49CB-4EFE-8A7E-A3244151BD98}" sibTransId="{B041BDCC-974C-40AB-B8AF-7304531CB226}"/>
    <dgm:cxn modelId="{7481FEBA-8B05-7544-9DBD-F8657CB56E22}" type="presParOf" srcId="{30866A1F-4C14-1545-A58E-A37C156F5236}" destId="{33C9CB99-1DC7-B248-9CCD-D6E05B6163F9}" srcOrd="0" destOrd="0" presId="urn:microsoft.com/office/officeart/2016/7/layout/BasicLinearProcessNumbered"/>
    <dgm:cxn modelId="{D028328E-FAB5-4247-9491-6D7A33593BF8}" type="presParOf" srcId="{33C9CB99-1DC7-B248-9CCD-D6E05B6163F9}" destId="{FDEF1674-F91A-BC4C-8B07-0CBD49CB08AB}" srcOrd="0" destOrd="0" presId="urn:microsoft.com/office/officeart/2016/7/layout/BasicLinearProcessNumbered"/>
    <dgm:cxn modelId="{8D9BCF7F-F4BF-FD46-AE87-57DFC5FCFE8F}" type="presParOf" srcId="{33C9CB99-1DC7-B248-9CCD-D6E05B6163F9}" destId="{29B0A84C-20A9-2643-B93E-3E9691706801}" srcOrd="1" destOrd="0" presId="urn:microsoft.com/office/officeart/2016/7/layout/BasicLinearProcessNumbered"/>
    <dgm:cxn modelId="{1DDC33A0-E206-7242-89B9-04EF1B45A320}" type="presParOf" srcId="{33C9CB99-1DC7-B248-9CCD-D6E05B6163F9}" destId="{AB4439AD-C872-B64F-BAA5-91AF0912FF99}" srcOrd="2" destOrd="0" presId="urn:microsoft.com/office/officeart/2016/7/layout/BasicLinearProcessNumbered"/>
    <dgm:cxn modelId="{1EDECAD9-6029-8149-B882-C6CF9875BEE8}" type="presParOf" srcId="{33C9CB99-1DC7-B248-9CCD-D6E05B6163F9}" destId="{825FA67B-7119-984B-A436-87BE6899D8D8}" srcOrd="3" destOrd="0" presId="urn:microsoft.com/office/officeart/2016/7/layout/BasicLinearProcessNumbered"/>
    <dgm:cxn modelId="{EF1D59A8-88F7-5040-A2D1-A505CFF82B1A}" type="presParOf" srcId="{30866A1F-4C14-1545-A58E-A37C156F5236}" destId="{AF174107-0AD3-0743-BAAD-23C66DDFFDED}" srcOrd="1" destOrd="0" presId="urn:microsoft.com/office/officeart/2016/7/layout/BasicLinearProcessNumbered"/>
    <dgm:cxn modelId="{AE549B0E-3928-6D4B-9E94-5778955F42D1}" type="presParOf" srcId="{30866A1F-4C14-1545-A58E-A37C156F5236}" destId="{113B07E3-638D-F64F-AB59-798D8932FB1C}" srcOrd="2" destOrd="0" presId="urn:microsoft.com/office/officeart/2016/7/layout/BasicLinearProcessNumbered"/>
    <dgm:cxn modelId="{69EFD1BD-6B2F-1A44-B669-2CB95734FF8A}" type="presParOf" srcId="{113B07E3-638D-F64F-AB59-798D8932FB1C}" destId="{C08A545D-F125-B54F-ADA1-88F85BC484BE}" srcOrd="0" destOrd="0" presId="urn:microsoft.com/office/officeart/2016/7/layout/BasicLinearProcessNumbered"/>
    <dgm:cxn modelId="{95ABC5C4-1B3A-A44A-AE5E-10DF1F8997AE}" type="presParOf" srcId="{113B07E3-638D-F64F-AB59-798D8932FB1C}" destId="{B0843627-7AFC-CA4D-B035-9C2037A51D9D}" srcOrd="1" destOrd="0" presId="urn:microsoft.com/office/officeart/2016/7/layout/BasicLinearProcessNumbered"/>
    <dgm:cxn modelId="{D8870325-552A-DA41-BAAB-BD83845FFD9B}" type="presParOf" srcId="{113B07E3-638D-F64F-AB59-798D8932FB1C}" destId="{10520ED4-33D1-C14C-BE8E-317ACD42F924}" srcOrd="2" destOrd="0" presId="urn:microsoft.com/office/officeart/2016/7/layout/BasicLinearProcessNumbered"/>
    <dgm:cxn modelId="{AF779A4C-17A3-CE48-9276-82720B34B658}" type="presParOf" srcId="{113B07E3-638D-F64F-AB59-798D8932FB1C}" destId="{59CD9C9A-A2F7-4C45-A9E7-519AB184F9C2}" srcOrd="3" destOrd="0" presId="urn:microsoft.com/office/officeart/2016/7/layout/BasicLinearProcessNumbered"/>
    <dgm:cxn modelId="{AC0818A2-5CB7-6845-B423-BF9E16450CD6}" type="presParOf" srcId="{30866A1F-4C14-1545-A58E-A37C156F5236}" destId="{71F92236-D481-0548-AA61-7116A7B39EAB}" srcOrd="3" destOrd="0" presId="urn:microsoft.com/office/officeart/2016/7/layout/BasicLinearProcessNumbered"/>
    <dgm:cxn modelId="{FE1A66B6-6089-8A4B-AEEF-3BD5BAF1F23E}" type="presParOf" srcId="{30866A1F-4C14-1545-A58E-A37C156F5236}" destId="{02F14A17-D19D-3042-A7D8-FDDDC8F7A6E1}" srcOrd="4" destOrd="0" presId="urn:microsoft.com/office/officeart/2016/7/layout/BasicLinearProcessNumbered"/>
    <dgm:cxn modelId="{2D4F95A4-E9C5-534F-AFD7-4785FBEEDAE8}" type="presParOf" srcId="{02F14A17-D19D-3042-A7D8-FDDDC8F7A6E1}" destId="{90D7A058-C955-9648-8B31-B1E37B5781D9}" srcOrd="0" destOrd="0" presId="urn:microsoft.com/office/officeart/2016/7/layout/BasicLinearProcessNumbered"/>
    <dgm:cxn modelId="{8D81BB6C-11B4-234F-81E8-A3E76E99D32E}" type="presParOf" srcId="{02F14A17-D19D-3042-A7D8-FDDDC8F7A6E1}" destId="{2DE6CCE1-D07C-BB43-96C1-49074435E2CC}" srcOrd="1" destOrd="0" presId="urn:microsoft.com/office/officeart/2016/7/layout/BasicLinearProcessNumbered"/>
    <dgm:cxn modelId="{9C0A93D0-FB38-BA48-90C5-99149FF94B86}" type="presParOf" srcId="{02F14A17-D19D-3042-A7D8-FDDDC8F7A6E1}" destId="{DA49467B-40FC-7246-986C-AB5D5279AF98}" srcOrd="2" destOrd="0" presId="urn:microsoft.com/office/officeart/2016/7/layout/BasicLinearProcessNumbered"/>
    <dgm:cxn modelId="{C47686EC-FDA9-A04F-8E7C-8CAFB47394A3}" type="presParOf" srcId="{02F14A17-D19D-3042-A7D8-FDDDC8F7A6E1}" destId="{C5F8636A-B6C7-294F-A6B9-3A39FF098EE9}" srcOrd="3" destOrd="0" presId="urn:microsoft.com/office/officeart/2016/7/layout/BasicLinear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1674-F91A-BC4C-8B07-0CBD49CB08AB}">
      <dsp:nvSpPr>
        <dsp:cNvPr id="0" name=""/>
        <dsp:cNvSpPr/>
      </dsp:nvSpPr>
      <dsp:spPr>
        <a:xfrm>
          <a:off x="0" y="0"/>
          <a:ext cx="2555874" cy="329489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266" tIns="330200" rIns="199266" bIns="330200" numCol="1" spcCol="1270" anchor="t" anchorCtr="0">
          <a:noAutofit/>
        </a:bodyPr>
        <a:lstStyle/>
        <a:p>
          <a:pPr marL="0" lvl="0" indent="0" algn="l" defTabSz="755650">
            <a:lnSpc>
              <a:spcPct val="90000"/>
            </a:lnSpc>
            <a:spcBef>
              <a:spcPct val="0"/>
            </a:spcBef>
            <a:spcAft>
              <a:spcPct val="35000"/>
            </a:spcAft>
            <a:buNone/>
          </a:pPr>
          <a:r>
            <a:rPr lang="en-US" sz="1700" kern="1200" dirty="0"/>
            <a:t>Apply QM Standard 8 Guidelines</a:t>
          </a:r>
        </a:p>
      </dsp:txBody>
      <dsp:txXfrm>
        <a:off x="0" y="1252061"/>
        <a:ext cx="2555874" cy="1976938"/>
      </dsp:txXfrm>
    </dsp:sp>
    <dsp:sp modelId="{29B0A84C-20A9-2643-B93E-3E9691706801}">
      <dsp:nvSpPr>
        <dsp:cNvPr id="0" name=""/>
        <dsp:cNvSpPr/>
      </dsp:nvSpPr>
      <dsp:spPr>
        <a:xfrm>
          <a:off x="783702" y="329489"/>
          <a:ext cx="988469" cy="988469"/>
        </a:xfrm>
        <a:prstGeom prst="ellipse">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7065" tIns="12700" rIns="7706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28460" y="474247"/>
        <a:ext cx="698953" cy="698953"/>
      </dsp:txXfrm>
    </dsp:sp>
    <dsp:sp modelId="{AB4439AD-C872-B64F-BAA5-91AF0912FF99}">
      <dsp:nvSpPr>
        <dsp:cNvPr id="0" name=""/>
        <dsp:cNvSpPr/>
      </dsp:nvSpPr>
      <dsp:spPr>
        <a:xfrm>
          <a:off x="0" y="3294826"/>
          <a:ext cx="2555874" cy="72"/>
        </a:xfrm>
        <a:prstGeom prst="rect">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08A545D-F125-B54F-ADA1-88F85BC484BE}">
      <dsp:nvSpPr>
        <dsp:cNvPr id="0" name=""/>
        <dsp:cNvSpPr/>
      </dsp:nvSpPr>
      <dsp:spPr>
        <a:xfrm>
          <a:off x="2811462" y="0"/>
          <a:ext cx="2555874" cy="329489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266" tIns="330200" rIns="199266" bIns="330200" numCol="1" spcCol="1270" anchor="t" anchorCtr="0">
          <a:noAutofit/>
        </a:bodyPr>
        <a:lstStyle/>
        <a:p>
          <a:pPr marL="0" lvl="0" indent="0" algn="l" defTabSz="755650">
            <a:lnSpc>
              <a:spcPct val="90000"/>
            </a:lnSpc>
            <a:spcBef>
              <a:spcPct val="0"/>
            </a:spcBef>
            <a:spcAft>
              <a:spcPct val="35000"/>
            </a:spcAft>
            <a:buNone/>
          </a:pPr>
          <a:r>
            <a:rPr lang="en-US" sz="1700" kern="1200"/>
            <a:t>Identify and discuss accessible alternatives to text-based course formats using video tools.</a:t>
          </a:r>
        </a:p>
      </dsp:txBody>
      <dsp:txXfrm>
        <a:off x="2811462" y="1252061"/>
        <a:ext cx="2555874" cy="1976938"/>
      </dsp:txXfrm>
    </dsp:sp>
    <dsp:sp modelId="{B0843627-7AFC-CA4D-B035-9C2037A51D9D}">
      <dsp:nvSpPr>
        <dsp:cNvPr id="0" name=""/>
        <dsp:cNvSpPr/>
      </dsp:nvSpPr>
      <dsp:spPr>
        <a:xfrm>
          <a:off x="3595165" y="329489"/>
          <a:ext cx="988469" cy="988469"/>
        </a:xfrm>
        <a:prstGeom prst="ellipse">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7065" tIns="12700" rIns="7706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39923" y="474247"/>
        <a:ext cx="698953" cy="698953"/>
      </dsp:txXfrm>
    </dsp:sp>
    <dsp:sp modelId="{10520ED4-33D1-C14C-BE8E-317ACD42F924}">
      <dsp:nvSpPr>
        <dsp:cNvPr id="0" name=""/>
        <dsp:cNvSpPr/>
      </dsp:nvSpPr>
      <dsp:spPr>
        <a:xfrm>
          <a:off x="2811462" y="3294826"/>
          <a:ext cx="2555874" cy="72"/>
        </a:xfrm>
        <a:prstGeom prst="rect">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0D7A058-C955-9648-8B31-B1E37B5781D9}">
      <dsp:nvSpPr>
        <dsp:cNvPr id="0" name=""/>
        <dsp:cNvSpPr/>
      </dsp:nvSpPr>
      <dsp:spPr>
        <a:xfrm>
          <a:off x="5622924" y="0"/>
          <a:ext cx="2555874" cy="329489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266" tIns="330200" rIns="199266" bIns="330200" numCol="1" spcCol="1270" anchor="t" anchorCtr="0">
          <a:noAutofit/>
        </a:bodyPr>
        <a:lstStyle/>
        <a:p>
          <a:pPr marL="0" lvl="0" indent="0" algn="l" defTabSz="755650">
            <a:lnSpc>
              <a:spcPct val="90000"/>
            </a:lnSpc>
            <a:spcBef>
              <a:spcPct val="0"/>
            </a:spcBef>
            <a:spcAft>
              <a:spcPct val="35000"/>
            </a:spcAft>
            <a:buNone/>
          </a:pPr>
          <a:r>
            <a:rPr lang="en-US" sz="1700" kern="1200"/>
            <a:t>Create a plan for a personalized "Welcome to the Course" video.</a:t>
          </a:r>
        </a:p>
      </dsp:txBody>
      <dsp:txXfrm>
        <a:off x="5622924" y="1252061"/>
        <a:ext cx="2555874" cy="1976938"/>
      </dsp:txXfrm>
    </dsp:sp>
    <dsp:sp modelId="{2DE6CCE1-D07C-BB43-96C1-49074435E2CC}">
      <dsp:nvSpPr>
        <dsp:cNvPr id="0" name=""/>
        <dsp:cNvSpPr/>
      </dsp:nvSpPr>
      <dsp:spPr>
        <a:xfrm>
          <a:off x="6406627" y="329489"/>
          <a:ext cx="988469" cy="988469"/>
        </a:xfrm>
        <a:prstGeom prst="ellipse">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7065" tIns="12700" rIns="7706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51385" y="474247"/>
        <a:ext cx="698953" cy="698953"/>
      </dsp:txXfrm>
    </dsp:sp>
    <dsp:sp modelId="{DA49467B-40FC-7246-986C-AB5D5279AF98}">
      <dsp:nvSpPr>
        <dsp:cNvPr id="0" name=""/>
        <dsp:cNvSpPr/>
      </dsp:nvSpPr>
      <dsp:spPr>
        <a:xfrm>
          <a:off x="5622924" y="3294826"/>
          <a:ext cx="2555874" cy="72"/>
        </a:xfrm>
        <a:prstGeom prst="rect">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B04DD-2FC3-1146-BCFD-4BCC7BCABFF2}" type="datetimeFigureOut">
              <a:rPr lang="en-US" smtClean="0"/>
              <a:t>10/23/18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03D1F-55A3-9046-A305-F6DA724CF9F0}" type="slidenum">
              <a:rPr lang="en-US" smtClean="0"/>
              <a:t>‹#›</a:t>
            </a:fld>
            <a:endParaRPr lang="en-US"/>
          </a:p>
        </p:txBody>
      </p:sp>
    </p:spTree>
    <p:extLst>
      <p:ext uri="{BB962C8B-B14F-4D97-AF65-F5344CB8AC3E}">
        <p14:creationId xmlns:p14="http://schemas.microsoft.com/office/powerpoint/2010/main" val="136869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face it!  Course design with QM Standard 8 in mind can take time!  We'll show options to make your job easier, such as Screencast-0-matic.  Prepare a brief script and bring your own device. Once you use a video option, it'll become a way of engaging with your students through short lectures.</a:t>
            </a:r>
          </a:p>
        </p:txBody>
      </p:sp>
      <p:sp>
        <p:nvSpPr>
          <p:cNvPr id="4" name="Slide Number Placeholder 3"/>
          <p:cNvSpPr>
            <a:spLocks noGrp="1"/>
          </p:cNvSpPr>
          <p:nvPr>
            <p:ph type="sldNum" sz="quarter" idx="5"/>
          </p:nvPr>
        </p:nvSpPr>
        <p:spPr/>
        <p:txBody>
          <a:bodyPr/>
          <a:lstStyle/>
          <a:p>
            <a:fld id="{21903D1F-55A3-9046-A305-F6DA724CF9F0}" type="slidenum">
              <a:rPr lang="en-US" smtClean="0"/>
              <a:t>3</a:t>
            </a:fld>
            <a:endParaRPr lang="en-US"/>
          </a:p>
        </p:txBody>
      </p:sp>
    </p:spTree>
    <p:extLst>
      <p:ext uri="{BB962C8B-B14F-4D97-AF65-F5344CB8AC3E}">
        <p14:creationId xmlns:p14="http://schemas.microsoft.com/office/powerpoint/2010/main" val="2028725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are not advocating any one company, software, or process, the rest of this presentation will look at how one small instructional design office handles multiple video options over a semester and make every attempt to meet expectations.</a:t>
            </a:r>
          </a:p>
          <a:p>
            <a:endParaRPr lang="en-US" dirty="0"/>
          </a:p>
        </p:txBody>
      </p:sp>
      <p:sp>
        <p:nvSpPr>
          <p:cNvPr id="4" name="Slide Number Placeholder 3"/>
          <p:cNvSpPr>
            <a:spLocks noGrp="1"/>
          </p:cNvSpPr>
          <p:nvPr>
            <p:ph type="sldNum" sz="quarter" idx="5"/>
          </p:nvPr>
        </p:nvSpPr>
        <p:spPr/>
        <p:txBody>
          <a:bodyPr/>
          <a:lstStyle/>
          <a:p>
            <a:fld id="{21903D1F-55A3-9046-A305-F6DA724CF9F0}" type="slidenum">
              <a:rPr lang="en-US" smtClean="0"/>
              <a:t>16</a:t>
            </a:fld>
            <a:endParaRPr lang="en-US"/>
          </a:p>
        </p:txBody>
      </p:sp>
    </p:spTree>
    <p:extLst>
      <p:ext uri="{BB962C8B-B14F-4D97-AF65-F5344CB8AC3E}">
        <p14:creationId xmlns:p14="http://schemas.microsoft.com/office/powerpoint/2010/main" val="381907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recording is fun and rewarding, like all good work, the end result is the product of good planning. For the rest of this session, we will be working in groups to create a script and plan for your video.  Not only will you be confident and prepared after this process, you will have the basic parts of your transcription complete.</a:t>
            </a:r>
          </a:p>
          <a:p>
            <a:endParaRPr lang="en-US" dirty="0"/>
          </a:p>
        </p:txBody>
      </p:sp>
      <p:sp>
        <p:nvSpPr>
          <p:cNvPr id="4" name="Slide Number Placeholder 3"/>
          <p:cNvSpPr>
            <a:spLocks noGrp="1"/>
          </p:cNvSpPr>
          <p:nvPr>
            <p:ph type="sldNum" sz="quarter" idx="5"/>
          </p:nvPr>
        </p:nvSpPr>
        <p:spPr/>
        <p:txBody>
          <a:bodyPr/>
          <a:lstStyle/>
          <a:p>
            <a:fld id="{21903D1F-55A3-9046-A305-F6DA724CF9F0}" type="slidenum">
              <a:rPr lang="en-US" smtClean="0"/>
              <a:t>18</a:t>
            </a:fld>
            <a:endParaRPr lang="en-US"/>
          </a:p>
        </p:txBody>
      </p:sp>
    </p:spTree>
    <p:extLst>
      <p:ext uri="{BB962C8B-B14F-4D97-AF65-F5344CB8AC3E}">
        <p14:creationId xmlns:p14="http://schemas.microsoft.com/office/powerpoint/2010/main" val="34987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03D1F-55A3-9046-A305-F6DA724CF9F0}" type="slidenum">
              <a:rPr lang="en-US" smtClean="0"/>
              <a:t>5</a:t>
            </a:fld>
            <a:endParaRPr lang="en-US"/>
          </a:p>
        </p:txBody>
      </p:sp>
    </p:spTree>
    <p:extLst>
      <p:ext uri="{BB962C8B-B14F-4D97-AF65-F5344CB8AC3E}">
        <p14:creationId xmlns:p14="http://schemas.microsoft.com/office/powerpoint/2010/main" val="402674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do everything correctly (Captioning, transcriptions, descriptions),  hosting in the wrong environment can ruin your intended product.</a:t>
            </a:r>
          </a:p>
        </p:txBody>
      </p:sp>
      <p:sp>
        <p:nvSpPr>
          <p:cNvPr id="4" name="Slide Number Placeholder 3"/>
          <p:cNvSpPr>
            <a:spLocks noGrp="1"/>
          </p:cNvSpPr>
          <p:nvPr>
            <p:ph type="sldNum" sz="quarter" idx="5"/>
          </p:nvPr>
        </p:nvSpPr>
        <p:spPr/>
        <p:txBody>
          <a:bodyPr/>
          <a:lstStyle/>
          <a:p>
            <a:fld id="{21903D1F-55A3-9046-A305-F6DA724CF9F0}" type="slidenum">
              <a:rPr lang="en-US" smtClean="0"/>
              <a:t>6</a:t>
            </a:fld>
            <a:endParaRPr lang="en-US"/>
          </a:p>
        </p:txBody>
      </p:sp>
    </p:spTree>
    <p:extLst>
      <p:ext uri="{BB962C8B-B14F-4D97-AF65-F5344CB8AC3E}">
        <p14:creationId xmlns:p14="http://schemas.microsoft.com/office/powerpoint/2010/main" val="22697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face it!  Course design with QM Standard 8 in mind can take time!  We'll show options to make your job easier, such as Screencast-0-matic.  Prepare a brief script and bring your own device. Once you use a video option, it'll become a way of engaging with your students through short lectures.</a:t>
            </a:r>
          </a:p>
        </p:txBody>
      </p:sp>
      <p:sp>
        <p:nvSpPr>
          <p:cNvPr id="4" name="Slide Number Placeholder 3"/>
          <p:cNvSpPr>
            <a:spLocks noGrp="1"/>
          </p:cNvSpPr>
          <p:nvPr>
            <p:ph type="sldNum" sz="quarter" idx="5"/>
          </p:nvPr>
        </p:nvSpPr>
        <p:spPr/>
        <p:txBody>
          <a:bodyPr/>
          <a:lstStyle/>
          <a:p>
            <a:fld id="{21903D1F-55A3-9046-A305-F6DA724CF9F0}" type="slidenum">
              <a:rPr lang="en-US" smtClean="0"/>
              <a:t>8</a:t>
            </a:fld>
            <a:endParaRPr lang="en-US"/>
          </a:p>
        </p:txBody>
      </p:sp>
    </p:spTree>
    <p:extLst>
      <p:ext uri="{BB962C8B-B14F-4D97-AF65-F5344CB8AC3E}">
        <p14:creationId xmlns:p14="http://schemas.microsoft.com/office/powerpoint/2010/main" val="397993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Audience Participation: </a:t>
            </a:r>
            <a:r>
              <a:rPr lang="en-US" i="1" dirty="0"/>
              <a:t>Identify and discuss accessible alternatives to text-based course formats using video tools.</a:t>
            </a:r>
          </a:p>
          <a:p>
            <a:endParaRPr lang="en-US" dirty="0"/>
          </a:p>
        </p:txBody>
      </p:sp>
      <p:sp>
        <p:nvSpPr>
          <p:cNvPr id="4" name="Slide Number Placeholder 3"/>
          <p:cNvSpPr>
            <a:spLocks noGrp="1"/>
          </p:cNvSpPr>
          <p:nvPr>
            <p:ph type="sldNum" sz="quarter" idx="5"/>
          </p:nvPr>
        </p:nvSpPr>
        <p:spPr/>
        <p:txBody>
          <a:bodyPr/>
          <a:lstStyle/>
          <a:p>
            <a:fld id="{21903D1F-55A3-9046-A305-F6DA724CF9F0}" type="slidenum">
              <a:rPr lang="en-US" smtClean="0"/>
              <a:t>9</a:t>
            </a:fld>
            <a:endParaRPr lang="en-US"/>
          </a:p>
        </p:txBody>
      </p:sp>
    </p:spTree>
    <p:extLst>
      <p:ext uri="{BB962C8B-B14F-4D97-AF65-F5344CB8AC3E}">
        <p14:creationId xmlns:p14="http://schemas.microsoft.com/office/powerpoint/2010/main" val="255884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03D1F-55A3-9046-A305-F6DA724CF9F0}" type="slidenum">
              <a:rPr lang="en-US" smtClean="0"/>
              <a:t>11</a:t>
            </a:fld>
            <a:endParaRPr lang="en-US"/>
          </a:p>
        </p:txBody>
      </p:sp>
    </p:spTree>
    <p:extLst>
      <p:ext uri="{BB962C8B-B14F-4D97-AF65-F5344CB8AC3E}">
        <p14:creationId xmlns:p14="http://schemas.microsoft.com/office/powerpoint/2010/main" val="79026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fairly standard video developed by an instructor to introduce a unit of instruction.  After watching it, what do you see that we would suggest the instructor add to improve the content and accessibility?</a:t>
            </a:r>
          </a:p>
        </p:txBody>
      </p:sp>
      <p:sp>
        <p:nvSpPr>
          <p:cNvPr id="4" name="Slide Number Placeholder 3"/>
          <p:cNvSpPr>
            <a:spLocks noGrp="1"/>
          </p:cNvSpPr>
          <p:nvPr>
            <p:ph type="sldNum" sz="quarter" idx="5"/>
          </p:nvPr>
        </p:nvSpPr>
        <p:spPr/>
        <p:txBody>
          <a:bodyPr/>
          <a:lstStyle/>
          <a:p>
            <a:fld id="{21903D1F-55A3-9046-A305-F6DA724CF9F0}" type="slidenum">
              <a:rPr lang="en-US" smtClean="0"/>
              <a:t>12</a:t>
            </a:fld>
            <a:endParaRPr lang="en-US"/>
          </a:p>
        </p:txBody>
      </p:sp>
    </p:spTree>
    <p:extLst>
      <p:ext uri="{BB962C8B-B14F-4D97-AF65-F5344CB8AC3E}">
        <p14:creationId xmlns:p14="http://schemas.microsoft.com/office/powerpoint/2010/main" val="424091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you just never know.  Higher </a:t>
            </a:r>
            <a:r>
              <a:rPr lang="en-US" dirty="0" err="1"/>
              <a:t>ed</a:t>
            </a:r>
            <a:r>
              <a:rPr lang="en-US" dirty="0"/>
              <a:t> students are not required to register. Or if you are an adjunct, maybe the student thinks you know his/her situation, when you really don’t. </a:t>
            </a:r>
          </a:p>
          <a:p>
            <a:endParaRPr lang="en-US" dirty="0"/>
          </a:p>
          <a:p>
            <a:r>
              <a:rPr lang="en-US" dirty="0"/>
              <a:t>For example, This is your student, as you see her during chats and other engagements…..</a:t>
            </a:r>
          </a:p>
        </p:txBody>
      </p:sp>
      <p:sp>
        <p:nvSpPr>
          <p:cNvPr id="4" name="Slide Number Placeholder 3"/>
          <p:cNvSpPr>
            <a:spLocks noGrp="1"/>
          </p:cNvSpPr>
          <p:nvPr>
            <p:ph type="sldNum" sz="quarter" idx="5"/>
          </p:nvPr>
        </p:nvSpPr>
        <p:spPr/>
        <p:txBody>
          <a:bodyPr/>
          <a:lstStyle/>
          <a:p>
            <a:fld id="{21903D1F-55A3-9046-A305-F6DA724CF9F0}" type="slidenum">
              <a:rPr lang="en-US" smtClean="0"/>
              <a:t>13</a:t>
            </a:fld>
            <a:endParaRPr lang="en-US"/>
          </a:p>
        </p:txBody>
      </p:sp>
    </p:spTree>
    <p:extLst>
      <p:ext uri="{BB962C8B-B14F-4D97-AF65-F5344CB8AC3E}">
        <p14:creationId xmlns:p14="http://schemas.microsoft.com/office/powerpoint/2010/main" val="428677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old movie poster is what you want her to use in a discussion prompt.</a:t>
            </a:r>
          </a:p>
        </p:txBody>
      </p:sp>
      <p:sp>
        <p:nvSpPr>
          <p:cNvPr id="4" name="Slide Number Placeholder 3"/>
          <p:cNvSpPr>
            <a:spLocks noGrp="1"/>
          </p:cNvSpPr>
          <p:nvPr>
            <p:ph type="sldNum" sz="quarter" idx="5"/>
          </p:nvPr>
        </p:nvSpPr>
        <p:spPr/>
        <p:txBody>
          <a:bodyPr/>
          <a:lstStyle/>
          <a:p>
            <a:fld id="{21903D1F-55A3-9046-A305-F6DA724CF9F0}" type="slidenum">
              <a:rPr lang="en-US" smtClean="0"/>
              <a:t>14</a:t>
            </a:fld>
            <a:endParaRPr lang="en-US"/>
          </a:p>
        </p:txBody>
      </p:sp>
    </p:spTree>
    <p:extLst>
      <p:ext uri="{BB962C8B-B14F-4D97-AF65-F5344CB8AC3E}">
        <p14:creationId xmlns:p14="http://schemas.microsoft.com/office/powerpoint/2010/main" val="9434384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8"/>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25E9F-352A-45A2-8E53-924318EC4399}" type="datetimeFigureOut">
              <a:rPr lang="en-US" smtClean="0"/>
              <a:pPr/>
              <a:t>10/23/18</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540CF3C-9249-4DFA-A1C1-43A88873062D}" type="slidenum">
              <a:rPr lang="en-US" smtClean="0"/>
              <a:pPr/>
              <a:t>‹#›</a:t>
            </a:fld>
            <a:endParaRPr lang="en-US"/>
          </a:p>
        </p:txBody>
      </p:sp>
    </p:spTree>
    <p:extLst>
      <p:ext uri="{BB962C8B-B14F-4D97-AF65-F5344CB8AC3E}">
        <p14:creationId xmlns:p14="http://schemas.microsoft.com/office/powerpoint/2010/main" val="58407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325E9F-352A-45A2-8E53-924318EC4399}" type="datetimeFigureOut">
              <a:rPr lang="en-US" smtClean="0"/>
              <a:pPr/>
              <a:t>10/23/18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0CF3C-9249-4DFA-A1C1-43A88873062D}" type="slidenum">
              <a:rPr lang="en-US" smtClean="0"/>
              <a:pPr/>
              <a:t>‹#›</a:t>
            </a:fld>
            <a:endParaRPr lang="en-US"/>
          </a:p>
        </p:txBody>
      </p:sp>
    </p:spTree>
    <p:extLst>
      <p:ext uri="{BB962C8B-B14F-4D97-AF65-F5344CB8AC3E}">
        <p14:creationId xmlns:p14="http://schemas.microsoft.com/office/powerpoint/2010/main" val="369027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25E9F-352A-45A2-8E53-924318EC4399}" type="datetimeFigureOut">
              <a:rPr lang="en-US" smtClean="0"/>
              <a:pPr/>
              <a:t>10/23/18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0CF3C-9249-4DFA-A1C1-43A88873062D}" type="slidenum">
              <a:rPr lang="en-US" smtClean="0"/>
              <a:pPr/>
              <a:t>‹#›</a:t>
            </a:fld>
            <a:endParaRPr lang="en-US"/>
          </a:p>
        </p:txBody>
      </p:sp>
    </p:spTree>
    <p:extLst>
      <p:ext uri="{BB962C8B-B14F-4D97-AF65-F5344CB8AC3E}">
        <p14:creationId xmlns:p14="http://schemas.microsoft.com/office/powerpoint/2010/main" val="167843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25E9F-352A-45A2-8E53-924318EC4399}" type="datetimeFigureOut">
              <a:rPr lang="en-US" smtClean="0"/>
              <a:pPr/>
              <a:t>10/23/18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0CF3C-9249-4DFA-A1C1-43A88873062D}" type="slidenum">
              <a:rPr lang="en-US" smtClean="0"/>
              <a:pPr/>
              <a:t>‹#›</a:t>
            </a:fld>
            <a:endParaRPr lang="en-US"/>
          </a:p>
        </p:txBody>
      </p:sp>
    </p:spTree>
    <p:extLst>
      <p:ext uri="{BB962C8B-B14F-4D97-AF65-F5344CB8AC3E}">
        <p14:creationId xmlns:p14="http://schemas.microsoft.com/office/powerpoint/2010/main" val="35116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03325E9F-352A-45A2-8E53-924318EC4399}" type="datetimeFigureOut">
              <a:rPr lang="en-US" smtClean="0"/>
              <a:pPr/>
              <a:t>10/23/18</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540CF3C-9249-4DFA-A1C1-43A88873062D}" type="slidenum">
              <a:rPr lang="en-US" smtClean="0"/>
              <a:pPr/>
              <a:t>‹#›</a:t>
            </a:fld>
            <a:endParaRPr lang="en-US"/>
          </a:p>
        </p:txBody>
      </p:sp>
    </p:spTree>
    <p:extLst>
      <p:ext uri="{BB962C8B-B14F-4D97-AF65-F5344CB8AC3E}">
        <p14:creationId xmlns:p14="http://schemas.microsoft.com/office/powerpoint/2010/main" val="384646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25E9F-352A-45A2-8E53-924318EC4399}" type="datetimeFigureOut">
              <a:rPr lang="en-US" smtClean="0"/>
              <a:pPr/>
              <a:t>10/23/18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0CF3C-9249-4DFA-A1C1-43A88873062D}" type="slidenum">
              <a:rPr lang="en-US" smtClean="0"/>
              <a:pPr/>
              <a:t>‹#›</a:t>
            </a:fld>
            <a:endParaRPr lang="en-US"/>
          </a:p>
        </p:txBody>
      </p:sp>
    </p:spTree>
    <p:extLst>
      <p:ext uri="{BB962C8B-B14F-4D97-AF65-F5344CB8AC3E}">
        <p14:creationId xmlns:p14="http://schemas.microsoft.com/office/powerpoint/2010/main" val="72228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25E9F-352A-45A2-8E53-924318EC4399}" type="datetimeFigureOut">
              <a:rPr lang="en-US" smtClean="0"/>
              <a:pPr/>
              <a:t>10/23/18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0CF3C-9249-4DFA-A1C1-43A88873062D}"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9679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03325E9F-352A-45A2-8E53-924318EC4399}" type="datetimeFigureOut">
              <a:rPr lang="en-US" smtClean="0"/>
              <a:pPr/>
              <a:t>10/23/18</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4540CF3C-9249-4DFA-A1C1-43A88873062D}"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681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25E9F-352A-45A2-8E53-924318EC4399}" type="datetimeFigureOut">
              <a:rPr lang="en-US" smtClean="0"/>
              <a:pPr/>
              <a:t>10/23/18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0CF3C-9249-4DFA-A1C1-43A88873062D}" type="slidenum">
              <a:rPr lang="en-US" smtClean="0"/>
              <a:pPr/>
              <a:t>‹#›</a:t>
            </a:fld>
            <a:endParaRPr lang="en-US"/>
          </a:p>
        </p:txBody>
      </p:sp>
    </p:spTree>
    <p:extLst>
      <p:ext uri="{BB962C8B-B14F-4D97-AF65-F5344CB8AC3E}">
        <p14:creationId xmlns:p14="http://schemas.microsoft.com/office/powerpoint/2010/main" val="371311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03325E9F-352A-45A2-8E53-924318EC4399}" type="datetimeFigureOut">
              <a:rPr lang="en-US" smtClean="0"/>
              <a:pPr/>
              <a:t>10/23/18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540CF3C-9249-4DFA-A1C1-43A88873062D}" type="slidenum">
              <a:rPr lang="en-US" smtClean="0"/>
              <a:pPr/>
              <a:t>‹#›</a:t>
            </a:fld>
            <a:endParaRPr lang="en-US"/>
          </a:p>
        </p:txBody>
      </p:sp>
    </p:spTree>
    <p:extLst>
      <p:ext uri="{BB962C8B-B14F-4D97-AF65-F5344CB8AC3E}">
        <p14:creationId xmlns:p14="http://schemas.microsoft.com/office/powerpoint/2010/main" val="21570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03325E9F-352A-45A2-8E53-924318EC4399}" type="datetimeFigureOut">
              <a:rPr lang="en-US" smtClean="0"/>
              <a:pPr/>
              <a:t>10/23/18</a:t>
            </a:fld>
            <a:endParaRPr lang="en-US"/>
          </a:p>
        </p:txBody>
      </p:sp>
      <p:sp>
        <p:nvSpPr>
          <p:cNvPr id="10" name="Slide Number Placeholder 9"/>
          <p:cNvSpPr>
            <a:spLocks noGrp="1"/>
          </p:cNvSpPr>
          <p:nvPr>
            <p:ph type="sldNum" sz="quarter" idx="12"/>
          </p:nvPr>
        </p:nvSpPr>
        <p:spPr/>
        <p:txBody>
          <a:bodyPr/>
          <a:lstStyle/>
          <a:p>
            <a:fld id="{4540CF3C-9249-4DFA-A1C1-43A88873062D}" type="slidenum">
              <a:rPr lang="en-US" smtClean="0"/>
              <a:pPr/>
              <a:t>‹#›</a:t>
            </a:fld>
            <a:endParaRPr lang="en-US"/>
          </a:p>
        </p:txBody>
      </p:sp>
    </p:spTree>
    <p:extLst>
      <p:ext uri="{BB962C8B-B14F-4D97-AF65-F5344CB8AC3E}">
        <p14:creationId xmlns:p14="http://schemas.microsoft.com/office/powerpoint/2010/main" val="197621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03325E9F-352A-45A2-8E53-924318EC4399}" type="datetimeFigureOut">
              <a:rPr lang="en-US" smtClean="0"/>
              <a:pPr/>
              <a:t>10/23/18</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540CF3C-9249-4DFA-A1C1-43A88873062D}" type="slidenum">
              <a:rPr lang="en-US" smtClean="0"/>
              <a:pPr/>
              <a:t>‹#›</a:t>
            </a:fld>
            <a:endParaRPr lang="en-US"/>
          </a:p>
        </p:txBody>
      </p:sp>
    </p:spTree>
    <p:extLst>
      <p:ext uri="{BB962C8B-B14F-4D97-AF65-F5344CB8AC3E}">
        <p14:creationId xmlns:p14="http://schemas.microsoft.com/office/powerpoint/2010/main" val="2155624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s://screencast-o-matic.com/home" TargetMode="External"/><Relationship Id="rId5" Type="http://schemas.microsoft.com/office/2007/relationships/hdphoto" Target="../media/hdphoto13.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jpe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7.wdp"/><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microsoft.com/office/2007/relationships/hdphoto" Target="../media/hdphoto10.wdp"/><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921327" y="914400"/>
            <a:ext cx="3214254" cy="3214254"/>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9" name="Oval 8"/>
          <p:cNvSpPr/>
          <p:nvPr/>
        </p:nvSpPr>
        <p:spPr>
          <a:xfrm>
            <a:off x="990600" y="976745"/>
            <a:ext cx="3089564" cy="3089564"/>
          </a:xfrm>
          <a:prstGeom prst="ellipse">
            <a:avLst/>
          </a:prstGeom>
          <a:solidFill>
            <a:schemeClr val="tx1">
              <a:lumMod val="65000"/>
              <a:lumOff val="3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BC00"/>
              </a:solidFill>
              <a:effectLst>
                <a:outerShdw blurRad="38100" dist="38100" dir="2700000" algn="tl">
                  <a:srgbClr val="000000">
                    <a:alpha val="43137"/>
                  </a:srgbClr>
                </a:outerShdw>
              </a:effectLst>
            </a:endParaRPr>
          </a:p>
        </p:txBody>
      </p:sp>
      <p:sp>
        <p:nvSpPr>
          <p:cNvPr id="10" name="Title 6"/>
          <p:cNvSpPr txBox="1">
            <a:spLocks/>
          </p:cNvSpPr>
          <p:nvPr/>
        </p:nvSpPr>
        <p:spPr>
          <a:xfrm>
            <a:off x="762000" y="2057400"/>
            <a:ext cx="3581400" cy="1143000"/>
          </a:xfrm>
          <a:prstGeom prst="rect">
            <a:avLst/>
          </a:prstGeom>
        </p:spPr>
        <p:txBody>
          <a:bodyPr>
            <a:noAutofit/>
          </a:bodyPr>
          <a:lstStyle/>
          <a:p>
            <a:pPr lvl="0" algn="ctr">
              <a:spcBef>
                <a:spcPct val="0"/>
              </a:spcBef>
              <a:defRPr/>
            </a:pPr>
            <a:r>
              <a:rPr lang="en-US" sz="2800" b="1" dirty="0">
                <a:solidFill>
                  <a:schemeClr val="bg1"/>
                </a:solidFill>
              </a:rPr>
              <a:t>Screen Time with Standard 8</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B651-0C2A-2043-8E0C-2ADCE233D322}"/>
              </a:ext>
            </a:extLst>
          </p:cNvPr>
          <p:cNvSpPr>
            <a:spLocks noGrp="1"/>
          </p:cNvSpPr>
          <p:nvPr>
            <p:ph type="title"/>
          </p:nvPr>
        </p:nvSpPr>
        <p:spPr/>
        <p:txBody>
          <a:bodyPr/>
          <a:lstStyle/>
          <a:p>
            <a:r>
              <a:rPr lang="en-US" dirty="0"/>
              <a:t>If it wasn’t…</a:t>
            </a:r>
          </a:p>
        </p:txBody>
      </p:sp>
      <p:graphicFrame>
        <p:nvGraphicFramePr>
          <p:cNvPr id="5" name="Table 4">
            <a:extLst>
              <a:ext uri="{FF2B5EF4-FFF2-40B4-BE49-F238E27FC236}">
                <a16:creationId xmlns:a16="http://schemas.microsoft.com/office/drawing/2014/main" id="{9F655403-7190-AD46-9E38-340AE205B304}"/>
              </a:ext>
            </a:extLst>
          </p:cNvPr>
          <p:cNvGraphicFramePr>
            <a:graphicFrameLocks noGrp="1"/>
          </p:cNvGraphicFramePr>
          <p:nvPr>
            <p:extLst>
              <p:ext uri="{D42A27DB-BD31-4B8C-83A1-F6EECF244321}">
                <p14:modId xmlns:p14="http://schemas.microsoft.com/office/powerpoint/2010/main" val="1921089888"/>
              </p:ext>
            </p:extLst>
          </p:nvPr>
        </p:nvGraphicFramePr>
        <p:xfrm>
          <a:off x="457200" y="1860431"/>
          <a:ext cx="4419600" cy="2287270"/>
        </p:xfrm>
        <a:graphic>
          <a:graphicData uri="http://schemas.openxmlformats.org/drawingml/2006/table">
            <a:tbl>
              <a:tblPr/>
              <a:tblGrid>
                <a:gridCol w="4419600">
                  <a:extLst>
                    <a:ext uri="{9D8B030D-6E8A-4147-A177-3AD203B41FA5}">
                      <a16:colId xmlns:a16="http://schemas.microsoft.com/office/drawing/2014/main" val="458355237"/>
                    </a:ext>
                  </a:extLst>
                </a:gridCol>
              </a:tblGrid>
              <a:tr h="1633764">
                <a:tc>
                  <a:txBody>
                    <a:bodyPr/>
                    <a:lstStyle/>
                    <a:p>
                      <a:r>
                        <a:rPr lang="en-US" dirty="0">
                          <a:effectLst/>
                          <a:latin typeface="Calibri" panose="020F0502020204030204" pitchFamily="34" charset="0"/>
                        </a:rPr>
                        <a:t>8.4 The course provides alternative means of access to multimedia content in formats that meet the needs of diverse learners. </a:t>
                      </a:r>
                    </a:p>
                    <a:p>
                      <a:endParaRPr lang="en-US" dirty="0">
                        <a:effectLst/>
                        <a:latin typeface="Calibri" panose="020F0502020204030204" pitchFamily="34" charset="0"/>
                      </a:endParaRPr>
                    </a:p>
                    <a:p>
                      <a:endParaRPr lang="en-US" dirty="0">
                        <a:effectLst/>
                        <a:latin typeface="Calibri" panose="020F050202020403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2222578646"/>
                  </a:ext>
                </a:extLst>
              </a:tr>
              <a:tr h="653506">
                <a:tc>
                  <a:txBody>
                    <a:bodyPr/>
                    <a:lstStyle/>
                    <a:p>
                      <a:r>
                        <a:rPr lang="en-US" dirty="0">
                          <a:effectLst/>
                          <a:latin typeface="Calibri" panose="020F0502020204030204" pitchFamily="34" charset="0"/>
                        </a:rPr>
                        <a:t>8.5  Course multimedia facilitate ease of use. </a:t>
                      </a:r>
                    </a:p>
                  </a:txBody>
                  <a:tcPr marL="47625" marR="47625" marT="0" marB="0">
                    <a:lnL>
                      <a:noFill/>
                    </a:lnL>
                    <a:lnR>
                      <a:noFill/>
                    </a:lnR>
                    <a:lnT>
                      <a:noFill/>
                    </a:lnT>
                    <a:lnB>
                      <a:noFill/>
                    </a:lnB>
                  </a:tcPr>
                </a:tc>
                <a:extLst>
                  <a:ext uri="{0D108BD9-81ED-4DB2-BD59-A6C34878D82A}">
                    <a16:rowId xmlns:a16="http://schemas.microsoft.com/office/drawing/2014/main" val="3538861948"/>
                  </a:ext>
                </a:extLst>
              </a:tr>
            </a:tbl>
          </a:graphicData>
        </a:graphic>
      </p:graphicFrame>
      <p:sp>
        <p:nvSpPr>
          <p:cNvPr id="6" name="Rectangle 1">
            <a:extLst>
              <a:ext uri="{FF2B5EF4-FFF2-40B4-BE49-F238E27FC236}">
                <a16:creationId xmlns:a16="http://schemas.microsoft.com/office/drawing/2014/main" id="{C55F4940-42CB-0745-AD42-18221E5DD27E}"/>
              </a:ext>
            </a:extLst>
          </p:cNvPr>
          <p:cNvSpPr>
            <a:spLocks noChangeArrowheads="1"/>
          </p:cNvSpPr>
          <p:nvPr/>
        </p:nvSpPr>
        <p:spPr bwMode="auto">
          <a:xfrm>
            <a:off x="685800" y="3871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933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3" name="Rectangle 12">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AEC22F1F-D905-E14E-833D-3FF513495C7C}"/>
              </a:ext>
            </a:extLst>
          </p:cNvPr>
          <p:cNvSpPr>
            <a:spLocks noGrp="1"/>
          </p:cNvSpPr>
          <p:nvPr>
            <p:ph type="title"/>
          </p:nvPr>
        </p:nvSpPr>
        <p:spPr>
          <a:xfrm>
            <a:off x="1460754" y="1060704"/>
            <a:ext cx="2722626" cy="4736592"/>
          </a:xfrm>
        </p:spPr>
        <p:txBody>
          <a:bodyPr vert="horz" lIns="91440" tIns="45720" rIns="91440" bIns="45720" rtlCol="0" anchor="ctr">
            <a:normAutofit/>
          </a:bodyPr>
          <a:lstStyle/>
          <a:p>
            <a:r>
              <a:rPr lang="en-US" sz="3100">
                <a:solidFill>
                  <a:schemeClr val="bg1"/>
                </a:solidFill>
              </a:rPr>
              <a:t>The key is to get it right for everyone, not just because it’s the law</a:t>
            </a:r>
          </a:p>
        </p:txBody>
      </p:sp>
      <p:sp>
        <p:nvSpPr>
          <p:cNvPr id="4" name="Content Placeholder 3">
            <a:extLst>
              <a:ext uri="{FF2B5EF4-FFF2-40B4-BE49-F238E27FC236}">
                <a16:creationId xmlns:a16="http://schemas.microsoft.com/office/drawing/2014/main" id="{9032C60A-D1DD-0E48-966E-61AD44C02EBD}"/>
              </a:ext>
            </a:extLst>
          </p:cNvPr>
          <p:cNvSpPr>
            <a:spLocks noGrp="1"/>
          </p:cNvSpPr>
          <p:nvPr>
            <p:ph sz="half" idx="2"/>
          </p:nvPr>
        </p:nvSpPr>
        <p:spPr>
          <a:xfrm>
            <a:off x="4911213" y="1060704"/>
            <a:ext cx="3819832" cy="4736592"/>
          </a:xfrm>
        </p:spPr>
        <p:txBody>
          <a:bodyPr vert="horz" lIns="91440" tIns="45720" rIns="91440" bIns="45720" rtlCol="0" anchor="ctr">
            <a:normAutofit/>
          </a:bodyPr>
          <a:lstStyle/>
          <a:p>
            <a:pPr marL="0" indent="0">
              <a:buNone/>
            </a:pPr>
            <a:r>
              <a:rPr lang="en-US" sz="1600" dirty="0"/>
              <a:t>Universal  Design</a:t>
            </a:r>
          </a:p>
          <a:p>
            <a:pPr marL="0"/>
            <a:r>
              <a:rPr lang="en-US" sz="1600" dirty="0"/>
              <a:t>"Rather than designing your instruction for the average student, you should design for potential students with a broad range in ability, disability, learning style, native language, and other characteristics." (</a:t>
            </a:r>
            <a:r>
              <a:rPr lang="en-US" sz="1600" dirty="0" err="1"/>
              <a:t>Burgstahler</a:t>
            </a:r>
            <a:r>
              <a:rPr lang="en-US" sz="1600" dirty="0"/>
              <a:t> 2010)</a:t>
            </a:r>
          </a:p>
        </p:txBody>
      </p:sp>
    </p:spTree>
    <p:extLst>
      <p:ext uri="{BB962C8B-B14F-4D97-AF65-F5344CB8AC3E}">
        <p14:creationId xmlns:p14="http://schemas.microsoft.com/office/powerpoint/2010/main" val="372940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0B75-F1FB-4A4C-8923-1803D51A4BD7}"/>
              </a:ext>
            </a:extLst>
          </p:cNvPr>
          <p:cNvSpPr>
            <a:spLocks noGrp="1"/>
          </p:cNvSpPr>
          <p:nvPr>
            <p:ph type="title"/>
          </p:nvPr>
        </p:nvSpPr>
        <p:spPr/>
        <p:txBody>
          <a:bodyPr/>
          <a:lstStyle/>
          <a:p>
            <a:r>
              <a:rPr lang="en-US" dirty="0"/>
              <a:t>It’s not the tool…</a:t>
            </a:r>
            <a:br>
              <a:rPr lang="en-US" dirty="0"/>
            </a:br>
            <a:br>
              <a:rPr lang="en-US" dirty="0"/>
            </a:br>
            <a:r>
              <a:rPr lang="en-US" dirty="0"/>
              <a:t>it’s the user!</a:t>
            </a:r>
          </a:p>
        </p:txBody>
      </p:sp>
      <p:sp>
        <p:nvSpPr>
          <p:cNvPr id="4" name="Text Placeholder 3">
            <a:extLst>
              <a:ext uri="{FF2B5EF4-FFF2-40B4-BE49-F238E27FC236}">
                <a16:creationId xmlns:a16="http://schemas.microsoft.com/office/drawing/2014/main" id="{0B570501-FC77-D049-B7C1-97F87E42D27B}"/>
              </a:ext>
            </a:extLst>
          </p:cNvPr>
          <p:cNvSpPr>
            <a:spLocks noGrp="1"/>
          </p:cNvSpPr>
          <p:nvPr>
            <p:ph type="body" sz="half" idx="2"/>
          </p:nvPr>
        </p:nvSpPr>
        <p:spPr/>
        <p:txBody>
          <a:bodyPr/>
          <a:lstStyle/>
          <a:p>
            <a:r>
              <a:rPr lang="en-US" dirty="0"/>
              <a:t>Reasons to use  a tool that is designed for accessibility</a:t>
            </a:r>
          </a:p>
          <a:p>
            <a:endParaRPr lang="en-US" dirty="0"/>
          </a:p>
        </p:txBody>
      </p:sp>
      <p:sp>
        <p:nvSpPr>
          <p:cNvPr id="7" name="TextBox 6">
            <a:extLst>
              <a:ext uri="{FF2B5EF4-FFF2-40B4-BE49-F238E27FC236}">
                <a16:creationId xmlns:a16="http://schemas.microsoft.com/office/drawing/2014/main" id="{49DA1894-853A-C844-897A-27ECE49D58D9}"/>
              </a:ext>
            </a:extLst>
          </p:cNvPr>
          <p:cNvSpPr txBox="1"/>
          <p:nvPr/>
        </p:nvSpPr>
        <p:spPr>
          <a:xfrm>
            <a:off x="533400" y="3200400"/>
            <a:ext cx="2667000" cy="1200329"/>
          </a:xfrm>
          <a:prstGeom prst="rect">
            <a:avLst/>
          </a:prstGeom>
          <a:noFill/>
        </p:spPr>
        <p:txBody>
          <a:bodyPr wrap="square" rtlCol="0">
            <a:spAutoFit/>
          </a:bodyPr>
          <a:lstStyle/>
          <a:p>
            <a:r>
              <a:rPr lang="en-US" dirty="0"/>
              <a:t>Sample here, to play for 30 sec-1 hour</a:t>
            </a:r>
          </a:p>
          <a:p>
            <a:endParaRPr lang="en-US" dirty="0"/>
          </a:p>
          <a:p>
            <a:endParaRPr lang="en-US" dirty="0"/>
          </a:p>
        </p:txBody>
      </p:sp>
      <p:pic>
        <p:nvPicPr>
          <p:cNvPr id="8" name="Content Placeholder 7">
            <a:extLst>
              <a:ext uri="{FF2B5EF4-FFF2-40B4-BE49-F238E27FC236}">
                <a16:creationId xmlns:a16="http://schemas.microsoft.com/office/drawing/2014/main" id="{99CE9A4C-0DE0-364A-BB72-CBD4EDB5E3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224695"/>
            <a:ext cx="5033963" cy="3941884"/>
          </a:xfrm>
        </p:spPr>
      </p:pic>
    </p:spTree>
    <p:extLst>
      <p:ext uri="{BB962C8B-B14F-4D97-AF65-F5344CB8AC3E}">
        <p14:creationId xmlns:p14="http://schemas.microsoft.com/office/powerpoint/2010/main" val="51634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64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81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99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3954-B49B-F545-8480-2AD1216AD0D1}"/>
              </a:ext>
            </a:extLst>
          </p:cNvPr>
          <p:cNvSpPr>
            <a:spLocks noGrp="1"/>
          </p:cNvSpPr>
          <p:nvPr>
            <p:ph type="title"/>
          </p:nvPr>
        </p:nvSpPr>
        <p:spPr/>
        <p:txBody>
          <a:bodyPr/>
          <a:lstStyle/>
          <a:p>
            <a:r>
              <a:rPr lang="en-US" dirty="0"/>
              <a:t>Small steps, Big Changes</a:t>
            </a:r>
          </a:p>
        </p:txBody>
      </p:sp>
      <p:pic>
        <p:nvPicPr>
          <p:cNvPr id="5" name="Content Placeholder 4">
            <a:extLst>
              <a:ext uri="{FF2B5EF4-FFF2-40B4-BE49-F238E27FC236}">
                <a16:creationId xmlns:a16="http://schemas.microsoft.com/office/drawing/2014/main" id="{EF6CB460-ACF3-CF48-81DF-2938D1BD46F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58091" y="2286000"/>
            <a:ext cx="2895600" cy="927100"/>
          </a:xfrm>
        </p:spPr>
      </p:pic>
      <p:pic>
        <p:nvPicPr>
          <p:cNvPr id="7" name="Picture 6">
            <a:extLst>
              <a:ext uri="{FF2B5EF4-FFF2-40B4-BE49-F238E27FC236}">
                <a16:creationId xmlns:a16="http://schemas.microsoft.com/office/drawing/2014/main" id="{1FC1C0B9-6660-864E-9C94-7FE9FD0918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80312" y="3810000"/>
            <a:ext cx="2838091" cy="1066800"/>
          </a:xfrm>
          <a:prstGeom prst="rect">
            <a:avLst/>
          </a:prstGeom>
        </p:spPr>
      </p:pic>
      <p:pic>
        <p:nvPicPr>
          <p:cNvPr id="9" name="Picture 8">
            <a:extLst>
              <a:ext uri="{FF2B5EF4-FFF2-40B4-BE49-F238E27FC236}">
                <a16:creationId xmlns:a16="http://schemas.microsoft.com/office/drawing/2014/main" id="{1C283049-8DF4-D447-BACD-3D2D65065E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8312" y="3027218"/>
            <a:ext cx="906088" cy="906088"/>
          </a:xfrm>
          <a:prstGeom prst="rect">
            <a:avLst/>
          </a:prstGeom>
        </p:spPr>
      </p:pic>
    </p:spTree>
    <p:extLst>
      <p:ext uri="{BB962C8B-B14F-4D97-AF65-F5344CB8AC3E}">
        <p14:creationId xmlns:p14="http://schemas.microsoft.com/office/powerpoint/2010/main" val="392018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3" name="Rectangle 12">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blipFill dpi="0" rotWithShape="1">
            <a:blip r:embed="rId4" cstate="email">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28C3C-B22B-C842-9B9E-BED5C15E643E}"/>
              </a:ext>
            </a:extLst>
          </p:cNvPr>
          <p:cNvSpPr>
            <a:spLocks noGrp="1"/>
          </p:cNvSpPr>
          <p:nvPr>
            <p:ph type="title"/>
          </p:nvPr>
        </p:nvSpPr>
        <p:spPr>
          <a:xfrm>
            <a:off x="1561589" y="643466"/>
            <a:ext cx="2511013" cy="5571067"/>
          </a:xfrm>
        </p:spPr>
        <p:txBody>
          <a:bodyPr vert="horz" lIns="91440" tIns="45720" rIns="91440" bIns="45720" rtlCol="0" anchor="ctr">
            <a:normAutofit/>
          </a:bodyPr>
          <a:lstStyle/>
          <a:p>
            <a:r>
              <a:rPr lang="en-US" sz="4200" dirty="0">
                <a:solidFill>
                  <a:schemeClr val="tx1"/>
                </a:solidFill>
              </a:rPr>
              <a:t>Simple</a:t>
            </a:r>
            <a:br>
              <a:rPr lang="en-US" sz="4200" dirty="0">
                <a:solidFill>
                  <a:schemeClr val="tx1"/>
                </a:solidFill>
              </a:rPr>
            </a:br>
            <a:br>
              <a:rPr lang="en-US" sz="4200" dirty="0">
                <a:solidFill>
                  <a:schemeClr val="tx1"/>
                </a:solidFill>
              </a:rPr>
            </a:br>
            <a:r>
              <a:rPr lang="en-US" sz="4200" dirty="0">
                <a:solidFill>
                  <a:schemeClr val="tx1"/>
                </a:solidFill>
              </a:rPr>
              <a:t>Easy</a:t>
            </a:r>
            <a:br>
              <a:rPr lang="en-US" sz="4200" dirty="0">
                <a:solidFill>
                  <a:schemeClr val="tx1"/>
                </a:solidFill>
              </a:rPr>
            </a:br>
            <a:br>
              <a:rPr lang="en-US" sz="4200" dirty="0">
                <a:solidFill>
                  <a:schemeClr val="tx1"/>
                </a:solidFill>
              </a:rPr>
            </a:br>
            <a:r>
              <a:rPr lang="en-US" sz="4200" dirty="0">
                <a:solidFill>
                  <a:schemeClr val="tx1"/>
                </a:solidFill>
              </a:rPr>
              <a:t>free</a:t>
            </a:r>
          </a:p>
        </p:txBody>
      </p:sp>
      <p:sp>
        <p:nvSpPr>
          <p:cNvPr id="4" name="Text Placeholder 3">
            <a:extLst>
              <a:ext uri="{FF2B5EF4-FFF2-40B4-BE49-F238E27FC236}">
                <a16:creationId xmlns:a16="http://schemas.microsoft.com/office/drawing/2014/main" id="{1B4AE4BA-DA28-6342-B704-AAAF12185977}"/>
              </a:ext>
            </a:extLst>
          </p:cNvPr>
          <p:cNvSpPr>
            <a:spLocks noGrp="1"/>
          </p:cNvSpPr>
          <p:nvPr>
            <p:ph type="body" sz="half" idx="2"/>
          </p:nvPr>
        </p:nvSpPr>
        <p:spPr>
          <a:xfrm>
            <a:off x="5079236" y="643467"/>
            <a:ext cx="3401086" cy="5571066"/>
          </a:xfrm>
          <a:solidFill>
            <a:schemeClr val="bg1">
              <a:lumMod val="85000"/>
            </a:schemeClr>
          </a:solidFill>
        </p:spPr>
        <p:txBody>
          <a:bodyPr vert="horz" lIns="91440" tIns="45720" rIns="91440" bIns="45720" rtlCol="0" anchor="ctr">
            <a:normAutofit/>
          </a:bodyPr>
          <a:lstStyle/>
          <a:p>
            <a:pPr indent="-182880">
              <a:lnSpc>
                <a:spcPct val="90000"/>
              </a:lnSpc>
              <a:buFont typeface="Wingdings" pitchFamily="2" charset="2"/>
              <a:buChar char="§"/>
            </a:pPr>
            <a:r>
              <a:rPr lang="en-US" sz="4000" b="1" dirty="0">
                <a:solidFill>
                  <a:schemeClr val="tx1"/>
                </a:solidFill>
                <a:hlinkClick r:id="rId6"/>
              </a:rPr>
              <a:t>Visit the Screencast-o-Matic website</a:t>
            </a:r>
            <a:endParaRPr lang="en-US" sz="4000" b="1" dirty="0">
              <a:solidFill>
                <a:schemeClr val="tx1"/>
              </a:solidFill>
            </a:endParaRPr>
          </a:p>
        </p:txBody>
      </p:sp>
    </p:spTree>
    <p:extLst>
      <p:ext uri="{BB962C8B-B14F-4D97-AF65-F5344CB8AC3E}">
        <p14:creationId xmlns:p14="http://schemas.microsoft.com/office/powerpoint/2010/main" val="164397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0726-3B38-774E-BE76-45A1E0D06E24}"/>
              </a:ext>
            </a:extLst>
          </p:cNvPr>
          <p:cNvSpPr>
            <a:spLocks noGrp="1"/>
          </p:cNvSpPr>
          <p:nvPr>
            <p:ph type="title"/>
          </p:nvPr>
        </p:nvSpPr>
        <p:spPr/>
        <p:txBody>
          <a:bodyPr/>
          <a:lstStyle/>
          <a:p>
            <a:r>
              <a:rPr lang="en-US" dirty="0"/>
              <a:t>Begin at the Beginning…Your Welcome to class message </a:t>
            </a:r>
          </a:p>
        </p:txBody>
      </p:sp>
      <p:sp>
        <p:nvSpPr>
          <p:cNvPr id="3" name="Content Placeholder 2">
            <a:extLst>
              <a:ext uri="{FF2B5EF4-FFF2-40B4-BE49-F238E27FC236}">
                <a16:creationId xmlns:a16="http://schemas.microsoft.com/office/drawing/2014/main" id="{9A26D011-D2B4-3646-92C6-CAA004649738}"/>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9B78C26-75DD-9E45-8707-AC95C2562C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2266663"/>
            <a:ext cx="5562600" cy="3905537"/>
          </a:xfrm>
          <a:prstGeom prst="rect">
            <a:avLst/>
          </a:prstGeom>
        </p:spPr>
      </p:pic>
    </p:spTree>
    <p:extLst>
      <p:ext uri="{BB962C8B-B14F-4D97-AF65-F5344CB8AC3E}">
        <p14:creationId xmlns:p14="http://schemas.microsoft.com/office/powerpoint/2010/main" val="12090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D276107B-F459-2041-A646-F3E0D4EA4AE5}"/>
              </a:ext>
            </a:extLst>
          </p:cNvPr>
          <p:cNvSpPr>
            <a:spLocks noGrp="1"/>
          </p:cNvSpPr>
          <p:nvPr>
            <p:ph type="title"/>
          </p:nvPr>
        </p:nvSpPr>
        <p:spPr>
          <a:xfrm>
            <a:off x="482601" y="643466"/>
            <a:ext cx="2764734" cy="5528734"/>
          </a:xfrm>
        </p:spPr>
        <p:txBody>
          <a:bodyPr>
            <a:normAutofit/>
          </a:bodyPr>
          <a:lstStyle/>
          <a:p>
            <a:pPr algn="r"/>
            <a:r>
              <a:rPr lang="en-US" sz="4000" dirty="0">
                <a:solidFill>
                  <a:srgbClr val="FFFFFF"/>
                </a:solidFill>
              </a:rPr>
              <a:t>Screencast o </a:t>
            </a:r>
            <a:r>
              <a:rPr lang="en-US" sz="4000" dirty="0" err="1">
                <a:solidFill>
                  <a:srgbClr val="FFFFFF"/>
                </a:solidFill>
              </a:rPr>
              <a:t>matic</a:t>
            </a:r>
            <a:br>
              <a:rPr lang="en-US" sz="4000" dirty="0">
                <a:solidFill>
                  <a:srgbClr val="FFFFFF"/>
                </a:solidFill>
              </a:rPr>
            </a:br>
            <a:r>
              <a:rPr lang="en-US" sz="4000" dirty="0">
                <a:solidFill>
                  <a:srgbClr val="FFFFFF"/>
                </a:solidFill>
              </a:rPr>
              <a:t> workstations</a:t>
            </a:r>
          </a:p>
        </p:txBody>
      </p:sp>
      <p:sp>
        <p:nvSpPr>
          <p:cNvPr id="3" name="Content Placeholder 2">
            <a:extLst>
              <a:ext uri="{FF2B5EF4-FFF2-40B4-BE49-F238E27FC236}">
                <a16:creationId xmlns:a16="http://schemas.microsoft.com/office/drawing/2014/main" id="{7D3C1C5D-2E76-7943-90EC-8D27F4CD6F2C}"/>
              </a:ext>
            </a:extLst>
          </p:cNvPr>
          <p:cNvSpPr>
            <a:spLocks noGrp="1"/>
          </p:cNvSpPr>
          <p:nvPr>
            <p:ph idx="1"/>
          </p:nvPr>
        </p:nvSpPr>
        <p:spPr>
          <a:xfrm>
            <a:off x="3790335" y="599768"/>
            <a:ext cx="4555850" cy="5572432"/>
          </a:xfrm>
        </p:spPr>
        <p:txBody>
          <a:bodyPr anchor="ctr">
            <a:normAutofit/>
          </a:bodyPr>
          <a:lstStyle/>
          <a:p>
            <a:r>
              <a:rPr lang="en-US" sz="4000" dirty="0"/>
              <a:t>Brainstorm intro ideas</a:t>
            </a:r>
          </a:p>
          <a:p>
            <a:r>
              <a:rPr lang="en-US" sz="4000" dirty="0"/>
              <a:t>Script creation</a:t>
            </a:r>
          </a:p>
          <a:p>
            <a:r>
              <a:rPr lang="en-US" sz="4000" dirty="0"/>
              <a:t>Try it out</a:t>
            </a:r>
          </a:p>
          <a:p>
            <a:endParaRPr lang="en-US" sz="4000" dirty="0"/>
          </a:p>
        </p:txBody>
      </p:sp>
    </p:spTree>
    <p:extLst>
      <p:ext uri="{BB962C8B-B14F-4D97-AF65-F5344CB8AC3E}">
        <p14:creationId xmlns:p14="http://schemas.microsoft.com/office/powerpoint/2010/main" val="422452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CF36-290A-2242-903F-382F858D5A6A}"/>
              </a:ext>
            </a:extLst>
          </p:cNvPr>
          <p:cNvSpPr>
            <a:spLocks noGrp="1"/>
          </p:cNvSpPr>
          <p:nvPr>
            <p:ph type="title"/>
          </p:nvPr>
        </p:nvSpPr>
        <p:spPr/>
        <p:txBody>
          <a:bodyPr/>
          <a:lstStyle/>
          <a:p>
            <a:r>
              <a:rPr lang="en-US" dirty="0"/>
              <a:t>About Us.  </a:t>
            </a:r>
          </a:p>
        </p:txBody>
      </p:sp>
      <p:sp>
        <p:nvSpPr>
          <p:cNvPr id="3" name="Content Placeholder 2">
            <a:extLst>
              <a:ext uri="{FF2B5EF4-FFF2-40B4-BE49-F238E27FC236}">
                <a16:creationId xmlns:a16="http://schemas.microsoft.com/office/drawing/2014/main" id="{E2221AD2-EAAD-B44C-A821-27A8F516BD20}"/>
              </a:ext>
            </a:extLst>
          </p:cNvPr>
          <p:cNvSpPr>
            <a:spLocks noGrp="1"/>
          </p:cNvSpPr>
          <p:nvPr>
            <p:ph sz="half" idx="1"/>
          </p:nvPr>
        </p:nvSpPr>
        <p:spPr/>
        <p:txBody>
          <a:bodyPr/>
          <a:lstStyle/>
          <a:p>
            <a:r>
              <a:rPr lang="en-US" dirty="0"/>
              <a:t>Dr. Avila Hendricks</a:t>
            </a:r>
          </a:p>
          <a:p>
            <a:endParaRPr lang="en-US" dirty="0"/>
          </a:p>
          <a:p>
            <a:pPr marL="0" indent="0">
              <a:buNone/>
            </a:pPr>
            <a:r>
              <a:rPr lang="en-US" dirty="0"/>
              <a:t>Bachelor of Liberal Studies,</a:t>
            </a:r>
          </a:p>
          <a:p>
            <a:pPr marL="0" indent="0">
              <a:buNone/>
            </a:pPr>
            <a:r>
              <a:rPr lang="en-US" dirty="0"/>
              <a:t>Department Chair</a:t>
            </a:r>
          </a:p>
          <a:p>
            <a:pPr marL="0" indent="0">
              <a:buNone/>
            </a:pPr>
            <a:endParaRPr lang="en-US" dirty="0"/>
          </a:p>
          <a:p>
            <a:pPr marL="0" indent="0">
              <a:buNone/>
            </a:pPr>
            <a:r>
              <a:rPr lang="en-US" dirty="0"/>
              <a:t>Lincoln University of MO</a:t>
            </a:r>
          </a:p>
        </p:txBody>
      </p:sp>
      <p:sp>
        <p:nvSpPr>
          <p:cNvPr id="4" name="Content Placeholder 3">
            <a:extLst>
              <a:ext uri="{FF2B5EF4-FFF2-40B4-BE49-F238E27FC236}">
                <a16:creationId xmlns:a16="http://schemas.microsoft.com/office/drawing/2014/main" id="{C4F90D2C-8B90-E844-AA6D-767327D9DF60}"/>
              </a:ext>
            </a:extLst>
          </p:cNvPr>
          <p:cNvSpPr>
            <a:spLocks noGrp="1"/>
          </p:cNvSpPr>
          <p:nvPr>
            <p:ph sz="half" idx="2"/>
          </p:nvPr>
        </p:nvSpPr>
        <p:spPr/>
        <p:txBody>
          <a:bodyPr/>
          <a:lstStyle/>
          <a:p>
            <a:r>
              <a:rPr lang="en-US" dirty="0"/>
              <a:t>Dr. Rachel Sale</a:t>
            </a:r>
          </a:p>
          <a:p>
            <a:endParaRPr lang="en-US" dirty="0"/>
          </a:p>
          <a:p>
            <a:pPr marL="0" indent="0">
              <a:buNone/>
            </a:pPr>
            <a:r>
              <a:rPr lang="en-US" dirty="0"/>
              <a:t>Division of </a:t>
            </a:r>
            <a:r>
              <a:rPr lang="en-US" dirty="0" err="1"/>
              <a:t>Educationanl</a:t>
            </a:r>
            <a:r>
              <a:rPr lang="en-US" dirty="0"/>
              <a:t> Innovation and Extended Studies</a:t>
            </a:r>
          </a:p>
        </p:txBody>
      </p:sp>
      <p:pic>
        <p:nvPicPr>
          <p:cNvPr id="6" name="Picture 5">
            <a:extLst>
              <a:ext uri="{FF2B5EF4-FFF2-40B4-BE49-F238E27FC236}">
                <a16:creationId xmlns:a16="http://schemas.microsoft.com/office/drawing/2014/main" id="{9F1872AF-C2B1-6A4A-8AB1-901C4E0E91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1698" y="617822"/>
            <a:ext cx="1722882" cy="1342964"/>
          </a:xfrm>
          <a:prstGeom prst="rect">
            <a:avLst/>
          </a:prstGeom>
        </p:spPr>
      </p:pic>
    </p:spTree>
    <p:extLst>
      <p:ext uri="{BB962C8B-B14F-4D97-AF65-F5344CB8AC3E}">
        <p14:creationId xmlns:p14="http://schemas.microsoft.com/office/powerpoint/2010/main" val="335228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95831"/>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2386" y="4846002"/>
            <a:ext cx="7543800" cy="1522993"/>
          </a:xfrm>
        </p:spPr>
        <p:txBody>
          <a:bodyPr>
            <a:normAutofit/>
          </a:bodyPr>
          <a:lstStyle/>
          <a:p>
            <a:r>
              <a:rPr lang="en-US" sz="5200"/>
              <a:t>Learning Objectives</a:t>
            </a:r>
          </a:p>
        </p:txBody>
      </p:sp>
      <p:grpSp>
        <p:nvGrpSpPr>
          <p:cNvPr id="14" name="Group 13">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Content Placeholder 2">
            <a:extLst>
              <a:ext uri="{FF2B5EF4-FFF2-40B4-BE49-F238E27FC236}">
                <a16:creationId xmlns:a16="http://schemas.microsoft.com/office/drawing/2014/main" id="{9CD2F76D-F8B2-4BED-BD44-934553C004F8}"/>
              </a:ext>
            </a:extLst>
          </p:cNvPr>
          <p:cNvGraphicFramePr>
            <a:graphicFrameLocks noGrp="1"/>
          </p:cNvGraphicFramePr>
          <p:nvPr>
            <p:ph idx="1"/>
            <p:extLst>
              <p:ext uri="{D42A27DB-BD31-4B8C-83A1-F6EECF244321}">
                <p14:modId xmlns:p14="http://schemas.microsoft.com/office/powerpoint/2010/main" val="2216214773"/>
              </p:ext>
            </p:extLst>
          </p:nvPr>
        </p:nvGraphicFramePr>
        <p:xfrm>
          <a:off x="482599" y="633637"/>
          <a:ext cx="8178800"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EFF3-37F4-AE4F-9CA1-5E654C9D2434}"/>
              </a:ext>
            </a:extLst>
          </p:cNvPr>
          <p:cNvSpPr>
            <a:spLocks noGrp="1"/>
          </p:cNvSpPr>
          <p:nvPr>
            <p:ph type="title"/>
          </p:nvPr>
        </p:nvSpPr>
        <p:spPr/>
        <p:txBody>
          <a:bodyPr/>
          <a:lstStyle/>
          <a:p>
            <a:r>
              <a:rPr lang="en-US" dirty="0"/>
              <a:t>Accessibility is not an option</a:t>
            </a:r>
          </a:p>
        </p:txBody>
      </p:sp>
      <p:sp>
        <p:nvSpPr>
          <p:cNvPr id="3" name="Content Placeholder 2">
            <a:extLst>
              <a:ext uri="{FF2B5EF4-FFF2-40B4-BE49-F238E27FC236}">
                <a16:creationId xmlns:a16="http://schemas.microsoft.com/office/drawing/2014/main" id="{B4E7E12B-5DF0-2744-9596-D4D6840066D1}"/>
              </a:ext>
            </a:extLst>
          </p:cNvPr>
          <p:cNvSpPr>
            <a:spLocks noGrp="1"/>
          </p:cNvSpPr>
          <p:nvPr>
            <p:ph sz="half" idx="1"/>
          </p:nvPr>
        </p:nvSpPr>
        <p:spPr>
          <a:xfrm>
            <a:off x="685800" y="2194560"/>
            <a:ext cx="6629400" cy="2529840"/>
          </a:xfrm>
        </p:spPr>
        <p:txBody>
          <a:bodyPr>
            <a:normAutofit/>
          </a:bodyPr>
          <a:lstStyle/>
          <a:p>
            <a:pPr>
              <a:lnSpc>
                <a:spcPct val="150000"/>
              </a:lnSpc>
            </a:pPr>
            <a:r>
              <a:rPr lang="en-US" dirty="0"/>
              <a:t>The United States Workforce Rehabilitation Act of 1973 (29 U.S.C. § 794d)  and it’s related Amendment Section 508, are the federal laws requiring that all electronic and information technology be accessible to people with disabilities.</a:t>
            </a:r>
          </a:p>
          <a:p>
            <a:pPr marL="0" indent="0">
              <a:buNone/>
            </a:pPr>
            <a:endParaRPr lang="en-US" dirty="0"/>
          </a:p>
        </p:txBody>
      </p:sp>
    </p:spTree>
    <p:extLst>
      <p:ext uri="{BB962C8B-B14F-4D97-AF65-F5344CB8AC3E}">
        <p14:creationId xmlns:p14="http://schemas.microsoft.com/office/powerpoint/2010/main" val="394715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B0D8-C042-014F-8819-8BC524D88B8D}"/>
              </a:ext>
            </a:extLst>
          </p:cNvPr>
          <p:cNvSpPr>
            <a:spLocks noGrp="1"/>
          </p:cNvSpPr>
          <p:nvPr>
            <p:ph type="title"/>
          </p:nvPr>
        </p:nvSpPr>
        <p:spPr/>
        <p:txBody>
          <a:bodyPr/>
          <a:lstStyle/>
          <a:p>
            <a:r>
              <a:rPr lang="en-US" dirty="0"/>
              <a:t>Get the terms straight!</a:t>
            </a:r>
          </a:p>
        </p:txBody>
      </p:sp>
      <p:sp>
        <p:nvSpPr>
          <p:cNvPr id="3" name="Content Placeholder 2">
            <a:extLst>
              <a:ext uri="{FF2B5EF4-FFF2-40B4-BE49-F238E27FC236}">
                <a16:creationId xmlns:a16="http://schemas.microsoft.com/office/drawing/2014/main" id="{3B1F3DE7-B36C-BC46-B6DB-EB2868EC3520}"/>
              </a:ext>
            </a:extLst>
          </p:cNvPr>
          <p:cNvSpPr>
            <a:spLocks noGrp="1"/>
          </p:cNvSpPr>
          <p:nvPr>
            <p:ph idx="1"/>
          </p:nvPr>
        </p:nvSpPr>
        <p:spPr/>
        <p:txBody>
          <a:bodyPr>
            <a:normAutofit fontScale="92500" lnSpcReduction="20000"/>
          </a:bodyPr>
          <a:lstStyle/>
          <a:p>
            <a:pPr marL="0" indent="0">
              <a:lnSpc>
                <a:spcPct val="150000"/>
              </a:lnSpc>
              <a:buNone/>
            </a:pPr>
            <a:r>
              <a:rPr lang="en-US" dirty="0"/>
              <a:t>Whereas Title III of the Americans with Disabilities Act (ADA) primarily established design requirements and standards for the construction and alteration of facilities, Section 508 laws relate to access to Information and Communications Technology (ICT). Known as the Accessibility Compliance Regulations, Section 508, ensures that digitally published material, including websites and multimedia, are available to people with visual, auditory and other sensory challenges.  </a:t>
            </a:r>
          </a:p>
          <a:p>
            <a:pPr marL="0" indent="0">
              <a:buNone/>
            </a:pPr>
            <a:endParaRPr lang="en-US" dirty="0"/>
          </a:p>
        </p:txBody>
      </p:sp>
      <p:sp>
        <p:nvSpPr>
          <p:cNvPr id="4" name="Text Placeholder 3">
            <a:extLst>
              <a:ext uri="{FF2B5EF4-FFF2-40B4-BE49-F238E27FC236}">
                <a16:creationId xmlns:a16="http://schemas.microsoft.com/office/drawing/2014/main" id="{57D044A6-D854-D446-AC30-E30103893E97}"/>
              </a:ext>
            </a:extLst>
          </p:cNvPr>
          <p:cNvSpPr>
            <a:spLocks noGrp="1"/>
          </p:cNvSpPr>
          <p:nvPr>
            <p:ph type="body" sz="half" idx="2"/>
          </p:nvPr>
        </p:nvSpPr>
        <p:spPr>
          <a:xfrm>
            <a:off x="6412230" y="2423160"/>
            <a:ext cx="2503170" cy="3291840"/>
          </a:xfrm>
        </p:spPr>
        <p:txBody>
          <a:bodyPr/>
          <a:lstStyle/>
          <a:p>
            <a:pPr>
              <a:lnSpc>
                <a:spcPct val="150000"/>
              </a:lnSpc>
            </a:pPr>
            <a:r>
              <a:rPr lang="en-US" b="1" i="1" dirty="0"/>
              <a:t>What’s the difference between the Americans with Disabilities Act (ADA )and Section 508? </a:t>
            </a:r>
            <a:endParaRPr lang="en-US" dirty="0"/>
          </a:p>
          <a:p>
            <a:endParaRPr lang="en-US" dirty="0"/>
          </a:p>
        </p:txBody>
      </p:sp>
      <p:sp>
        <p:nvSpPr>
          <p:cNvPr id="5" name="TextBox 4">
            <a:extLst>
              <a:ext uri="{FF2B5EF4-FFF2-40B4-BE49-F238E27FC236}">
                <a16:creationId xmlns:a16="http://schemas.microsoft.com/office/drawing/2014/main" id="{86BD1B62-090B-774D-B86B-CDA9EC36D2D2}"/>
              </a:ext>
            </a:extLst>
          </p:cNvPr>
          <p:cNvSpPr txBox="1"/>
          <p:nvPr/>
        </p:nvSpPr>
        <p:spPr>
          <a:xfrm>
            <a:off x="533400" y="5943600"/>
            <a:ext cx="3581400" cy="600164"/>
          </a:xfrm>
          <a:prstGeom prst="rect">
            <a:avLst/>
          </a:prstGeom>
          <a:noFill/>
        </p:spPr>
        <p:txBody>
          <a:bodyPr wrap="square" rtlCol="0">
            <a:spAutoFit/>
          </a:bodyPr>
          <a:lstStyle/>
          <a:p>
            <a:r>
              <a:rPr lang="en-US" sz="1100" dirty="0"/>
              <a:t>For more information on the Accessibility Laws refer to:  </a:t>
            </a:r>
            <a:r>
              <a:rPr lang="en-US" sz="1100" u="sng" dirty="0"/>
              <a:t>The Federal Register</a:t>
            </a:r>
            <a:r>
              <a:rPr lang="en-US" sz="1100" dirty="0"/>
              <a:t>, published on January 18, 2017 and amended on March 23, 2018.</a:t>
            </a:r>
          </a:p>
        </p:txBody>
      </p:sp>
    </p:spTree>
    <p:extLst>
      <p:ext uri="{BB962C8B-B14F-4D97-AF65-F5344CB8AC3E}">
        <p14:creationId xmlns:p14="http://schemas.microsoft.com/office/powerpoint/2010/main" val="219072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F09EA-CE70-514F-B95A-DCDA1A706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712112"/>
            <a:ext cx="5029200" cy="3021688"/>
          </a:xfrm>
          <a:prstGeom prst="rect">
            <a:avLst/>
          </a:prstGeom>
        </p:spPr>
      </p:pic>
      <p:sp>
        <p:nvSpPr>
          <p:cNvPr id="4" name="Rectangle 3">
            <a:extLst>
              <a:ext uri="{FF2B5EF4-FFF2-40B4-BE49-F238E27FC236}">
                <a16:creationId xmlns:a16="http://schemas.microsoft.com/office/drawing/2014/main" id="{6D5A6746-6B96-074F-96ED-EF9A32D16FE4}"/>
              </a:ext>
            </a:extLst>
          </p:cNvPr>
          <p:cNvSpPr/>
          <p:nvPr/>
        </p:nvSpPr>
        <p:spPr>
          <a:xfrm>
            <a:off x="2057400" y="3733800"/>
            <a:ext cx="4572000" cy="2118913"/>
          </a:xfrm>
          <a:prstGeom prst="rect">
            <a:avLst/>
          </a:prstGeom>
        </p:spPr>
        <p:txBody>
          <a:bodyPr>
            <a:spAutoFit/>
          </a:bodyPr>
          <a:lstStyle/>
          <a:p>
            <a:pPr>
              <a:lnSpc>
                <a:spcPct val="150000"/>
              </a:lnSpc>
              <a:buFont typeface="Arial" panose="020B0604020202020204" pitchFamily="34" charset="0"/>
              <a:buChar char="•"/>
            </a:pPr>
            <a:r>
              <a:rPr lang="en-US" dirty="0">
                <a:solidFill>
                  <a:srgbClr val="000000"/>
                </a:solidFill>
                <a:latin typeface="Arial" panose="020B0604020202020204" pitchFamily="34" charset="0"/>
              </a:rPr>
              <a:t>Closed Captioning </a:t>
            </a:r>
          </a:p>
          <a:p>
            <a:pPr>
              <a:lnSpc>
                <a:spcPct val="150000"/>
              </a:lnSpc>
              <a:buFont typeface="Arial" panose="020B0604020202020204" pitchFamily="34" charset="0"/>
              <a:buChar char="•"/>
            </a:pPr>
            <a:r>
              <a:rPr lang="en-US" dirty="0">
                <a:solidFill>
                  <a:srgbClr val="000000"/>
                </a:solidFill>
                <a:latin typeface="Trebuchet MS" panose="020B0703020202090204" pitchFamily="34" charset="0"/>
              </a:rPr>
              <a:t>Audio and Video Transcription</a:t>
            </a:r>
          </a:p>
          <a:p>
            <a:pPr>
              <a:lnSpc>
                <a:spcPct val="150000"/>
              </a:lnSpc>
              <a:buFont typeface="Arial" panose="020B0604020202020204" pitchFamily="34" charset="0"/>
              <a:buChar char="•"/>
            </a:pPr>
            <a:r>
              <a:rPr lang="en-US" dirty="0">
                <a:solidFill>
                  <a:srgbClr val="000000"/>
                </a:solidFill>
                <a:latin typeface="Trebuchet MS" panose="020B0703020202090204" pitchFamily="34" charset="0"/>
              </a:rPr>
              <a:t>Audio Descriptions</a:t>
            </a:r>
          </a:p>
          <a:p>
            <a:pPr>
              <a:lnSpc>
                <a:spcPct val="150000"/>
              </a:lnSpc>
              <a:buFont typeface="Arial" panose="020B0604020202020204" pitchFamily="34" charset="0"/>
              <a:buChar char="•"/>
            </a:pPr>
            <a:r>
              <a:rPr lang="en-US" dirty="0">
                <a:solidFill>
                  <a:srgbClr val="000000"/>
                </a:solidFill>
                <a:latin typeface="Trebuchet MS" panose="020B0703020202090204" pitchFamily="34" charset="0"/>
              </a:rPr>
              <a:t>Choosing a place to host my video that facilitates accessibility</a:t>
            </a:r>
          </a:p>
        </p:txBody>
      </p:sp>
    </p:spTree>
    <p:extLst>
      <p:ext uri="{BB962C8B-B14F-4D97-AF65-F5344CB8AC3E}">
        <p14:creationId xmlns:p14="http://schemas.microsoft.com/office/powerpoint/2010/main" val="1878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0DCC-CEB2-B341-A7FF-7B8055C83EB5}"/>
              </a:ext>
            </a:extLst>
          </p:cNvPr>
          <p:cNvSpPr>
            <a:spLocks noGrp="1"/>
          </p:cNvSpPr>
          <p:nvPr>
            <p:ph type="title"/>
          </p:nvPr>
        </p:nvSpPr>
        <p:spPr/>
        <p:txBody>
          <a:bodyPr/>
          <a:lstStyle/>
          <a:p>
            <a:r>
              <a:rPr lang="en-US" dirty="0"/>
              <a:t>QM is always your Resource point</a:t>
            </a:r>
          </a:p>
        </p:txBody>
      </p:sp>
      <p:pic>
        <p:nvPicPr>
          <p:cNvPr id="5" name="Content Placeholder 4">
            <a:extLst>
              <a:ext uri="{FF2B5EF4-FFF2-40B4-BE49-F238E27FC236}">
                <a16:creationId xmlns:a16="http://schemas.microsoft.com/office/drawing/2014/main" id="{62D43C9B-106F-FF4D-9147-B27ACC839ED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21822" y="2438400"/>
            <a:ext cx="7772400" cy="1981200"/>
          </a:xfrm>
        </p:spPr>
      </p:pic>
      <p:sp>
        <p:nvSpPr>
          <p:cNvPr id="6" name="TextBox 5">
            <a:extLst>
              <a:ext uri="{FF2B5EF4-FFF2-40B4-BE49-F238E27FC236}">
                <a16:creationId xmlns:a16="http://schemas.microsoft.com/office/drawing/2014/main" id="{C7B475F1-1C54-924D-8516-075E95D8E719}"/>
              </a:ext>
            </a:extLst>
          </p:cNvPr>
          <p:cNvSpPr txBox="1"/>
          <p:nvPr/>
        </p:nvSpPr>
        <p:spPr>
          <a:xfrm>
            <a:off x="533400" y="5257800"/>
            <a:ext cx="5105400" cy="646331"/>
          </a:xfrm>
          <a:prstGeom prst="rect">
            <a:avLst/>
          </a:prstGeom>
          <a:noFill/>
        </p:spPr>
        <p:txBody>
          <a:bodyPr wrap="square" rtlCol="0">
            <a:spAutoFit/>
          </a:bodyPr>
          <a:lstStyle/>
          <a:p>
            <a:r>
              <a:rPr lang="en-US" dirty="0"/>
              <a:t>Melissa Poole is the QM contact for this page</a:t>
            </a:r>
          </a:p>
          <a:p>
            <a:r>
              <a:rPr lang="en-US" dirty="0"/>
              <a:t>Register on the QM site</a:t>
            </a:r>
          </a:p>
        </p:txBody>
      </p:sp>
    </p:spTree>
    <p:extLst>
      <p:ext uri="{BB962C8B-B14F-4D97-AF65-F5344CB8AC3E}">
        <p14:creationId xmlns:p14="http://schemas.microsoft.com/office/powerpoint/2010/main" val="207315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descr="Female instructor presenting a lecture.">
            <a:extLst>
              <a:ext uri="{FF2B5EF4-FFF2-40B4-BE49-F238E27FC236}">
                <a16:creationId xmlns:a16="http://schemas.microsoft.com/office/drawing/2014/main" id="{A43A32DE-92C6-2843-ABC5-EDF836DA0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79669"/>
            <a:ext cx="6248400" cy="6248400"/>
          </a:xfrm>
          <a:prstGeom prst="rect">
            <a:avLst/>
          </a:prstGeom>
        </p:spPr>
      </p:pic>
      <p:sp>
        <p:nvSpPr>
          <p:cNvPr id="11" name="TextBox 10">
            <a:extLst>
              <a:ext uri="{FF2B5EF4-FFF2-40B4-BE49-F238E27FC236}">
                <a16:creationId xmlns:a16="http://schemas.microsoft.com/office/drawing/2014/main" id="{025AA69B-7C20-E745-AA15-A83C683EB19F}"/>
              </a:ext>
            </a:extLst>
          </p:cNvPr>
          <p:cNvSpPr txBox="1"/>
          <p:nvPr/>
        </p:nvSpPr>
        <p:spPr>
          <a:xfrm>
            <a:off x="762000" y="6428069"/>
            <a:ext cx="3048000" cy="400110"/>
          </a:xfrm>
          <a:prstGeom prst="rect">
            <a:avLst/>
          </a:prstGeom>
          <a:noFill/>
        </p:spPr>
        <p:txBody>
          <a:bodyPr wrap="square" rtlCol="0">
            <a:spAutoFit/>
          </a:bodyPr>
          <a:lstStyle/>
          <a:p>
            <a:r>
              <a:rPr lang="en-US" sz="1000" dirty="0" err="1"/>
              <a:t>www.freepik.com</a:t>
            </a:r>
            <a:r>
              <a:rPr lang="en-US" sz="1000" dirty="0"/>
              <a:t>/free-vector/business-woman-giving-a-speech-showing-sales_1311610.htm</a:t>
            </a:r>
          </a:p>
        </p:txBody>
      </p:sp>
    </p:spTree>
    <p:extLst>
      <p:ext uri="{BB962C8B-B14F-4D97-AF65-F5344CB8AC3E}">
        <p14:creationId xmlns:p14="http://schemas.microsoft.com/office/powerpoint/2010/main" val="88962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459C-9454-064D-954E-3F7AAA96BE7A}"/>
              </a:ext>
            </a:extLst>
          </p:cNvPr>
          <p:cNvSpPr>
            <a:spLocks noGrp="1"/>
          </p:cNvSpPr>
          <p:nvPr>
            <p:ph type="title"/>
          </p:nvPr>
        </p:nvSpPr>
        <p:spPr/>
        <p:txBody>
          <a:bodyPr/>
          <a:lstStyle/>
          <a:p>
            <a:r>
              <a:rPr lang="en-US" dirty="0"/>
              <a:t>It’s a video world!</a:t>
            </a:r>
          </a:p>
        </p:txBody>
      </p:sp>
      <p:sp>
        <p:nvSpPr>
          <p:cNvPr id="3" name="Text Placeholder 2">
            <a:extLst>
              <a:ext uri="{FF2B5EF4-FFF2-40B4-BE49-F238E27FC236}">
                <a16:creationId xmlns:a16="http://schemas.microsoft.com/office/drawing/2014/main" id="{D310BCDF-3D1C-D44C-A912-A11339CBDF00}"/>
              </a:ext>
            </a:extLst>
          </p:cNvPr>
          <p:cNvSpPr>
            <a:spLocks noGrp="1"/>
          </p:cNvSpPr>
          <p:nvPr>
            <p:ph type="body" idx="1"/>
          </p:nvPr>
        </p:nvSpPr>
        <p:spPr>
          <a:xfrm>
            <a:off x="609600" y="5508042"/>
            <a:ext cx="7727950" cy="643650"/>
          </a:xfrm>
        </p:spPr>
        <p:txBody>
          <a:bodyPr>
            <a:normAutofit/>
          </a:bodyPr>
          <a:lstStyle/>
          <a:p>
            <a:r>
              <a:rPr lang="en-US" sz="3600" dirty="0"/>
              <a:t>What are some of your favorites?</a:t>
            </a:r>
          </a:p>
          <a:p>
            <a:endParaRPr lang="en-US" dirty="0"/>
          </a:p>
        </p:txBody>
      </p:sp>
      <p:pic>
        <p:nvPicPr>
          <p:cNvPr id="5" name="Picture 4">
            <a:extLst>
              <a:ext uri="{FF2B5EF4-FFF2-40B4-BE49-F238E27FC236}">
                <a16:creationId xmlns:a16="http://schemas.microsoft.com/office/drawing/2014/main" id="{1BA643D8-B45A-B547-B6FF-4AAB4D7EBB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696534">
            <a:off x="228600" y="381000"/>
            <a:ext cx="1365560" cy="526716"/>
          </a:xfrm>
          <a:prstGeom prst="rect">
            <a:avLst/>
          </a:prstGeom>
        </p:spPr>
      </p:pic>
      <p:pic>
        <p:nvPicPr>
          <p:cNvPr id="7" name="Picture 6">
            <a:extLst>
              <a:ext uri="{FF2B5EF4-FFF2-40B4-BE49-F238E27FC236}">
                <a16:creationId xmlns:a16="http://schemas.microsoft.com/office/drawing/2014/main" id="{F47FE0ED-DD88-CC44-BFDB-CCFF7129E2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723900"/>
            <a:ext cx="1866900" cy="698500"/>
          </a:xfrm>
          <a:prstGeom prst="rect">
            <a:avLst/>
          </a:prstGeom>
        </p:spPr>
      </p:pic>
      <p:pic>
        <p:nvPicPr>
          <p:cNvPr id="9" name="Picture 8">
            <a:extLst>
              <a:ext uri="{FF2B5EF4-FFF2-40B4-BE49-F238E27FC236}">
                <a16:creationId xmlns:a16="http://schemas.microsoft.com/office/drawing/2014/main" id="{0F9C48AD-7254-F648-9AED-89835AAA9B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52600" y="907716"/>
            <a:ext cx="1148141" cy="1029368"/>
          </a:xfrm>
          <a:prstGeom prst="rect">
            <a:avLst/>
          </a:prstGeom>
        </p:spPr>
      </p:pic>
      <p:pic>
        <p:nvPicPr>
          <p:cNvPr id="11" name="Picture 10">
            <a:extLst>
              <a:ext uri="{FF2B5EF4-FFF2-40B4-BE49-F238E27FC236}">
                <a16:creationId xmlns:a16="http://schemas.microsoft.com/office/drawing/2014/main" id="{F23FCD9A-211B-6942-89D1-775429D22DC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67200" y="3352800"/>
            <a:ext cx="1524000" cy="1524000"/>
          </a:xfrm>
          <a:prstGeom prst="rect">
            <a:avLst/>
          </a:prstGeom>
        </p:spPr>
      </p:pic>
      <p:pic>
        <p:nvPicPr>
          <p:cNvPr id="13" name="Picture 12" descr="YouTube logo&#10;webcam &#10;skype logo&#10;zoom logo&#10;facetime log&#10;">
            <a:extLst>
              <a:ext uri="{FF2B5EF4-FFF2-40B4-BE49-F238E27FC236}">
                <a16:creationId xmlns:a16="http://schemas.microsoft.com/office/drawing/2014/main" id="{811CF336-DF8D-2644-ABE0-C0F427C1394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10000" y="307326"/>
            <a:ext cx="1358900" cy="1750890"/>
          </a:xfrm>
          <a:prstGeom prst="rect">
            <a:avLst/>
          </a:prstGeom>
        </p:spPr>
      </p:pic>
    </p:spTree>
    <p:extLst>
      <p:ext uri="{BB962C8B-B14F-4D97-AF65-F5344CB8AC3E}">
        <p14:creationId xmlns:p14="http://schemas.microsoft.com/office/powerpoint/2010/main" val="4082955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{7842D5B2-F383-AE43-AD2B-957F9508A94B}tf10001070</Template>
  <TotalTime>2347</TotalTime>
  <Words>786</Words>
  <Application>Microsoft Macintosh PowerPoint</Application>
  <PresentationFormat>On-screen Show (4:3)</PresentationFormat>
  <Paragraphs>74</Paragraphs>
  <Slides>19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Rockwell</vt:lpstr>
      <vt:lpstr>Rockwell Condensed</vt:lpstr>
      <vt:lpstr>Rockwell Extra Bold</vt:lpstr>
      <vt:lpstr>Trebuchet MS</vt:lpstr>
      <vt:lpstr>Wingdings</vt:lpstr>
      <vt:lpstr>Wood Type</vt:lpstr>
      <vt:lpstr>PowerPoint Presentation</vt:lpstr>
      <vt:lpstr>About Us.  </vt:lpstr>
      <vt:lpstr>Learning Objectives</vt:lpstr>
      <vt:lpstr>Accessibility is not an option</vt:lpstr>
      <vt:lpstr>Get the terms straight!</vt:lpstr>
      <vt:lpstr>PowerPoint Presentation</vt:lpstr>
      <vt:lpstr>QM is always your Resource point</vt:lpstr>
      <vt:lpstr>PowerPoint Presentation</vt:lpstr>
      <vt:lpstr>It’s a video world!</vt:lpstr>
      <vt:lpstr>If it wasn’t…</vt:lpstr>
      <vt:lpstr>The key is to get it right for everyone, not just because it’s the law</vt:lpstr>
      <vt:lpstr>It’s not the tool…  it’s the user!</vt:lpstr>
      <vt:lpstr>PowerPoint Presentation</vt:lpstr>
      <vt:lpstr>PowerPoint Presentation</vt:lpstr>
      <vt:lpstr>PowerPoint Presentation</vt:lpstr>
      <vt:lpstr>Small steps, Big Changes</vt:lpstr>
      <vt:lpstr>Simple  Easy  free</vt:lpstr>
      <vt:lpstr>Begin at the Beginning…Your Welcome to class message </vt:lpstr>
      <vt:lpstr>Screencast o matic  workstations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Sale, Rachel</dc:creator>
  <cp:keywords/>
  <dc:description/>
  <cp:lastModifiedBy>Sale, Rachel</cp:lastModifiedBy>
  <cp:revision>30</cp:revision>
  <dcterms:created xsi:type="dcterms:W3CDTF">2018-10-10T20:55:02Z</dcterms:created>
  <dcterms:modified xsi:type="dcterms:W3CDTF">2018-10-23T18:21:14Z</dcterms:modified>
  <cp:category/>
</cp:coreProperties>
</file>