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17"/>
  </p:notesMasterIdLst>
  <p:sldIdLst>
    <p:sldId id="256" r:id="rId2"/>
    <p:sldId id="257" r:id="rId3"/>
    <p:sldId id="258" r:id="rId4"/>
    <p:sldId id="263" r:id="rId5"/>
    <p:sldId id="259" r:id="rId6"/>
    <p:sldId id="260" r:id="rId7"/>
    <p:sldId id="262" r:id="rId8"/>
    <p:sldId id="261" r:id="rId9"/>
    <p:sldId id="264" r:id="rId10"/>
    <p:sldId id="266" r:id="rId11"/>
    <p:sldId id="267" r:id="rId12"/>
    <p:sldId id="270" r:id="rId13"/>
    <p:sldId id="265" r:id="rId14"/>
    <p:sldId id="271" r:id="rId15"/>
    <p:sldId id="268"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60C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32" autoAdjust="0"/>
    <p:restoredTop sz="94884" autoAdjust="0"/>
  </p:normalViewPr>
  <p:slideViewPr>
    <p:cSldViewPr snapToGrid="0">
      <p:cViewPr varScale="1">
        <p:scale>
          <a:sx n="93" d="100"/>
          <a:sy n="93" d="100"/>
        </p:scale>
        <p:origin x="870" y="90"/>
      </p:cViewPr>
      <p:guideLst/>
    </p:cSldViewPr>
  </p:slideViewPr>
  <p:outlineViewPr>
    <p:cViewPr>
      <p:scale>
        <a:sx n="33" d="100"/>
        <a:sy n="33" d="100"/>
      </p:scale>
      <p:origin x="0" y="-312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681428-5CD7-4840-B80B-6CE7807BCDD4}" type="datetimeFigureOut">
              <a:rPr lang="en-US" smtClean="0"/>
              <a:t>4/9/2015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7941FA-4791-4960-AA92-E4E5D41D5D38}" type="slidenum">
              <a:rPr lang="en-US" smtClean="0"/>
              <a:t>‹#›</a:t>
            </a:fld>
            <a:endParaRPr lang="en-US"/>
          </a:p>
        </p:txBody>
      </p:sp>
    </p:spTree>
    <p:extLst>
      <p:ext uri="{BB962C8B-B14F-4D97-AF65-F5344CB8AC3E}">
        <p14:creationId xmlns:p14="http://schemas.microsoft.com/office/powerpoint/2010/main" val="34812859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7941FA-4791-4960-AA92-E4E5D41D5D38}" type="slidenum">
              <a:rPr lang="en-US" smtClean="0"/>
              <a:t>8</a:t>
            </a:fld>
            <a:endParaRPr lang="en-US"/>
          </a:p>
        </p:txBody>
      </p:sp>
    </p:spTree>
    <p:extLst>
      <p:ext uri="{BB962C8B-B14F-4D97-AF65-F5344CB8AC3E}">
        <p14:creationId xmlns:p14="http://schemas.microsoft.com/office/powerpoint/2010/main" val="36254644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B68E77E-E82F-4345-B0B2-3AD814C734FE}" type="datetimeFigureOut">
              <a:rPr lang="en-US" smtClean="0"/>
              <a:t>4/9/2015</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0D8CFED8-EE0D-4B21-86BE-7F86D4F8AFEC}" type="slidenum">
              <a:rPr lang="en-US" smtClean="0"/>
              <a:t>‹#›</a:t>
            </a:fld>
            <a:endParaRPr lang="en-US"/>
          </a:p>
        </p:txBody>
      </p:sp>
    </p:spTree>
    <p:extLst>
      <p:ext uri="{BB962C8B-B14F-4D97-AF65-F5344CB8AC3E}">
        <p14:creationId xmlns:p14="http://schemas.microsoft.com/office/powerpoint/2010/main" val="19245275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B68E77E-E82F-4345-B0B2-3AD814C734FE}" type="datetimeFigureOut">
              <a:rPr lang="en-US" smtClean="0"/>
              <a:t>4/9/2015</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0D8CFED8-EE0D-4B21-86BE-7F86D4F8AFEC}" type="slidenum">
              <a:rPr lang="en-US" smtClean="0"/>
              <a:t>‹#›</a:t>
            </a:fld>
            <a:endParaRPr lang="en-US"/>
          </a:p>
        </p:txBody>
      </p:sp>
    </p:spTree>
    <p:extLst>
      <p:ext uri="{BB962C8B-B14F-4D97-AF65-F5344CB8AC3E}">
        <p14:creationId xmlns:p14="http://schemas.microsoft.com/office/powerpoint/2010/main" val="39119013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B68E77E-E82F-4345-B0B2-3AD814C734FE}" type="datetimeFigureOut">
              <a:rPr lang="en-US" smtClean="0"/>
              <a:t>4/9/2015</a:t>
            </a:fld>
            <a:endParaRPr lang="en-US"/>
          </a:p>
        </p:txBody>
      </p:sp>
      <p:sp>
        <p:nvSpPr>
          <p:cNvPr id="5" name="Footer Placeholder 4"/>
          <p:cNvSpPr>
            <a:spLocks noGrp="1"/>
          </p:cNvSpPr>
          <p:nvPr>
            <p:ph type="ftr" sz="quarter" idx="11"/>
          </p:nvPr>
        </p:nvSpPr>
        <p:spPr/>
        <p:txBody>
          <a:bodyPr/>
          <a:lstStyle/>
          <a:p>
            <a:endParaRPr lang="en-US"/>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0D8CFED8-EE0D-4B21-86BE-7F86D4F8AFEC}" type="slidenum">
              <a:rPr lang="en-US" smtClean="0"/>
              <a:t>‹#›</a:t>
            </a:fld>
            <a:endParaRPr lang="en-US"/>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6725740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3B68E77E-E82F-4345-B0B2-3AD814C734FE}" type="datetimeFigureOut">
              <a:rPr lang="en-US" smtClean="0"/>
              <a:t>4/9/2015</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0D8CFED8-EE0D-4B21-86BE-7F86D4F8AFEC}" type="slidenum">
              <a:rPr lang="en-US" smtClean="0"/>
              <a:t>‹#›</a:t>
            </a:fld>
            <a:endParaRPr lang="en-US"/>
          </a:p>
        </p:txBody>
      </p:sp>
    </p:spTree>
    <p:extLst>
      <p:ext uri="{BB962C8B-B14F-4D97-AF65-F5344CB8AC3E}">
        <p14:creationId xmlns:p14="http://schemas.microsoft.com/office/powerpoint/2010/main" val="33608047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3B68E77E-E82F-4345-B0B2-3AD814C734FE}" type="datetimeFigureOut">
              <a:rPr lang="en-US" smtClean="0"/>
              <a:t>4/9/2015</a:t>
            </a:fld>
            <a:endParaRPr lang="en-US"/>
          </a:p>
        </p:txBody>
      </p:sp>
      <p:sp>
        <p:nvSpPr>
          <p:cNvPr id="6" name="Footer Placeholder 5"/>
          <p:cNvSpPr>
            <a:spLocks noGrp="1"/>
          </p:cNvSpPr>
          <p:nvPr>
            <p:ph type="ftr" sz="quarter" idx="11"/>
          </p:nvPr>
        </p:nvSpPr>
        <p:spPr/>
        <p:txBody>
          <a:bodyPr/>
          <a:lstStyle/>
          <a:p>
            <a:endParaRPr lang="en-US"/>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0D8CFED8-EE0D-4B21-86BE-7F86D4F8AFEC}" type="slidenum">
              <a:rPr lang="en-US" smtClean="0"/>
              <a:t>‹#›</a:t>
            </a:fld>
            <a:endParaRPr lang="en-US"/>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1911037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3B68E77E-E82F-4345-B0B2-3AD814C734FE}" type="datetimeFigureOut">
              <a:rPr lang="en-US" smtClean="0"/>
              <a:t>4/9/2015</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0D8CFED8-EE0D-4B21-86BE-7F86D4F8AFEC}" type="slidenum">
              <a:rPr lang="en-US" smtClean="0"/>
              <a:t>‹#›</a:t>
            </a:fld>
            <a:endParaRPr lang="en-US"/>
          </a:p>
        </p:txBody>
      </p:sp>
    </p:spTree>
    <p:extLst>
      <p:ext uri="{BB962C8B-B14F-4D97-AF65-F5344CB8AC3E}">
        <p14:creationId xmlns:p14="http://schemas.microsoft.com/office/powerpoint/2010/main" val="36765220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B68E77E-E82F-4345-B0B2-3AD814C734FE}" type="datetimeFigureOut">
              <a:rPr lang="en-US" smtClean="0"/>
              <a:t>4/9/2015</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D8CFED8-EE0D-4B21-86BE-7F86D4F8AFEC}" type="slidenum">
              <a:rPr lang="en-US" smtClean="0"/>
              <a:t>‹#›</a:t>
            </a:fld>
            <a:endParaRPr lang="en-US"/>
          </a:p>
        </p:txBody>
      </p:sp>
    </p:spTree>
    <p:extLst>
      <p:ext uri="{BB962C8B-B14F-4D97-AF65-F5344CB8AC3E}">
        <p14:creationId xmlns:p14="http://schemas.microsoft.com/office/powerpoint/2010/main" val="25789113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B68E77E-E82F-4345-B0B2-3AD814C734FE}" type="datetimeFigureOut">
              <a:rPr lang="en-US" smtClean="0"/>
              <a:t>4/9/2015</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D8CFED8-EE0D-4B21-86BE-7F86D4F8AFEC}" type="slidenum">
              <a:rPr lang="en-US" smtClean="0"/>
              <a:t>‹#›</a:t>
            </a:fld>
            <a:endParaRPr lang="en-US"/>
          </a:p>
        </p:txBody>
      </p:sp>
    </p:spTree>
    <p:extLst>
      <p:ext uri="{BB962C8B-B14F-4D97-AF65-F5344CB8AC3E}">
        <p14:creationId xmlns:p14="http://schemas.microsoft.com/office/powerpoint/2010/main" val="543409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B68E77E-E82F-4345-B0B2-3AD814C734FE}" type="datetimeFigureOut">
              <a:rPr lang="en-US" smtClean="0"/>
              <a:t>4/9/2015</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D8CFED8-EE0D-4B21-86BE-7F86D4F8AFEC}" type="slidenum">
              <a:rPr lang="en-US" smtClean="0"/>
              <a:t>‹#›</a:t>
            </a:fld>
            <a:endParaRPr lang="en-US"/>
          </a:p>
        </p:txBody>
      </p:sp>
    </p:spTree>
    <p:extLst>
      <p:ext uri="{BB962C8B-B14F-4D97-AF65-F5344CB8AC3E}">
        <p14:creationId xmlns:p14="http://schemas.microsoft.com/office/powerpoint/2010/main" val="6383810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B68E77E-E82F-4345-B0B2-3AD814C734FE}" type="datetimeFigureOut">
              <a:rPr lang="en-US" smtClean="0"/>
              <a:t>4/9/2015</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0D8CFED8-EE0D-4B21-86BE-7F86D4F8AFEC}" type="slidenum">
              <a:rPr lang="en-US" smtClean="0"/>
              <a:t>‹#›</a:t>
            </a:fld>
            <a:endParaRPr lang="en-US"/>
          </a:p>
        </p:txBody>
      </p:sp>
    </p:spTree>
    <p:extLst>
      <p:ext uri="{BB962C8B-B14F-4D97-AF65-F5344CB8AC3E}">
        <p14:creationId xmlns:p14="http://schemas.microsoft.com/office/powerpoint/2010/main" val="35842949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B68E77E-E82F-4345-B0B2-3AD814C734FE}" type="datetimeFigureOut">
              <a:rPr lang="en-US" smtClean="0"/>
              <a:t>4/9/2015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0D8CFED8-EE0D-4B21-86BE-7F86D4F8AFEC}" type="slidenum">
              <a:rPr lang="en-US" smtClean="0"/>
              <a:t>‹#›</a:t>
            </a:fld>
            <a:endParaRPr lang="en-US"/>
          </a:p>
        </p:txBody>
      </p:sp>
    </p:spTree>
    <p:extLst>
      <p:ext uri="{BB962C8B-B14F-4D97-AF65-F5344CB8AC3E}">
        <p14:creationId xmlns:p14="http://schemas.microsoft.com/office/powerpoint/2010/main" val="3680854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B68E77E-E82F-4345-B0B2-3AD814C734FE}" type="datetimeFigureOut">
              <a:rPr lang="en-US" smtClean="0"/>
              <a:t>4/9/2015</a:t>
            </a:fld>
            <a:endParaRPr lang="en-US"/>
          </a:p>
        </p:txBody>
      </p:sp>
      <p:sp>
        <p:nvSpPr>
          <p:cNvPr id="8" name="Footer Placeholder 7"/>
          <p:cNvSpPr>
            <a:spLocks noGrp="1"/>
          </p:cNvSpPr>
          <p:nvPr>
            <p:ph type="ftr" sz="quarter" idx="11"/>
          </p:nvPr>
        </p:nvSpPr>
        <p:spPr/>
        <p:txBody>
          <a:bodyPr/>
          <a:lstStyle/>
          <a:p>
            <a:endParaRPr lang="en-US"/>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0D8CFED8-EE0D-4B21-86BE-7F86D4F8AFEC}" type="slidenum">
              <a:rPr lang="en-US" smtClean="0"/>
              <a:t>‹#›</a:t>
            </a:fld>
            <a:endParaRPr lang="en-US"/>
          </a:p>
        </p:txBody>
      </p:sp>
    </p:spTree>
    <p:extLst>
      <p:ext uri="{BB962C8B-B14F-4D97-AF65-F5344CB8AC3E}">
        <p14:creationId xmlns:p14="http://schemas.microsoft.com/office/powerpoint/2010/main" val="8012577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B68E77E-E82F-4345-B0B2-3AD814C734FE}" type="datetimeFigureOut">
              <a:rPr lang="en-US" smtClean="0"/>
              <a:t>4/9/2015</a:t>
            </a:fld>
            <a:endParaRPr lang="en-US"/>
          </a:p>
        </p:txBody>
      </p:sp>
      <p:sp>
        <p:nvSpPr>
          <p:cNvPr id="4" name="Footer Placeholder 3"/>
          <p:cNvSpPr>
            <a:spLocks noGrp="1"/>
          </p:cNvSpPr>
          <p:nvPr>
            <p:ph type="ftr" sz="quarter" idx="11"/>
          </p:nvPr>
        </p:nvSpPr>
        <p:spPr/>
        <p:txBody>
          <a:bodyPr/>
          <a:lstStyle/>
          <a:p>
            <a:endParaRPr lang="en-US"/>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0D8CFED8-EE0D-4B21-86BE-7F86D4F8AFEC}" type="slidenum">
              <a:rPr lang="en-US" smtClean="0"/>
              <a:t>‹#›</a:t>
            </a:fld>
            <a:endParaRPr lang="en-US"/>
          </a:p>
        </p:txBody>
      </p:sp>
    </p:spTree>
    <p:extLst>
      <p:ext uri="{BB962C8B-B14F-4D97-AF65-F5344CB8AC3E}">
        <p14:creationId xmlns:p14="http://schemas.microsoft.com/office/powerpoint/2010/main" val="42588658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68E77E-E82F-4345-B0B2-3AD814C734FE}" type="datetimeFigureOut">
              <a:rPr lang="en-US" smtClean="0"/>
              <a:t>4/9/2015</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0D8CFED8-EE0D-4B21-86BE-7F86D4F8AFEC}" type="slidenum">
              <a:rPr lang="en-US" smtClean="0"/>
              <a:t>‹#›</a:t>
            </a:fld>
            <a:endParaRPr lang="en-US"/>
          </a:p>
        </p:txBody>
      </p:sp>
    </p:spTree>
    <p:extLst>
      <p:ext uri="{BB962C8B-B14F-4D97-AF65-F5344CB8AC3E}">
        <p14:creationId xmlns:p14="http://schemas.microsoft.com/office/powerpoint/2010/main" val="25425172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68E77E-E82F-4345-B0B2-3AD814C734FE}" type="datetimeFigureOut">
              <a:rPr lang="en-US" smtClean="0"/>
              <a:t>4/9/2015</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0D8CFED8-EE0D-4B21-86BE-7F86D4F8AFEC}" type="slidenum">
              <a:rPr lang="en-US" smtClean="0"/>
              <a:t>‹#›</a:t>
            </a:fld>
            <a:endParaRPr lang="en-US"/>
          </a:p>
        </p:txBody>
      </p:sp>
    </p:spTree>
    <p:extLst>
      <p:ext uri="{BB962C8B-B14F-4D97-AF65-F5344CB8AC3E}">
        <p14:creationId xmlns:p14="http://schemas.microsoft.com/office/powerpoint/2010/main" val="18395639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68E77E-E82F-4345-B0B2-3AD814C734FE}" type="datetimeFigureOut">
              <a:rPr lang="en-US" smtClean="0"/>
              <a:t>4/9/2015</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0D8CFED8-EE0D-4B21-86BE-7F86D4F8AFEC}" type="slidenum">
              <a:rPr lang="en-US" smtClean="0"/>
              <a:t>‹#›</a:t>
            </a:fld>
            <a:endParaRPr lang="en-US"/>
          </a:p>
        </p:txBody>
      </p:sp>
    </p:spTree>
    <p:extLst>
      <p:ext uri="{BB962C8B-B14F-4D97-AF65-F5344CB8AC3E}">
        <p14:creationId xmlns:p14="http://schemas.microsoft.com/office/powerpoint/2010/main" val="11316420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3B68E77E-E82F-4345-B0B2-3AD814C734FE}" type="datetimeFigureOut">
              <a:rPr lang="en-US" smtClean="0"/>
              <a:t>4/9/2015</a:t>
            </a:fld>
            <a:endParaRPr lang="en-US"/>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0D8CFED8-EE0D-4B21-86BE-7F86D4F8AFEC}" type="slidenum">
              <a:rPr lang="en-US" smtClean="0"/>
              <a:t>‹#›</a:t>
            </a:fld>
            <a:endParaRPr lang="en-US"/>
          </a:p>
        </p:txBody>
      </p:sp>
    </p:spTree>
    <p:extLst>
      <p:ext uri="{BB962C8B-B14F-4D97-AF65-F5344CB8AC3E}">
        <p14:creationId xmlns:p14="http://schemas.microsoft.com/office/powerpoint/2010/main" val="178133217"/>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hyperlink" Target="http://creativecommons.org/licenses/by-nc/4.0/"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creativecommons.org/licenses/by-nc/4.0/" TargetMode="Externa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mailto:jpenn@shoreline.edu"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41912" y="2793326"/>
            <a:ext cx="6686549" cy="1697086"/>
          </a:xfrm>
        </p:spPr>
        <p:txBody>
          <a:bodyPr>
            <a:normAutofit fontScale="90000"/>
          </a:bodyPr>
          <a:lstStyle/>
          <a:p>
            <a:r>
              <a:rPr lang="en-US" dirty="0"/>
              <a:t>Simple Tools That Make Alignment Easy</a:t>
            </a:r>
            <a:br>
              <a:rPr lang="en-US" dirty="0"/>
            </a:br>
            <a:endParaRPr lang="en-US" dirty="0"/>
          </a:p>
        </p:txBody>
      </p:sp>
      <p:sp>
        <p:nvSpPr>
          <p:cNvPr id="3" name="Subtitle 2"/>
          <p:cNvSpPr>
            <a:spLocks noGrp="1"/>
          </p:cNvSpPr>
          <p:nvPr>
            <p:ph type="subTitle" idx="1"/>
          </p:nvPr>
        </p:nvSpPr>
        <p:spPr/>
        <p:txBody>
          <a:bodyPr/>
          <a:lstStyle/>
          <a:p>
            <a:r>
              <a:rPr lang="en-US" dirty="0" smtClean="0"/>
              <a:t>Judy Meier Penn  and Livia </a:t>
            </a:r>
            <a:r>
              <a:rPr lang="en-US" dirty="0" err="1" smtClean="0"/>
              <a:t>Marly</a:t>
            </a:r>
            <a:r>
              <a:rPr lang="en-US" dirty="0" smtClean="0"/>
              <a:t> Sa’</a:t>
            </a:r>
          </a:p>
          <a:p>
            <a:r>
              <a:rPr lang="en-US" dirty="0" smtClean="0"/>
              <a:t>Shoreline Community College</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42422" y="0"/>
            <a:ext cx="2101578" cy="1246909"/>
          </a:xfrm>
          <a:prstGeom prst="rect">
            <a:avLst/>
          </a:prstGeom>
        </p:spPr>
      </p:pic>
    </p:spTree>
    <p:extLst>
      <p:ext uri="{BB962C8B-B14F-4D97-AF65-F5344CB8AC3E}">
        <p14:creationId xmlns:p14="http://schemas.microsoft.com/office/powerpoint/2010/main" val="17011863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6190" y="540235"/>
            <a:ext cx="7787810" cy="960668"/>
          </a:xfrm>
        </p:spPr>
        <p:txBody>
          <a:bodyPr>
            <a:normAutofit fontScale="90000"/>
          </a:bodyPr>
          <a:lstStyle/>
          <a:p>
            <a:r>
              <a:rPr lang="en-US" dirty="0"/>
              <a:t>Steps in Alignment</a:t>
            </a:r>
            <a:br>
              <a:rPr lang="en-US" dirty="0"/>
            </a:br>
            <a:r>
              <a:rPr lang="en-US" sz="3100" dirty="0"/>
              <a:t>4</a:t>
            </a:r>
            <a:r>
              <a:rPr lang="en-US" sz="3100" dirty="0" smtClean="0"/>
              <a:t>. </a:t>
            </a:r>
            <a:r>
              <a:rPr lang="en-US" sz="3100" dirty="0"/>
              <a:t>Compare Module Objectives &amp; </a:t>
            </a:r>
            <a:r>
              <a:rPr lang="en-US" sz="3100" dirty="0" smtClean="0"/>
              <a:t>Activities</a:t>
            </a:r>
            <a:endParaRPr lang="en-US" sz="3100" dirty="0"/>
          </a:p>
        </p:txBody>
      </p:sp>
      <p:pic>
        <p:nvPicPr>
          <p:cNvPr id="10" name="Picture 9"/>
          <p:cNvPicPr>
            <a:picLocks noChangeAspect="1"/>
          </p:cNvPicPr>
          <p:nvPr/>
        </p:nvPicPr>
        <p:blipFill rotWithShape="1">
          <a:blip r:embed="rId2"/>
          <a:srcRect l="5939" t="55728" r="33606" b="15149"/>
          <a:stretch/>
        </p:blipFill>
        <p:spPr>
          <a:xfrm>
            <a:off x="1356190" y="1717489"/>
            <a:ext cx="7512281" cy="2035669"/>
          </a:xfrm>
          <a:prstGeom prst="rect">
            <a:avLst/>
          </a:prstGeom>
        </p:spPr>
      </p:pic>
      <p:pic>
        <p:nvPicPr>
          <p:cNvPr id="20" name="Picture 19"/>
          <p:cNvPicPr/>
          <p:nvPr/>
        </p:nvPicPr>
        <p:blipFill>
          <a:blip r:embed="rId3">
            <a:extLst>
              <a:ext uri="{28A0092B-C50C-407E-A947-70E740481C1C}">
                <a14:useLocalDpi xmlns:a14="http://schemas.microsoft.com/office/drawing/2010/main" val="0"/>
              </a:ext>
            </a:extLst>
          </a:blip>
          <a:srcRect/>
          <a:stretch>
            <a:fillRect/>
          </a:stretch>
        </p:blipFill>
        <p:spPr bwMode="auto">
          <a:xfrm>
            <a:off x="1608225" y="5333656"/>
            <a:ext cx="672941" cy="236696"/>
          </a:xfrm>
          <a:prstGeom prst="rect">
            <a:avLst/>
          </a:prstGeom>
          <a:noFill/>
          <a:ln>
            <a:noFill/>
          </a:ln>
        </p:spPr>
      </p:pic>
      <p:sp>
        <p:nvSpPr>
          <p:cNvPr id="18" name="TextBox 17"/>
          <p:cNvSpPr txBox="1"/>
          <p:nvPr/>
        </p:nvSpPr>
        <p:spPr>
          <a:xfrm>
            <a:off x="2331570" y="5247184"/>
            <a:ext cx="6296891" cy="669414"/>
          </a:xfrm>
          <a:prstGeom prst="rect">
            <a:avLst/>
          </a:prstGeom>
          <a:noFill/>
        </p:spPr>
        <p:txBody>
          <a:bodyPr wrap="square" rtlCol="0">
            <a:spAutoFit/>
          </a:bodyPr>
          <a:lstStyle/>
          <a:p>
            <a:r>
              <a:rPr lang="en-US" sz="1200" dirty="0"/>
              <a:t>QM Alignment Table by Livia </a:t>
            </a:r>
            <a:r>
              <a:rPr lang="en-US" sz="1200" dirty="0" err="1"/>
              <a:t>Marly</a:t>
            </a:r>
            <a:r>
              <a:rPr lang="en-US" sz="1200" dirty="0"/>
              <a:t> Sa is licensed under a </a:t>
            </a:r>
            <a:r>
              <a:rPr lang="en-US" sz="1200" u="sng" dirty="0">
                <a:hlinkClick r:id="rId4"/>
              </a:rPr>
              <a:t>Creative Commons Attribution-</a:t>
            </a:r>
            <a:r>
              <a:rPr lang="en-US" sz="1200" u="sng" dirty="0" err="1">
                <a:hlinkClick r:id="rId4"/>
              </a:rPr>
              <a:t>NonCommercial</a:t>
            </a:r>
            <a:r>
              <a:rPr lang="en-US" sz="1200" u="sng" dirty="0">
                <a:hlinkClick r:id="rId4"/>
              </a:rPr>
              <a:t> 4.0 International License</a:t>
            </a:r>
            <a:r>
              <a:rPr lang="en-US" sz="1200" dirty="0"/>
              <a:t>.</a:t>
            </a:r>
          </a:p>
          <a:p>
            <a:endParaRPr lang="en-US" sz="1350" dirty="0"/>
          </a:p>
        </p:txBody>
      </p:sp>
    </p:spTree>
    <p:extLst>
      <p:ext uri="{BB962C8B-B14F-4D97-AF65-F5344CB8AC3E}">
        <p14:creationId xmlns:p14="http://schemas.microsoft.com/office/powerpoint/2010/main" val="7521190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pic>
        <p:nvPicPr>
          <p:cNvPr id="10" name="Picture 9"/>
          <p:cNvPicPr>
            <a:picLocks noChangeAspect="1"/>
          </p:cNvPicPr>
          <p:nvPr/>
        </p:nvPicPr>
        <p:blipFill rotWithShape="1">
          <a:blip r:embed="rId2"/>
          <a:srcRect l="19194" t="23091" r="25351" b="24481"/>
          <a:stretch/>
        </p:blipFill>
        <p:spPr>
          <a:xfrm>
            <a:off x="1238244" y="1539448"/>
            <a:ext cx="7606146" cy="4044989"/>
          </a:xfrm>
          <a:prstGeom prst="rect">
            <a:avLst/>
          </a:prstGeom>
        </p:spPr>
      </p:pic>
      <p:sp>
        <p:nvSpPr>
          <p:cNvPr id="5" name="Rounded Rectangle 4"/>
          <p:cNvSpPr/>
          <p:nvPr/>
        </p:nvSpPr>
        <p:spPr>
          <a:xfrm>
            <a:off x="1356190" y="2986129"/>
            <a:ext cx="4671392" cy="571782"/>
          </a:xfrm>
          <a:prstGeom prst="round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ounded Rectangle 5"/>
          <p:cNvSpPr/>
          <p:nvPr/>
        </p:nvSpPr>
        <p:spPr>
          <a:xfrm>
            <a:off x="6160432" y="5122221"/>
            <a:ext cx="2196548" cy="293768"/>
          </a:xfrm>
          <a:prstGeom prst="round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Oval 7"/>
          <p:cNvSpPr/>
          <p:nvPr/>
        </p:nvSpPr>
        <p:spPr>
          <a:xfrm>
            <a:off x="5041317" y="3701459"/>
            <a:ext cx="1192696" cy="112368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latin typeface="Arial" panose="020B0604020202020204" pitchFamily="34" charset="0"/>
                <a:cs typeface="Arial" panose="020B0604020202020204" pitchFamily="34" charset="0"/>
              </a:rPr>
              <a:t>?</a:t>
            </a:r>
            <a:endParaRPr lang="en-US" sz="6000" dirty="0">
              <a:latin typeface="Arial" panose="020B0604020202020204" pitchFamily="34" charset="0"/>
              <a:cs typeface="Arial" panose="020B0604020202020204" pitchFamily="34" charset="0"/>
            </a:endParaRPr>
          </a:p>
        </p:txBody>
      </p:sp>
      <p:sp>
        <p:nvSpPr>
          <p:cNvPr id="11" name="Title 1"/>
          <p:cNvSpPr txBox="1">
            <a:spLocks/>
          </p:cNvSpPr>
          <p:nvPr/>
        </p:nvSpPr>
        <p:spPr>
          <a:xfrm>
            <a:off x="1356190" y="540235"/>
            <a:ext cx="7787810" cy="960668"/>
          </a:xfrm>
          <a:prstGeom prst="rect">
            <a:avLst/>
          </a:prstGeom>
        </p:spPr>
        <p:txBody>
          <a:bodyPr vert="horz" lIns="91440" tIns="45720" rIns="91440" bIns="45720" rtlCol="0" anchor="t">
            <a:normAutofit fontScale="90000" lnSpcReduction="100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mtClean="0"/>
              <a:t>Steps in Alignment</a:t>
            </a:r>
            <a:br>
              <a:rPr lang="en-US" smtClean="0"/>
            </a:br>
            <a:r>
              <a:rPr lang="en-US" sz="3100" smtClean="0"/>
              <a:t>4. Compare Module Objectives &amp; Activities</a:t>
            </a:r>
            <a:endParaRPr lang="en-US" sz="3100" dirty="0"/>
          </a:p>
        </p:txBody>
      </p:sp>
    </p:spTree>
    <p:extLst>
      <p:ext uri="{BB962C8B-B14F-4D97-AF65-F5344CB8AC3E}">
        <p14:creationId xmlns:p14="http://schemas.microsoft.com/office/powerpoint/2010/main" val="1005321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par>
                          <p:cTn id="11" fill="hold">
                            <p:stCondLst>
                              <p:cond delay="0"/>
                            </p:stCondLst>
                            <p:childTnLst>
                              <p:par>
                                <p:cTn id="12" presetID="10" presetClass="entr" presetSubtype="0"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6" y="595867"/>
            <a:ext cx="7122020" cy="960668"/>
          </a:xfrm>
        </p:spPr>
        <p:txBody>
          <a:bodyPr>
            <a:normAutofit fontScale="90000"/>
          </a:bodyPr>
          <a:lstStyle/>
          <a:p>
            <a:r>
              <a:rPr lang="en-US" dirty="0"/>
              <a:t>Steps in Alignment</a:t>
            </a:r>
            <a:br>
              <a:rPr lang="en-US" dirty="0"/>
            </a:br>
            <a:r>
              <a:rPr lang="en-US" sz="2325" dirty="0"/>
              <a:t>5. Compare Module &amp; Course Objectives</a:t>
            </a:r>
            <a:endParaRPr lang="en-US" sz="2325" dirty="0"/>
          </a:p>
        </p:txBody>
      </p:sp>
      <p:sp>
        <p:nvSpPr>
          <p:cNvPr id="3" name="Rectangle 2"/>
          <p:cNvSpPr>
            <a:spLocks noChangeArrowheads="1"/>
          </p:cNvSpPr>
          <p:nvPr/>
        </p:nvSpPr>
        <p:spPr bwMode="auto">
          <a:xfrm>
            <a:off x="2219500" y="5067347"/>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US" sz="1350"/>
          </a:p>
        </p:txBody>
      </p:sp>
      <p:pic>
        <p:nvPicPr>
          <p:cNvPr id="4097"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077" y="5495169"/>
            <a:ext cx="671513" cy="23574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2219500" y="5520709"/>
            <a:ext cx="618823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eaLnBrk="0" fontAlgn="base" hangingPunct="0">
              <a:spcBef>
                <a:spcPct val="0"/>
              </a:spcBef>
              <a:spcAft>
                <a:spcPct val="0"/>
              </a:spcAft>
            </a:pPr>
            <a:r>
              <a:rPr lang="en-US" altLang="en-US" sz="750">
                <a:latin typeface="Century Gothic" panose="020B0502020202020204" pitchFamily="34" charset="0"/>
                <a:ea typeface="Times New Roman" panose="02020603050405020304" pitchFamily="18" charset="0"/>
                <a:cs typeface="Times New Roman" panose="02020603050405020304" pitchFamily="18" charset="0"/>
              </a:rPr>
              <a:t> Alignment Table by Judy Meier Penn is licensed under a </a:t>
            </a:r>
            <a:r>
              <a:rPr lang="en-US" altLang="en-US" sz="750">
                <a:latin typeface="Century Gothic" panose="020B0502020202020204" pitchFamily="34" charset="0"/>
                <a:ea typeface="Times New Roman" panose="02020603050405020304" pitchFamily="18" charset="0"/>
                <a:cs typeface="Times New Roman" panose="02020603050405020304" pitchFamily="18" charset="0"/>
                <a:hlinkClick r:id="rId3"/>
              </a:rPr>
              <a:t>Creative Commons Attribution-NonCommercial 4.0 International License</a:t>
            </a:r>
            <a:r>
              <a:rPr lang="en-US" altLang="en-US" sz="750">
                <a:latin typeface="Century Gothic" panose="020B0502020202020204" pitchFamily="34" charset="0"/>
                <a:ea typeface="Times New Roman" panose="02020603050405020304" pitchFamily="18" charset="0"/>
                <a:cs typeface="Times New Roman" panose="02020603050405020304" pitchFamily="18" charset="0"/>
              </a:rPr>
              <a:t>.</a:t>
            </a:r>
            <a:endParaRPr lang="en-US" altLang="en-US" sz="1350">
              <a:latin typeface="Arial" panose="020B0604020202020204" pitchFamily="34" charset="0"/>
            </a:endParaRPr>
          </a:p>
        </p:txBody>
      </p:sp>
      <p:pic>
        <p:nvPicPr>
          <p:cNvPr id="6" name="Picture 5"/>
          <p:cNvPicPr>
            <a:picLocks noChangeAspect="1"/>
          </p:cNvPicPr>
          <p:nvPr/>
        </p:nvPicPr>
        <p:blipFill rotWithShape="1">
          <a:blip r:embed="rId4"/>
          <a:srcRect l="29667" t="37886" r="29151" b="29401"/>
          <a:stretch/>
        </p:blipFill>
        <p:spPr>
          <a:xfrm>
            <a:off x="1882833" y="1644992"/>
            <a:ext cx="6446520" cy="2880536"/>
          </a:xfrm>
          <a:prstGeom prst="rect">
            <a:avLst/>
          </a:prstGeom>
        </p:spPr>
      </p:pic>
    </p:spTree>
    <p:extLst>
      <p:ext uri="{BB962C8B-B14F-4D97-AF65-F5344CB8AC3E}">
        <p14:creationId xmlns:p14="http://schemas.microsoft.com/office/powerpoint/2010/main" val="38892913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3431" y="647238"/>
            <a:ext cx="7122020" cy="960668"/>
          </a:xfrm>
        </p:spPr>
        <p:txBody>
          <a:bodyPr>
            <a:normAutofit fontScale="90000"/>
          </a:bodyPr>
          <a:lstStyle/>
          <a:p>
            <a:r>
              <a:rPr lang="en-US" dirty="0"/>
              <a:t>Steps in Alignment</a:t>
            </a:r>
            <a:br>
              <a:rPr lang="en-US" dirty="0"/>
            </a:br>
            <a:r>
              <a:rPr lang="en-US" sz="2325" dirty="0"/>
              <a:t>5. Compare Module &amp; Course Objectives</a:t>
            </a:r>
            <a:endParaRPr lang="en-US" sz="2325" dirty="0"/>
          </a:p>
        </p:txBody>
      </p:sp>
      <p:pic>
        <p:nvPicPr>
          <p:cNvPr id="11" name="Picture 10"/>
          <p:cNvPicPr>
            <a:picLocks noChangeAspect="1"/>
          </p:cNvPicPr>
          <p:nvPr/>
        </p:nvPicPr>
        <p:blipFill rotWithShape="1">
          <a:blip r:embed="rId2"/>
          <a:srcRect l="27612" t="29137" r="8198" b="19132"/>
          <a:stretch/>
        </p:blipFill>
        <p:spPr>
          <a:xfrm>
            <a:off x="1564029" y="1582223"/>
            <a:ext cx="7440824" cy="3373034"/>
          </a:xfrm>
          <a:prstGeom prst="rect">
            <a:avLst/>
          </a:prstGeom>
        </p:spPr>
      </p:pic>
    </p:spTree>
    <p:extLst>
      <p:ext uri="{BB962C8B-B14F-4D97-AF65-F5344CB8AC3E}">
        <p14:creationId xmlns:p14="http://schemas.microsoft.com/office/powerpoint/2010/main" val="13262701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0575" y="624110"/>
            <a:ext cx="7013825" cy="1280890"/>
          </a:xfrm>
        </p:spPr>
        <p:txBody>
          <a:bodyPr/>
          <a:lstStyle/>
          <a:p>
            <a:r>
              <a:rPr lang="en-US" dirty="0" smtClean="0"/>
              <a:t>Summary of Steps in Alignment</a:t>
            </a:r>
            <a:endParaRPr lang="en-US" dirty="0"/>
          </a:p>
        </p:txBody>
      </p:sp>
      <p:sp>
        <p:nvSpPr>
          <p:cNvPr id="3" name="Content Placeholder 2"/>
          <p:cNvSpPr>
            <a:spLocks noGrp="1"/>
          </p:cNvSpPr>
          <p:nvPr>
            <p:ph idx="1"/>
          </p:nvPr>
        </p:nvSpPr>
        <p:spPr>
          <a:xfrm>
            <a:off x="1942415" y="1473034"/>
            <a:ext cx="6591985" cy="3777622"/>
          </a:xfrm>
        </p:spPr>
        <p:txBody>
          <a:bodyPr>
            <a:normAutofit fontScale="92500" lnSpcReduction="10000"/>
          </a:bodyPr>
          <a:lstStyle/>
          <a:p>
            <a:pPr>
              <a:buFont typeface="+mj-lt"/>
              <a:buAutoNum type="arabicPeriod"/>
            </a:pPr>
            <a:r>
              <a:rPr lang="en-US" dirty="0" smtClean="0"/>
              <a:t>Review Course Description and assess “dominant” Bloom’s level.</a:t>
            </a:r>
          </a:p>
          <a:p>
            <a:pPr>
              <a:buFont typeface="+mj-lt"/>
              <a:buAutoNum type="arabicPeriod"/>
            </a:pPr>
            <a:r>
              <a:rPr lang="en-US" dirty="0" smtClean="0"/>
              <a:t>Do Course Activities (as a group) mostly fit that same Bloom’s level?</a:t>
            </a:r>
          </a:p>
          <a:p>
            <a:pPr>
              <a:buFont typeface="+mj-lt"/>
              <a:buAutoNum type="arabicPeriod"/>
            </a:pPr>
            <a:r>
              <a:rPr lang="en-US" dirty="0" smtClean="0"/>
              <a:t>Create Module Objectives from Course Activities (if needed)</a:t>
            </a:r>
          </a:p>
          <a:p>
            <a:pPr>
              <a:buFont typeface="+mj-lt"/>
              <a:buAutoNum type="arabicPeriod"/>
            </a:pPr>
            <a:r>
              <a:rPr lang="en-US" dirty="0" smtClean="0"/>
              <a:t>Check Alignment of Module Objectives and Course Activities</a:t>
            </a:r>
          </a:p>
          <a:p>
            <a:pPr>
              <a:buFont typeface="+mj-lt"/>
              <a:buAutoNum type="arabicPeriod"/>
            </a:pPr>
            <a:r>
              <a:rPr lang="en-US" dirty="0" smtClean="0"/>
              <a:t>Check Alignment of Module Objectives with Course Objectives</a:t>
            </a:r>
          </a:p>
          <a:p>
            <a:pPr>
              <a:buFont typeface="+mj-lt"/>
              <a:buAutoNum type="arabicPeriod"/>
            </a:pPr>
            <a:endParaRPr lang="en-US" dirty="0"/>
          </a:p>
          <a:p>
            <a:pPr marL="0" indent="0" algn="ctr">
              <a:buNone/>
            </a:pPr>
            <a:r>
              <a:rPr lang="en-US" dirty="0" smtClean="0">
                <a:latin typeface="Kristen ITC" panose="03050502040202030202" pitchFamily="66" charset="0"/>
              </a:rPr>
              <a:t>WOO-HOO!  Your Course is Aligned!  </a:t>
            </a:r>
          </a:p>
          <a:p>
            <a:pPr marL="0" indent="0">
              <a:buNone/>
            </a:pPr>
            <a:endParaRPr lang="en-US" dirty="0" smtClean="0"/>
          </a:p>
          <a:p>
            <a:pPr>
              <a:buFont typeface="+mj-lt"/>
              <a:buAutoNum type="arabicPeriod"/>
            </a:pPr>
            <a:endParaRPr lang="en-US" dirty="0" smtClean="0"/>
          </a:p>
          <a:p>
            <a:pPr>
              <a:buFont typeface="+mj-lt"/>
              <a:buAutoNum type="arabicPeriod"/>
            </a:pP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6306" y="5250656"/>
            <a:ext cx="4407694" cy="1500188"/>
          </a:xfrm>
          <a:prstGeom prst="rect">
            <a:avLst/>
          </a:prstGeom>
        </p:spPr>
      </p:pic>
    </p:spTree>
    <p:extLst>
      <p:ext uri="{BB962C8B-B14F-4D97-AF65-F5344CB8AC3E}">
        <p14:creationId xmlns:p14="http://schemas.microsoft.com/office/powerpoint/2010/main" val="57761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0309" y="256822"/>
            <a:ext cx="7160029" cy="1427219"/>
          </a:xfrm>
        </p:spPr>
        <p:txBody>
          <a:bodyPr>
            <a:normAutofit fontScale="90000"/>
          </a:bodyPr>
          <a:lstStyle/>
          <a:p>
            <a:r>
              <a:rPr lang="en-US" dirty="0" smtClean="0"/>
              <a:t>Questions?  </a:t>
            </a:r>
            <a:br>
              <a:rPr lang="en-US" dirty="0" smtClean="0"/>
            </a:br>
            <a:r>
              <a:rPr lang="en-US" dirty="0" smtClean="0"/>
              <a:t/>
            </a:r>
            <a:br>
              <a:rPr lang="en-US" dirty="0" smtClean="0"/>
            </a:br>
            <a:r>
              <a:rPr lang="en-US" dirty="0" smtClean="0"/>
              <a:t>Resources </a:t>
            </a:r>
            <a:r>
              <a:rPr lang="en-US" sz="2700" dirty="0" smtClean="0"/>
              <a:t>(Posted </a:t>
            </a:r>
            <a:r>
              <a:rPr lang="en-US" sz="2700" dirty="0" smtClean="0"/>
              <a:t>on Conference </a:t>
            </a:r>
            <a:r>
              <a:rPr lang="en-US" sz="2700" dirty="0" smtClean="0"/>
              <a:t>Site)</a:t>
            </a:r>
            <a:endParaRPr lang="en-US" dirty="0"/>
          </a:p>
        </p:txBody>
      </p:sp>
      <p:sp>
        <p:nvSpPr>
          <p:cNvPr id="3" name="Content Placeholder 2"/>
          <p:cNvSpPr>
            <a:spLocks noGrp="1"/>
          </p:cNvSpPr>
          <p:nvPr>
            <p:ph idx="1"/>
          </p:nvPr>
        </p:nvSpPr>
        <p:spPr>
          <a:xfrm>
            <a:off x="2017048" y="1822553"/>
            <a:ext cx="6686550" cy="2833217"/>
          </a:xfrm>
        </p:spPr>
        <p:txBody>
          <a:bodyPr>
            <a:normAutofit fontScale="92500" lnSpcReduction="10000"/>
          </a:bodyPr>
          <a:lstStyle/>
          <a:p>
            <a:r>
              <a:rPr lang="en-US" dirty="0" smtClean="0"/>
              <a:t>Copy of Presentation Slides</a:t>
            </a:r>
          </a:p>
          <a:p>
            <a:r>
              <a:rPr lang="en-US" dirty="0" smtClean="0"/>
              <a:t>Bloom’s Taxonomy Verb List</a:t>
            </a:r>
          </a:p>
          <a:p>
            <a:r>
              <a:rPr lang="en-US" dirty="0" smtClean="0"/>
              <a:t>Templates:</a:t>
            </a:r>
          </a:p>
          <a:p>
            <a:pPr lvl="1"/>
            <a:r>
              <a:rPr lang="en-US" dirty="0" smtClean="0"/>
              <a:t>Table for Alignment of Course &amp; Module LOs</a:t>
            </a:r>
          </a:p>
          <a:p>
            <a:pPr lvl="1"/>
            <a:r>
              <a:rPr lang="en-US" dirty="0" smtClean="0"/>
              <a:t>BIOL 126 Table for Alignment of Course &amp; Module LOs</a:t>
            </a:r>
          </a:p>
          <a:p>
            <a:pPr lvl="1"/>
            <a:r>
              <a:rPr lang="en-US" dirty="0" smtClean="0"/>
              <a:t>QM Alignment Table Template</a:t>
            </a:r>
          </a:p>
          <a:p>
            <a:pPr marL="342900" lvl="1" indent="0">
              <a:buNone/>
            </a:pPr>
            <a:endParaRPr lang="en-US" dirty="0" smtClean="0"/>
          </a:p>
          <a:p>
            <a:r>
              <a:rPr lang="en-US" dirty="0" smtClean="0"/>
              <a:t>For More Information:   </a:t>
            </a:r>
            <a:r>
              <a:rPr lang="en-US" dirty="0" smtClean="0">
                <a:solidFill>
                  <a:srgbClr val="060C7A"/>
                </a:solidFill>
              </a:rPr>
              <a:t> </a:t>
            </a:r>
            <a:r>
              <a:rPr lang="en-US" dirty="0" smtClean="0">
                <a:solidFill>
                  <a:srgbClr val="060C7A"/>
                </a:solidFill>
                <a:hlinkClick r:id="rId2"/>
              </a:rPr>
              <a:t>jpenn@shoreline.edu</a:t>
            </a:r>
            <a:r>
              <a:rPr lang="en-US" dirty="0" smtClean="0">
                <a:solidFill>
                  <a:srgbClr val="060C7A"/>
                </a:solidFill>
              </a:rPr>
              <a:t> </a:t>
            </a:r>
            <a:endParaRPr lang="en-US" dirty="0">
              <a:solidFill>
                <a:srgbClr val="060C7A"/>
              </a:solidFill>
            </a:endParaRPr>
          </a:p>
        </p:txBody>
      </p:sp>
      <p:sp>
        <p:nvSpPr>
          <p:cNvPr id="4" name="TextBox 3"/>
          <p:cNvSpPr txBox="1"/>
          <p:nvPr/>
        </p:nvSpPr>
        <p:spPr>
          <a:xfrm>
            <a:off x="6842589" y="5034395"/>
            <a:ext cx="2097749" cy="738664"/>
          </a:xfrm>
          <a:prstGeom prst="rect">
            <a:avLst/>
          </a:prstGeom>
          <a:noFill/>
        </p:spPr>
        <p:txBody>
          <a:bodyPr wrap="square" rtlCol="0">
            <a:spAutoFit/>
          </a:bodyPr>
          <a:lstStyle/>
          <a:p>
            <a:r>
              <a:rPr lang="en-US" sz="2100" dirty="0"/>
              <a:t>Thanks for attending!</a:t>
            </a:r>
            <a:endParaRPr lang="en-US" sz="21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63373" y="5034395"/>
            <a:ext cx="1239653" cy="735512"/>
          </a:xfrm>
          <a:prstGeom prst="rect">
            <a:avLst/>
          </a:prstGeom>
        </p:spPr>
      </p:pic>
    </p:spTree>
    <p:extLst>
      <p:ext uri="{BB962C8B-B14F-4D97-AF65-F5344CB8AC3E}">
        <p14:creationId xmlns:p14="http://schemas.microsoft.com/office/powerpoint/2010/main" val="32694499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Alignment?</a:t>
            </a:r>
            <a:endParaRPr lang="en-US" dirty="0"/>
          </a:p>
        </p:txBody>
      </p:sp>
      <p:grpSp>
        <p:nvGrpSpPr>
          <p:cNvPr id="3" name="Group 2"/>
          <p:cNvGrpSpPr/>
          <p:nvPr/>
        </p:nvGrpSpPr>
        <p:grpSpPr>
          <a:xfrm>
            <a:off x="1944694" y="2295573"/>
            <a:ext cx="1971876" cy="1697963"/>
            <a:chOff x="2592925" y="1917761"/>
            <a:chExt cx="2629168" cy="2263951"/>
          </a:xfrm>
        </p:grpSpPr>
        <p:sp>
          <p:nvSpPr>
            <p:cNvPr id="5" name="TextBox 4"/>
            <p:cNvSpPr txBox="1"/>
            <p:nvPr/>
          </p:nvSpPr>
          <p:spPr>
            <a:xfrm>
              <a:off x="2619037" y="1917761"/>
              <a:ext cx="1288472" cy="400109"/>
            </a:xfrm>
            <a:prstGeom prst="rect">
              <a:avLst/>
            </a:prstGeom>
            <a:noFill/>
            <a:ln>
              <a:solidFill>
                <a:schemeClr val="accent1"/>
              </a:solidFill>
            </a:ln>
          </p:spPr>
          <p:txBody>
            <a:bodyPr wrap="square" rtlCol="0">
              <a:spAutoFit/>
            </a:bodyPr>
            <a:lstStyle/>
            <a:p>
              <a:pPr algn="ctr"/>
              <a:r>
                <a:rPr lang="en-US" sz="1350" dirty="0"/>
                <a:t>SOCIETY</a:t>
              </a:r>
              <a:endParaRPr lang="en-US" sz="1350" dirty="0"/>
            </a:p>
          </p:txBody>
        </p:sp>
        <p:sp>
          <p:nvSpPr>
            <p:cNvPr id="9" name="TextBox 8"/>
            <p:cNvSpPr txBox="1"/>
            <p:nvPr/>
          </p:nvSpPr>
          <p:spPr>
            <a:xfrm>
              <a:off x="2592925" y="2673606"/>
              <a:ext cx="2629168" cy="1508106"/>
            </a:xfrm>
            <a:prstGeom prst="rect">
              <a:avLst/>
            </a:prstGeom>
            <a:noFill/>
          </p:spPr>
          <p:txBody>
            <a:bodyPr wrap="square" rtlCol="0">
              <a:spAutoFit/>
            </a:bodyPr>
            <a:lstStyle/>
            <a:p>
              <a:r>
                <a:rPr lang="en-US" sz="1350" dirty="0"/>
                <a:t>…expects members to be productive, to have mastered knowledge &amp; skills for their professions</a:t>
              </a:r>
              <a:endParaRPr lang="en-US" sz="1350" dirty="0"/>
            </a:p>
          </p:txBody>
        </p:sp>
      </p:grpSp>
      <p:grpSp>
        <p:nvGrpSpPr>
          <p:cNvPr id="4" name="Group 3"/>
          <p:cNvGrpSpPr/>
          <p:nvPr/>
        </p:nvGrpSpPr>
        <p:grpSpPr>
          <a:xfrm>
            <a:off x="3181214" y="2285061"/>
            <a:ext cx="1878358" cy="300082"/>
            <a:chOff x="4241616" y="1903746"/>
            <a:chExt cx="2504477" cy="400108"/>
          </a:xfrm>
        </p:grpSpPr>
        <p:sp>
          <p:nvSpPr>
            <p:cNvPr id="6" name="TextBox 5"/>
            <p:cNvSpPr txBox="1"/>
            <p:nvPr/>
          </p:nvSpPr>
          <p:spPr>
            <a:xfrm>
              <a:off x="5222093" y="1903746"/>
              <a:ext cx="1524000" cy="400108"/>
            </a:xfrm>
            <a:prstGeom prst="rect">
              <a:avLst/>
            </a:prstGeom>
            <a:noFill/>
            <a:ln>
              <a:solidFill>
                <a:schemeClr val="accent1"/>
              </a:solidFill>
            </a:ln>
          </p:spPr>
          <p:txBody>
            <a:bodyPr wrap="square" rtlCol="0">
              <a:spAutoFit/>
            </a:bodyPr>
            <a:lstStyle/>
            <a:p>
              <a:pPr algn="ctr"/>
              <a:r>
                <a:rPr lang="en-US" sz="1350" dirty="0"/>
                <a:t>COLLEGE</a:t>
              </a:r>
              <a:endParaRPr lang="en-US" sz="1350" dirty="0"/>
            </a:p>
          </p:txBody>
        </p:sp>
        <p:sp>
          <p:nvSpPr>
            <p:cNvPr id="14" name="Left Arrow 13"/>
            <p:cNvSpPr/>
            <p:nvPr/>
          </p:nvSpPr>
          <p:spPr>
            <a:xfrm>
              <a:off x="4241616" y="1996079"/>
              <a:ext cx="484909" cy="18466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15" name="Group 14"/>
          <p:cNvGrpSpPr/>
          <p:nvPr/>
        </p:nvGrpSpPr>
        <p:grpSpPr>
          <a:xfrm>
            <a:off x="3681026" y="2862454"/>
            <a:ext cx="1431304" cy="499508"/>
            <a:chOff x="4908032" y="2673606"/>
            <a:chExt cx="1908405" cy="666010"/>
          </a:xfrm>
        </p:grpSpPr>
        <p:sp>
          <p:nvSpPr>
            <p:cNvPr id="8" name="TextBox 7"/>
            <p:cNvSpPr txBox="1"/>
            <p:nvPr/>
          </p:nvSpPr>
          <p:spPr>
            <a:xfrm>
              <a:off x="5475743" y="2673606"/>
              <a:ext cx="1340694" cy="400109"/>
            </a:xfrm>
            <a:prstGeom prst="rect">
              <a:avLst/>
            </a:prstGeom>
            <a:noFill/>
            <a:ln>
              <a:solidFill>
                <a:schemeClr val="accent1"/>
              </a:solidFill>
            </a:ln>
          </p:spPr>
          <p:txBody>
            <a:bodyPr wrap="square" rtlCol="0">
              <a:spAutoFit/>
            </a:bodyPr>
            <a:lstStyle/>
            <a:p>
              <a:r>
                <a:rPr lang="en-US" sz="1350" dirty="0"/>
                <a:t>Programs</a:t>
              </a:r>
            </a:p>
          </p:txBody>
        </p:sp>
        <p:sp>
          <p:nvSpPr>
            <p:cNvPr id="17" name="Left Arrow 16"/>
            <p:cNvSpPr/>
            <p:nvPr/>
          </p:nvSpPr>
          <p:spPr>
            <a:xfrm rot="19705873">
              <a:off x="4908032" y="3154950"/>
              <a:ext cx="484909" cy="18466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25" name="Group 24"/>
          <p:cNvGrpSpPr/>
          <p:nvPr/>
        </p:nvGrpSpPr>
        <p:grpSpPr>
          <a:xfrm>
            <a:off x="4281055" y="2273176"/>
            <a:ext cx="3280328" cy="1266499"/>
            <a:chOff x="5708073" y="1887900"/>
            <a:chExt cx="4373770" cy="1688664"/>
          </a:xfrm>
        </p:grpSpPr>
        <p:sp>
          <p:nvSpPr>
            <p:cNvPr id="12" name="TextBox 11"/>
            <p:cNvSpPr txBox="1"/>
            <p:nvPr/>
          </p:nvSpPr>
          <p:spPr>
            <a:xfrm>
              <a:off x="5708073" y="3176455"/>
              <a:ext cx="1340694" cy="400109"/>
            </a:xfrm>
            <a:prstGeom prst="rect">
              <a:avLst/>
            </a:prstGeom>
            <a:noFill/>
            <a:ln>
              <a:solidFill>
                <a:schemeClr val="accent1"/>
              </a:solidFill>
            </a:ln>
          </p:spPr>
          <p:txBody>
            <a:bodyPr wrap="square" rtlCol="0">
              <a:spAutoFit/>
            </a:bodyPr>
            <a:lstStyle/>
            <a:p>
              <a:r>
                <a:rPr lang="en-US" sz="1350" dirty="0"/>
                <a:t>Courses</a:t>
              </a:r>
            </a:p>
          </p:txBody>
        </p:sp>
        <p:sp>
          <p:nvSpPr>
            <p:cNvPr id="7" name="TextBox 6"/>
            <p:cNvSpPr txBox="1"/>
            <p:nvPr/>
          </p:nvSpPr>
          <p:spPr>
            <a:xfrm>
              <a:off x="8668679" y="1887900"/>
              <a:ext cx="1413164" cy="400109"/>
            </a:xfrm>
            <a:prstGeom prst="rect">
              <a:avLst/>
            </a:prstGeom>
            <a:noFill/>
            <a:ln>
              <a:solidFill>
                <a:schemeClr val="accent1"/>
              </a:solidFill>
            </a:ln>
          </p:spPr>
          <p:txBody>
            <a:bodyPr wrap="square" rtlCol="0">
              <a:spAutoFit/>
            </a:bodyPr>
            <a:lstStyle/>
            <a:p>
              <a:pPr algn="ctr"/>
              <a:r>
                <a:rPr lang="en-US" sz="1350" dirty="0"/>
                <a:t>FACULTY</a:t>
              </a:r>
            </a:p>
          </p:txBody>
        </p:sp>
        <p:sp>
          <p:nvSpPr>
            <p:cNvPr id="16" name="Left Arrow 15"/>
            <p:cNvSpPr/>
            <p:nvPr/>
          </p:nvSpPr>
          <p:spPr>
            <a:xfrm>
              <a:off x="7355693" y="1996079"/>
              <a:ext cx="484909" cy="18466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Left Arrow 17"/>
            <p:cNvSpPr/>
            <p:nvPr/>
          </p:nvSpPr>
          <p:spPr>
            <a:xfrm rot="8689519">
              <a:off x="7172715" y="2738468"/>
              <a:ext cx="1588692" cy="18163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26" name="Group 25"/>
          <p:cNvGrpSpPr/>
          <p:nvPr/>
        </p:nvGrpSpPr>
        <p:grpSpPr>
          <a:xfrm>
            <a:off x="4609569" y="2509909"/>
            <a:ext cx="1794698" cy="1622126"/>
            <a:chOff x="6146089" y="2203543"/>
            <a:chExt cx="2392931" cy="2162834"/>
          </a:xfrm>
        </p:grpSpPr>
        <p:sp>
          <p:nvSpPr>
            <p:cNvPr id="10" name="TextBox 9"/>
            <p:cNvSpPr txBox="1"/>
            <p:nvPr/>
          </p:nvSpPr>
          <p:spPr>
            <a:xfrm>
              <a:off x="6146089" y="3689269"/>
              <a:ext cx="1515475" cy="677108"/>
            </a:xfrm>
            <a:prstGeom prst="rect">
              <a:avLst/>
            </a:prstGeom>
            <a:noFill/>
            <a:ln>
              <a:solidFill>
                <a:schemeClr val="accent1"/>
              </a:solidFill>
            </a:ln>
          </p:spPr>
          <p:txBody>
            <a:bodyPr wrap="square" rtlCol="0">
              <a:spAutoFit/>
            </a:bodyPr>
            <a:lstStyle/>
            <a:p>
              <a:r>
                <a:rPr lang="en-US" sz="1350" dirty="0"/>
                <a:t>Course Description</a:t>
              </a:r>
              <a:endParaRPr lang="en-US" sz="1350" dirty="0"/>
            </a:p>
          </p:txBody>
        </p:sp>
        <p:sp>
          <p:nvSpPr>
            <p:cNvPr id="21" name="Left Arrow 20"/>
            <p:cNvSpPr/>
            <p:nvPr/>
          </p:nvSpPr>
          <p:spPr>
            <a:xfrm rot="18878210" flipV="1">
              <a:off x="7547886" y="2961641"/>
              <a:ext cx="1749232" cy="23303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23" name="Group 22"/>
          <p:cNvGrpSpPr/>
          <p:nvPr/>
        </p:nvGrpSpPr>
        <p:grpSpPr>
          <a:xfrm>
            <a:off x="6555863" y="2647153"/>
            <a:ext cx="2276413" cy="1681998"/>
            <a:chOff x="8741148" y="2386537"/>
            <a:chExt cx="3035217" cy="2242664"/>
          </a:xfrm>
        </p:grpSpPr>
        <p:sp>
          <p:nvSpPr>
            <p:cNvPr id="11" name="TextBox 10"/>
            <p:cNvSpPr txBox="1"/>
            <p:nvPr/>
          </p:nvSpPr>
          <p:spPr>
            <a:xfrm>
              <a:off x="9268692" y="3675093"/>
              <a:ext cx="2507673" cy="954108"/>
            </a:xfrm>
            <a:prstGeom prst="rect">
              <a:avLst/>
            </a:prstGeom>
            <a:noFill/>
            <a:ln>
              <a:solidFill>
                <a:schemeClr val="accent1"/>
              </a:solidFill>
            </a:ln>
          </p:spPr>
          <p:txBody>
            <a:bodyPr wrap="square" rtlCol="0">
              <a:spAutoFit/>
            </a:bodyPr>
            <a:lstStyle/>
            <a:p>
              <a:pPr marL="214313" indent="-214313">
                <a:buFont typeface="Arial" panose="020B0604020202020204" pitchFamily="34" charset="0"/>
                <a:buChar char="•"/>
              </a:pPr>
              <a:r>
                <a:rPr lang="en-US" sz="1350" dirty="0"/>
                <a:t>Instructional Materials</a:t>
              </a:r>
            </a:p>
            <a:p>
              <a:pPr marL="214313" indent="-214313">
                <a:buFont typeface="Arial" panose="020B0604020202020204" pitchFamily="34" charset="0"/>
                <a:buChar char="•"/>
              </a:pPr>
              <a:r>
                <a:rPr lang="en-US" sz="1350" dirty="0"/>
                <a:t>Course Activities</a:t>
              </a:r>
              <a:endParaRPr lang="en-US" sz="1350" dirty="0"/>
            </a:p>
          </p:txBody>
        </p:sp>
        <p:sp>
          <p:nvSpPr>
            <p:cNvPr id="13" name="TextBox 12"/>
            <p:cNvSpPr txBox="1"/>
            <p:nvPr/>
          </p:nvSpPr>
          <p:spPr>
            <a:xfrm>
              <a:off x="8741148" y="3176456"/>
              <a:ext cx="1340695" cy="400109"/>
            </a:xfrm>
            <a:prstGeom prst="rect">
              <a:avLst/>
            </a:prstGeom>
            <a:noFill/>
            <a:ln>
              <a:solidFill>
                <a:schemeClr val="accent1"/>
              </a:solidFill>
            </a:ln>
          </p:spPr>
          <p:txBody>
            <a:bodyPr wrap="square" rtlCol="0">
              <a:spAutoFit/>
            </a:bodyPr>
            <a:lstStyle/>
            <a:p>
              <a:r>
                <a:rPr lang="en-US" sz="1350" dirty="0"/>
                <a:t>Course</a:t>
              </a:r>
            </a:p>
          </p:txBody>
        </p:sp>
        <p:sp>
          <p:nvSpPr>
            <p:cNvPr id="22" name="Left Arrow 21"/>
            <p:cNvSpPr/>
            <p:nvPr/>
          </p:nvSpPr>
          <p:spPr>
            <a:xfrm rot="16200000" flipV="1">
              <a:off x="9088549" y="2552746"/>
              <a:ext cx="645890" cy="31347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Tree>
    <p:extLst>
      <p:ext uri="{BB962C8B-B14F-4D97-AF65-F5344CB8AC3E}">
        <p14:creationId xmlns:p14="http://schemas.microsoft.com/office/powerpoint/2010/main" val="891313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We Struggle with Alignment</a:t>
            </a:r>
            <a:endParaRPr lang="en-US" dirty="0"/>
          </a:p>
        </p:txBody>
      </p:sp>
      <p:sp>
        <p:nvSpPr>
          <p:cNvPr id="4" name="Oval 3"/>
          <p:cNvSpPr/>
          <p:nvPr/>
        </p:nvSpPr>
        <p:spPr>
          <a:xfrm>
            <a:off x="2265220" y="2395106"/>
            <a:ext cx="1808018" cy="15690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t>Public Perception of My Course</a:t>
            </a:r>
            <a:endParaRPr lang="en-US" sz="1500" dirty="0"/>
          </a:p>
        </p:txBody>
      </p:sp>
      <p:sp>
        <p:nvSpPr>
          <p:cNvPr id="5" name="Oval 4"/>
          <p:cNvSpPr/>
          <p:nvPr/>
        </p:nvSpPr>
        <p:spPr>
          <a:xfrm>
            <a:off x="5569529" y="2395106"/>
            <a:ext cx="1808018" cy="15690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t>My Personal Beliefs About My Course</a:t>
            </a:r>
            <a:endParaRPr lang="en-US" sz="1500" dirty="0"/>
          </a:p>
        </p:txBody>
      </p:sp>
      <p:sp>
        <p:nvSpPr>
          <p:cNvPr id="6" name="Left-Right Arrow 5"/>
          <p:cNvSpPr/>
          <p:nvPr/>
        </p:nvSpPr>
        <p:spPr>
          <a:xfrm>
            <a:off x="4177147" y="2847112"/>
            <a:ext cx="1288472" cy="332509"/>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8388" y="3964133"/>
            <a:ext cx="3650456" cy="2243138"/>
          </a:xfrm>
          <a:prstGeom prst="rect">
            <a:avLst/>
          </a:prstGeom>
        </p:spPr>
      </p:pic>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4394" y="4093572"/>
            <a:ext cx="1086305" cy="1086305"/>
          </a:xfrm>
          <a:prstGeom prst="rect">
            <a:avLst/>
          </a:prstGeom>
        </p:spPr>
      </p:pic>
    </p:spTree>
    <p:extLst>
      <p:ext uri="{BB962C8B-B14F-4D97-AF65-F5344CB8AC3E}">
        <p14:creationId xmlns:p14="http://schemas.microsoft.com/office/powerpoint/2010/main" val="20120938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7075509" cy="1280890"/>
          </a:xfrm>
        </p:spPr>
        <p:txBody>
          <a:bodyPr>
            <a:normAutofit fontScale="90000"/>
          </a:bodyPr>
          <a:lstStyle/>
          <a:p>
            <a:r>
              <a:rPr lang="en-US" dirty="0" smtClean="0"/>
              <a:t>Steps in Alignment</a:t>
            </a:r>
            <a:br>
              <a:rPr lang="en-US" dirty="0" smtClean="0"/>
            </a:br>
            <a:r>
              <a:rPr lang="en-US" dirty="0" smtClean="0"/>
              <a:t>1.  Look at your course description.</a:t>
            </a:r>
            <a:endParaRPr lang="en-US" dirty="0"/>
          </a:p>
        </p:txBody>
      </p:sp>
      <p:sp>
        <p:nvSpPr>
          <p:cNvPr id="3" name="Content Placeholder 2"/>
          <p:cNvSpPr>
            <a:spLocks noGrp="1"/>
          </p:cNvSpPr>
          <p:nvPr>
            <p:ph idx="1"/>
          </p:nvPr>
        </p:nvSpPr>
        <p:spPr/>
        <p:txBody>
          <a:bodyPr/>
          <a:lstStyle/>
          <a:p>
            <a:r>
              <a:rPr lang="en-US" sz="2100" dirty="0"/>
              <a:t>This is what the public sees about your course.</a:t>
            </a:r>
          </a:p>
          <a:p>
            <a:r>
              <a:rPr lang="en-US" sz="2100" dirty="0"/>
              <a:t>Ask others to look at it!</a:t>
            </a:r>
          </a:p>
          <a:p>
            <a:r>
              <a:rPr lang="en-US" sz="2100" dirty="0"/>
              <a:t>What Bloom’s category best fits this description?</a:t>
            </a:r>
          </a:p>
          <a:p>
            <a:pPr lvl="1"/>
            <a:r>
              <a:rPr lang="en-US" sz="1800" dirty="0"/>
              <a:t>Is this course mostly about understanding, knowledge?  </a:t>
            </a:r>
          </a:p>
          <a:p>
            <a:pPr lvl="1"/>
            <a:r>
              <a:rPr lang="en-US" sz="1800" dirty="0"/>
              <a:t>Or, is it more hands-on application of information?</a:t>
            </a:r>
          </a:p>
          <a:p>
            <a:pPr lvl="1"/>
            <a:r>
              <a:rPr lang="en-US" sz="1800" dirty="0"/>
              <a:t>Or, is it mostly philosophical, analytical?</a:t>
            </a:r>
          </a:p>
          <a:p>
            <a:endParaRPr lang="en-US" dirty="0"/>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1027717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2092" y="575318"/>
            <a:ext cx="7935198" cy="960668"/>
          </a:xfrm>
        </p:spPr>
        <p:txBody>
          <a:bodyPr>
            <a:normAutofit/>
          </a:bodyPr>
          <a:lstStyle/>
          <a:p>
            <a:r>
              <a:rPr lang="en-US" sz="2800" i="1" dirty="0" smtClean="0"/>
              <a:t>Activity 1. At what level is this course taught?</a:t>
            </a:r>
            <a:endParaRPr lang="en-US" sz="2800" i="1" dirty="0"/>
          </a:p>
        </p:txBody>
      </p:sp>
      <p:sp>
        <p:nvSpPr>
          <p:cNvPr id="3" name="Content Placeholder 2"/>
          <p:cNvSpPr>
            <a:spLocks noGrp="1"/>
          </p:cNvSpPr>
          <p:nvPr>
            <p:ph idx="1"/>
          </p:nvPr>
        </p:nvSpPr>
        <p:spPr>
          <a:xfrm>
            <a:off x="1556392" y="1055652"/>
            <a:ext cx="6686550" cy="1111827"/>
          </a:xfrm>
        </p:spPr>
        <p:txBody>
          <a:bodyPr>
            <a:noAutofit/>
          </a:bodyPr>
          <a:lstStyle/>
          <a:p>
            <a:r>
              <a:rPr lang="en-US" sz="1800" dirty="0"/>
              <a:t>BIOL 124.  Northwest Flora.  Plant </a:t>
            </a:r>
            <a:r>
              <a:rPr lang="en-US" sz="1800" dirty="0"/>
              <a:t>classification, field study, and laboratory identification of common Pacific Northwest plant families and investigating the ecology, cultural uses &amp; conservation of plants at the local &amp; global level.  Laboratory</a:t>
            </a:r>
            <a:r>
              <a:rPr lang="en-US" sz="1800" dirty="0"/>
              <a:t>. </a:t>
            </a:r>
            <a:endParaRPr lang="en-US" sz="1800" dirty="0"/>
          </a:p>
        </p:txBody>
      </p:sp>
      <p:graphicFrame>
        <p:nvGraphicFramePr>
          <p:cNvPr id="5" name="Table 4"/>
          <p:cNvGraphicFramePr>
            <a:graphicFrameLocks noGrp="1"/>
          </p:cNvGraphicFramePr>
          <p:nvPr>
            <p:extLst>
              <p:ext uri="{D42A27DB-BD31-4B8C-83A1-F6EECF244321}">
                <p14:modId xmlns:p14="http://schemas.microsoft.com/office/powerpoint/2010/main" val="4236635228"/>
              </p:ext>
            </p:extLst>
          </p:nvPr>
        </p:nvGraphicFramePr>
        <p:xfrm>
          <a:off x="111550" y="2647813"/>
          <a:ext cx="9032450" cy="1844040"/>
        </p:xfrm>
        <a:graphic>
          <a:graphicData uri="http://schemas.openxmlformats.org/drawingml/2006/table">
            <a:tbl>
              <a:tblPr firstRow="1" bandRow="1">
                <a:tableStyleId>{7DF18680-E054-41AD-8BC1-D1AEF772440D}</a:tableStyleId>
              </a:tblPr>
              <a:tblGrid>
                <a:gridCol w="1194954"/>
                <a:gridCol w="1580534"/>
                <a:gridCol w="1276966"/>
                <a:gridCol w="1581252"/>
                <a:gridCol w="1643903"/>
                <a:gridCol w="1754841"/>
              </a:tblGrid>
              <a:tr h="278130">
                <a:tc>
                  <a:txBody>
                    <a:bodyPr/>
                    <a:lstStyle/>
                    <a:p>
                      <a:r>
                        <a:rPr lang="en-US" sz="1400" dirty="0" smtClean="0"/>
                        <a:t>Knowledge</a:t>
                      </a:r>
                      <a:endParaRPr lang="en-US" sz="1400" dirty="0"/>
                    </a:p>
                  </a:txBody>
                  <a:tcPr marL="68580" marR="68580" marT="34290" marB="34290"/>
                </a:tc>
                <a:tc>
                  <a:txBody>
                    <a:bodyPr/>
                    <a:lstStyle/>
                    <a:p>
                      <a:r>
                        <a:rPr lang="en-US" sz="1400" dirty="0" smtClean="0"/>
                        <a:t>Comprehension</a:t>
                      </a:r>
                      <a:endParaRPr lang="en-US" sz="1400" dirty="0"/>
                    </a:p>
                  </a:txBody>
                  <a:tcPr marL="68580" marR="68580" marT="34290" marB="34290"/>
                </a:tc>
                <a:tc>
                  <a:txBody>
                    <a:bodyPr/>
                    <a:lstStyle/>
                    <a:p>
                      <a:r>
                        <a:rPr lang="en-US" sz="1400" dirty="0" smtClean="0"/>
                        <a:t>Application</a:t>
                      </a:r>
                      <a:endParaRPr lang="en-US" sz="1400" dirty="0"/>
                    </a:p>
                  </a:txBody>
                  <a:tcPr marL="68580" marR="68580" marT="34290" marB="34290"/>
                </a:tc>
                <a:tc>
                  <a:txBody>
                    <a:bodyPr/>
                    <a:lstStyle/>
                    <a:p>
                      <a:r>
                        <a:rPr lang="en-US" sz="1400" dirty="0" smtClean="0"/>
                        <a:t>Analysis</a:t>
                      </a:r>
                      <a:endParaRPr lang="en-US" sz="1400" dirty="0"/>
                    </a:p>
                  </a:txBody>
                  <a:tcPr marL="68580" marR="68580" marT="34290" marB="34290"/>
                </a:tc>
                <a:tc>
                  <a:txBody>
                    <a:bodyPr/>
                    <a:lstStyle/>
                    <a:p>
                      <a:r>
                        <a:rPr lang="en-US" sz="1400" dirty="0" smtClean="0"/>
                        <a:t>Synthesis</a:t>
                      </a:r>
                      <a:endParaRPr lang="en-US" sz="1400" dirty="0"/>
                    </a:p>
                  </a:txBody>
                  <a:tcPr marL="68580" marR="68580" marT="34290" marB="34290"/>
                </a:tc>
                <a:tc>
                  <a:txBody>
                    <a:bodyPr/>
                    <a:lstStyle/>
                    <a:p>
                      <a:r>
                        <a:rPr lang="en-US" sz="1400" dirty="0" smtClean="0"/>
                        <a:t>Evaluation</a:t>
                      </a:r>
                      <a:endParaRPr lang="en-US" sz="1400" dirty="0"/>
                    </a:p>
                  </a:txBody>
                  <a:tcPr marL="68580" marR="68580" marT="34290" marB="34290"/>
                </a:tc>
              </a:tr>
              <a:tr h="1303020">
                <a:tc>
                  <a:txBody>
                    <a:bodyPr/>
                    <a:lstStyle/>
                    <a:p>
                      <a:r>
                        <a:rPr lang="en-US" sz="1400" dirty="0" smtClean="0"/>
                        <a:t>Remember previously</a:t>
                      </a:r>
                      <a:r>
                        <a:rPr lang="en-US" sz="1400" baseline="0" dirty="0" smtClean="0"/>
                        <a:t> learned information.</a:t>
                      </a:r>
                      <a:endParaRPr lang="en-US" sz="1400" dirty="0"/>
                    </a:p>
                  </a:txBody>
                  <a:tcPr marL="68580" marR="68580" marT="34290" marB="34290"/>
                </a:tc>
                <a:tc>
                  <a:txBody>
                    <a:bodyPr/>
                    <a:lstStyle/>
                    <a:p>
                      <a:r>
                        <a:rPr lang="en-US" sz="1400" dirty="0" smtClean="0"/>
                        <a:t>Demonstrate an understanding of the facts.</a:t>
                      </a:r>
                      <a:endParaRPr lang="en-US" sz="1400" dirty="0"/>
                    </a:p>
                  </a:txBody>
                  <a:tcPr marL="68580" marR="68580" marT="34290" marB="34290"/>
                </a:tc>
                <a:tc>
                  <a:txBody>
                    <a:bodyPr/>
                    <a:lstStyle/>
                    <a:p>
                      <a:r>
                        <a:rPr lang="en-US" sz="1400" dirty="0" smtClean="0"/>
                        <a:t>Apply knowledge</a:t>
                      </a:r>
                      <a:r>
                        <a:rPr lang="en-US" sz="1400" baseline="0" dirty="0" smtClean="0"/>
                        <a:t> to actual situations</a:t>
                      </a:r>
                      <a:endParaRPr lang="en-US" sz="1400" dirty="0"/>
                    </a:p>
                  </a:txBody>
                  <a:tcPr marL="68580" marR="68580" marT="34290" marB="34290"/>
                </a:tc>
                <a:tc>
                  <a:txBody>
                    <a:bodyPr/>
                    <a:lstStyle/>
                    <a:p>
                      <a:r>
                        <a:rPr lang="en-US" sz="1400" dirty="0" smtClean="0"/>
                        <a:t>Break down objects or ideas into simpler parts; find evidence to support generalizations.</a:t>
                      </a:r>
                      <a:endParaRPr lang="en-US" sz="1400" dirty="0"/>
                    </a:p>
                  </a:txBody>
                  <a:tcPr marL="68580" marR="68580" marT="34290" marB="34290"/>
                </a:tc>
                <a:tc>
                  <a:txBody>
                    <a:bodyPr/>
                    <a:lstStyle/>
                    <a:p>
                      <a:r>
                        <a:rPr lang="en-US" sz="1400" dirty="0" smtClean="0"/>
                        <a:t>Compile component ideas</a:t>
                      </a:r>
                      <a:r>
                        <a:rPr lang="en-US" sz="1400" baseline="0" dirty="0" smtClean="0"/>
                        <a:t> into a new whole or propose alternative solutions.</a:t>
                      </a:r>
                      <a:endParaRPr lang="en-US" sz="1400" dirty="0"/>
                    </a:p>
                  </a:txBody>
                  <a:tcPr marL="68580" marR="68580" marT="34290" marB="34290"/>
                </a:tc>
                <a:tc>
                  <a:txBody>
                    <a:bodyPr/>
                    <a:lstStyle/>
                    <a:p>
                      <a:r>
                        <a:rPr lang="en-US" sz="1400" dirty="0" smtClean="0"/>
                        <a:t>Make and defend</a:t>
                      </a:r>
                      <a:r>
                        <a:rPr lang="en-US" sz="1400" baseline="0" dirty="0" smtClean="0"/>
                        <a:t> judgments based on internal evidence or external criteria</a:t>
                      </a:r>
                      <a:endParaRPr lang="en-US" sz="1400" dirty="0"/>
                    </a:p>
                  </a:txBody>
                  <a:tcPr marL="68580" marR="68580" marT="34290" marB="34290"/>
                </a:tc>
              </a:tr>
            </a:tbl>
          </a:graphicData>
        </a:graphic>
      </p:graphicFrame>
    </p:spTree>
    <p:extLst>
      <p:ext uri="{BB962C8B-B14F-4D97-AF65-F5344CB8AC3E}">
        <p14:creationId xmlns:p14="http://schemas.microsoft.com/office/powerpoint/2010/main" val="10902880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32092" y="1226559"/>
            <a:ext cx="7732643" cy="1664624"/>
          </a:xfrm>
        </p:spPr>
        <p:txBody>
          <a:bodyPr>
            <a:noAutofit/>
          </a:bodyPr>
          <a:lstStyle/>
          <a:p>
            <a:r>
              <a:rPr lang="en-US" sz="1800" dirty="0"/>
              <a:t>HIIM 235 Health Information Technology Capstone Course. </a:t>
            </a:r>
            <a:r>
              <a:rPr lang="en-US" sz="1800" dirty="0"/>
              <a:t>Student teams research and present business plans for a new clinic health information </a:t>
            </a:r>
            <a:r>
              <a:rPr lang="en-US" sz="1800" dirty="0"/>
              <a:t>department. </a:t>
            </a:r>
            <a:r>
              <a:rPr lang="en-US" sz="1800" dirty="0"/>
              <a:t>Investigate, select and present department functions, job descriptions, supplies</a:t>
            </a:r>
            <a:r>
              <a:rPr lang="en-US" sz="1800" dirty="0"/>
              <a:t>/ equipment </a:t>
            </a:r>
            <a:r>
              <a:rPr lang="en-US" sz="1800" dirty="0"/>
              <a:t>list, policies, procedures, flow charts, layout, and budget according to team-developed planning time table.  </a:t>
            </a:r>
          </a:p>
        </p:txBody>
      </p:sp>
      <p:graphicFrame>
        <p:nvGraphicFramePr>
          <p:cNvPr id="6" name="Table 5"/>
          <p:cNvGraphicFramePr>
            <a:graphicFrameLocks noGrp="1"/>
          </p:cNvGraphicFramePr>
          <p:nvPr>
            <p:extLst>
              <p:ext uri="{D42A27DB-BD31-4B8C-83A1-F6EECF244321}">
                <p14:modId xmlns:p14="http://schemas.microsoft.com/office/powerpoint/2010/main" val="1215382207"/>
              </p:ext>
            </p:extLst>
          </p:nvPr>
        </p:nvGraphicFramePr>
        <p:xfrm>
          <a:off x="111550" y="3090550"/>
          <a:ext cx="9032450" cy="1844040"/>
        </p:xfrm>
        <a:graphic>
          <a:graphicData uri="http://schemas.openxmlformats.org/drawingml/2006/table">
            <a:tbl>
              <a:tblPr firstRow="1" bandRow="1">
                <a:tableStyleId>{7DF18680-E054-41AD-8BC1-D1AEF772440D}</a:tableStyleId>
              </a:tblPr>
              <a:tblGrid>
                <a:gridCol w="1194954"/>
                <a:gridCol w="1621631"/>
                <a:gridCol w="1235869"/>
                <a:gridCol w="1581252"/>
                <a:gridCol w="1643903"/>
                <a:gridCol w="1754841"/>
              </a:tblGrid>
              <a:tr h="278130">
                <a:tc>
                  <a:txBody>
                    <a:bodyPr/>
                    <a:lstStyle/>
                    <a:p>
                      <a:r>
                        <a:rPr lang="en-US" sz="1400" dirty="0" smtClean="0"/>
                        <a:t>Knowledge</a:t>
                      </a:r>
                      <a:endParaRPr lang="en-US" sz="1400" dirty="0"/>
                    </a:p>
                  </a:txBody>
                  <a:tcPr marL="68580" marR="68580" marT="34290" marB="34290"/>
                </a:tc>
                <a:tc>
                  <a:txBody>
                    <a:bodyPr/>
                    <a:lstStyle/>
                    <a:p>
                      <a:r>
                        <a:rPr lang="en-US" sz="1400" dirty="0" smtClean="0"/>
                        <a:t>Comprehension</a:t>
                      </a:r>
                      <a:endParaRPr lang="en-US" sz="1400" dirty="0"/>
                    </a:p>
                  </a:txBody>
                  <a:tcPr marL="68580" marR="68580" marT="34290" marB="34290"/>
                </a:tc>
                <a:tc>
                  <a:txBody>
                    <a:bodyPr/>
                    <a:lstStyle/>
                    <a:p>
                      <a:r>
                        <a:rPr lang="en-US" sz="1400" dirty="0" smtClean="0"/>
                        <a:t>Application</a:t>
                      </a:r>
                      <a:endParaRPr lang="en-US" sz="1400" dirty="0"/>
                    </a:p>
                  </a:txBody>
                  <a:tcPr marL="68580" marR="68580" marT="34290" marB="34290"/>
                </a:tc>
                <a:tc>
                  <a:txBody>
                    <a:bodyPr/>
                    <a:lstStyle/>
                    <a:p>
                      <a:r>
                        <a:rPr lang="en-US" sz="1400" dirty="0" smtClean="0"/>
                        <a:t>Analysis</a:t>
                      </a:r>
                      <a:endParaRPr lang="en-US" sz="1400" dirty="0"/>
                    </a:p>
                  </a:txBody>
                  <a:tcPr marL="68580" marR="68580" marT="34290" marB="34290"/>
                </a:tc>
                <a:tc>
                  <a:txBody>
                    <a:bodyPr/>
                    <a:lstStyle/>
                    <a:p>
                      <a:r>
                        <a:rPr lang="en-US" sz="1400" dirty="0" smtClean="0"/>
                        <a:t>Synthesis</a:t>
                      </a:r>
                      <a:endParaRPr lang="en-US" sz="1400" dirty="0"/>
                    </a:p>
                  </a:txBody>
                  <a:tcPr marL="68580" marR="68580" marT="34290" marB="34290"/>
                </a:tc>
                <a:tc>
                  <a:txBody>
                    <a:bodyPr/>
                    <a:lstStyle/>
                    <a:p>
                      <a:r>
                        <a:rPr lang="en-US" sz="1400" dirty="0" smtClean="0"/>
                        <a:t>Evaluation</a:t>
                      </a:r>
                      <a:endParaRPr lang="en-US" sz="1400" dirty="0"/>
                    </a:p>
                  </a:txBody>
                  <a:tcPr marL="68580" marR="68580" marT="34290" marB="34290"/>
                </a:tc>
              </a:tr>
              <a:tr h="1303020">
                <a:tc>
                  <a:txBody>
                    <a:bodyPr/>
                    <a:lstStyle/>
                    <a:p>
                      <a:r>
                        <a:rPr lang="en-US" sz="1400" dirty="0" smtClean="0"/>
                        <a:t>Remember previously</a:t>
                      </a:r>
                      <a:r>
                        <a:rPr lang="en-US" sz="1400" baseline="0" dirty="0" smtClean="0"/>
                        <a:t> learned information.</a:t>
                      </a:r>
                      <a:endParaRPr lang="en-US" sz="1400" dirty="0"/>
                    </a:p>
                  </a:txBody>
                  <a:tcPr marL="68580" marR="68580" marT="34290" marB="34290"/>
                </a:tc>
                <a:tc>
                  <a:txBody>
                    <a:bodyPr/>
                    <a:lstStyle/>
                    <a:p>
                      <a:r>
                        <a:rPr lang="en-US" sz="1400" dirty="0" smtClean="0"/>
                        <a:t>Demonstrate an understanding of the facts.</a:t>
                      </a:r>
                      <a:endParaRPr lang="en-US" sz="1400" dirty="0"/>
                    </a:p>
                  </a:txBody>
                  <a:tcPr marL="68580" marR="68580" marT="34290" marB="34290"/>
                </a:tc>
                <a:tc>
                  <a:txBody>
                    <a:bodyPr/>
                    <a:lstStyle/>
                    <a:p>
                      <a:r>
                        <a:rPr lang="en-US" sz="1400" dirty="0" smtClean="0"/>
                        <a:t>Apply knowledge</a:t>
                      </a:r>
                      <a:r>
                        <a:rPr lang="en-US" sz="1400" baseline="0" dirty="0" smtClean="0"/>
                        <a:t> to actual situations</a:t>
                      </a:r>
                      <a:endParaRPr lang="en-US" sz="1400" dirty="0"/>
                    </a:p>
                  </a:txBody>
                  <a:tcPr marL="68580" marR="68580" marT="34290" marB="34290"/>
                </a:tc>
                <a:tc>
                  <a:txBody>
                    <a:bodyPr/>
                    <a:lstStyle/>
                    <a:p>
                      <a:r>
                        <a:rPr lang="en-US" sz="1400" dirty="0" smtClean="0"/>
                        <a:t>Break down objects or ideas into simpler parts; find evidence to support generalizations.</a:t>
                      </a:r>
                      <a:endParaRPr lang="en-US" sz="1400" dirty="0"/>
                    </a:p>
                  </a:txBody>
                  <a:tcPr marL="68580" marR="68580" marT="34290" marB="34290"/>
                </a:tc>
                <a:tc>
                  <a:txBody>
                    <a:bodyPr/>
                    <a:lstStyle/>
                    <a:p>
                      <a:r>
                        <a:rPr lang="en-US" sz="1400" dirty="0" smtClean="0"/>
                        <a:t>Compile component ideas</a:t>
                      </a:r>
                      <a:r>
                        <a:rPr lang="en-US" sz="1400" baseline="0" dirty="0" smtClean="0"/>
                        <a:t> into a new whole or propose alternative solutions.</a:t>
                      </a:r>
                      <a:endParaRPr lang="en-US" sz="1400" dirty="0"/>
                    </a:p>
                  </a:txBody>
                  <a:tcPr marL="68580" marR="68580" marT="34290" marB="34290"/>
                </a:tc>
                <a:tc>
                  <a:txBody>
                    <a:bodyPr/>
                    <a:lstStyle/>
                    <a:p>
                      <a:r>
                        <a:rPr lang="en-US" sz="1400" dirty="0" smtClean="0"/>
                        <a:t>Make and defend</a:t>
                      </a:r>
                      <a:r>
                        <a:rPr lang="en-US" sz="1400" baseline="0" dirty="0" smtClean="0"/>
                        <a:t> judgments based on internal evidence or external criteria</a:t>
                      </a:r>
                      <a:endParaRPr lang="en-US" sz="1400" dirty="0"/>
                    </a:p>
                  </a:txBody>
                  <a:tcPr marL="68580" marR="68580" marT="34290" marB="34290"/>
                </a:tc>
              </a:tr>
            </a:tbl>
          </a:graphicData>
        </a:graphic>
      </p:graphicFrame>
      <p:sp>
        <p:nvSpPr>
          <p:cNvPr id="5" name="Title 1"/>
          <p:cNvSpPr>
            <a:spLocks noGrp="1"/>
          </p:cNvSpPr>
          <p:nvPr>
            <p:ph type="title"/>
          </p:nvPr>
        </p:nvSpPr>
        <p:spPr>
          <a:xfrm>
            <a:off x="1332092" y="575318"/>
            <a:ext cx="7935198" cy="960668"/>
          </a:xfrm>
        </p:spPr>
        <p:txBody>
          <a:bodyPr>
            <a:normAutofit/>
          </a:bodyPr>
          <a:lstStyle/>
          <a:p>
            <a:r>
              <a:rPr lang="en-US" sz="2800" i="1" dirty="0" smtClean="0"/>
              <a:t>Activity 1. At what level is this course taught?</a:t>
            </a:r>
            <a:endParaRPr lang="en-US" sz="2800" i="1" dirty="0"/>
          </a:p>
        </p:txBody>
      </p:sp>
    </p:spTree>
    <p:extLst>
      <p:ext uri="{BB962C8B-B14F-4D97-AF65-F5344CB8AC3E}">
        <p14:creationId xmlns:p14="http://schemas.microsoft.com/office/powerpoint/2010/main" val="5589327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Steps in Alignment</a:t>
            </a:r>
            <a:br>
              <a:rPr lang="en-US" dirty="0" smtClean="0"/>
            </a:br>
            <a:r>
              <a:rPr lang="en-US" sz="3100" dirty="0" smtClean="0"/>
              <a:t>2. Next, look at your Course Activities</a:t>
            </a:r>
            <a:endParaRPr lang="en-US" sz="3100" dirty="0"/>
          </a:p>
        </p:txBody>
      </p:sp>
      <p:sp>
        <p:nvSpPr>
          <p:cNvPr id="3" name="Content Placeholder 2"/>
          <p:cNvSpPr>
            <a:spLocks noGrp="1"/>
          </p:cNvSpPr>
          <p:nvPr>
            <p:ph idx="1"/>
          </p:nvPr>
        </p:nvSpPr>
        <p:spPr/>
        <p:txBody>
          <a:bodyPr/>
          <a:lstStyle/>
          <a:p>
            <a:r>
              <a:rPr lang="en-US" sz="1800" dirty="0"/>
              <a:t>Activities = Learning Activities (readings, assignments, exams, what students are DOING in your course)</a:t>
            </a:r>
          </a:p>
          <a:p>
            <a:r>
              <a:rPr lang="en-US" sz="1800" dirty="0"/>
              <a:t>Do these activities mostly fall under the Bloom’s category that you selected for the course description?</a:t>
            </a:r>
          </a:p>
          <a:p>
            <a:pPr marL="0" indent="0">
              <a:buNone/>
            </a:pPr>
            <a:endParaRPr lang="en-US" dirty="0"/>
          </a:p>
          <a:p>
            <a:pPr marL="0" indent="0">
              <a:buNone/>
            </a:pPr>
            <a:endParaRPr lang="en-US" dirty="0" smtClean="0"/>
          </a:p>
          <a:p>
            <a:endParaRPr lang="en-US" dirty="0"/>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21690350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5537" y="616417"/>
            <a:ext cx="7868463" cy="534241"/>
          </a:xfrm>
        </p:spPr>
        <p:txBody>
          <a:bodyPr>
            <a:noAutofit/>
          </a:bodyPr>
          <a:lstStyle/>
          <a:p>
            <a:r>
              <a:rPr lang="en-US" sz="2600" i="1" dirty="0" smtClean="0"/>
              <a:t>Activity 2: </a:t>
            </a:r>
            <a:r>
              <a:rPr lang="en-US" sz="2600" i="1" dirty="0" smtClean="0"/>
              <a:t>Do </a:t>
            </a:r>
            <a:r>
              <a:rPr lang="en-US" sz="2600" i="1" dirty="0" smtClean="0"/>
              <a:t>Activities Match Bloom’s Level? </a:t>
            </a:r>
            <a:endParaRPr lang="en-US" sz="2600" i="1" dirty="0"/>
          </a:p>
        </p:txBody>
      </p:sp>
      <p:sp>
        <p:nvSpPr>
          <p:cNvPr id="3" name="Content Placeholder 2"/>
          <p:cNvSpPr>
            <a:spLocks noGrp="1"/>
          </p:cNvSpPr>
          <p:nvPr>
            <p:ph idx="1"/>
          </p:nvPr>
        </p:nvSpPr>
        <p:spPr>
          <a:xfrm>
            <a:off x="1793619" y="1150658"/>
            <a:ext cx="6832297" cy="1274043"/>
          </a:xfrm>
        </p:spPr>
        <p:txBody>
          <a:bodyPr>
            <a:noAutofit/>
          </a:bodyPr>
          <a:lstStyle/>
          <a:p>
            <a:pPr marL="0" indent="0">
              <a:buNone/>
            </a:pPr>
            <a:r>
              <a:rPr lang="en-US" sz="1500" dirty="0"/>
              <a:t>PHIL 240.  Introduction to Ethics. </a:t>
            </a:r>
            <a:r>
              <a:rPr lang="en-US" sz="1500" b="1" dirty="0"/>
              <a:t>Examination</a:t>
            </a:r>
            <a:r>
              <a:rPr lang="en-US" sz="1500" dirty="0"/>
              <a:t> of historically significant philosophical theories of right and wrong, good and bad, human rights, and ideals of freedom emphasizing classic writers such as Plato, Confucius, Aristotle, Augustine, Aquinas, Hobbes, Locke, Hume, Kant, Mill, Marx, Nietzsche, and Rawls. </a:t>
            </a:r>
            <a:r>
              <a:rPr lang="en-US" sz="1500" dirty="0"/>
              <a:t> </a:t>
            </a:r>
          </a:p>
        </p:txBody>
      </p:sp>
      <p:graphicFrame>
        <p:nvGraphicFramePr>
          <p:cNvPr id="5" name="Table 4"/>
          <p:cNvGraphicFramePr>
            <a:graphicFrameLocks noGrp="1"/>
          </p:cNvGraphicFramePr>
          <p:nvPr>
            <p:extLst>
              <p:ext uri="{D42A27DB-BD31-4B8C-83A1-F6EECF244321}">
                <p14:modId xmlns:p14="http://schemas.microsoft.com/office/powerpoint/2010/main" val="1775837080"/>
              </p:ext>
            </p:extLst>
          </p:nvPr>
        </p:nvGraphicFramePr>
        <p:xfrm>
          <a:off x="111550" y="3674973"/>
          <a:ext cx="9032450" cy="1844040"/>
        </p:xfrm>
        <a:graphic>
          <a:graphicData uri="http://schemas.openxmlformats.org/drawingml/2006/table">
            <a:tbl>
              <a:tblPr firstRow="1" bandRow="1">
                <a:tableStyleId>{7DF18680-E054-41AD-8BC1-D1AEF772440D}</a:tableStyleId>
              </a:tblPr>
              <a:tblGrid>
                <a:gridCol w="1194954"/>
                <a:gridCol w="1580534"/>
                <a:gridCol w="1276966"/>
                <a:gridCol w="1581252"/>
                <a:gridCol w="1643903"/>
                <a:gridCol w="1754841"/>
              </a:tblGrid>
              <a:tr h="278130">
                <a:tc>
                  <a:txBody>
                    <a:bodyPr/>
                    <a:lstStyle/>
                    <a:p>
                      <a:r>
                        <a:rPr lang="en-US" sz="1400" dirty="0" smtClean="0"/>
                        <a:t>Knowledge</a:t>
                      </a:r>
                      <a:endParaRPr lang="en-US" sz="1400" dirty="0"/>
                    </a:p>
                  </a:txBody>
                  <a:tcPr marL="68580" marR="68580" marT="34290" marB="34290"/>
                </a:tc>
                <a:tc>
                  <a:txBody>
                    <a:bodyPr/>
                    <a:lstStyle/>
                    <a:p>
                      <a:r>
                        <a:rPr lang="en-US" sz="1400" dirty="0" smtClean="0"/>
                        <a:t>Comprehension</a:t>
                      </a:r>
                      <a:endParaRPr lang="en-US" sz="1400" dirty="0"/>
                    </a:p>
                  </a:txBody>
                  <a:tcPr marL="68580" marR="68580" marT="34290" marB="34290"/>
                </a:tc>
                <a:tc>
                  <a:txBody>
                    <a:bodyPr/>
                    <a:lstStyle/>
                    <a:p>
                      <a:r>
                        <a:rPr lang="en-US" sz="1400" dirty="0" smtClean="0"/>
                        <a:t>Application</a:t>
                      </a:r>
                      <a:endParaRPr lang="en-US" sz="1400" dirty="0"/>
                    </a:p>
                  </a:txBody>
                  <a:tcPr marL="68580" marR="68580" marT="34290" marB="34290"/>
                </a:tc>
                <a:tc>
                  <a:txBody>
                    <a:bodyPr/>
                    <a:lstStyle/>
                    <a:p>
                      <a:r>
                        <a:rPr lang="en-US" sz="1400" dirty="0" smtClean="0">
                          <a:solidFill>
                            <a:schemeClr val="tx1"/>
                          </a:solidFill>
                        </a:rPr>
                        <a:t>Analysis</a:t>
                      </a:r>
                      <a:endParaRPr lang="en-US" sz="1400" dirty="0">
                        <a:solidFill>
                          <a:schemeClr val="tx1"/>
                        </a:solidFill>
                      </a:endParaRPr>
                    </a:p>
                  </a:txBody>
                  <a:tcPr marL="68580" marR="68580" marT="34290" marB="34290"/>
                </a:tc>
                <a:tc>
                  <a:txBody>
                    <a:bodyPr/>
                    <a:lstStyle/>
                    <a:p>
                      <a:r>
                        <a:rPr lang="en-US" sz="1400" dirty="0" smtClean="0"/>
                        <a:t>Synthesis</a:t>
                      </a:r>
                      <a:endParaRPr lang="en-US" sz="1400" dirty="0"/>
                    </a:p>
                  </a:txBody>
                  <a:tcPr marL="68580" marR="68580" marT="34290" marB="34290"/>
                </a:tc>
                <a:tc>
                  <a:txBody>
                    <a:bodyPr/>
                    <a:lstStyle/>
                    <a:p>
                      <a:r>
                        <a:rPr lang="en-US" sz="1400" dirty="0" smtClean="0"/>
                        <a:t>Evaluation</a:t>
                      </a:r>
                      <a:endParaRPr lang="en-US" sz="1400" dirty="0"/>
                    </a:p>
                  </a:txBody>
                  <a:tcPr marL="68580" marR="68580" marT="34290" marB="34290"/>
                </a:tc>
              </a:tr>
              <a:tr h="1508760">
                <a:tc>
                  <a:txBody>
                    <a:bodyPr/>
                    <a:lstStyle/>
                    <a:p>
                      <a:r>
                        <a:rPr lang="en-US" sz="1400" dirty="0" smtClean="0"/>
                        <a:t>Remember previously</a:t>
                      </a:r>
                      <a:r>
                        <a:rPr lang="en-US" sz="1400" baseline="0" dirty="0" smtClean="0"/>
                        <a:t> learned information.</a:t>
                      </a:r>
                      <a:endParaRPr lang="en-US" sz="1400" dirty="0"/>
                    </a:p>
                  </a:txBody>
                  <a:tcPr marL="68580" marR="68580" marT="34290" marB="34290"/>
                </a:tc>
                <a:tc>
                  <a:txBody>
                    <a:bodyPr/>
                    <a:lstStyle/>
                    <a:p>
                      <a:r>
                        <a:rPr lang="en-US" sz="1400" dirty="0" smtClean="0"/>
                        <a:t>Demonstrate an understanding of the facts.</a:t>
                      </a:r>
                      <a:endParaRPr lang="en-US" sz="1400" dirty="0"/>
                    </a:p>
                  </a:txBody>
                  <a:tcPr marL="68580" marR="68580" marT="34290" marB="34290"/>
                </a:tc>
                <a:tc>
                  <a:txBody>
                    <a:bodyPr/>
                    <a:lstStyle/>
                    <a:p>
                      <a:r>
                        <a:rPr lang="en-US" sz="1400" dirty="0" smtClean="0"/>
                        <a:t>Apply knowledge</a:t>
                      </a:r>
                      <a:r>
                        <a:rPr lang="en-US" sz="1400" baseline="0" dirty="0" smtClean="0"/>
                        <a:t> to actual situations</a:t>
                      </a:r>
                      <a:endParaRPr lang="en-US" sz="1400" dirty="0"/>
                    </a:p>
                  </a:txBody>
                  <a:tcPr marL="68580" marR="68580" marT="34290" marB="34290"/>
                </a:tc>
                <a:tc>
                  <a:txBody>
                    <a:bodyPr/>
                    <a:lstStyle/>
                    <a:p>
                      <a:r>
                        <a:rPr lang="en-US" sz="1400" b="1" dirty="0" smtClean="0"/>
                        <a:t>Break down objects or ideas into simpler parts; find evidence to support generalizations.</a:t>
                      </a:r>
                      <a:endParaRPr lang="en-US" sz="1400" b="1" dirty="0"/>
                    </a:p>
                  </a:txBody>
                  <a:tcPr marL="68580" marR="68580" marT="34290" marB="34290"/>
                </a:tc>
                <a:tc>
                  <a:txBody>
                    <a:bodyPr/>
                    <a:lstStyle/>
                    <a:p>
                      <a:r>
                        <a:rPr lang="en-US" sz="1400" dirty="0" smtClean="0"/>
                        <a:t>Compile component ideas</a:t>
                      </a:r>
                      <a:r>
                        <a:rPr lang="en-US" sz="1400" baseline="0" dirty="0" smtClean="0"/>
                        <a:t> into a new whole or propose alternative solutions.</a:t>
                      </a:r>
                      <a:endParaRPr lang="en-US" sz="1400" dirty="0"/>
                    </a:p>
                  </a:txBody>
                  <a:tcPr marL="68580" marR="68580" marT="34290" marB="34290"/>
                </a:tc>
                <a:tc>
                  <a:txBody>
                    <a:bodyPr/>
                    <a:lstStyle/>
                    <a:p>
                      <a:r>
                        <a:rPr lang="en-US" sz="1400" dirty="0" smtClean="0"/>
                        <a:t>Make and defend</a:t>
                      </a:r>
                      <a:r>
                        <a:rPr lang="en-US" sz="1400" baseline="0" dirty="0" smtClean="0"/>
                        <a:t> judgments based on internal evidence or external criteria</a:t>
                      </a:r>
                      <a:endParaRPr lang="en-US" sz="1400" dirty="0"/>
                    </a:p>
                  </a:txBody>
                  <a:tcPr marL="68580" marR="68580" marT="34290" marB="34290"/>
                </a:tc>
              </a:tr>
            </a:tbl>
          </a:graphicData>
        </a:graphic>
      </p:graphicFrame>
      <p:sp>
        <p:nvSpPr>
          <p:cNvPr id="4" name="TextBox 3"/>
          <p:cNvSpPr txBox="1"/>
          <p:nvPr/>
        </p:nvSpPr>
        <p:spPr>
          <a:xfrm>
            <a:off x="1972733" y="2543894"/>
            <a:ext cx="6424852" cy="1131079"/>
          </a:xfrm>
          <a:prstGeom prst="rect">
            <a:avLst/>
          </a:prstGeom>
          <a:noFill/>
        </p:spPr>
        <p:txBody>
          <a:bodyPr wrap="square" numCol="2" rtlCol="0">
            <a:spAutoFit/>
          </a:bodyPr>
          <a:lstStyle/>
          <a:p>
            <a:r>
              <a:rPr lang="en-US" sz="1350" b="1" dirty="0"/>
              <a:t>Course Activities:  </a:t>
            </a:r>
          </a:p>
          <a:p>
            <a:pPr marL="557213" lvl="1" indent="-214313">
              <a:buFont typeface="Arial" panose="020B0604020202020204" pitchFamily="34" charset="0"/>
              <a:buChar char="•"/>
            </a:pPr>
            <a:r>
              <a:rPr lang="en-US" sz="1350" dirty="0"/>
              <a:t>8 Multiple Choice Quizzes </a:t>
            </a:r>
          </a:p>
          <a:p>
            <a:pPr marL="557213" lvl="1" indent="-214313">
              <a:buFont typeface="Arial" panose="020B0604020202020204" pitchFamily="34" charset="0"/>
              <a:buChar char="•"/>
            </a:pPr>
            <a:r>
              <a:rPr lang="en-US" sz="1350" dirty="0"/>
              <a:t>Reading </a:t>
            </a:r>
            <a:r>
              <a:rPr lang="en-US" sz="1350" dirty="0"/>
              <a:t>assignments</a:t>
            </a:r>
          </a:p>
          <a:p>
            <a:pPr marL="557213" lvl="1" indent="-214313">
              <a:buFont typeface="Arial" panose="020B0604020202020204" pitchFamily="34" charset="0"/>
              <a:buChar char="•"/>
            </a:pPr>
            <a:endParaRPr lang="en-US" sz="1350" dirty="0"/>
          </a:p>
          <a:p>
            <a:pPr lvl="1"/>
            <a:endParaRPr lang="en-US" sz="1350" dirty="0"/>
          </a:p>
          <a:p>
            <a:pPr lvl="1"/>
            <a:endParaRPr lang="en-US" sz="1350" dirty="0"/>
          </a:p>
          <a:p>
            <a:pPr marL="214313" indent="-214313">
              <a:buFont typeface="Arial" panose="020B0604020202020204" pitchFamily="34" charset="0"/>
              <a:buChar char="•"/>
            </a:pPr>
            <a:r>
              <a:rPr lang="en-US" sz="1350" dirty="0"/>
              <a:t>Daily Lectures</a:t>
            </a:r>
          </a:p>
          <a:p>
            <a:pPr marL="214313" indent="-214313">
              <a:buFont typeface="Arial" panose="020B0604020202020204" pitchFamily="34" charset="0"/>
              <a:buChar char="•"/>
            </a:pPr>
            <a:r>
              <a:rPr lang="en-US" sz="1350" dirty="0"/>
              <a:t>Comprehensive Multiple Choice Final Exam</a:t>
            </a:r>
          </a:p>
        </p:txBody>
      </p:sp>
    </p:spTree>
    <p:extLst>
      <p:ext uri="{BB962C8B-B14F-4D97-AF65-F5344CB8AC3E}">
        <p14:creationId xmlns:p14="http://schemas.microsoft.com/office/powerpoint/2010/main" val="12641290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Steps in Alignment</a:t>
            </a:r>
            <a:br>
              <a:rPr lang="en-US" dirty="0"/>
            </a:br>
            <a:r>
              <a:rPr lang="en-US" sz="3200" dirty="0" smtClean="0"/>
              <a:t>3. Module Objectives</a:t>
            </a:r>
            <a:endParaRPr lang="en-US" dirty="0"/>
          </a:p>
        </p:txBody>
      </p:sp>
      <p:sp>
        <p:nvSpPr>
          <p:cNvPr id="3" name="Content Placeholder 2"/>
          <p:cNvSpPr>
            <a:spLocks noGrp="1"/>
          </p:cNvSpPr>
          <p:nvPr>
            <p:ph idx="1"/>
          </p:nvPr>
        </p:nvSpPr>
        <p:spPr>
          <a:xfrm>
            <a:off x="1941909" y="2457450"/>
            <a:ext cx="6686550" cy="1011891"/>
          </a:xfrm>
        </p:spPr>
        <p:txBody>
          <a:bodyPr>
            <a:normAutofit/>
          </a:bodyPr>
          <a:lstStyle/>
          <a:p>
            <a:r>
              <a:rPr lang="en-US" sz="1800" dirty="0"/>
              <a:t>Do you have them?  </a:t>
            </a:r>
          </a:p>
          <a:p>
            <a:r>
              <a:rPr lang="en-US" sz="1800" dirty="0"/>
              <a:t>If not, create them from your Course Activities</a:t>
            </a:r>
          </a:p>
        </p:txBody>
      </p:sp>
    </p:spTree>
    <p:extLst>
      <p:ext uri="{BB962C8B-B14F-4D97-AF65-F5344CB8AC3E}">
        <p14:creationId xmlns:p14="http://schemas.microsoft.com/office/powerpoint/2010/main" val="3927432763"/>
      </p:ext>
    </p:extLst>
  </p:cSld>
  <p:clrMapOvr>
    <a:masterClrMapping/>
  </p:clrMapOvr>
  <p:timing>
    <p:tnLst>
      <p:par>
        <p:cT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410</TotalTime>
  <Words>690</Words>
  <Application>Microsoft Office PowerPoint</Application>
  <PresentationFormat>On-screen Show (4:3)</PresentationFormat>
  <Paragraphs>111</Paragraphs>
  <Slides>15</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Century Gothic</vt:lpstr>
      <vt:lpstr>Kristen ITC</vt:lpstr>
      <vt:lpstr>Times New Roman</vt:lpstr>
      <vt:lpstr>Wingdings 3</vt:lpstr>
      <vt:lpstr>Wisp</vt:lpstr>
      <vt:lpstr>Simple Tools That Make Alignment Easy </vt:lpstr>
      <vt:lpstr>Why Alignment?</vt:lpstr>
      <vt:lpstr>Why We Struggle with Alignment</vt:lpstr>
      <vt:lpstr>Steps in Alignment 1.  Look at your course description.</vt:lpstr>
      <vt:lpstr>Activity 1. At what level is this course taught?</vt:lpstr>
      <vt:lpstr>Activity 1. At what level is this course taught?</vt:lpstr>
      <vt:lpstr>Steps in Alignment 2. Next, look at your Course Activities</vt:lpstr>
      <vt:lpstr>Activity 2: Do Activities Match Bloom’s Level? </vt:lpstr>
      <vt:lpstr>Steps in Alignment 3. Module Objectives</vt:lpstr>
      <vt:lpstr>Steps in Alignment 4. Compare Module Objectives &amp; Activities</vt:lpstr>
      <vt:lpstr>PowerPoint Presentation</vt:lpstr>
      <vt:lpstr>Steps in Alignment 5. Compare Module &amp; Course Objectives</vt:lpstr>
      <vt:lpstr>Steps in Alignment 5. Compare Module &amp; Course Objectives</vt:lpstr>
      <vt:lpstr>Summary of Steps in Alignment</vt:lpstr>
      <vt:lpstr>Questions?    Resources (Posted on Conference Site)</vt:lpstr>
    </vt:vector>
  </TitlesOfParts>
  <Company>Shoreline Community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Simple Tools That Make Alignment Easy</dc:title>
  <dc:creator>Penn, Judy</dc:creator>
  <cp:lastModifiedBy>Judy Penn</cp:lastModifiedBy>
  <cp:revision>41</cp:revision>
  <dcterms:created xsi:type="dcterms:W3CDTF">2015-03-04T20:49:20Z</dcterms:created>
  <dcterms:modified xsi:type="dcterms:W3CDTF">2015-04-09T23:59:08Z</dcterms:modified>
</cp:coreProperties>
</file>