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39"/>
  </p:notesMasterIdLst>
  <p:sldIdLst>
    <p:sldId id="256" r:id="rId2"/>
    <p:sldId id="257" r:id="rId3"/>
    <p:sldId id="289" r:id="rId4"/>
    <p:sldId id="290" r:id="rId5"/>
    <p:sldId id="294" r:id="rId6"/>
    <p:sldId id="291" r:id="rId7"/>
    <p:sldId id="295" r:id="rId8"/>
    <p:sldId id="310" r:id="rId9"/>
    <p:sldId id="292" r:id="rId10"/>
    <p:sldId id="287" r:id="rId11"/>
    <p:sldId id="321" r:id="rId12"/>
    <p:sldId id="315" r:id="rId13"/>
    <p:sldId id="312" r:id="rId14"/>
    <p:sldId id="313" r:id="rId15"/>
    <p:sldId id="317" r:id="rId16"/>
    <p:sldId id="318" r:id="rId17"/>
    <p:sldId id="314" r:id="rId18"/>
    <p:sldId id="322" r:id="rId19"/>
    <p:sldId id="288" r:id="rId20"/>
    <p:sldId id="323" r:id="rId21"/>
    <p:sldId id="278" r:id="rId22"/>
    <p:sldId id="296" r:id="rId23"/>
    <p:sldId id="298" r:id="rId24"/>
    <p:sldId id="324" r:id="rId25"/>
    <p:sldId id="300" r:id="rId26"/>
    <p:sldId id="301" r:id="rId27"/>
    <p:sldId id="302" r:id="rId28"/>
    <p:sldId id="303" r:id="rId29"/>
    <p:sldId id="304" r:id="rId30"/>
    <p:sldId id="308" r:id="rId31"/>
    <p:sldId id="309" r:id="rId32"/>
    <p:sldId id="306" r:id="rId33"/>
    <p:sldId id="325" r:id="rId34"/>
    <p:sldId id="297" r:id="rId35"/>
    <p:sldId id="311" r:id="rId36"/>
    <p:sldId id="319" r:id="rId37"/>
    <p:sldId id="320"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18" autoAdjust="0"/>
    <p:restoredTop sz="98246" autoAdjust="0"/>
  </p:normalViewPr>
  <p:slideViewPr>
    <p:cSldViewPr snapToGrid="0" snapToObjects="1">
      <p:cViewPr varScale="1">
        <p:scale>
          <a:sx n="73" d="100"/>
          <a:sy n="73" d="100"/>
        </p:scale>
        <p:origin x="1536" y="78"/>
      </p:cViewPr>
      <p:guideLst>
        <p:guide orient="horz" pos="2160"/>
        <p:guide pos="2880"/>
      </p:guideLst>
    </p:cSldViewPr>
  </p:slideViewPr>
  <p:notesTextViewPr>
    <p:cViewPr>
      <p:scale>
        <a:sx n="100" d="100"/>
        <a:sy n="100" d="100"/>
      </p:scale>
      <p:origin x="0" y="0"/>
    </p:cViewPr>
  </p:notesTextViewPr>
  <p:sorterViewPr>
    <p:cViewPr>
      <p:scale>
        <a:sx n="119" d="100"/>
        <a:sy n="119" d="100"/>
      </p:scale>
      <p:origin x="0" y="62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BB1B6C-3806-CD44-8962-C2430A72AC7C}" type="datetimeFigureOut">
              <a:rPr lang="en-US" smtClean="0"/>
              <a:t>4/26/2019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9B97CF-5F6D-F446-A03A-32D8E8605E51}" type="slidenum">
              <a:rPr lang="en-US" smtClean="0"/>
              <a:t>‹#›</a:t>
            </a:fld>
            <a:endParaRPr lang="en-US"/>
          </a:p>
        </p:txBody>
      </p:sp>
    </p:spTree>
    <p:extLst>
      <p:ext uri="{BB962C8B-B14F-4D97-AF65-F5344CB8AC3E}">
        <p14:creationId xmlns:p14="http://schemas.microsoft.com/office/powerpoint/2010/main" val="42361440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a:t>
            </a:r>
            <a:r>
              <a:rPr lang="en-US" baseline="0" dirty="0"/>
              <a:t> to a 2016 study by Intentional Futures, largely based on survey participation:</a:t>
            </a:r>
            <a:endParaRPr lang="en-US" dirty="0"/>
          </a:p>
          <a:p>
            <a:endParaRPr lang="en-US" dirty="0"/>
          </a:p>
          <a:p>
            <a:r>
              <a:rPr lang="en-US" dirty="0"/>
              <a:t>67% of IDs are female.</a:t>
            </a:r>
          </a:p>
          <a:p>
            <a:endParaRPr lang="en-US" dirty="0"/>
          </a:p>
          <a:p>
            <a:r>
              <a:rPr lang="en-US" dirty="0"/>
              <a:t>About</a:t>
            </a:r>
            <a:r>
              <a:rPr lang="en-US" baseline="0" dirty="0"/>
              <a:t> 60% of IDs are between 30-50 years old.  Average age is 45.</a:t>
            </a:r>
          </a:p>
          <a:p>
            <a:endParaRPr lang="en-US" baseline="0" dirty="0"/>
          </a:p>
          <a:p>
            <a:r>
              <a:rPr lang="en-US" baseline="0" dirty="0"/>
              <a:t>IDs are rather educated, with 87% having a Master’s degree (though not always in a directly related field) and 32% with PhDs.</a:t>
            </a:r>
          </a:p>
          <a:p>
            <a:endParaRPr lang="en-US" baseline="0" dirty="0"/>
          </a:p>
          <a:p>
            <a:r>
              <a:rPr lang="en-US" baseline="0" dirty="0"/>
              <a:t>In the study, IDs reported varied experience, though mostly in Instructional Design, teaching in Higher </a:t>
            </a:r>
            <a:r>
              <a:rPr lang="en-US" baseline="0" dirty="0" err="1"/>
              <a:t>ed</a:t>
            </a:r>
            <a:r>
              <a:rPr lang="en-US" baseline="0" dirty="0"/>
              <a:t> and technology development.  They also reported experience in academic research, administration, graphic and web design, teaching k-12, and unrelated areas such as computer programming, journalism, and architecture.</a:t>
            </a:r>
          </a:p>
          <a:p>
            <a:endParaRPr lang="en-US" baseline="0" dirty="0"/>
          </a:p>
          <a:p>
            <a:endParaRPr lang="en-US" baseline="0" dirty="0"/>
          </a:p>
          <a:p>
            <a:r>
              <a:rPr lang="en-US" baseline="0" dirty="0"/>
              <a:t>https://intentionalfutures.com/insights/portfolio/instructional-design/</a:t>
            </a:r>
            <a:endParaRPr lang="en-US" dirty="0"/>
          </a:p>
        </p:txBody>
      </p:sp>
      <p:sp>
        <p:nvSpPr>
          <p:cNvPr id="4" name="Slide Number Placeholder 3"/>
          <p:cNvSpPr>
            <a:spLocks noGrp="1"/>
          </p:cNvSpPr>
          <p:nvPr>
            <p:ph type="sldNum" sz="quarter" idx="10"/>
          </p:nvPr>
        </p:nvSpPr>
        <p:spPr/>
        <p:txBody>
          <a:bodyPr/>
          <a:lstStyle/>
          <a:p>
            <a:fld id="{A59B97CF-5F6D-F446-A03A-32D8E8605E51}" type="slidenum">
              <a:rPr lang="en-US" smtClean="0"/>
              <a:t>12</a:t>
            </a:fld>
            <a:endParaRPr lang="en-US"/>
          </a:p>
        </p:txBody>
      </p:sp>
    </p:spTree>
    <p:extLst>
      <p:ext uri="{BB962C8B-B14F-4D97-AF65-F5344CB8AC3E}">
        <p14:creationId xmlns:p14="http://schemas.microsoft.com/office/powerpoint/2010/main" val="1026508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C12B57-1DFF-4EDB-82A9-3ED6B0DAE379}" type="slidenum">
              <a:rPr lang="en-US" smtClean="0"/>
              <a:t>28</a:t>
            </a:fld>
            <a:endParaRPr lang="en-US"/>
          </a:p>
        </p:txBody>
      </p:sp>
    </p:spTree>
    <p:extLst>
      <p:ext uri="{BB962C8B-B14F-4D97-AF65-F5344CB8AC3E}">
        <p14:creationId xmlns:p14="http://schemas.microsoft.com/office/powerpoint/2010/main" val="3930154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C12B57-1DFF-4EDB-82A9-3ED6B0DAE379}" type="slidenum">
              <a:rPr lang="en-US" smtClean="0"/>
              <a:t>29</a:t>
            </a:fld>
            <a:endParaRPr lang="en-US"/>
          </a:p>
        </p:txBody>
      </p:sp>
    </p:spTree>
    <p:extLst>
      <p:ext uri="{BB962C8B-B14F-4D97-AF65-F5344CB8AC3E}">
        <p14:creationId xmlns:p14="http://schemas.microsoft.com/office/powerpoint/2010/main" val="110112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C12B57-1DFF-4EDB-82A9-3ED6B0DAE379}" type="slidenum">
              <a:rPr lang="en-US" smtClean="0"/>
              <a:t>32</a:t>
            </a:fld>
            <a:endParaRPr lang="en-US"/>
          </a:p>
        </p:txBody>
      </p:sp>
    </p:spTree>
    <p:extLst>
      <p:ext uri="{BB962C8B-B14F-4D97-AF65-F5344CB8AC3E}">
        <p14:creationId xmlns:p14="http://schemas.microsoft.com/office/powerpoint/2010/main" val="878789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9B97CF-5F6D-F446-A03A-32D8E8605E51}" type="slidenum">
              <a:rPr lang="en-US" smtClean="0"/>
              <a:t>35</a:t>
            </a:fld>
            <a:endParaRPr lang="en-US"/>
          </a:p>
        </p:txBody>
      </p:sp>
    </p:spTree>
    <p:extLst>
      <p:ext uri="{BB962C8B-B14F-4D97-AF65-F5344CB8AC3E}">
        <p14:creationId xmlns:p14="http://schemas.microsoft.com/office/powerpoint/2010/main" val="3083731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IDs tend to wear many hats.</a:t>
            </a:r>
            <a:r>
              <a:rPr lang="en-US" baseline="0" dirty="0"/>
              <a:t>  It’s common for duties of IDs to have a wide variety, but most of them can be organized into four categories.</a:t>
            </a:r>
          </a:p>
          <a:p>
            <a:endParaRPr lang="en-US" baseline="0" dirty="0"/>
          </a:p>
          <a:p>
            <a:r>
              <a:rPr lang="en-US" baseline="0" dirty="0"/>
              <a:t>Course design is one large area.  IDs are trained in course design and learning theories and are commonly involved in the planning and creation of courses and/or course materials.  Sometimes this is done as assistance to faculty, sometimes IDs are tasked with creating courses themselves.</a:t>
            </a:r>
          </a:p>
          <a:p>
            <a:endParaRPr lang="en-US" baseline="0" dirty="0"/>
          </a:p>
          <a:p>
            <a:r>
              <a:rPr lang="en-US" baseline="0" dirty="0"/>
              <a:t>Train faculty and others on relevant topics.  IDs are often in charge of or at least involved in faculty development.  At our institution the E-Learning Department is responsible for most faculty training regarding learning theories and educational technology.  We hold numerous sessions and events throughout the year (sometimes quick, hour long sessions, and sometimes multi-day training camps).  We are also in charge of teaching students how to use the LMS and adjacent software and technologies.</a:t>
            </a:r>
          </a:p>
          <a:p>
            <a:endParaRPr lang="en-US" baseline="0" dirty="0"/>
          </a:p>
          <a:p>
            <a:r>
              <a:rPr lang="en-US" baseline="0" dirty="0"/>
              <a:t>IDs often also support faculty in troubleshooting issues and supporting their use of the technology.  A large part of my job at BCCC is LMS administration.  That can range from creating and maintaining accounts, troubleshooting issues (both major and minor), assisting with integrating new </a:t>
            </a:r>
            <a:r>
              <a:rPr lang="en-US" baseline="0" dirty="0" err="1"/>
              <a:t>softwares</a:t>
            </a:r>
            <a:r>
              <a:rPr lang="en-US" baseline="0" dirty="0"/>
              <a:t>, and resetting passwords.</a:t>
            </a:r>
          </a:p>
          <a:p>
            <a:endParaRPr lang="en-US" baseline="0" dirty="0"/>
          </a:p>
          <a:p>
            <a:r>
              <a:rPr lang="en-US" baseline="0" dirty="0"/>
              <a:t>And finally, manage projects.  This will vary between institutions.  Teams of IDs will need to coordinator with one another, faculty, and others to design courses and materials.  For our college, I am frequently the </a:t>
            </a:r>
            <a:r>
              <a:rPr lang="en-US" baseline="0" dirty="0" err="1"/>
              <a:t>liason</a:t>
            </a:r>
            <a:r>
              <a:rPr lang="en-US" baseline="0" dirty="0"/>
              <a:t> between the faculty and 3</a:t>
            </a:r>
            <a:r>
              <a:rPr lang="en-US" baseline="30000" dirty="0"/>
              <a:t>rd</a:t>
            </a:r>
            <a:r>
              <a:rPr lang="en-US" baseline="0" dirty="0"/>
              <a:t> party vendors for educational software.  I also interface between those vendors and our IT department when adopting new technology or applying any maintenance.</a:t>
            </a:r>
          </a:p>
        </p:txBody>
      </p:sp>
      <p:sp>
        <p:nvSpPr>
          <p:cNvPr id="4" name="Slide Number Placeholder 3"/>
          <p:cNvSpPr>
            <a:spLocks noGrp="1"/>
          </p:cNvSpPr>
          <p:nvPr>
            <p:ph type="sldNum" sz="quarter" idx="10"/>
          </p:nvPr>
        </p:nvSpPr>
        <p:spPr/>
        <p:txBody>
          <a:bodyPr/>
          <a:lstStyle/>
          <a:p>
            <a:fld id="{A59B97CF-5F6D-F446-A03A-32D8E8605E51}" type="slidenum">
              <a:rPr lang="en-US" smtClean="0"/>
              <a:t>13</a:t>
            </a:fld>
            <a:endParaRPr lang="en-US"/>
          </a:p>
        </p:txBody>
      </p:sp>
    </p:spTree>
    <p:extLst>
      <p:ext uri="{BB962C8B-B14F-4D97-AF65-F5344CB8AC3E}">
        <p14:creationId xmlns:p14="http://schemas.microsoft.com/office/powerpoint/2010/main" val="2825585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times, there is a effort</a:t>
            </a:r>
            <a:r>
              <a:rPr lang="en-US" baseline="0" dirty="0"/>
              <a:t> to specialize.  There are many similar, but not-quite-the-same titles floating around that all fall under the “Instructional Designer” umbrella.</a:t>
            </a:r>
          </a:p>
          <a:p>
            <a:endParaRPr lang="en-US" baseline="0" dirty="0"/>
          </a:p>
          <a:p>
            <a:r>
              <a:rPr lang="en-US" baseline="0" dirty="0"/>
              <a:t>These titles suggest different areas of specialization.  Instructional Technologists implies more focus on the LMS and other educational technologies.  An “Instructional Developer” would probably be more focused on building the course material, rather than planning it out.  Some say that a “Learning Experience Designer” would put more focus on the learning, starting from their perspective, rather than focusing on the “instructional materials”.</a:t>
            </a:r>
          </a:p>
          <a:p>
            <a:r>
              <a:rPr lang="en-US" baseline="0" dirty="0"/>
              <a:t/>
            </a:r>
            <a:br>
              <a:rPr lang="en-US" baseline="0" dirty="0"/>
            </a:br>
            <a:r>
              <a:rPr lang="en-US" baseline="0" dirty="0"/>
              <a:t>However, in practice, especially for small teams or solo acts, these duties often overlap.  IDs frequently end up doing all of the above, regardless of their title.  I was hired as an Instructional Technologist, and while my focus probably is in the technology, I am often called on to help faculty with their course design and applying best practices and theories.  I’m really the only ID at my school, so I have to be the whole package as best that I can.</a:t>
            </a:r>
            <a:endParaRPr lang="en-US" dirty="0"/>
          </a:p>
        </p:txBody>
      </p:sp>
      <p:sp>
        <p:nvSpPr>
          <p:cNvPr id="4" name="Slide Number Placeholder 3"/>
          <p:cNvSpPr>
            <a:spLocks noGrp="1"/>
          </p:cNvSpPr>
          <p:nvPr>
            <p:ph type="sldNum" sz="quarter" idx="10"/>
          </p:nvPr>
        </p:nvSpPr>
        <p:spPr/>
        <p:txBody>
          <a:bodyPr/>
          <a:lstStyle/>
          <a:p>
            <a:fld id="{A59B97CF-5F6D-F446-A03A-32D8E8605E51}" type="slidenum">
              <a:rPr lang="en-US" smtClean="0"/>
              <a:t>14</a:t>
            </a:fld>
            <a:endParaRPr lang="en-US"/>
          </a:p>
        </p:txBody>
      </p:sp>
    </p:spTree>
    <p:extLst>
      <p:ext uri="{BB962C8B-B14F-4D97-AF65-F5344CB8AC3E}">
        <p14:creationId xmlns:p14="http://schemas.microsoft.com/office/powerpoint/2010/main" val="2361753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most simple</a:t>
            </a:r>
            <a:r>
              <a:rPr lang="en-US" baseline="0" dirty="0"/>
              <a:t> terms, IDs “design” the content and faculty “deliver” the content.</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Faculty serve as the subject matter expert, content deliverer, and face of the institution.  They know the content,</a:t>
            </a:r>
            <a:r>
              <a:rPr lang="en-US" baseline="0" dirty="0"/>
              <a:t> and what information the student needs to be taught to meet the objectives.  They deliver that content, whether it be in the classroom or through messages and videos in an online course.  And they are, in many ways, the face of the institution to students.  They build relationships with the students over the course of one or many courses, encourage students, and are the primary contacts that students have with the institution.</a:t>
            </a:r>
            <a:endParaRPr lang="en-US" dirty="0"/>
          </a:p>
          <a:p>
            <a:endParaRPr lang="en-US" dirty="0"/>
          </a:p>
          <a:p>
            <a:r>
              <a:rPr lang="en-US" dirty="0"/>
              <a:t>IDs serve as the instructional planner, learning technology expert, and a second set of eyes and ears.  They take the</a:t>
            </a:r>
            <a:r>
              <a:rPr lang="en-US" baseline="0" dirty="0"/>
              <a:t> faculty's content and organize it, structure it in a way to make sure it aligns with the objectives.  If the faculty’s knowledge is the building materials, the ID is the architect.  They identify the best tools to use to deliver that content, and ensure the faculty are in the best position to use those tools, with proper training and support.  And, if they aren’t also subject matter experts for that course, they act as a second set or eyes who can identify where things could be explained better to the layperson.</a:t>
            </a:r>
            <a:endParaRPr lang="en-US" dirty="0"/>
          </a:p>
          <a:p>
            <a:endParaRPr lang="en-US" dirty="0"/>
          </a:p>
        </p:txBody>
      </p:sp>
      <p:sp>
        <p:nvSpPr>
          <p:cNvPr id="4" name="Slide Number Placeholder 3"/>
          <p:cNvSpPr>
            <a:spLocks noGrp="1"/>
          </p:cNvSpPr>
          <p:nvPr>
            <p:ph type="sldNum" sz="quarter" idx="10"/>
          </p:nvPr>
        </p:nvSpPr>
        <p:spPr/>
        <p:txBody>
          <a:bodyPr/>
          <a:lstStyle/>
          <a:p>
            <a:fld id="{A59B97CF-5F6D-F446-A03A-32D8E8605E51}" type="slidenum">
              <a:rPr lang="en-US" smtClean="0"/>
              <a:t>15</a:t>
            </a:fld>
            <a:endParaRPr lang="en-US"/>
          </a:p>
        </p:txBody>
      </p:sp>
    </p:spTree>
    <p:extLst>
      <p:ext uri="{BB962C8B-B14F-4D97-AF65-F5344CB8AC3E}">
        <p14:creationId xmlns:p14="http://schemas.microsoft.com/office/powerpoint/2010/main" val="171680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a:t>
            </a:r>
            <a:r>
              <a:rPr lang="en-US" baseline="0" dirty="0"/>
              <a:t> small institutions, including BCCC, will have one or a few instructional designers who do everything.</a:t>
            </a:r>
          </a:p>
          <a:p>
            <a:endParaRPr lang="en-US" baseline="0" dirty="0"/>
          </a:p>
          <a:p>
            <a:r>
              <a:rPr lang="en-US" baseline="0" dirty="0"/>
              <a:t>They’ll help faculty with designing and building their courses, train the faculty on how to use relevant technologies, act as point of contact between faculty, IT, and vendors, provide ongoing support (including technical support).</a:t>
            </a:r>
          </a:p>
          <a:p>
            <a:endParaRPr lang="en-US" baseline="0" dirty="0"/>
          </a:p>
          <a:p>
            <a:r>
              <a:rPr lang="en-US" baseline="0" dirty="0"/>
              <a:t>When an institution has one or several small teams of IDs, they can start to specialize.  This is where some of those various titles may start to have some differentiation.  Faculty can get more consistent one-on-one support, or the help of a small team to help with finer details with their course design.</a:t>
            </a:r>
          </a:p>
          <a:p>
            <a:endParaRPr lang="en-US" baseline="0" dirty="0"/>
          </a:p>
          <a:p>
            <a:r>
              <a:rPr lang="en-US" baseline="0" dirty="0"/>
              <a:t>Large teams of IDs can further branch out and allow for extra specialization and consistent attention during course design and delivery.  This can help greatly when employing a “Factory Line” model of course design, where a team of IDs and one or two knowledgeable faculty can build a course from the ground up for the rest of the department and adjunct to teach, helping to ensure quality and consistency.</a:t>
            </a:r>
            <a:endParaRPr lang="en-US" dirty="0"/>
          </a:p>
        </p:txBody>
      </p:sp>
      <p:sp>
        <p:nvSpPr>
          <p:cNvPr id="4" name="Slide Number Placeholder 3"/>
          <p:cNvSpPr>
            <a:spLocks noGrp="1"/>
          </p:cNvSpPr>
          <p:nvPr>
            <p:ph type="sldNum" sz="quarter" idx="10"/>
          </p:nvPr>
        </p:nvSpPr>
        <p:spPr/>
        <p:txBody>
          <a:bodyPr/>
          <a:lstStyle/>
          <a:p>
            <a:fld id="{A59B97CF-5F6D-F446-A03A-32D8E8605E51}" type="slidenum">
              <a:rPr lang="en-US" smtClean="0"/>
              <a:t>16</a:t>
            </a:fld>
            <a:endParaRPr lang="en-US"/>
          </a:p>
        </p:txBody>
      </p:sp>
    </p:spTree>
    <p:extLst>
      <p:ext uri="{BB962C8B-B14F-4D97-AF65-F5344CB8AC3E}">
        <p14:creationId xmlns:p14="http://schemas.microsoft.com/office/powerpoint/2010/main" val="959857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the introduction of IDs to the academic process is still fairly new, there are hurdles that are still posing a problem when it comes to faculty and IDs working together.</a:t>
            </a:r>
          </a:p>
          <a:p>
            <a:endParaRPr lang="en-US" baseline="0" dirty="0"/>
          </a:p>
          <a:p>
            <a:r>
              <a:rPr lang="en-US" baseline="0" dirty="0"/>
              <a:t>One of the problems that IDs most commonly cite is that faculty just don’t know what they do or </a:t>
            </a:r>
            <a:r>
              <a:rPr lang="en-US" baseline="0"/>
              <a:t>what help they can provide.  </a:t>
            </a:r>
            <a:r>
              <a:rPr lang="en-US" baseline="0" dirty="0"/>
              <a:t>This is a bit understandable.  The role of ID is fairly new, and can vary from institution to institution.  How are they suppose to know what to expect from the ID team at their institution.  Especially adjunct, who likely teach at more than one school.</a:t>
            </a:r>
          </a:p>
          <a:p>
            <a:endParaRPr lang="en-US" baseline="0" dirty="0"/>
          </a:p>
          <a:p>
            <a:r>
              <a:rPr lang="en-US" baseline="0" dirty="0"/>
              <a:t>And while this seems to be shrinking, thankfully, there is a notion that IDs are primarily there to be support for the LMS, and not much else.  It’s still a rather prevalent misconception.</a:t>
            </a:r>
          </a:p>
          <a:p>
            <a:endParaRPr lang="en-US" baseline="0" dirty="0"/>
          </a:p>
          <a:p>
            <a:r>
              <a:rPr lang="en-US" baseline="0" dirty="0"/>
              <a:t>IDs have also reported pushback from faculty who simply feel like they don’t need the help, or don’t understand where the divide between course design and delivery is supposed to be.</a:t>
            </a:r>
          </a:p>
        </p:txBody>
      </p:sp>
      <p:sp>
        <p:nvSpPr>
          <p:cNvPr id="4" name="Slide Number Placeholder 3"/>
          <p:cNvSpPr>
            <a:spLocks noGrp="1"/>
          </p:cNvSpPr>
          <p:nvPr>
            <p:ph type="sldNum" sz="quarter" idx="10"/>
          </p:nvPr>
        </p:nvSpPr>
        <p:spPr/>
        <p:txBody>
          <a:bodyPr/>
          <a:lstStyle/>
          <a:p>
            <a:fld id="{A59B97CF-5F6D-F446-A03A-32D8E8605E51}" type="slidenum">
              <a:rPr lang="en-US" smtClean="0"/>
              <a:t>17</a:t>
            </a:fld>
            <a:endParaRPr lang="en-US"/>
          </a:p>
        </p:txBody>
      </p:sp>
    </p:spTree>
    <p:extLst>
      <p:ext uri="{BB962C8B-B14F-4D97-AF65-F5344CB8AC3E}">
        <p14:creationId xmlns:p14="http://schemas.microsoft.com/office/powerpoint/2010/main" val="607713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C12B57-1DFF-4EDB-82A9-3ED6B0DAE379}" type="slidenum">
              <a:rPr lang="en-US" smtClean="0"/>
              <a:t>25</a:t>
            </a:fld>
            <a:endParaRPr lang="en-US"/>
          </a:p>
        </p:txBody>
      </p:sp>
    </p:spTree>
    <p:extLst>
      <p:ext uri="{BB962C8B-B14F-4D97-AF65-F5344CB8AC3E}">
        <p14:creationId xmlns:p14="http://schemas.microsoft.com/office/powerpoint/2010/main" val="1653083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C12B57-1DFF-4EDB-82A9-3ED6B0DAE379}" type="slidenum">
              <a:rPr lang="en-US" smtClean="0"/>
              <a:t>26</a:t>
            </a:fld>
            <a:endParaRPr lang="en-US"/>
          </a:p>
        </p:txBody>
      </p:sp>
    </p:spTree>
    <p:extLst>
      <p:ext uri="{BB962C8B-B14F-4D97-AF65-F5344CB8AC3E}">
        <p14:creationId xmlns:p14="http://schemas.microsoft.com/office/powerpoint/2010/main" val="3525679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C12B57-1DFF-4EDB-82A9-3ED6B0DAE379}" type="slidenum">
              <a:rPr lang="en-US" smtClean="0"/>
              <a:t>27</a:t>
            </a:fld>
            <a:endParaRPr lang="en-US"/>
          </a:p>
        </p:txBody>
      </p:sp>
    </p:spTree>
    <p:extLst>
      <p:ext uri="{BB962C8B-B14F-4D97-AF65-F5344CB8AC3E}">
        <p14:creationId xmlns:p14="http://schemas.microsoft.com/office/powerpoint/2010/main" val="2561319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490728-E227-8B43-B45E-27637CAC8FFE}" type="datetimeFigureOut">
              <a:rPr lang="en-US" smtClean="0"/>
              <a:t>4/26/2019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14A25-26DC-B541-909A-A9FAF12139EC}" type="slidenum">
              <a:rPr lang="en-US" smtClean="0"/>
              <a:t>‹#›</a:t>
            </a:fld>
            <a:endParaRPr lang="en-US"/>
          </a:p>
        </p:txBody>
      </p:sp>
    </p:spTree>
    <p:extLst>
      <p:ext uri="{BB962C8B-B14F-4D97-AF65-F5344CB8AC3E}">
        <p14:creationId xmlns:p14="http://schemas.microsoft.com/office/powerpoint/2010/main" val="1267880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490728-E227-8B43-B45E-27637CAC8FFE}" type="datetimeFigureOut">
              <a:rPr lang="en-US" smtClean="0"/>
              <a:t>4/26/2019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14A25-26DC-B541-909A-A9FAF12139EC}" type="slidenum">
              <a:rPr lang="en-US" smtClean="0"/>
              <a:t>‹#›</a:t>
            </a:fld>
            <a:endParaRPr lang="en-US"/>
          </a:p>
        </p:txBody>
      </p:sp>
    </p:spTree>
    <p:extLst>
      <p:ext uri="{BB962C8B-B14F-4D97-AF65-F5344CB8AC3E}">
        <p14:creationId xmlns:p14="http://schemas.microsoft.com/office/powerpoint/2010/main" val="4251356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490728-E227-8B43-B45E-27637CAC8FFE}" type="datetimeFigureOut">
              <a:rPr lang="en-US" smtClean="0"/>
              <a:t>4/26/2019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14A25-26DC-B541-909A-A9FAF12139EC}" type="slidenum">
              <a:rPr lang="en-US" smtClean="0"/>
              <a:t>‹#›</a:t>
            </a:fld>
            <a:endParaRPr lang="en-US"/>
          </a:p>
        </p:txBody>
      </p:sp>
    </p:spTree>
    <p:extLst>
      <p:ext uri="{BB962C8B-B14F-4D97-AF65-F5344CB8AC3E}">
        <p14:creationId xmlns:p14="http://schemas.microsoft.com/office/powerpoint/2010/main" val="1875109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490728-E227-8B43-B45E-27637CAC8FFE}" type="datetimeFigureOut">
              <a:rPr lang="en-US" smtClean="0"/>
              <a:t>4/26/2019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14A25-26DC-B541-909A-A9FAF12139EC}" type="slidenum">
              <a:rPr lang="en-US" smtClean="0"/>
              <a:t>‹#›</a:t>
            </a:fld>
            <a:endParaRPr lang="en-US"/>
          </a:p>
        </p:txBody>
      </p:sp>
    </p:spTree>
    <p:extLst>
      <p:ext uri="{BB962C8B-B14F-4D97-AF65-F5344CB8AC3E}">
        <p14:creationId xmlns:p14="http://schemas.microsoft.com/office/powerpoint/2010/main" val="3455610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490728-E227-8B43-B45E-27637CAC8FFE}" type="datetimeFigureOut">
              <a:rPr lang="en-US" smtClean="0"/>
              <a:t>4/26/2019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14A25-26DC-B541-909A-A9FAF12139EC}" type="slidenum">
              <a:rPr lang="en-US" smtClean="0"/>
              <a:t>‹#›</a:t>
            </a:fld>
            <a:endParaRPr lang="en-US"/>
          </a:p>
        </p:txBody>
      </p:sp>
    </p:spTree>
    <p:extLst>
      <p:ext uri="{BB962C8B-B14F-4D97-AF65-F5344CB8AC3E}">
        <p14:creationId xmlns:p14="http://schemas.microsoft.com/office/powerpoint/2010/main" val="3183863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490728-E227-8B43-B45E-27637CAC8FFE}" type="datetimeFigureOut">
              <a:rPr lang="en-US" smtClean="0"/>
              <a:t>4/26/2019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614A25-26DC-B541-909A-A9FAF12139EC}" type="slidenum">
              <a:rPr lang="en-US" smtClean="0"/>
              <a:t>‹#›</a:t>
            </a:fld>
            <a:endParaRPr lang="en-US"/>
          </a:p>
        </p:txBody>
      </p:sp>
    </p:spTree>
    <p:extLst>
      <p:ext uri="{BB962C8B-B14F-4D97-AF65-F5344CB8AC3E}">
        <p14:creationId xmlns:p14="http://schemas.microsoft.com/office/powerpoint/2010/main" val="1457138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490728-E227-8B43-B45E-27637CAC8FFE}" type="datetimeFigureOut">
              <a:rPr lang="en-US" smtClean="0"/>
              <a:t>4/26/2019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614A25-26DC-B541-909A-A9FAF12139EC}" type="slidenum">
              <a:rPr lang="en-US" smtClean="0"/>
              <a:t>‹#›</a:t>
            </a:fld>
            <a:endParaRPr lang="en-US"/>
          </a:p>
        </p:txBody>
      </p:sp>
    </p:spTree>
    <p:extLst>
      <p:ext uri="{BB962C8B-B14F-4D97-AF65-F5344CB8AC3E}">
        <p14:creationId xmlns:p14="http://schemas.microsoft.com/office/powerpoint/2010/main" val="4025980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490728-E227-8B43-B45E-27637CAC8FFE}" type="datetimeFigureOut">
              <a:rPr lang="en-US" smtClean="0"/>
              <a:t>4/26/2019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614A25-26DC-B541-909A-A9FAF12139EC}" type="slidenum">
              <a:rPr lang="en-US" smtClean="0"/>
              <a:t>‹#›</a:t>
            </a:fld>
            <a:endParaRPr lang="en-US"/>
          </a:p>
        </p:txBody>
      </p:sp>
    </p:spTree>
    <p:extLst>
      <p:ext uri="{BB962C8B-B14F-4D97-AF65-F5344CB8AC3E}">
        <p14:creationId xmlns:p14="http://schemas.microsoft.com/office/powerpoint/2010/main" val="2432940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490728-E227-8B43-B45E-27637CAC8FFE}" type="datetimeFigureOut">
              <a:rPr lang="en-US" smtClean="0"/>
              <a:t>4/26/2019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614A25-26DC-B541-909A-A9FAF12139EC}" type="slidenum">
              <a:rPr lang="en-US" smtClean="0"/>
              <a:t>‹#›</a:t>
            </a:fld>
            <a:endParaRPr lang="en-US"/>
          </a:p>
        </p:txBody>
      </p:sp>
    </p:spTree>
    <p:extLst>
      <p:ext uri="{BB962C8B-B14F-4D97-AF65-F5344CB8AC3E}">
        <p14:creationId xmlns:p14="http://schemas.microsoft.com/office/powerpoint/2010/main" val="3326741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490728-E227-8B43-B45E-27637CAC8FFE}" type="datetimeFigureOut">
              <a:rPr lang="en-US" smtClean="0"/>
              <a:t>4/26/2019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614A25-26DC-B541-909A-A9FAF12139EC}" type="slidenum">
              <a:rPr lang="en-US" smtClean="0"/>
              <a:t>‹#›</a:t>
            </a:fld>
            <a:endParaRPr lang="en-US"/>
          </a:p>
        </p:txBody>
      </p:sp>
    </p:spTree>
    <p:extLst>
      <p:ext uri="{BB962C8B-B14F-4D97-AF65-F5344CB8AC3E}">
        <p14:creationId xmlns:p14="http://schemas.microsoft.com/office/powerpoint/2010/main" val="3064008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490728-E227-8B43-B45E-27637CAC8FFE}" type="datetimeFigureOut">
              <a:rPr lang="en-US" smtClean="0"/>
              <a:t>4/26/2019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614A25-26DC-B541-909A-A9FAF12139EC}" type="slidenum">
              <a:rPr lang="en-US" smtClean="0"/>
              <a:t>‹#›</a:t>
            </a:fld>
            <a:endParaRPr lang="en-US"/>
          </a:p>
        </p:txBody>
      </p:sp>
    </p:spTree>
    <p:extLst>
      <p:ext uri="{BB962C8B-B14F-4D97-AF65-F5344CB8AC3E}">
        <p14:creationId xmlns:p14="http://schemas.microsoft.com/office/powerpoint/2010/main" val="1553151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490728-E227-8B43-B45E-27637CAC8FFE}" type="datetimeFigureOut">
              <a:rPr lang="en-US" smtClean="0"/>
              <a:t>4/26/2019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614A25-26DC-B541-909A-A9FAF12139EC}" type="slidenum">
              <a:rPr lang="en-US" smtClean="0"/>
              <a:t>‹#›</a:t>
            </a:fld>
            <a:endParaRPr lang="en-US"/>
          </a:p>
        </p:txBody>
      </p:sp>
    </p:spTree>
    <p:extLst>
      <p:ext uri="{BB962C8B-B14F-4D97-AF65-F5344CB8AC3E}">
        <p14:creationId xmlns:p14="http://schemas.microsoft.com/office/powerpoint/2010/main" val="233664330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en.wikipedia.org/wiki/Academic_freedom#cite_note-37"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jharvey@bccc.edu" TargetMode="External"/><Relationship Id="rId2" Type="http://schemas.openxmlformats.org/officeDocument/2006/relationships/hyperlink" Target="mailto:dsnowden@bccc.edu" TargetMode="External"/><Relationship Id="rId1" Type="http://schemas.openxmlformats.org/officeDocument/2006/relationships/slideLayout" Target="../slideLayouts/slideLayout1.xml"/><Relationship Id="rId4" Type="http://schemas.openxmlformats.org/officeDocument/2006/relationships/hyperlink" Target="mailto:dzilberman@bccc.edu"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romanoimpero.com/2016/04/la-scuola-romana.html" TargetMode="External"/><Relationship Id="rId2" Type="http://schemas.openxmlformats.org/officeDocument/2006/relationships/hyperlink" Target="http://awesomemiddleageshastings.weebly.com/guilds--merchants---jack-s.html" TargetMode="Externa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hyperlink" Target="http://budothought.blogspot.com/2015/06/dont-say-my-deshi.html" TargetMode="Externa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s://www.behance.net/gallery/8676529/Oral-Tradition"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shorpy.com/node/9526?size=_original"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2393" y="1402749"/>
            <a:ext cx="6958834" cy="2262781"/>
          </a:xfrm>
        </p:spPr>
        <p:txBody>
          <a:bodyPr>
            <a:normAutofit/>
          </a:bodyPr>
          <a:lstStyle/>
          <a:p>
            <a:r>
              <a:rPr lang="en-US" sz="4000" dirty="0">
                <a:solidFill>
                  <a:srgbClr val="FF0000"/>
                </a:solidFill>
              </a:rPr>
              <a:t>The Division of Labor </a:t>
            </a:r>
            <a:br>
              <a:rPr lang="en-US" sz="4000" dirty="0">
                <a:solidFill>
                  <a:srgbClr val="FF0000"/>
                </a:solidFill>
              </a:rPr>
            </a:br>
            <a:r>
              <a:rPr lang="en-US" sz="4000" dirty="0">
                <a:solidFill>
                  <a:srgbClr val="FF0000"/>
                </a:solidFill>
              </a:rPr>
              <a:t>Should Not Divide Us</a:t>
            </a:r>
          </a:p>
        </p:txBody>
      </p:sp>
      <p:sp>
        <p:nvSpPr>
          <p:cNvPr id="3" name="Subtitle 2"/>
          <p:cNvSpPr>
            <a:spLocks noGrp="1"/>
          </p:cNvSpPr>
          <p:nvPr>
            <p:ph type="subTitle" idx="1"/>
          </p:nvPr>
        </p:nvSpPr>
        <p:spPr>
          <a:xfrm>
            <a:off x="1371599" y="3886199"/>
            <a:ext cx="6680423" cy="2352469"/>
          </a:xfrm>
        </p:spPr>
        <p:txBody>
          <a:bodyPr>
            <a:normAutofit fontScale="85000" lnSpcReduction="20000"/>
          </a:bodyPr>
          <a:lstStyle/>
          <a:p>
            <a:r>
              <a:rPr lang="en-US" dirty="0"/>
              <a:t>QM Regional Conference</a:t>
            </a:r>
            <a:br>
              <a:rPr lang="en-US" dirty="0"/>
            </a:br>
            <a:r>
              <a:rPr lang="en-US" dirty="0"/>
              <a:t>New York, April 2019</a:t>
            </a:r>
          </a:p>
          <a:p>
            <a:endParaRPr lang="en-US" dirty="0"/>
          </a:p>
          <a:p>
            <a:r>
              <a:rPr lang="en-US" dirty="0"/>
              <a:t>Dr. Daphne Snowden, Mr. Jeremy Harvey and Dr. Diana Zilberman</a:t>
            </a:r>
          </a:p>
          <a:p>
            <a:r>
              <a:rPr lang="en-US" dirty="0"/>
              <a:t>Baltimore City Community College</a:t>
            </a:r>
          </a:p>
        </p:txBody>
      </p:sp>
    </p:spTree>
    <p:extLst>
      <p:ext uri="{BB962C8B-B14F-4D97-AF65-F5344CB8AC3E}">
        <p14:creationId xmlns:p14="http://schemas.microsoft.com/office/powerpoint/2010/main" val="41516876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Design and Delivery</a:t>
            </a:r>
          </a:p>
        </p:txBody>
      </p:sp>
      <p:sp>
        <p:nvSpPr>
          <p:cNvPr id="3" name="Content Placeholder 2"/>
          <p:cNvSpPr>
            <a:spLocks noGrp="1"/>
          </p:cNvSpPr>
          <p:nvPr>
            <p:ph idx="1"/>
          </p:nvPr>
        </p:nvSpPr>
        <p:spPr>
          <a:xfrm>
            <a:off x="4781769" y="1684537"/>
            <a:ext cx="3641402" cy="4016966"/>
          </a:xfrm>
        </p:spPr>
        <p:txBody>
          <a:bodyPr>
            <a:normAutofit/>
          </a:bodyPr>
          <a:lstStyle/>
          <a:p>
            <a:pPr marL="0" indent="0">
              <a:buNone/>
            </a:pPr>
            <a:r>
              <a:rPr lang="en-US" sz="3200" dirty="0"/>
              <a:t>Delivery and design opened a schism, separating, for the first time in history, one job (teacher) into two. </a:t>
            </a:r>
          </a:p>
          <a:p>
            <a:pPr marL="0" indent="0">
              <a:buNone/>
            </a:pPr>
            <a:endParaRPr lang="en-US" sz="2800" dirty="0"/>
          </a:p>
        </p:txBody>
      </p:sp>
      <p:pic>
        <p:nvPicPr>
          <p:cNvPr id="4" name="Picture 3"/>
          <p:cNvPicPr>
            <a:picLocks noChangeAspect="1"/>
          </p:cNvPicPr>
          <p:nvPr/>
        </p:nvPicPr>
        <p:blipFill>
          <a:blip r:embed="rId2"/>
          <a:stretch>
            <a:fillRect/>
          </a:stretch>
        </p:blipFill>
        <p:spPr>
          <a:xfrm>
            <a:off x="1281480" y="1895552"/>
            <a:ext cx="2472836" cy="3297114"/>
          </a:xfrm>
          <a:prstGeom prst="rect">
            <a:avLst/>
          </a:prstGeom>
        </p:spPr>
      </p:pic>
    </p:spTree>
    <p:extLst>
      <p:ext uri="{BB962C8B-B14F-4D97-AF65-F5344CB8AC3E}">
        <p14:creationId xmlns:p14="http://schemas.microsoft.com/office/powerpoint/2010/main" val="23180856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dirty="0" smtClean="0"/>
              <a:t>About Instructional Designers…</a:t>
            </a:r>
            <a:endParaRPr lang="en-US" dirty="0"/>
          </a:p>
        </p:txBody>
      </p:sp>
    </p:spTree>
    <p:extLst>
      <p:ext uri="{BB962C8B-B14F-4D97-AF65-F5344CB8AC3E}">
        <p14:creationId xmlns:p14="http://schemas.microsoft.com/office/powerpoint/2010/main" val="28037178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Who Are the Instructional Designers?</a:t>
            </a:r>
          </a:p>
        </p:txBody>
      </p:sp>
      <p:sp>
        <p:nvSpPr>
          <p:cNvPr id="3" name="Content Placeholder 2"/>
          <p:cNvSpPr>
            <a:spLocks noGrp="1"/>
          </p:cNvSpPr>
          <p:nvPr>
            <p:ph idx="1"/>
          </p:nvPr>
        </p:nvSpPr>
        <p:spPr/>
        <p:txBody>
          <a:bodyPr/>
          <a:lstStyle/>
          <a:p>
            <a:r>
              <a:rPr lang="en-US" b="1" dirty="0"/>
              <a:t>67%</a:t>
            </a:r>
            <a:r>
              <a:rPr lang="en-US" dirty="0"/>
              <a:t> are female.</a:t>
            </a:r>
          </a:p>
          <a:p>
            <a:r>
              <a:rPr lang="en-US" dirty="0"/>
              <a:t>Average age is </a:t>
            </a:r>
            <a:r>
              <a:rPr lang="en-US" b="1" dirty="0"/>
              <a:t>45</a:t>
            </a:r>
            <a:r>
              <a:rPr lang="en-US" dirty="0"/>
              <a:t> years old.</a:t>
            </a:r>
          </a:p>
          <a:p>
            <a:r>
              <a:rPr lang="en-US" b="1" dirty="0"/>
              <a:t>87%</a:t>
            </a:r>
            <a:r>
              <a:rPr lang="en-US" dirty="0"/>
              <a:t> have a master’s degree and </a:t>
            </a:r>
            <a:r>
              <a:rPr lang="en-US" b="1" dirty="0"/>
              <a:t>32%</a:t>
            </a:r>
            <a:r>
              <a:rPr lang="en-US" dirty="0"/>
              <a:t> a PhD.</a:t>
            </a:r>
          </a:p>
          <a:p>
            <a:r>
              <a:rPr lang="en-US" dirty="0"/>
              <a:t>Past experience varies, but is largely in instructional design, teaching in higher ed, and technology development.</a:t>
            </a:r>
          </a:p>
        </p:txBody>
      </p:sp>
      <p:sp>
        <p:nvSpPr>
          <p:cNvPr id="4" name="TextBox 3"/>
          <p:cNvSpPr txBox="1"/>
          <p:nvPr/>
        </p:nvSpPr>
        <p:spPr>
          <a:xfrm>
            <a:off x="0" y="6488668"/>
            <a:ext cx="6311343" cy="369332"/>
          </a:xfrm>
          <a:prstGeom prst="rect">
            <a:avLst/>
          </a:prstGeom>
          <a:noFill/>
        </p:spPr>
        <p:txBody>
          <a:bodyPr wrap="none" rtlCol="0">
            <a:spAutoFit/>
          </a:bodyPr>
          <a:lstStyle/>
          <a:p>
            <a:r>
              <a:rPr lang="en-US" sz="900" dirty="0"/>
              <a:t>(2016, April 1). Instructional Design in Higher Education - Instructional-Design-in-Higher-Education-Report.pdf.</a:t>
            </a:r>
          </a:p>
          <a:p>
            <a:r>
              <a:rPr lang="en-US" sz="900" dirty="0"/>
              <a:t>Retrieved from https://intentionalfutures.com/wp-content/uploads/2017/08/Instructional-Design-in-Higher-Education-Report.pdf</a:t>
            </a:r>
          </a:p>
        </p:txBody>
      </p:sp>
    </p:spTree>
    <p:extLst>
      <p:ext uri="{BB962C8B-B14F-4D97-AF65-F5344CB8AC3E}">
        <p14:creationId xmlns:p14="http://schemas.microsoft.com/office/powerpoint/2010/main" val="25371251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They Do?</a:t>
            </a:r>
          </a:p>
        </p:txBody>
      </p:sp>
      <p:sp>
        <p:nvSpPr>
          <p:cNvPr id="3" name="Content Placeholder 2"/>
          <p:cNvSpPr>
            <a:spLocks noGrp="1"/>
          </p:cNvSpPr>
          <p:nvPr>
            <p:ph idx="1"/>
          </p:nvPr>
        </p:nvSpPr>
        <p:spPr/>
        <p:txBody>
          <a:bodyPr>
            <a:normAutofit fontScale="85000" lnSpcReduction="20000"/>
          </a:bodyPr>
          <a:lstStyle/>
          <a:p>
            <a:r>
              <a:rPr lang="en-US" dirty="0"/>
              <a:t>Design</a:t>
            </a:r>
          </a:p>
          <a:p>
            <a:pPr lvl="1"/>
            <a:r>
              <a:rPr lang="en-US" dirty="0"/>
              <a:t>Planning and creation of courses and materials</a:t>
            </a:r>
          </a:p>
          <a:p>
            <a:r>
              <a:rPr lang="en-US" dirty="0"/>
              <a:t>Train</a:t>
            </a:r>
          </a:p>
          <a:p>
            <a:pPr lvl="1"/>
            <a:r>
              <a:rPr lang="en-US" dirty="0"/>
              <a:t>Teach faculty, students, and sometimes staff how to apply instructions theories and use related technologies</a:t>
            </a:r>
          </a:p>
          <a:p>
            <a:r>
              <a:rPr lang="en-US" dirty="0"/>
              <a:t>Support</a:t>
            </a:r>
          </a:p>
          <a:p>
            <a:pPr lvl="1"/>
            <a:r>
              <a:rPr lang="en-US" dirty="0"/>
              <a:t>Investigate and troubleshoot issues for instructional technologies, often including the learning management system</a:t>
            </a:r>
          </a:p>
          <a:p>
            <a:r>
              <a:rPr lang="en-US" dirty="0"/>
              <a:t>Manage</a:t>
            </a:r>
          </a:p>
          <a:p>
            <a:pPr lvl="1"/>
            <a:r>
              <a:rPr lang="en-US" dirty="0"/>
              <a:t>Oversee projects and coordinate others such as IT, other IDs, faculty, and administrators</a:t>
            </a:r>
          </a:p>
        </p:txBody>
      </p:sp>
    </p:spTree>
    <p:extLst>
      <p:ext uri="{BB962C8B-B14F-4D97-AF65-F5344CB8AC3E}">
        <p14:creationId xmlns:p14="http://schemas.microsoft.com/office/powerpoint/2010/main" val="18054858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Many Titles of IDs</a:t>
            </a:r>
          </a:p>
        </p:txBody>
      </p:sp>
      <p:sp>
        <p:nvSpPr>
          <p:cNvPr id="20" name="Rectangle 19"/>
          <p:cNvSpPr/>
          <p:nvPr/>
        </p:nvSpPr>
        <p:spPr>
          <a:xfrm>
            <a:off x="1926163" y="1518609"/>
            <a:ext cx="5291670" cy="914400"/>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t>Instructional Designer</a:t>
            </a:r>
          </a:p>
        </p:txBody>
      </p:sp>
      <p:sp>
        <p:nvSpPr>
          <p:cNvPr id="21" name="Rectangle 20"/>
          <p:cNvSpPr/>
          <p:nvPr/>
        </p:nvSpPr>
        <p:spPr>
          <a:xfrm>
            <a:off x="457200" y="2804973"/>
            <a:ext cx="2602089" cy="1269687"/>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Instructional/Educational Technologist</a:t>
            </a:r>
          </a:p>
        </p:txBody>
      </p:sp>
      <p:sp>
        <p:nvSpPr>
          <p:cNvPr id="22" name="Rectangle 21"/>
          <p:cNvSpPr/>
          <p:nvPr/>
        </p:nvSpPr>
        <p:spPr>
          <a:xfrm>
            <a:off x="457199" y="4424992"/>
            <a:ext cx="2602089" cy="1269687"/>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Learning Architect/Strategist</a:t>
            </a:r>
          </a:p>
        </p:txBody>
      </p:sp>
      <p:sp>
        <p:nvSpPr>
          <p:cNvPr id="23" name="Rectangle 22"/>
          <p:cNvSpPr/>
          <p:nvPr/>
        </p:nvSpPr>
        <p:spPr>
          <a:xfrm>
            <a:off x="3265309" y="2804973"/>
            <a:ext cx="2602089" cy="1269687"/>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Instructional Developer</a:t>
            </a:r>
          </a:p>
        </p:txBody>
      </p:sp>
      <p:sp>
        <p:nvSpPr>
          <p:cNvPr id="24" name="Rectangle 23"/>
          <p:cNvSpPr/>
          <p:nvPr/>
        </p:nvSpPr>
        <p:spPr>
          <a:xfrm>
            <a:off x="3265308" y="4446624"/>
            <a:ext cx="2602089" cy="1269687"/>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Course Designer/Architect</a:t>
            </a:r>
          </a:p>
        </p:txBody>
      </p:sp>
      <p:sp>
        <p:nvSpPr>
          <p:cNvPr id="25" name="Rectangle 24"/>
          <p:cNvSpPr/>
          <p:nvPr/>
        </p:nvSpPr>
        <p:spPr>
          <a:xfrm>
            <a:off x="6084711" y="2804972"/>
            <a:ext cx="2602089" cy="1269687"/>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Learning Experience Designer</a:t>
            </a:r>
          </a:p>
        </p:txBody>
      </p:sp>
      <p:sp>
        <p:nvSpPr>
          <p:cNvPr id="9" name="Rectangle 8">
            <a:extLst>
              <a:ext uri="{FF2B5EF4-FFF2-40B4-BE49-F238E27FC236}">
                <a16:creationId xmlns:a16="http://schemas.microsoft.com/office/drawing/2014/main" id="{BEBA977A-0AEC-4FCC-A699-2494EF714E3C}"/>
              </a:ext>
            </a:extLst>
          </p:cNvPr>
          <p:cNvSpPr/>
          <p:nvPr/>
        </p:nvSpPr>
        <p:spPr>
          <a:xfrm>
            <a:off x="6084711" y="4424991"/>
            <a:ext cx="2602089" cy="1269687"/>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Others?</a:t>
            </a:r>
          </a:p>
        </p:txBody>
      </p:sp>
    </p:spTree>
    <p:extLst>
      <p:ext uri="{BB962C8B-B14F-4D97-AF65-F5344CB8AC3E}">
        <p14:creationId xmlns:p14="http://schemas.microsoft.com/office/powerpoint/2010/main" val="37644580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IDs Can Help</a:t>
            </a:r>
          </a:p>
        </p:txBody>
      </p:sp>
      <p:sp>
        <p:nvSpPr>
          <p:cNvPr id="4" name="Content Placeholder 3"/>
          <p:cNvSpPr>
            <a:spLocks noGrp="1"/>
          </p:cNvSpPr>
          <p:nvPr>
            <p:ph sz="half" idx="1"/>
          </p:nvPr>
        </p:nvSpPr>
        <p:spPr/>
        <p:txBody>
          <a:bodyPr/>
          <a:lstStyle/>
          <a:p>
            <a:pPr marL="0" indent="0" algn="ctr">
              <a:buNone/>
            </a:pPr>
            <a:r>
              <a:rPr lang="en-US" dirty="0"/>
              <a:t>Instructions Designers “design” the content.</a:t>
            </a:r>
          </a:p>
        </p:txBody>
      </p:sp>
      <p:sp>
        <p:nvSpPr>
          <p:cNvPr id="5" name="Content Placeholder 4"/>
          <p:cNvSpPr>
            <a:spLocks noGrp="1"/>
          </p:cNvSpPr>
          <p:nvPr>
            <p:ph sz="half" idx="2"/>
          </p:nvPr>
        </p:nvSpPr>
        <p:spPr/>
        <p:txBody>
          <a:bodyPr/>
          <a:lstStyle/>
          <a:p>
            <a:pPr marL="0" indent="0" algn="ctr">
              <a:buNone/>
            </a:pPr>
            <a:r>
              <a:rPr lang="en-US" dirty="0"/>
              <a:t>Faculty “deliver” the content.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231" y="3076427"/>
            <a:ext cx="2878500" cy="28785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5877" y="3072036"/>
            <a:ext cx="2882892" cy="2882892"/>
          </a:xfrm>
          <a:prstGeom prst="rect">
            <a:avLst/>
          </a:prstGeom>
        </p:spPr>
      </p:pic>
    </p:spTree>
    <p:extLst>
      <p:ext uri="{BB962C8B-B14F-4D97-AF65-F5344CB8AC3E}">
        <p14:creationId xmlns:p14="http://schemas.microsoft.com/office/powerpoint/2010/main" val="25157973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 Setups</a:t>
            </a:r>
          </a:p>
        </p:txBody>
      </p:sp>
      <p:sp>
        <p:nvSpPr>
          <p:cNvPr id="3" name="Content Placeholder 2"/>
          <p:cNvSpPr>
            <a:spLocks noGrp="1"/>
          </p:cNvSpPr>
          <p:nvPr>
            <p:ph idx="1"/>
          </p:nvPr>
        </p:nvSpPr>
        <p:spPr/>
        <p:txBody>
          <a:bodyPr>
            <a:normAutofit fontScale="92500" lnSpcReduction="20000"/>
          </a:bodyPr>
          <a:lstStyle/>
          <a:p>
            <a:r>
              <a:rPr lang="en-US" dirty="0"/>
              <a:t>In reality, there are different divisions of labor:</a:t>
            </a:r>
          </a:p>
          <a:p>
            <a:endParaRPr lang="en-US" dirty="0"/>
          </a:p>
          <a:p>
            <a:r>
              <a:rPr lang="en-US" dirty="0"/>
              <a:t>Some schools have solo IDs who do a combination of everything</a:t>
            </a:r>
          </a:p>
          <a:p>
            <a:r>
              <a:rPr lang="en-US" dirty="0"/>
              <a:t>Small teams can start to specialize and shift focus for more involved course design and support</a:t>
            </a:r>
          </a:p>
          <a:p>
            <a:r>
              <a:rPr lang="en-US" dirty="0"/>
              <a:t>Large teams allows for specialized, consistent help, assigning IDs and/or teams to specific courses with assistance lasting from the beginning to end of course design and delivery</a:t>
            </a:r>
          </a:p>
        </p:txBody>
      </p:sp>
    </p:spTree>
    <p:extLst>
      <p:ext uri="{BB962C8B-B14F-4D97-AF65-F5344CB8AC3E}">
        <p14:creationId xmlns:p14="http://schemas.microsoft.com/office/powerpoint/2010/main" val="24468321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Barriers Working With Faculty</a:t>
            </a:r>
          </a:p>
        </p:txBody>
      </p:sp>
      <p:sp>
        <p:nvSpPr>
          <p:cNvPr id="3" name="Content Placeholder 2"/>
          <p:cNvSpPr>
            <a:spLocks noGrp="1"/>
          </p:cNvSpPr>
          <p:nvPr>
            <p:ph idx="1"/>
          </p:nvPr>
        </p:nvSpPr>
        <p:spPr/>
        <p:txBody>
          <a:bodyPr/>
          <a:lstStyle/>
          <a:p>
            <a:r>
              <a:rPr lang="en-US" dirty="0"/>
              <a:t>Confusion over the role of the ID</a:t>
            </a:r>
          </a:p>
          <a:p>
            <a:pPr lvl="1"/>
            <a:r>
              <a:rPr lang="en-US" dirty="0"/>
              <a:t>Faculty are unclear as to how and ID can help them</a:t>
            </a:r>
          </a:p>
          <a:p>
            <a:pPr lvl="1"/>
            <a:r>
              <a:rPr lang="en-US" dirty="0"/>
              <a:t>IDs are commonly thought of as the </a:t>
            </a:r>
            <a:r>
              <a:rPr lang="en-US" dirty="0" smtClean="0"/>
              <a:t>LMS, or technical </a:t>
            </a:r>
            <a:r>
              <a:rPr lang="en-US" dirty="0"/>
              <a:t>support</a:t>
            </a:r>
          </a:p>
          <a:p>
            <a:r>
              <a:rPr lang="en-US" dirty="0"/>
              <a:t>Faculty </a:t>
            </a:r>
            <a:r>
              <a:rPr lang="en-US" dirty="0" smtClean="0"/>
              <a:t>resistance is greater when institutional policies give course design oversight to ID.</a:t>
            </a:r>
            <a:endParaRPr lang="en-US" dirty="0"/>
          </a:p>
        </p:txBody>
      </p:sp>
    </p:spTree>
    <p:extLst>
      <p:ext uri="{BB962C8B-B14F-4D97-AF65-F5344CB8AC3E}">
        <p14:creationId xmlns:p14="http://schemas.microsoft.com/office/powerpoint/2010/main" val="2000798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dirty="0" smtClean="0"/>
              <a:t>Two models of course design evolved.</a:t>
            </a:r>
            <a:endParaRPr lang="en-US" dirty="0"/>
          </a:p>
        </p:txBody>
      </p:sp>
    </p:spTree>
    <p:extLst>
      <p:ext uri="{BB962C8B-B14F-4D97-AF65-F5344CB8AC3E}">
        <p14:creationId xmlns:p14="http://schemas.microsoft.com/office/powerpoint/2010/main" val="162644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t>
            </a:r>
            <a:r>
              <a:rPr lang="en-US" dirty="0"/>
              <a:t>Artisanal Model of Course Design</a:t>
            </a:r>
          </a:p>
        </p:txBody>
      </p:sp>
      <p:sp>
        <p:nvSpPr>
          <p:cNvPr id="3" name="Content Placeholder 2"/>
          <p:cNvSpPr>
            <a:spLocks noGrp="1"/>
          </p:cNvSpPr>
          <p:nvPr>
            <p:ph idx="1"/>
          </p:nvPr>
        </p:nvSpPr>
        <p:spPr>
          <a:xfrm>
            <a:off x="548587" y="1750646"/>
            <a:ext cx="8138213" cy="1251172"/>
          </a:xfrm>
        </p:spPr>
        <p:txBody>
          <a:bodyPr>
            <a:noAutofit/>
          </a:bodyPr>
          <a:lstStyle/>
          <a:p>
            <a:r>
              <a:rPr lang="en-US" sz="2800" dirty="0"/>
              <a:t>The </a:t>
            </a:r>
            <a:r>
              <a:rPr lang="en-US" sz="2800" b="1" dirty="0">
                <a:solidFill>
                  <a:srgbClr val="FF0000"/>
                </a:solidFill>
              </a:rPr>
              <a:t>Artisanal Model </a:t>
            </a:r>
            <a:r>
              <a:rPr lang="en-US" sz="2800" dirty="0"/>
              <a:t>= The faculty is the </a:t>
            </a:r>
            <a:r>
              <a:rPr lang="en-US" sz="2800" b="1" dirty="0"/>
              <a:t>designer </a:t>
            </a:r>
            <a:r>
              <a:rPr lang="en-US" b="1" dirty="0"/>
              <a:t>and </a:t>
            </a:r>
            <a:r>
              <a:rPr lang="en-US" sz="2800" b="1" dirty="0"/>
              <a:t>the deliverer</a:t>
            </a:r>
            <a:r>
              <a:rPr lang="en-US" sz="2800" dirty="0"/>
              <a:t> of the course</a:t>
            </a:r>
            <a:r>
              <a:rPr lang="en-US" sz="2800" dirty="0" smtClean="0"/>
              <a:t>.</a:t>
            </a:r>
            <a:endParaRPr lang="en-US" sz="2800" dirty="0"/>
          </a:p>
        </p:txBody>
      </p:sp>
      <p:pic>
        <p:nvPicPr>
          <p:cNvPr id="4" name="Picture 3" descr="13900102_1242332909110170_3037846049526565860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251" y="3163454"/>
            <a:ext cx="2948022" cy="2944091"/>
          </a:xfrm>
          <a:prstGeom prst="rect">
            <a:avLst/>
          </a:prstGeom>
        </p:spPr>
      </p:pic>
    </p:spTree>
    <p:extLst>
      <p:ext uri="{BB962C8B-B14F-4D97-AF65-F5344CB8AC3E}">
        <p14:creationId xmlns:p14="http://schemas.microsoft.com/office/powerpoint/2010/main" val="148027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Session Objectives</a:t>
            </a:r>
          </a:p>
        </p:txBody>
      </p:sp>
      <p:sp>
        <p:nvSpPr>
          <p:cNvPr id="3" name="Content Placeholder 2"/>
          <p:cNvSpPr>
            <a:spLocks noGrp="1"/>
          </p:cNvSpPr>
          <p:nvPr>
            <p:ph idx="1"/>
          </p:nvPr>
        </p:nvSpPr>
        <p:spPr>
          <a:xfrm>
            <a:off x="586109" y="1649847"/>
            <a:ext cx="8100691" cy="4881913"/>
          </a:xfrm>
        </p:spPr>
        <p:txBody>
          <a:bodyPr>
            <a:normAutofit/>
          </a:bodyPr>
          <a:lstStyle/>
          <a:p>
            <a:r>
              <a:rPr lang="en-US" sz="2400" dirty="0"/>
              <a:t>Review the a teacher/faculty’s role through the ages.</a:t>
            </a:r>
          </a:p>
          <a:p>
            <a:r>
              <a:rPr lang="en-US" sz="2400" dirty="0"/>
              <a:t>Define the traditional faculty roles.</a:t>
            </a:r>
          </a:p>
          <a:p>
            <a:r>
              <a:rPr lang="en-US" sz="2400" dirty="0"/>
              <a:t>Define the new faculty roles in the era of course design.</a:t>
            </a:r>
          </a:p>
          <a:p>
            <a:r>
              <a:rPr lang="en-US" sz="2400" dirty="0"/>
              <a:t>Recognize the various jobs of instructional designers.</a:t>
            </a:r>
          </a:p>
          <a:p>
            <a:r>
              <a:rPr lang="en-US" sz="2400" dirty="0"/>
              <a:t>Contrast the factory and artisanal modality of course design.</a:t>
            </a:r>
          </a:p>
          <a:p>
            <a:r>
              <a:rPr lang="en-US" sz="2400" dirty="0"/>
              <a:t>Analyze the impact of the division of labor in education on faculty and staff.</a:t>
            </a:r>
          </a:p>
          <a:p>
            <a:r>
              <a:rPr lang="en-US" sz="2400" dirty="0"/>
              <a:t>Recognize the principles of academic freedom.</a:t>
            </a:r>
          </a:p>
          <a:p>
            <a:r>
              <a:rPr lang="en-US" sz="2400" dirty="0"/>
              <a:t>Draft a plan for your institution to advance the best student experience in (online) courses.</a:t>
            </a:r>
          </a:p>
        </p:txBody>
      </p:sp>
    </p:spTree>
    <p:extLst>
      <p:ext uri="{BB962C8B-B14F-4D97-AF65-F5344CB8AC3E}">
        <p14:creationId xmlns:p14="http://schemas.microsoft.com/office/powerpoint/2010/main" val="30133315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Factory Model of Course Design</a:t>
            </a:r>
            <a:endParaRPr lang="en-US" dirty="0"/>
          </a:p>
        </p:txBody>
      </p:sp>
      <p:sp>
        <p:nvSpPr>
          <p:cNvPr id="3" name="Content Placeholder 2"/>
          <p:cNvSpPr>
            <a:spLocks noGrp="1"/>
          </p:cNvSpPr>
          <p:nvPr>
            <p:ph idx="1"/>
          </p:nvPr>
        </p:nvSpPr>
        <p:spPr>
          <a:xfrm>
            <a:off x="457200" y="1288471"/>
            <a:ext cx="4692073" cy="5061529"/>
          </a:xfrm>
        </p:spPr>
        <p:txBody>
          <a:bodyPr>
            <a:normAutofit lnSpcReduction="10000"/>
          </a:bodyPr>
          <a:lstStyle/>
          <a:p>
            <a:pPr marL="0" indent="0">
              <a:buNone/>
            </a:pPr>
            <a:r>
              <a:rPr lang="en-US" dirty="0"/>
              <a:t>The </a:t>
            </a:r>
            <a:r>
              <a:rPr lang="en-US" b="1" dirty="0">
                <a:solidFill>
                  <a:srgbClr val="FF0000"/>
                </a:solidFill>
              </a:rPr>
              <a:t>Factory </a:t>
            </a:r>
            <a:r>
              <a:rPr lang="en-US" b="1" dirty="0" smtClean="0">
                <a:solidFill>
                  <a:srgbClr val="FF0000"/>
                </a:solidFill>
              </a:rPr>
              <a:t>Model:</a:t>
            </a:r>
            <a:br>
              <a:rPr lang="en-US" b="1" dirty="0" smtClean="0">
                <a:solidFill>
                  <a:srgbClr val="FF0000"/>
                </a:solidFill>
              </a:rPr>
            </a:br>
            <a:r>
              <a:rPr lang="en-US" dirty="0" smtClean="0"/>
              <a:t>The </a:t>
            </a:r>
            <a:r>
              <a:rPr lang="en-US" b="1" dirty="0"/>
              <a:t>faculty delivers </a:t>
            </a:r>
            <a:r>
              <a:rPr lang="en-US" dirty="0"/>
              <a:t>the course designed by a </a:t>
            </a:r>
            <a:r>
              <a:rPr lang="en-US" dirty="0" smtClean="0"/>
              <a:t>group </a:t>
            </a:r>
            <a:r>
              <a:rPr lang="en-US" dirty="0"/>
              <a:t>made of:</a:t>
            </a:r>
          </a:p>
          <a:p>
            <a:pPr lvl="1"/>
            <a:r>
              <a:rPr lang="en-US" dirty="0"/>
              <a:t>Instructional Designers</a:t>
            </a:r>
          </a:p>
          <a:p>
            <a:pPr lvl="1"/>
            <a:r>
              <a:rPr lang="en-US" dirty="0"/>
              <a:t>Instructional Technologists</a:t>
            </a:r>
          </a:p>
          <a:p>
            <a:pPr lvl="1"/>
            <a:r>
              <a:rPr lang="en-US" dirty="0"/>
              <a:t>Course Architects</a:t>
            </a:r>
          </a:p>
          <a:p>
            <a:pPr lvl="1"/>
            <a:r>
              <a:rPr lang="en-US" dirty="0"/>
              <a:t>Content Specialists</a:t>
            </a:r>
          </a:p>
          <a:p>
            <a:pPr lvl="1"/>
            <a:r>
              <a:rPr lang="en-US" dirty="0"/>
              <a:t>Subject Matter Experts (faculty members)</a:t>
            </a:r>
          </a:p>
          <a:p>
            <a:pPr marL="0" indent="0">
              <a:buNone/>
            </a:pPr>
            <a:endParaRPr lang="en-US" dirty="0"/>
          </a:p>
        </p:txBody>
      </p:sp>
      <p:pic>
        <p:nvPicPr>
          <p:cNvPr id="10" name="Picture 9"/>
          <p:cNvPicPr>
            <a:picLocks noChangeAspect="1"/>
          </p:cNvPicPr>
          <p:nvPr/>
        </p:nvPicPr>
        <p:blipFill>
          <a:blip r:embed="rId2"/>
          <a:stretch>
            <a:fillRect/>
          </a:stretch>
        </p:blipFill>
        <p:spPr>
          <a:xfrm>
            <a:off x="5472545" y="2528455"/>
            <a:ext cx="3423267" cy="2447636"/>
          </a:xfrm>
          <a:prstGeom prst="rect">
            <a:avLst/>
          </a:prstGeom>
        </p:spPr>
      </p:pic>
    </p:spTree>
    <p:extLst>
      <p:ext uri="{BB962C8B-B14F-4D97-AF65-F5344CB8AC3E}">
        <p14:creationId xmlns:p14="http://schemas.microsoft.com/office/powerpoint/2010/main" val="7872016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1954" y="692727"/>
            <a:ext cx="7071946" cy="5400342"/>
          </a:xfrm>
        </p:spPr>
        <p:txBody>
          <a:bodyPr>
            <a:normAutofit/>
          </a:bodyPr>
          <a:lstStyle/>
          <a:p>
            <a:pPr marL="0" indent="0">
              <a:buNone/>
            </a:pPr>
            <a:r>
              <a:rPr lang="en-US" sz="4000" b="1" dirty="0" smtClean="0">
                <a:solidFill>
                  <a:srgbClr val="FF0000"/>
                </a:solidFill>
              </a:rPr>
              <a:t>In the </a:t>
            </a:r>
            <a:r>
              <a:rPr lang="en-US" sz="4000" b="1" dirty="0">
                <a:solidFill>
                  <a:srgbClr val="FF0000"/>
                </a:solidFill>
              </a:rPr>
              <a:t>Factory </a:t>
            </a:r>
            <a:r>
              <a:rPr lang="en-US" sz="4000" b="1" dirty="0" smtClean="0">
                <a:solidFill>
                  <a:srgbClr val="FF0000"/>
                </a:solidFill>
              </a:rPr>
              <a:t>Model</a:t>
            </a:r>
            <a:br>
              <a:rPr lang="en-US" sz="4000" b="1" dirty="0" smtClean="0">
                <a:solidFill>
                  <a:srgbClr val="FF0000"/>
                </a:solidFill>
              </a:rPr>
            </a:br>
            <a:endParaRPr lang="en-US" sz="4000" b="1" dirty="0">
              <a:solidFill>
                <a:srgbClr val="FF0000"/>
              </a:solidFill>
            </a:endParaRPr>
          </a:p>
          <a:p>
            <a:r>
              <a:rPr lang="en-US" sz="2800" dirty="0" smtClean="0"/>
              <a:t>The </a:t>
            </a:r>
            <a:r>
              <a:rPr lang="en-US" sz="2800" dirty="0"/>
              <a:t>created course design is copied to all sections of the same course.</a:t>
            </a:r>
          </a:p>
          <a:p>
            <a:r>
              <a:rPr lang="en-US" sz="2800" dirty="0"/>
              <a:t>Faculty members facilitate the course based on the same course design.</a:t>
            </a:r>
          </a:p>
          <a:p>
            <a:r>
              <a:rPr lang="en-US" sz="2800" b="1" dirty="0"/>
              <a:t>Faculty teaching the course may, or may not have participated in the creation of the design.</a:t>
            </a:r>
          </a:p>
        </p:txBody>
      </p:sp>
    </p:spTree>
    <p:extLst>
      <p:ext uri="{BB962C8B-B14F-4D97-AF65-F5344CB8AC3E}">
        <p14:creationId xmlns:p14="http://schemas.microsoft.com/office/powerpoint/2010/main" val="354401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The New Teacher/Faculty’s Role</a:t>
            </a:r>
          </a:p>
        </p:txBody>
      </p:sp>
      <p:sp>
        <p:nvSpPr>
          <p:cNvPr id="3" name="Content Placeholder 2"/>
          <p:cNvSpPr>
            <a:spLocks noGrp="1"/>
          </p:cNvSpPr>
          <p:nvPr>
            <p:ph idx="1"/>
          </p:nvPr>
        </p:nvSpPr>
        <p:spPr>
          <a:xfrm>
            <a:off x="952500" y="1600200"/>
            <a:ext cx="7442199" cy="4422531"/>
          </a:xfrm>
        </p:spPr>
        <p:txBody>
          <a:bodyPr>
            <a:normAutofit fontScale="92500"/>
          </a:bodyPr>
          <a:lstStyle/>
          <a:p>
            <a:r>
              <a:rPr lang="en-US" b="1" dirty="0">
                <a:solidFill>
                  <a:srgbClr val="0000FF"/>
                </a:solidFill>
              </a:rPr>
              <a:t>Subject Matter Expert </a:t>
            </a:r>
            <a:r>
              <a:rPr lang="en-US" dirty="0" smtClean="0"/>
              <a:t>in </a:t>
            </a:r>
            <a:r>
              <a:rPr lang="en-US" dirty="0"/>
              <a:t>the design process</a:t>
            </a:r>
          </a:p>
          <a:p>
            <a:r>
              <a:rPr lang="en-US" b="1" dirty="0" smtClean="0">
                <a:solidFill>
                  <a:srgbClr val="C00000"/>
                </a:solidFill>
              </a:rPr>
              <a:t>Facilitator</a:t>
            </a:r>
            <a:r>
              <a:rPr lang="en-US" dirty="0" smtClean="0"/>
              <a:t> </a:t>
            </a:r>
            <a:r>
              <a:rPr lang="en-US" dirty="0"/>
              <a:t>in the delivery process</a:t>
            </a:r>
          </a:p>
          <a:p>
            <a:r>
              <a:rPr lang="en-US" b="1" dirty="0">
                <a:solidFill>
                  <a:srgbClr val="0070C0"/>
                </a:solidFill>
              </a:rPr>
              <a:t>Content</a:t>
            </a:r>
            <a:r>
              <a:rPr lang="en-US" dirty="0"/>
              <a:t> (QM St. 4) was delivered by the publishers of textbooks.</a:t>
            </a:r>
          </a:p>
          <a:p>
            <a:r>
              <a:rPr lang="en-US" b="1" dirty="0">
                <a:solidFill>
                  <a:srgbClr val="0070C0"/>
                </a:solidFill>
              </a:rPr>
              <a:t>Learning Objectives </a:t>
            </a:r>
            <a:r>
              <a:rPr lang="en-US" dirty="0"/>
              <a:t>(QM St. 1) and </a:t>
            </a:r>
            <a:r>
              <a:rPr lang="en-US" b="1" dirty="0">
                <a:solidFill>
                  <a:srgbClr val="0070C0"/>
                </a:solidFill>
              </a:rPr>
              <a:t>Assessment</a:t>
            </a:r>
            <a:r>
              <a:rPr lang="en-US" dirty="0"/>
              <a:t> (QM St. 3) became mandated by accrediting bodies and increasing focus on outcomes and analytics.</a:t>
            </a:r>
          </a:p>
          <a:p>
            <a:pPr marL="0" indent="0">
              <a:buNone/>
            </a:pPr>
            <a:endParaRPr lang="en-US" dirty="0"/>
          </a:p>
        </p:txBody>
      </p:sp>
    </p:spTree>
    <p:extLst>
      <p:ext uri="{BB962C8B-B14F-4D97-AF65-F5344CB8AC3E}">
        <p14:creationId xmlns:p14="http://schemas.microsoft.com/office/powerpoint/2010/main" val="22491627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Paradigm Shift: Faculty’s New Role</a:t>
            </a:r>
          </a:p>
        </p:txBody>
      </p:sp>
      <p:sp>
        <p:nvSpPr>
          <p:cNvPr id="3" name="Content Placeholder 2"/>
          <p:cNvSpPr>
            <a:spLocks noGrp="1"/>
          </p:cNvSpPr>
          <p:nvPr>
            <p:ph idx="1"/>
          </p:nvPr>
        </p:nvSpPr>
        <p:spPr>
          <a:xfrm>
            <a:off x="888023" y="1514353"/>
            <a:ext cx="7429500" cy="4708525"/>
          </a:xfrm>
        </p:spPr>
        <p:txBody>
          <a:bodyPr/>
          <a:lstStyle/>
          <a:p>
            <a:r>
              <a:rPr lang="en-US" dirty="0"/>
              <a:t>Although many faculty members embrace their new role in the teaching and learning arena, some faculty resent their “diminished role”  in view of what traditionally they used to control.</a:t>
            </a:r>
          </a:p>
          <a:p>
            <a:r>
              <a:rPr lang="en-US" dirty="0"/>
              <a:t>Often, faculty claim </a:t>
            </a:r>
            <a:r>
              <a:rPr lang="en-US" b="1" dirty="0">
                <a:solidFill>
                  <a:srgbClr val="C00000"/>
                </a:solidFill>
              </a:rPr>
              <a:t>academic freedom </a:t>
            </a:r>
            <a:r>
              <a:rPr lang="en-US" dirty="0"/>
              <a:t>when under institutional pressure when faced with their new roles.</a:t>
            </a:r>
          </a:p>
        </p:txBody>
      </p:sp>
    </p:spTree>
    <p:extLst>
      <p:ext uri="{BB962C8B-B14F-4D97-AF65-F5344CB8AC3E}">
        <p14:creationId xmlns:p14="http://schemas.microsoft.com/office/powerpoint/2010/main" val="34860222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8700" y="1600201"/>
            <a:ext cx="7658100" cy="3886200"/>
          </a:xfrm>
        </p:spPr>
        <p:txBody>
          <a:bodyPr>
            <a:normAutofit/>
          </a:bodyPr>
          <a:lstStyle/>
          <a:p>
            <a:pPr marL="0" indent="0" algn="ctr">
              <a:buNone/>
            </a:pPr>
            <a:r>
              <a:rPr lang="en-US" sz="4000" dirty="0" smtClean="0"/>
              <a:t>Academic Freedom</a:t>
            </a:r>
            <a:endParaRPr lang="en-US" sz="4000" dirty="0"/>
          </a:p>
        </p:txBody>
      </p:sp>
    </p:spTree>
    <p:extLst>
      <p:ext uri="{BB962C8B-B14F-4D97-AF65-F5344CB8AC3E}">
        <p14:creationId xmlns:p14="http://schemas.microsoft.com/office/powerpoint/2010/main" val="1748264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FB651-FEAD-4668-8DA2-500966C3FB94}"/>
              </a:ext>
            </a:extLst>
          </p:cNvPr>
          <p:cNvSpPr>
            <a:spLocks noGrp="1"/>
          </p:cNvSpPr>
          <p:nvPr>
            <p:ph type="title"/>
          </p:nvPr>
        </p:nvSpPr>
        <p:spPr>
          <a:xfrm>
            <a:off x="1028700" y="536331"/>
            <a:ext cx="7508810" cy="1114425"/>
          </a:xfrm>
        </p:spPr>
        <p:txBody>
          <a:bodyPr/>
          <a:lstStyle/>
          <a:p>
            <a:r>
              <a:rPr lang="en-US" b="1" dirty="0">
                <a:solidFill>
                  <a:srgbClr val="FF0000"/>
                </a:solidFill>
              </a:rPr>
              <a:t>What is academic freedom? </a:t>
            </a:r>
          </a:p>
        </p:txBody>
      </p:sp>
      <p:sp>
        <p:nvSpPr>
          <p:cNvPr id="3" name="Content Placeholder 2">
            <a:extLst>
              <a:ext uri="{FF2B5EF4-FFF2-40B4-BE49-F238E27FC236}">
                <a16:creationId xmlns:a16="http://schemas.microsoft.com/office/drawing/2014/main" id="{CDF87850-1B7F-4F78-BDB1-6A7609F7C5D2}"/>
              </a:ext>
            </a:extLst>
          </p:cNvPr>
          <p:cNvSpPr>
            <a:spLocks noGrp="1"/>
          </p:cNvSpPr>
          <p:nvPr>
            <p:ph idx="1"/>
          </p:nvPr>
        </p:nvSpPr>
        <p:spPr>
          <a:xfrm>
            <a:off x="597967" y="1650756"/>
            <a:ext cx="8229600" cy="4525963"/>
          </a:xfrm>
        </p:spPr>
        <p:txBody>
          <a:bodyPr>
            <a:normAutofit/>
          </a:bodyPr>
          <a:lstStyle/>
          <a:p>
            <a:pPr marL="385763" indent="-385763">
              <a:buFont typeface="+mj-lt"/>
              <a:buAutoNum type="arabicPeriod"/>
            </a:pPr>
            <a:r>
              <a:rPr lang="en-US" sz="2400" b="1" dirty="0"/>
              <a:t>A scholar's freedom to express ideas without risk of official interference or professional disadvantage.</a:t>
            </a:r>
          </a:p>
          <a:p>
            <a:pPr marL="385763" indent="-385763">
              <a:buFont typeface="+mj-lt"/>
              <a:buAutoNum type="arabicPeriod"/>
            </a:pPr>
            <a:endParaRPr lang="en-US" sz="2400" b="1" dirty="0"/>
          </a:p>
          <a:p>
            <a:pPr marL="385763" indent="-385763">
              <a:buFont typeface="+mj-lt"/>
              <a:buAutoNum type="arabicPeriod"/>
            </a:pPr>
            <a:r>
              <a:rPr lang="en-US" sz="2400" b="1" dirty="0"/>
              <a:t>Faculty have the freedom to teach or communicate ideas or facts (including the topics about politics, religion and other controversial subject matter).   </a:t>
            </a:r>
          </a:p>
          <a:p>
            <a:pPr marL="0" indent="0" algn="ctr">
              <a:buNone/>
            </a:pPr>
            <a:endParaRPr lang="en-US" sz="2400" b="1" dirty="0"/>
          </a:p>
          <a:p>
            <a:pPr marL="0" indent="0" algn="ctr">
              <a:buNone/>
            </a:pPr>
            <a:r>
              <a:rPr lang="en-US" i="1" dirty="0"/>
              <a:t>“We cannot protect academic freedom by denying others the right to an opposing view."</a:t>
            </a:r>
          </a:p>
          <a:p>
            <a:endParaRPr lang="en-US" dirty="0"/>
          </a:p>
        </p:txBody>
      </p:sp>
    </p:spTree>
    <p:extLst>
      <p:ext uri="{BB962C8B-B14F-4D97-AF65-F5344CB8AC3E}">
        <p14:creationId xmlns:p14="http://schemas.microsoft.com/office/powerpoint/2010/main" val="30255731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7878E-1819-4DF3-8194-76F2E8B4D9DE}"/>
              </a:ext>
            </a:extLst>
          </p:cNvPr>
          <p:cNvSpPr>
            <a:spLocks noGrp="1"/>
          </p:cNvSpPr>
          <p:nvPr>
            <p:ph type="title"/>
          </p:nvPr>
        </p:nvSpPr>
        <p:spPr>
          <a:xfrm>
            <a:off x="386861" y="934061"/>
            <a:ext cx="8229600" cy="1143000"/>
          </a:xfrm>
        </p:spPr>
        <p:txBody>
          <a:bodyPr>
            <a:normAutofit fontScale="90000"/>
          </a:bodyPr>
          <a:lstStyle/>
          <a:p>
            <a:pPr algn="ctr"/>
            <a:r>
              <a:rPr lang="en-US" b="1" dirty="0">
                <a:solidFill>
                  <a:srgbClr val="FF0000"/>
                </a:solidFill>
              </a:rPr>
              <a:t>Supreme Court</a:t>
            </a:r>
            <a:br>
              <a:rPr lang="en-US" b="1" dirty="0">
                <a:solidFill>
                  <a:srgbClr val="FF0000"/>
                </a:solidFill>
              </a:rPr>
            </a:br>
            <a:endParaRPr lang="en-US" dirty="0">
              <a:solidFill>
                <a:srgbClr val="FF0000"/>
              </a:solidFill>
            </a:endParaRPr>
          </a:p>
        </p:txBody>
      </p:sp>
      <p:sp>
        <p:nvSpPr>
          <p:cNvPr id="3" name="Content Placeholder 2">
            <a:extLst>
              <a:ext uri="{FF2B5EF4-FFF2-40B4-BE49-F238E27FC236}">
                <a16:creationId xmlns:a16="http://schemas.microsoft.com/office/drawing/2014/main" id="{3B404904-FBF2-4CCF-82FF-E7758AB897EB}"/>
              </a:ext>
            </a:extLst>
          </p:cNvPr>
          <p:cNvSpPr>
            <a:spLocks noGrp="1"/>
          </p:cNvSpPr>
          <p:nvPr>
            <p:ph idx="1"/>
          </p:nvPr>
        </p:nvSpPr>
        <p:spPr>
          <a:xfrm>
            <a:off x="1028700" y="2256841"/>
            <a:ext cx="7200900" cy="3519705"/>
          </a:xfrm>
        </p:spPr>
        <p:txBody>
          <a:bodyPr>
            <a:normAutofit lnSpcReduction="10000"/>
          </a:bodyPr>
          <a:lstStyle/>
          <a:p>
            <a:pPr marL="0" indent="0">
              <a:buNone/>
            </a:pPr>
            <a:r>
              <a:rPr lang="en-US" sz="2775" dirty="0"/>
              <a:t>The Supreme Court of the United States said that academic freedom means a university can "determine for itself on academic grounds</a:t>
            </a:r>
            <a:r>
              <a:rPr lang="en-US" sz="2775" dirty="0" smtClean="0"/>
              <a:t>:”</a:t>
            </a:r>
            <a:endParaRPr lang="en-US" sz="2775" dirty="0"/>
          </a:p>
          <a:p>
            <a:endParaRPr lang="en-US" sz="2400" dirty="0"/>
          </a:p>
          <a:p>
            <a:pPr marL="783527" lvl="1" indent="-385763">
              <a:buFont typeface="+mj-lt"/>
              <a:buAutoNum type="arabicPeriod"/>
            </a:pPr>
            <a:r>
              <a:rPr lang="en-US" sz="2600" dirty="0"/>
              <a:t>Who may teach.</a:t>
            </a:r>
          </a:p>
          <a:p>
            <a:pPr marL="783527" lvl="1" indent="-385763">
              <a:buFont typeface="+mj-lt"/>
              <a:buAutoNum type="arabicPeriod"/>
            </a:pPr>
            <a:r>
              <a:rPr lang="en-US" sz="2600" dirty="0"/>
              <a:t>What may be taught.</a:t>
            </a:r>
          </a:p>
          <a:p>
            <a:pPr marL="783527" lvl="1" indent="-385763">
              <a:buFont typeface="+mj-lt"/>
              <a:buAutoNum type="arabicPeriod"/>
            </a:pPr>
            <a:r>
              <a:rPr lang="en-US" sz="2600" dirty="0"/>
              <a:t>How it should be taught.</a:t>
            </a:r>
          </a:p>
          <a:p>
            <a:pPr marL="783527" lvl="1" indent="-385763">
              <a:buFont typeface="+mj-lt"/>
              <a:buAutoNum type="arabicPeriod"/>
            </a:pPr>
            <a:r>
              <a:rPr lang="en-US" sz="2600" dirty="0"/>
              <a:t>Who may be admitted to study.</a:t>
            </a:r>
          </a:p>
          <a:p>
            <a:endParaRPr lang="en-US" dirty="0"/>
          </a:p>
        </p:txBody>
      </p:sp>
    </p:spTree>
    <p:extLst>
      <p:ext uri="{BB962C8B-B14F-4D97-AF65-F5344CB8AC3E}">
        <p14:creationId xmlns:p14="http://schemas.microsoft.com/office/powerpoint/2010/main" val="28366315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B2147-5D29-4BC8-900D-3D75895E0830}"/>
              </a:ext>
            </a:extLst>
          </p:cNvPr>
          <p:cNvSpPr>
            <a:spLocks noGrp="1"/>
          </p:cNvSpPr>
          <p:nvPr>
            <p:ph type="title"/>
          </p:nvPr>
        </p:nvSpPr>
        <p:spPr>
          <a:xfrm>
            <a:off x="971550" y="226267"/>
            <a:ext cx="7200900" cy="1114425"/>
          </a:xfrm>
        </p:spPr>
        <p:txBody>
          <a:bodyPr/>
          <a:lstStyle/>
          <a:p>
            <a:r>
              <a:rPr lang="en-US" b="1" dirty="0">
                <a:solidFill>
                  <a:srgbClr val="FF0000"/>
                </a:solidFill>
              </a:rPr>
              <a:t>Court Cases</a:t>
            </a:r>
          </a:p>
        </p:txBody>
      </p:sp>
      <p:sp>
        <p:nvSpPr>
          <p:cNvPr id="3" name="Content Placeholder 2">
            <a:extLst>
              <a:ext uri="{FF2B5EF4-FFF2-40B4-BE49-F238E27FC236}">
                <a16:creationId xmlns:a16="http://schemas.microsoft.com/office/drawing/2014/main" id="{ECD307CB-8CDE-4C60-AF19-F503B7465016}"/>
              </a:ext>
            </a:extLst>
          </p:cNvPr>
          <p:cNvSpPr>
            <a:spLocks noGrp="1"/>
          </p:cNvSpPr>
          <p:nvPr>
            <p:ph idx="1"/>
          </p:nvPr>
        </p:nvSpPr>
        <p:spPr>
          <a:xfrm>
            <a:off x="971550" y="1164980"/>
            <a:ext cx="7477858" cy="5103740"/>
          </a:xfrm>
        </p:spPr>
        <p:txBody>
          <a:bodyPr>
            <a:noAutofit/>
          </a:bodyPr>
          <a:lstStyle/>
          <a:p>
            <a:endParaRPr lang="en-US" sz="2000" dirty="0" smtClean="0"/>
          </a:p>
          <a:p>
            <a:r>
              <a:rPr lang="en-US" sz="2000" dirty="0"/>
              <a:t>The U.S. Supreme Court case of </a:t>
            </a:r>
            <a:r>
              <a:rPr lang="en-US" sz="2000" b="1" i="1" dirty="0" err="1">
                <a:solidFill>
                  <a:srgbClr val="FF0000"/>
                </a:solidFill>
              </a:rPr>
              <a:t>Sweezy</a:t>
            </a:r>
            <a:r>
              <a:rPr lang="en-US" sz="2000" b="1" i="1" dirty="0">
                <a:solidFill>
                  <a:srgbClr val="FF0000"/>
                </a:solidFill>
              </a:rPr>
              <a:t> v. New Hampshire</a:t>
            </a:r>
            <a:r>
              <a:rPr lang="en-US" sz="2000" b="1" dirty="0">
                <a:solidFill>
                  <a:srgbClr val="FF0000"/>
                </a:solidFill>
              </a:rPr>
              <a:t> </a:t>
            </a:r>
            <a:r>
              <a:rPr lang="en-US" sz="2000" dirty="0"/>
              <a:t>the court ruled that if a university attempts to force a professor to change a grade, that is violation of the First </a:t>
            </a:r>
            <a:r>
              <a:rPr lang="en-US" sz="2000" dirty="0" smtClean="0"/>
              <a:t>Amendment</a:t>
            </a:r>
            <a:r>
              <a:rPr lang="en-US" sz="2000" dirty="0"/>
              <a:t> </a:t>
            </a:r>
            <a:r>
              <a:rPr lang="en-US" sz="2000" dirty="0" smtClean="0"/>
              <a:t>(1957).</a:t>
            </a:r>
            <a:endParaRPr lang="en-US" sz="2000" dirty="0"/>
          </a:p>
          <a:p>
            <a:r>
              <a:rPr lang="en-US" sz="2000" dirty="0"/>
              <a:t>In </a:t>
            </a:r>
            <a:r>
              <a:rPr lang="en-US" sz="2000" b="1" i="1" dirty="0" err="1">
                <a:solidFill>
                  <a:srgbClr val="FF0000"/>
                </a:solidFill>
              </a:rPr>
              <a:t>Stronach</a:t>
            </a:r>
            <a:r>
              <a:rPr lang="en-US" sz="2000" b="1" i="1" dirty="0">
                <a:solidFill>
                  <a:srgbClr val="FF0000"/>
                </a:solidFill>
              </a:rPr>
              <a:t> v. Virginia State University</a:t>
            </a:r>
            <a:r>
              <a:rPr lang="en-US" sz="2000" dirty="0"/>
              <a:t>, a district court judge held "that no constitutional right to academic freedom exists that would prohibit senior (university) officials from changing a grade given by (a professor) to one of his students.</a:t>
            </a:r>
            <a:r>
              <a:rPr lang="en-US" sz="2000" dirty="0" smtClean="0"/>
              <a:t>“</a:t>
            </a:r>
          </a:p>
          <a:p>
            <a:r>
              <a:rPr lang="en-US" sz="2000" dirty="0" smtClean="0"/>
              <a:t>In </a:t>
            </a:r>
            <a:r>
              <a:rPr lang="en-US" sz="2000" dirty="0"/>
              <a:t>2008 the  federal court ruled that professors have no academic freedom; </a:t>
            </a:r>
            <a:r>
              <a:rPr lang="en-US" sz="2000" i="1" dirty="0"/>
              <a:t>all</a:t>
            </a:r>
            <a:r>
              <a:rPr lang="en-US" sz="2000" dirty="0"/>
              <a:t> academic freedom resides with the university or college.</a:t>
            </a:r>
          </a:p>
          <a:p>
            <a:r>
              <a:rPr lang="en-US" sz="2000" dirty="0" smtClean="0"/>
              <a:t>But </a:t>
            </a:r>
            <a:r>
              <a:rPr lang="en-US" sz="2000" dirty="0"/>
              <a:t>university officials may exercise their discretionary authority and change the grade upon appeal by a student.  The </a:t>
            </a:r>
            <a:r>
              <a:rPr lang="en-US" sz="2000" i="1" dirty="0"/>
              <a:t>Stronach</a:t>
            </a:r>
            <a:r>
              <a:rPr lang="en-US" sz="2000" dirty="0"/>
              <a:t> case has gotten significant attention in the academic community as an important precedent.</a:t>
            </a:r>
            <a:r>
              <a:rPr lang="en-US" sz="2000" baseline="30000" dirty="0">
                <a:hlinkClick r:id="rId3"/>
              </a:rPr>
              <a:t> </a:t>
            </a:r>
            <a:endParaRPr lang="en-US" sz="2000" dirty="0"/>
          </a:p>
        </p:txBody>
      </p:sp>
    </p:spTree>
    <p:extLst>
      <p:ext uri="{BB962C8B-B14F-4D97-AF65-F5344CB8AC3E}">
        <p14:creationId xmlns:p14="http://schemas.microsoft.com/office/powerpoint/2010/main" val="33245508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4EE6-3919-4672-92EF-206B2F06B566}"/>
              </a:ext>
            </a:extLst>
          </p:cNvPr>
          <p:cNvSpPr>
            <a:spLocks noGrp="1"/>
          </p:cNvSpPr>
          <p:nvPr>
            <p:ph type="title"/>
          </p:nvPr>
        </p:nvSpPr>
        <p:spPr>
          <a:xfrm>
            <a:off x="290146" y="274638"/>
            <a:ext cx="8563708" cy="1143000"/>
          </a:xfrm>
        </p:spPr>
        <p:txBody>
          <a:bodyPr>
            <a:noAutofit/>
          </a:bodyPr>
          <a:lstStyle/>
          <a:p>
            <a:r>
              <a:rPr lang="en-US" sz="3600" dirty="0"/>
              <a:t>The 1940 Statement of Principles on Academic Freedom and Tenure Indicates</a:t>
            </a:r>
          </a:p>
        </p:txBody>
      </p:sp>
      <p:sp>
        <p:nvSpPr>
          <p:cNvPr id="3" name="Content Placeholder 2">
            <a:extLst>
              <a:ext uri="{FF2B5EF4-FFF2-40B4-BE49-F238E27FC236}">
                <a16:creationId xmlns:a16="http://schemas.microsoft.com/office/drawing/2014/main" id="{8FD3F171-F6C2-43B1-9AA1-36D433AFA656}"/>
              </a:ext>
            </a:extLst>
          </p:cNvPr>
          <p:cNvSpPr>
            <a:spLocks noGrp="1"/>
          </p:cNvSpPr>
          <p:nvPr>
            <p:ph idx="1"/>
          </p:nvPr>
        </p:nvSpPr>
        <p:spPr/>
        <p:txBody>
          <a:bodyPr>
            <a:normAutofit/>
          </a:bodyPr>
          <a:lstStyle/>
          <a:p>
            <a:r>
              <a:rPr lang="en-US" sz="2800" b="1" dirty="0">
                <a:solidFill>
                  <a:srgbClr val="FF0000"/>
                </a:solidFill>
              </a:rPr>
              <a:t>Academic freedom </a:t>
            </a:r>
            <a:r>
              <a:rPr lang="en-US" sz="2800" dirty="0"/>
              <a:t>is essential and applies to both teaching and research. </a:t>
            </a:r>
          </a:p>
          <a:p>
            <a:pPr lvl="1"/>
            <a:r>
              <a:rPr lang="en-US" sz="2000" dirty="0"/>
              <a:t>(1) Freedom in research is fundamental to the advancement of truth. </a:t>
            </a:r>
          </a:p>
          <a:p>
            <a:pPr lvl="1"/>
            <a:r>
              <a:rPr lang="en-US" sz="2000" dirty="0"/>
              <a:t>(2) Academic freedom in its teaching aspect is fundamental for the protection of the rights of the teacher in teaching and of the student to freedom in learning. </a:t>
            </a:r>
            <a:r>
              <a:rPr lang="en-US" sz="1700" dirty="0"/>
              <a:t/>
            </a:r>
            <a:br>
              <a:rPr lang="en-US" sz="1700" dirty="0"/>
            </a:br>
            <a:endParaRPr lang="en-US" sz="1700" dirty="0"/>
          </a:p>
          <a:p>
            <a:r>
              <a:rPr lang="en-US" sz="2400" b="1" dirty="0">
                <a:solidFill>
                  <a:srgbClr val="FF0000"/>
                </a:solidFill>
              </a:rPr>
              <a:t>Tenure:</a:t>
            </a:r>
            <a:r>
              <a:rPr lang="en-US" sz="2400" dirty="0"/>
              <a:t> </a:t>
            </a:r>
          </a:p>
          <a:p>
            <a:pPr lvl="1"/>
            <a:r>
              <a:rPr lang="en-US" sz="2000" dirty="0"/>
              <a:t>(1) freedom of teaching, research, and extracurricular activities, and </a:t>
            </a:r>
          </a:p>
          <a:p>
            <a:pPr lvl="1"/>
            <a:r>
              <a:rPr lang="en-US" sz="2000" dirty="0"/>
              <a:t>2) a sufficient degree of economic security.  Freedom and economic security, hence, tenure, are indispensable to the success of an institution in fulfilling its obligations to its students and to society.</a:t>
            </a:r>
          </a:p>
          <a:p>
            <a:endParaRPr lang="en-US" dirty="0"/>
          </a:p>
        </p:txBody>
      </p:sp>
    </p:spTree>
    <p:extLst>
      <p:ext uri="{BB962C8B-B14F-4D97-AF65-F5344CB8AC3E}">
        <p14:creationId xmlns:p14="http://schemas.microsoft.com/office/powerpoint/2010/main" val="6456305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A4803-E1D2-4DC3-AECE-D3D068FC7F56}"/>
              </a:ext>
            </a:extLst>
          </p:cNvPr>
          <p:cNvSpPr>
            <a:spLocks noGrp="1"/>
          </p:cNvSpPr>
          <p:nvPr>
            <p:ph type="title"/>
          </p:nvPr>
        </p:nvSpPr>
        <p:spPr>
          <a:xfrm>
            <a:off x="1019908" y="677007"/>
            <a:ext cx="7200900" cy="1114425"/>
          </a:xfrm>
        </p:spPr>
        <p:txBody>
          <a:bodyPr>
            <a:normAutofit fontScale="90000"/>
          </a:bodyPr>
          <a:lstStyle/>
          <a:p>
            <a:r>
              <a:rPr lang="en-US" b="1" dirty="0">
                <a:solidFill>
                  <a:srgbClr val="FF0000"/>
                </a:solidFill>
              </a:rPr>
              <a:t>Academic Freedom Principles</a:t>
            </a:r>
            <a:br>
              <a:rPr lang="en-US" b="1" dirty="0">
                <a:solidFill>
                  <a:srgbClr val="FF0000"/>
                </a:solidFill>
              </a:rPr>
            </a:br>
            <a:endParaRPr lang="en-US" dirty="0">
              <a:solidFill>
                <a:srgbClr val="FF0000"/>
              </a:solidFill>
            </a:endParaRPr>
          </a:p>
        </p:txBody>
      </p:sp>
      <p:sp>
        <p:nvSpPr>
          <p:cNvPr id="3" name="Content Placeholder 2">
            <a:extLst>
              <a:ext uri="{FF2B5EF4-FFF2-40B4-BE49-F238E27FC236}">
                <a16:creationId xmlns:a16="http://schemas.microsoft.com/office/drawing/2014/main" id="{26F4DFF4-42B1-4081-A311-96EC40B5307D}"/>
              </a:ext>
            </a:extLst>
          </p:cNvPr>
          <p:cNvSpPr>
            <a:spLocks noGrp="1"/>
          </p:cNvSpPr>
          <p:nvPr>
            <p:ph idx="1"/>
          </p:nvPr>
        </p:nvSpPr>
        <p:spPr>
          <a:xfrm>
            <a:off x="741784" y="1401229"/>
            <a:ext cx="7919357" cy="4153312"/>
          </a:xfrm>
        </p:spPr>
        <p:txBody>
          <a:bodyPr>
            <a:noAutofit/>
          </a:bodyPr>
          <a:lstStyle/>
          <a:p>
            <a:r>
              <a:rPr lang="en-US" dirty="0"/>
              <a:t>Teachers are entitled to full </a:t>
            </a:r>
            <a:r>
              <a:rPr lang="en-US" b="1" dirty="0">
                <a:solidFill>
                  <a:srgbClr val="FF0000"/>
                </a:solidFill>
              </a:rPr>
              <a:t>freedom in research and in the publication </a:t>
            </a:r>
            <a:r>
              <a:rPr lang="en-US" dirty="0"/>
              <a:t>of the results.</a:t>
            </a:r>
          </a:p>
          <a:p>
            <a:r>
              <a:rPr lang="en-US" dirty="0"/>
              <a:t>Teachers are entitled to </a:t>
            </a:r>
            <a:r>
              <a:rPr lang="en-US" b="1" dirty="0">
                <a:solidFill>
                  <a:srgbClr val="FF0000"/>
                </a:solidFill>
              </a:rPr>
              <a:t>freedom in the classroom </a:t>
            </a:r>
            <a:r>
              <a:rPr lang="en-US" dirty="0"/>
              <a:t>in discussing their subject, but they should be careful not to introduce into their teaching controversial matter which has no relation to their subject.</a:t>
            </a:r>
          </a:p>
          <a:p>
            <a:pPr marL="0" indent="0">
              <a:buNone/>
            </a:pPr>
            <a:endParaRPr lang="en-US" dirty="0"/>
          </a:p>
        </p:txBody>
      </p:sp>
    </p:spTree>
    <p:extLst>
      <p:ext uri="{BB962C8B-B14F-4D97-AF65-F5344CB8AC3E}">
        <p14:creationId xmlns:p14="http://schemas.microsoft.com/office/powerpoint/2010/main" val="274758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Question</a:t>
            </a:r>
          </a:p>
        </p:txBody>
      </p:sp>
      <p:sp>
        <p:nvSpPr>
          <p:cNvPr id="3" name="Content Placeholder 2"/>
          <p:cNvSpPr>
            <a:spLocks noGrp="1"/>
          </p:cNvSpPr>
          <p:nvPr>
            <p:ph idx="1"/>
          </p:nvPr>
        </p:nvSpPr>
        <p:spPr>
          <a:xfrm>
            <a:off x="844062" y="1426430"/>
            <a:ext cx="7675684" cy="4525963"/>
          </a:xfrm>
        </p:spPr>
        <p:txBody>
          <a:bodyPr/>
          <a:lstStyle/>
          <a:p>
            <a:r>
              <a:rPr lang="en-US" dirty="0"/>
              <a:t>How to create the best learning experience for students as faculty, administrators, and designers collaborate to ensure a quality course both in its design and its delivery?</a:t>
            </a:r>
          </a:p>
          <a:p>
            <a:endParaRPr lang="en-US" dirty="0"/>
          </a:p>
        </p:txBody>
      </p:sp>
    </p:spTree>
    <p:extLst>
      <p:ext uri="{BB962C8B-B14F-4D97-AF65-F5344CB8AC3E}">
        <p14:creationId xmlns:p14="http://schemas.microsoft.com/office/powerpoint/2010/main" val="22110496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Academic Freedom Principles</a:t>
            </a:r>
            <a:endParaRPr lang="en-US" dirty="0"/>
          </a:p>
        </p:txBody>
      </p:sp>
      <p:sp>
        <p:nvSpPr>
          <p:cNvPr id="3" name="Content Placeholder 2"/>
          <p:cNvSpPr>
            <a:spLocks noGrp="1"/>
          </p:cNvSpPr>
          <p:nvPr>
            <p:ph idx="1"/>
          </p:nvPr>
        </p:nvSpPr>
        <p:spPr/>
        <p:txBody>
          <a:bodyPr>
            <a:normAutofit fontScale="92500" lnSpcReduction="20000"/>
          </a:bodyPr>
          <a:lstStyle/>
          <a:p>
            <a:r>
              <a:rPr lang="en-US" dirty="0"/>
              <a:t>College and university </a:t>
            </a:r>
            <a:r>
              <a:rPr lang="en-US" b="1" dirty="0">
                <a:solidFill>
                  <a:srgbClr val="FF0000"/>
                </a:solidFill>
              </a:rPr>
              <a:t>teachers are citizens</a:t>
            </a:r>
            <a:r>
              <a:rPr lang="en-US" dirty="0"/>
              <a:t>, members of a learned profession, and officers of an educational institution. </a:t>
            </a:r>
          </a:p>
          <a:p>
            <a:r>
              <a:rPr lang="en-US" dirty="0"/>
              <a:t>The </a:t>
            </a:r>
            <a:r>
              <a:rPr lang="en-US" b="1" dirty="0">
                <a:solidFill>
                  <a:srgbClr val="FF0000"/>
                </a:solidFill>
              </a:rPr>
              <a:t>limitations</a:t>
            </a:r>
            <a:r>
              <a:rPr lang="en-US" dirty="0"/>
              <a:t> of academic freedom because of religious or other aims of the institution should be clearly stated in writing at the time of the appointment.</a:t>
            </a:r>
          </a:p>
          <a:p>
            <a:r>
              <a:rPr lang="en-US" dirty="0"/>
              <a:t>When teachers speak or write as citizens, they should be </a:t>
            </a:r>
            <a:r>
              <a:rPr lang="en-US" b="1" dirty="0">
                <a:solidFill>
                  <a:srgbClr val="FF0000"/>
                </a:solidFill>
              </a:rPr>
              <a:t>free from institutional censorship or discipline,</a:t>
            </a:r>
            <a:r>
              <a:rPr lang="en-US" b="1" dirty="0">
                <a:solidFill>
                  <a:srgbClr val="FF6600"/>
                </a:solidFill>
              </a:rPr>
              <a:t> </a:t>
            </a:r>
            <a:r>
              <a:rPr lang="en-US" dirty="0"/>
              <a:t>but their special position in the community imposes special obligations. </a:t>
            </a:r>
          </a:p>
          <a:p>
            <a:pPr marL="0" indent="0">
              <a:buNone/>
            </a:pPr>
            <a:endParaRPr lang="en-US" dirty="0"/>
          </a:p>
        </p:txBody>
      </p:sp>
    </p:spTree>
    <p:extLst>
      <p:ext uri="{BB962C8B-B14F-4D97-AF65-F5344CB8AC3E}">
        <p14:creationId xmlns:p14="http://schemas.microsoft.com/office/powerpoint/2010/main" val="213134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Academic Freedom Principles</a:t>
            </a:r>
            <a:endParaRPr lang="en-US" dirty="0"/>
          </a:p>
        </p:txBody>
      </p:sp>
      <p:sp>
        <p:nvSpPr>
          <p:cNvPr id="3" name="Content Placeholder 2"/>
          <p:cNvSpPr>
            <a:spLocks noGrp="1"/>
          </p:cNvSpPr>
          <p:nvPr>
            <p:ph idx="1"/>
          </p:nvPr>
        </p:nvSpPr>
        <p:spPr>
          <a:xfrm>
            <a:off x="756138" y="1600200"/>
            <a:ext cx="7737231" cy="4607169"/>
          </a:xfrm>
        </p:spPr>
        <p:txBody>
          <a:bodyPr>
            <a:normAutofit fontScale="92500" lnSpcReduction="20000"/>
          </a:bodyPr>
          <a:lstStyle/>
          <a:p>
            <a:r>
              <a:rPr lang="en-US" dirty="0"/>
              <a:t>As teachers are </a:t>
            </a:r>
            <a:r>
              <a:rPr lang="en-US" b="1" dirty="0">
                <a:solidFill>
                  <a:srgbClr val="FF0000"/>
                </a:solidFill>
              </a:rPr>
              <a:t>scholars and educational officers</a:t>
            </a:r>
            <a:r>
              <a:rPr lang="en-US" dirty="0"/>
              <a:t>, they should remember that the public may judge their profession and their institution by their utterances. </a:t>
            </a:r>
          </a:p>
          <a:p>
            <a:r>
              <a:rPr lang="en-US" dirty="0"/>
              <a:t>Teachers at all times must be </a:t>
            </a:r>
            <a:r>
              <a:rPr lang="en-US" b="1" dirty="0">
                <a:solidFill>
                  <a:srgbClr val="FF0000"/>
                </a:solidFill>
              </a:rPr>
              <a:t>accurate and should exercise appropriate restraint</a:t>
            </a:r>
            <a:r>
              <a:rPr lang="en-US" dirty="0"/>
              <a:t>, respect for the opinions of others, and make every effort to indicate that they are not speaking on behalf of the institution.</a:t>
            </a:r>
          </a:p>
          <a:p>
            <a:r>
              <a:rPr lang="en-US" dirty="0"/>
              <a:t>The institution has the </a:t>
            </a:r>
            <a:r>
              <a:rPr lang="en-US" b="1" dirty="0">
                <a:solidFill>
                  <a:srgbClr val="FF0000"/>
                </a:solidFill>
              </a:rPr>
              <a:t>freedom to appoint faculty,</a:t>
            </a:r>
            <a:r>
              <a:rPr lang="en-US" dirty="0"/>
              <a:t> set standards and admit students. </a:t>
            </a:r>
          </a:p>
          <a:p>
            <a:endParaRPr lang="en-US" dirty="0"/>
          </a:p>
        </p:txBody>
      </p:sp>
    </p:spTree>
    <p:extLst>
      <p:ext uri="{BB962C8B-B14F-4D97-AF65-F5344CB8AC3E}">
        <p14:creationId xmlns:p14="http://schemas.microsoft.com/office/powerpoint/2010/main" val="196291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1D660-C049-43B2-AB5A-AD1A188047EC}"/>
              </a:ext>
            </a:extLst>
          </p:cNvPr>
          <p:cNvSpPr>
            <a:spLocks noGrp="1"/>
          </p:cNvSpPr>
          <p:nvPr>
            <p:ph type="title"/>
          </p:nvPr>
        </p:nvSpPr>
        <p:spPr/>
        <p:txBody>
          <a:bodyPr>
            <a:normAutofit fontScale="90000"/>
          </a:bodyPr>
          <a:lstStyle/>
          <a:p>
            <a:r>
              <a:rPr lang="en-US" dirty="0"/>
              <a:t>Quality Matters, Models of Course Design &amp; Academic Freedom</a:t>
            </a:r>
          </a:p>
        </p:txBody>
      </p:sp>
      <p:sp>
        <p:nvSpPr>
          <p:cNvPr id="3" name="Content Placeholder 2">
            <a:extLst>
              <a:ext uri="{FF2B5EF4-FFF2-40B4-BE49-F238E27FC236}">
                <a16:creationId xmlns:a16="http://schemas.microsoft.com/office/drawing/2014/main" id="{869A7909-A52C-45E8-A160-7C8DEB396E6E}"/>
              </a:ext>
            </a:extLst>
          </p:cNvPr>
          <p:cNvSpPr>
            <a:spLocks noGrp="1"/>
          </p:cNvSpPr>
          <p:nvPr>
            <p:ph idx="1"/>
          </p:nvPr>
        </p:nvSpPr>
        <p:spPr>
          <a:xfrm>
            <a:off x="923192" y="1600200"/>
            <a:ext cx="7508631" cy="4525963"/>
          </a:xfrm>
        </p:spPr>
        <p:txBody>
          <a:bodyPr>
            <a:normAutofit fontScale="70000" lnSpcReduction="20000"/>
          </a:bodyPr>
          <a:lstStyle/>
          <a:p>
            <a:r>
              <a:rPr lang="en-US" dirty="0"/>
              <a:t>Quality Matters is a course review process.</a:t>
            </a:r>
          </a:p>
          <a:p>
            <a:r>
              <a:rPr lang="en-US" dirty="0"/>
              <a:t>Quality Matters is focused on the design of an online course.</a:t>
            </a:r>
          </a:p>
          <a:p>
            <a:r>
              <a:rPr lang="en-US" dirty="0"/>
              <a:t>Quality Matters DOES NOT look at the delivery or the teaching of the course. </a:t>
            </a:r>
          </a:p>
          <a:p>
            <a:r>
              <a:rPr lang="en-US" dirty="0"/>
              <a:t>It is a tool to evaluate course design and components, NOT the individual instructor.</a:t>
            </a:r>
          </a:p>
          <a:p>
            <a:r>
              <a:rPr lang="en-US" dirty="0"/>
              <a:t>A major tenet for Quality Matters is alignment of critical course components:  learning objectives, assessments, and materials.</a:t>
            </a:r>
            <a:br>
              <a:rPr lang="en-US" dirty="0"/>
            </a:br>
            <a:r>
              <a:rPr lang="en-US" sz="3800" dirty="0"/>
              <a:t> </a:t>
            </a:r>
          </a:p>
          <a:p>
            <a:pPr marL="0" indent="0">
              <a:buNone/>
            </a:pPr>
            <a:r>
              <a:rPr lang="en-US" sz="3800" dirty="0"/>
              <a:t>The QM Rubric </a:t>
            </a:r>
            <a:r>
              <a:rPr lang="en-US" sz="3800" i="1" dirty="0">
                <a:highlight>
                  <a:srgbClr val="FFFF00"/>
                </a:highlight>
              </a:rPr>
              <a:t>DOES NOT </a:t>
            </a:r>
            <a:r>
              <a:rPr lang="en-US" sz="3800" dirty="0"/>
              <a:t>prescribe any particular content that must be in a course, thereby </a:t>
            </a:r>
            <a:r>
              <a:rPr lang="en-US" sz="3800" i="1" dirty="0">
                <a:highlight>
                  <a:srgbClr val="FFFF00"/>
                </a:highlight>
              </a:rPr>
              <a:t>ALLOWING FACULTY FULL ACADEMIC FREEDOM</a:t>
            </a:r>
            <a:r>
              <a:rPr lang="en-US" sz="3800" dirty="0"/>
              <a:t>.</a:t>
            </a:r>
            <a:r>
              <a:rPr lang="en-US" sz="2800" dirty="0"/>
              <a:t> </a:t>
            </a:r>
          </a:p>
          <a:p>
            <a:endParaRPr lang="en-US" dirty="0"/>
          </a:p>
        </p:txBody>
      </p:sp>
    </p:spTree>
    <p:extLst>
      <p:ext uri="{BB962C8B-B14F-4D97-AF65-F5344CB8AC3E}">
        <p14:creationId xmlns:p14="http://schemas.microsoft.com/office/powerpoint/2010/main" val="31638842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89480"/>
            <a:ext cx="8229600" cy="4525963"/>
          </a:xfrm>
        </p:spPr>
        <p:txBody>
          <a:bodyPr/>
          <a:lstStyle/>
          <a:p>
            <a:pPr marL="0" indent="0" algn="ctr">
              <a:buNone/>
            </a:pPr>
            <a:r>
              <a:rPr lang="en-US" dirty="0" smtClean="0"/>
              <a:t>Any Tensions?</a:t>
            </a:r>
            <a:endParaRPr lang="en-US" dirty="0"/>
          </a:p>
        </p:txBody>
      </p:sp>
    </p:spTree>
    <p:extLst>
      <p:ext uri="{BB962C8B-B14F-4D97-AF65-F5344CB8AC3E}">
        <p14:creationId xmlns:p14="http://schemas.microsoft.com/office/powerpoint/2010/main" val="9635760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6878"/>
            <a:ext cx="8229600" cy="1143000"/>
          </a:xfrm>
        </p:spPr>
        <p:txBody>
          <a:bodyPr>
            <a:normAutofit fontScale="90000"/>
          </a:bodyPr>
          <a:lstStyle/>
          <a:p>
            <a:r>
              <a:rPr lang="en-US" dirty="0"/>
              <a:t>Where Do Tensions Exist in View of the New Faculty Roles?</a:t>
            </a:r>
          </a:p>
        </p:txBody>
      </p:sp>
      <p:sp>
        <p:nvSpPr>
          <p:cNvPr id="3" name="Content Placeholder 2"/>
          <p:cNvSpPr>
            <a:spLocks noGrp="1"/>
          </p:cNvSpPr>
          <p:nvPr>
            <p:ph idx="1"/>
          </p:nvPr>
        </p:nvSpPr>
        <p:spPr>
          <a:xfrm>
            <a:off x="764932" y="1905000"/>
            <a:ext cx="7754814" cy="4525963"/>
          </a:xfrm>
        </p:spPr>
        <p:txBody>
          <a:bodyPr>
            <a:normAutofit lnSpcReduction="10000"/>
          </a:bodyPr>
          <a:lstStyle/>
          <a:p>
            <a:r>
              <a:rPr lang="en-US" dirty="0"/>
              <a:t>Lack of understanding of instructional designers’ role.</a:t>
            </a:r>
          </a:p>
          <a:p>
            <a:r>
              <a:rPr lang="en-US" dirty="0"/>
              <a:t>Insufficient communication and collaboration among faculty and designers.</a:t>
            </a:r>
          </a:p>
          <a:p>
            <a:r>
              <a:rPr lang="en-US" dirty="0"/>
              <a:t>Faculty feeling resentful in view of perceived or real internal and external pressures to conform, including learning outcomes assessment, OERs, pre-packaged course design, QM, etc. </a:t>
            </a:r>
          </a:p>
          <a:p>
            <a:endParaRPr lang="en-US" dirty="0"/>
          </a:p>
        </p:txBody>
      </p:sp>
    </p:spTree>
    <p:extLst>
      <p:ext uri="{BB962C8B-B14F-4D97-AF65-F5344CB8AC3E}">
        <p14:creationId xmlns:p14="http://schemas.microsoft.com/office/powerpoint/2010/main" val="2905211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Input</a:t>
            </a:r>
          </a:p>
        </p:txBody>
      </p:sp>
      <p:sp>
        <p:nvSpPr>
          <p:cNvPr id="3" name="Content Placeholder 2"/>
          <p:cNvSpPr>
            <a:spLocks noGrp="1"/>
          </p:cNvSpPr>
          <p:nvPr>
            <p:ph idx="1"/>
          </p:nvPr>
        </p:nvSpPr>
        <p:spPr>
          <a:xfrm>
            <a:off x="1991360" y="1417639"/>
            <a:ext cx="5267765" cy="2951162"/>
          </a:xfrm>
        </p:spPr>
        <p:txBody>
          <a:bodyPr/>
          <a:lstStyle/>
          <a:p>
            <a:pPr marL="0" indent="0">
              <a:buNone/>
            </a:pPr>
            <a:r>
              <a:rPr lang="en-US" b="1" dirty="0" smtClean="0"/>
              <a:t>Please go on your smart phone’s browser and access:</a:t>
            </a:r>
            <a:endParaRPr lang="en-US" dirty="0">
              <a:hlinkClick r:id="rId3"/>
            </a:endParaRPr>
          </a:p>
          <a:p>
            <a:r>
              <a:rPr lang="en-US" dirty="0">
                <a:hlinkClick r:id="rId3"/>
              </a:rPr>
              <a:t>www.menti.com</a:t>
            </a:r>
            <a:endParaRPr lang="en-US" dirty="0"/>
          </a:p>
          <a:p>
            <a:pPr marL="0" indent="0">
              <a:buNone/>
            </a:pPr>
            <a:endParaRPr lang="en-US" dirty="0"/>
          </a:p>
        </p:txBody>
      </p:sp>
    </p:spTree>
    <p:extLst>
      <p:ext uri="{BB962C8B-B14F-4D97-AF65-F5344CB8AC3E}">
        <p14:creationId xmlns:p14="http://schemas.microsoft.com/office/powerpoint/2010/main" val="7455656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Continuous Improvement</a:t>
            </a:r>
            <a:br>
              <a:rPr lang="en-US" dirty="0"/>
            </a:br>
            <a:r>
              <a:rPr lang="en-US" dirty="0"/>
              <a:t>Next Steps</a:t>
            </a:r>
          </a:p>
        </p:txBody>
      </p:sp>
      <p:sp>
        <p:nvSpPr>
          <p:cNvPr id="6" name="Content Placeholder 5"/>
          <p:cNvSpPr>
            <a:spLocks noGrp="1"/>
          </p:cNvSpPr>
          <p:nvPr>
            <p:ph idx="1"/>
          </p:nvPr>
        </p:nvSpPr>
        <p:spPr>
          <a:xfrm>
            <a:off x="773724" y="1688123"/>
            <a:ext cx="7561384" cy="4510454"/>
          </a:xfrm>
        </p:spPr>
        <p:txBody>
          <a:bodyPr>
            <a:normAutofit fontScale="85000" lnSpcReduction="10000"/>
          </a:bodyPr>
          <a:lstStyle/>
          <a:p>
            <a:r>
              <a:rPr lang="en-US" dirty="0"/>
              <a:t>Strengthen faculty’s embracing the facilitator role by emphasizing its importance in </a:t>
            </a:r>
          </a:p>
          <a:p>
            <a:pPr lvl="1"/>
            <a:r>
              <a:rPr lang="en-US" dirty="0"/>
              <a:t>Creating a positive social presence</a:t>
            </a:r>
          </a:p>
          <a:p>
            <a:pPr lvl="1"/>
            <a:r>
              <a:rPr lang="en-US" dirty="0"/>
              <a:t>Providing timely and detailed feedback</a:t>
            </a:r>
          </a:p>
          <a:p>
            <a:pPr lvl="1"/>
            <a:r>
              <a:rPr lang="en-US" dirty="0"/>
              <a:t>Cheering students through their progress</a:t>
            </a:r>
          </a:p>
          <a:p>
            <a:pPr lvl="1"/>
            <a:r>
              <a:rPr lang="en-US" dirty="0"/>
              <a:t>Using technology to promote students’ engagement and active learning</a:t>
            </a:r>
          </a:p>
          <a:p>
            <a:r>
              <a:rPr lang="en-US" dirty="0"/>
              <a:t>Clarify instructional designers’ role at the institution.</a:t>
            </a:r>
          </a:p>
          <a:p>
            <a:r>
              <a:rPr lang="en-US" dirty="0"/>
              <a:t>Create an environment of trust for collaboration.</a:t>
            </a:r>
          </a:p>
          <a:p>
            <a:r>
              <a:rPr lang="en-US" dirty="0"/>
              <a:t>Other?</a:t>
            </a:r>
          </a:p>
        </p:txBody>
      </p:sp>
    </p:spTree>
    <p:extLst>
      <p:ext uri="{BB962C8B-B14F-4D97-AF65-F5344CB8AC3E}">
        <p14:creationId xmlns:p14="http://schemas.microsoft.com/office/powerpoint/2010/main" val="10227992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a:t>
            </a:r>
          </a:p>
        </p:txBody>
      </p:sp>
      <p:sp>
        <p:nvSpPr>
          <p:cNvPr id="3" name="Subtitle 2"/>
          <p:cNvSpPr>
            <a:spLocks noGrp="1"/>
          </p:cNvSpPr>
          <p:nvPr>
            <p:ph type="subTitle" idx="1"/>
          </p:nvPr>
        </p:nvSpPr>
        <p:spPr>
          <a:xfrm>
            <a:off x="1371600" y="3886200"/>
            <a:ext cx="6858000" cy="1752600"/>
          </a:xfrm>
        </p:spPr>
        <p:txBody>
          <a:bodyPr>
            <a:normAutofit/>
          </a:bodyPr>
          <a:lstStyle/>
          <a:p>
            <a:pPr algn="l"/>
            <a:r>
              <a:rPr lang="en-US" sz="2800" dirty="0"/>
              <a:t>Dr. Daphne Snowden </a:t>
            </a:r>
            <a:r>
              <a:rPr lang="en-US" sz="2800" dirty="0">
                <a:hlinkClick r:id="rId2"/>
              </a:rPr>
              <a:t>dsnowden@bccc.edu</a:t>
            </a:r>
            <a:r>
              <a:rPr lang="en-US" sz="2800" dirty="0"/>
              <a:t/>
            </a:r>
            <a:br>
              <a:rPr lang="en-US" sz="2800" dirty="0"/>
            </a:br>
            <a:r>
              <a:rPr lang="en-US" sz="2800" dirty="0"/>
              <a:t>Mr. Jeremy Harvey </a:t>
            </a:r>
            <a:r>
              <a:rPr lang="en-US" sz="2800" dirty="0">
                <a:hlinkClick r:id="rId3"/>
              </a:rPr>
              <a:t>jharvey@bccc.edu</a:t>
            </a:r>
            <a:r>
              <a:rPr lang="en-US" sz="2800" dirty="0"/>
              <a:t> </a:t>
            </a:r>
          </a:p>
          <a:p>
            <a:pPr algn="l"/>
            <a:r>
              <a:rPr lang="en-US" sz="2800" dirty="0"/>
              <a:t>Dr. Diana Zilberman </a:t>
            </a:r>
            <a:r>
              <a:rPr lang="en-US" sz="2800" dirty="0">
                <a:hlinkClick r:id="rId4"/>
              </a:rPr>
              <a:t>dzilberman@bccc.edu</a:t>
            </a:r>
            <a:r>
              <a:rPr lang="en-US" sz="2800" dirty="0"/>
              <a:t> </a:t>
            </a:r>
          </a:p>
        </p:txBody>
      </p:sp>
    </p:spTree>
    <p:extLst>
      <p:ext uri="{BB962C8B-B14F-4D97-AF65-F5344CB8AC3E}">
        <p14:creationId xmlns:p14="http://schemas.microsoft.com/office/powerpoint/2010/main" val="16603324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087" y="428787"/>
            <a:ext cx="8229600" cy="1143000"/>
          </a:xfrm>
        </p:spPr>
        <p:txBody>
          <a:bodyPr/>
          <a:lstStyle/>
          <a:p>
            <a:r>
              <a:rPr lang="en-US" dirty="0"/>
              <a:t>Teaching throughout the Centuries</a:t>
            </a:r>
          </a:p>
        </p:txBody>
      </p:sp>
      <p:sp>
        <p:nvSpPr>
          <p:cNvPr id="3" name="Content Placeholder 2"/>
          <p:cNvSpPr>
            <a:spLocks noGrp="1"/>
          </p:cNvSpPr>
          <p:nvPr>
            <p:ph idx="1"/>
          </p:nvPr>
        </p:nvSpPr>
        <p:spPr>
          <a:xfrm>
            <a:off x="668215" y="2160872"/>
            <a:ext cx="3763110" cy="3880268"/>
          </a:xfrm>
        </p:spPr>
        <p:txBody>
          <a:bodyPr>
            <a:normAutofit lnSpcReduction="10000"/>
          </a:bodyPr>
          <a:lstStyle/>
          <a:p>
            <a:pPr marL="0" indent="0">
              <a:buNone/>
            </a:pPr>
            <a:r>
              <a:rPr lang="en-US" dirty="0"/>
              <a:t>From tutor, story-teller, master, sensei, wise man/woman, or monk, the </a:t>
            </a:r>
            <a:r>
              <a:rPr lang="en-US" b="1" dirty="0"/>
              <a:t>content</a:t>
            </a:r>
            <a:r>
              <a:rPr lang="en-US" dirty="0"/>
              <a:t>, </a:t>
            </a:r>
            <a:r>
              <a:rPr lang="en-US" b="1" dirty="0"/>
              <a:t>delivery</a:t>
            </a:r>
            <a:r>
              <a:rPr lang="en-US" dirty="0"/>
              <a:t>, and </a:t>
            </a:r>
            <a:r>
              <a:rPr lang="en-US" b="1" dirty="0"/>
              <a:t>assessment</a:t>
            </a:r>
            <a:r>
              <a:rPr lang="en-US" dirty="0"/>
              <a:t> of learning belonged to </a:t>
            </a:r>
            <a:r>
              <a:rPr lang="en-US" b="1" dirty="0"/>
              <a:t>one individual alone</a:t>
            </a:r>
            <a:r>
              <a:rPr lang="en-US" dirty="0"/>
              <a:t>. </a:t>
            </a:r>
          </a:p>
        </p:txBody>
      </p:sp>
      <p:sp>
        <p:nvSpPr>
          <p:cNvPr id="4" name="AutoShape 4" descr="Image result for african storytell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5029566" y="4941277"/>
            <a:ext cx="3694965" cy="1015663"/>
          </a:xfrm>
          <a:prstGeom prst="rect">
            <a:avLst/>
          </a:prstGeom>
          <a:noFill/>
        </p:spPr>
        <p:txBody>
          <a:bodyPr wrap="square" rtlCol="0">
            <a:spAutoFit/>
          </a:bodyPr>
          <a:lstStyle/>
          <a:p>
            <a:endParaRPr lang="en-US" sz="1200" dirty="0">
              <a:hlinkClick r:id="rId2"/>
            </a:endParaRPr>
          </a:p>
          <a:p>
            <a:r>
              <a:rPr lang="en-US" sz="1200" dirty="0"/>
              <a:t>La </a:t>
            </a:r>
            <a:r>
              <a:rPr lang="en-US" sz="1200" dirty="0" err="1"/>
              <a:t>Scuola</a:t>
            </a:r>
            <a:r>
              <a:rPr lang="en-US" sz="1200" dirty="0"/>
              <a:t> </a:t>
            </a:r>
            <a:r>
              <a:rPr lang="en-US" sz="1200" dirty="0" err="1"/>
              <a:t>Romana</a:t>
            </a:r>
            <a:r>
              <a:rPr lang="en-US" sz="1200" dirty="0"/>
              <a:t>; Imperium </a:t>
            </a:r>
            <a:r>
              <a:rPr lang="en-US" sz="1200" dirty="0" err="1"/>
              <a:t>Romanum</a:t>
            </a:r>
            <a:r>
              <a:rPr lang="en-US" sz="1200" dirty="0"/>
              <a:t>; retrieved from the Internet on 4/22/2019 at </a:t>
            </a:r>
            <a:r>
              <a:rPr lang="en-US" sz="1200" dirty="0">
                <a:hlinkClick r:id="rId3"/>
              </a:rPr>
              <a:t>https://www.romanoimpero.com/2016/04/la-scuola-romana.html</a:t>
            </a:r>
            <a:endParaRPr lang="en-US" sz="1200" dirty="0"/>
          </a:p>
        </p:txBody>
      </p:sp>
      <p:pic>
        <p:nvPicPr>
          <p:cNvPr id="1034" name="Picture 10" descr="LA SCUOLA ROMANA | romanoimpero.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566" y="2301927"/>
            <a:ext cx="3355732" cy="226969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557439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Teacher’s Role</a:t>
            </a:r>
          </a:p>
        </p:txBody>
      </p:sp>
      <p:sp>
        <p:nvSpPr>
          <p:cNvPr id="3" name="Content Placeholder 2"/>
          <p:cNvSpPr>
            <a:spLocks noGrp="1"/>
          </p:cNvSpPr>
          <p:nvPr>
            <p:ph idx="1"/>
          </p:nvPr>
        </p:nvSpPr>
        <p:spPr>
          <a:xfrm>
            <a:off x="457200" y="1518518"/>
            <a:ext cx="8229600" cy="3985467"/>
          </a:xfrm>
        </p:spPr>
        <p:txBody>
          <a:bodyPr/>
          <a:lstStyle/>
          <a:p>
            <a:r>
              <a:rPr lang="en-US" dirty="0"/>
              <a:t>Any recognized subject matter expert attracted disciples desiring to learn under his/her tutelage.</a:t>
            </a:r>
          </a:p>
          <a:p>
            <a:endParaRPr lang="en-US" dirty="0"/>
          </a:p>
        </p:txBody>
      </p:sp>
      <p:pic>
        <p:nvPicPr>
          <p:cNvPr id="2050" name="Picture 2" descr="Image result for sensei and disci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6417" y="2840649"/>
            <a:ext cx="3673138" cy="300281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780819" y="5944346"/>
            <a:ext cx="3694965" cy="646331"/>
          </a:xfrm>
          <a:prstGeom prst="rect">
            <a:avLst/>
          </a:prstGeom>
          <a:noFill/>
        </p:spPr>
        <p:txBody>
          <a:bodyPr wrap="square" rtlCol="0">
            <a:spAutoFit/>
          </a:bodyPr>
          <a:lstStyle/>
          <a:p>
            <a:r>
              <a:rPr lang="en-US" sz="1200" dirty="0">
                <a:hlinkClick r:id="rId3"/>
              </a:rPr>
              <a:t>Picture retrieved from the Internet  on 4/22/2019 at http://budothought.blogspot.com/2015/06/dont-say-my-deshi.html</a:t>
            </a:r>
            <a:endParaRPr lang="en-US" sz="1200" dirty="0"/>
          </a:p>
        </p:txBody>
      </p:sp>
      <p:sp>
        <p:nvSpPr>
          <p:cNvPr id="5" name="TextBox 4"/>
          <p:cNvSpPr txBox="1"/>
          <p:nvPr/>
        </p:nvSpPr>
        <p:spPr>
          <a:xfrm>
            <a:off x="738554" y="5662246"/>
            <a:ext cx="3464169" cy="646331"/>
          </a:xfrm>
          <a:prstGeom prst="rect">
            <a:avLst/>
          </a:prstGeom>
          <a:noFill/>
        </p:spPr>
        <p:txBody>
          <a:bodyPr wrap="square" rtlCol="0">
            <a:spAutoFit/>
          </a:bodyPr>
          <a:lstStyle/>
          <a:p>
            <a:r>
              <a:rPr lang="en-US" sz="1200" dirty="0">
                <a:hlinkClick r:id="rId4"/>
              </a:rPr>
              <a:t>Picture retrieved from the Internet on 4/22/2019 at https://www.behance.net/gallery/8676529/Oral-Tradition</a:t>
            </a:r>
            <a:endParaRPr lang="en-US" sz="1200" dirty="0"/>
          </a:p>
        </p:txBody>
      </p:sp>
      <p:pic>
        <p:nvPicPr>
          <p:cNvPr id="2052" name="Picture 4" descr="Image result for african storytell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206" y="3413309"/>
            <a:ext cx="2823397" cy="185749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161352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Teacher’s Role</a:t>
            </a:r>
          </a:p>
        </p:txBody>
      </p:sp>
      <p:sp>
        <p:nvSpPr>
          <p:cNvPr id="3" name="Content Placeholder 2"/>
          <p:cNvSpPr>
            <a:spLocks noGrp="1"/>
          </p:cNvSpPr>
          <p:nvPr>
            <p:ph idx="1"/>
          </p:nvPr>
        </p:nvSpPr>
        <p:spPr>
          <a:xfrm>
            <a:off x="457200" y="1617785"/>
            <a:ext cx="8229600" cy="4665373"/>
          </a:xfrm>
        </p:spPr>
        <p:txBody>
          <a:bodyPr>
            <a:normAutofit/>
          </a:bodyPr>
          <a:lstStyle/>
          <a:p>
            <a:r>
              <a:rPr lang="en-US" dirty="0"/>
              <a:t>As colleges and schools appeared, the role of the teacher encompassed all aspects of teaching and learning.</a:t>
            </a:r>
          </a:p>
          <a:p>
            <a:pPr lvl="1"/>
            <a:r>
              <a:rPr lang="en-US" dirty="0"/>
              <a:t>Selecting and communicating the content</a:t>
            </a:r>
          </a:p>
          <a:p>
            <a:pPr lvl="1"/>
            <a:r>
              <a:rPr lang="en-US" dirty="0"/>
              <a:t>Selecting the teaching methods</a:t>
            </a:r>
          </a:p>
          <a:p>
            <a:pPr lvl="1"/>
            <a:r>
              <a:rPr lang="en-US" dirty="0"/>
              <a:t>Guiding learning</a:t>
            </a:r>
          </a:p>
          <a:p>
            <a:pPr lvl="1"/>
            <a:r>
              <a:rPr lang="en-US" dirty="0"/>
              <a:t>Assessing the learner</a:t>
            </a:r>
          </a:p>
        </p:txBody>
      </p:sp>
    </p:spTree>
    <p:extLst>
      <p:ext uri="{BB962C8B-B14F-4D97-AF65-F5344CB8AC3E}">
        <p14:creationId xmlns:p14="http://schemas.microsoft.com/office/powerpoint/2010/main" val="15335669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The Teacher Also Provided the </a:t>
            </a:r>
            <a:br>
              <a:rPr lang="en-US" sz="3600" dirty="0"/>
            </a:br>
            <a:r>
              <a:rPr lang="en-US" sz="3600" dirty="0"/>
              <a:t>Learning Content</a:t>
            </a:r>
          </a:p>
        </p:txBody>
      </p:sp>
      <p:sp>
        <p:nvSpPr>
          <p:cNvPr id="3" name="Content Placeholder 2"/>
          <p:cNvSpPr>
            <a:spLocks noGrp="1"/>
          </p:cNvSpPr>
          <p:nvPr>
            <p:ph idx="1"/>
          </p:nvPr>
        </p:nvSpPr>
        <p:spPr>
          <a:xfrm>
            <a:off x="518746" y="1600200"/>
            <a:ext cx="8168054" cy="1617785"/>
          </a:xfrm>
        </p:spPr>
        <p:txBody>
          <a:bodyPr/>
          <a:lstStyle/>
          <a:p>
            <a:r>
              <a:rPr lang="en-US" dirty="0"/>
              <a:t>Few or non-existing learning resources required a great deal of memorization on the part of the learner.</a:t>
            </a:r>
          </a:p>
          <a:p>
            <a:pPr marL="0" indent="0">
              <a:buNone/>
            </a:pPr>
            <a:endParaRPr lang="en-US" dirty="0"/>
          </a:p>
        </p:txBody>
      </p:sp>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124" y="3400547"/>
            <a:ext cx="3593842" cy="286836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5706208" y="3666392"/>
            <a:ext cx="3138854" cy="830997"/>
          </a:xfrm>
          <a:prstGeom prst="rect">
            <a:avLst/>
          </a:prstGeom>
          <a:noFill/>
        </p:spPr>
        <p:txBody>
          <a:bodyPr wrap="square" rtlCol="0">
            <a:spAutoFit/>
          </a:bodyPr>
          <a:lstStyle/>
          <a:p>
            <a:r>
              <a:rPr lang="en-US" sz="1200" dirty="0"/>
              <a:t>High school classroom, 1940; retrieved from the Internet on 4/22/2019 at </a:t>
            </a:r>
            <a:r>
              <a:rPr lang="en-US" sz="1200" dirty="0">
                <a:hlinkClick r:id="rId3"/>
              </a:rPr>
              <a:t>https://www.shorpy.com/node/9526?size=_original</a:t>
            </a:r>
            <a:endParaRPr lang="en-US" sz="1200" dirty="0"/>
          </a:p>
        </p:txBody>
      </p:sp>
    </p:spTree>
    <p:extLst>
      <p:ext uri="{BB962C8B-B14F-4D97-AF65-F5344CB8AC3E}">
        <p14:creationId xmlns:p14="http://schemas.microsoft.com/office/powerpoint/2010/main" val="14329251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545" y="274638"/>
            <a:ext cx="8139545" cy="1143000"/>
          </a:xfrm>
        </p:spPr>
        <p:txBody>
          <a:bodyPr>
            <a:normAutofit fontScale="90000"/>
          </a:bodyPr>
          <a:lstStyle/>
          <a:p>
            <a:r>
              <a:rPr lang="en-US" dirty="0" smtClean="0"/>
              <a:t>Learning </a:t>
            </a:r>
            <a:r>
              <a:rPr lang="en-US" dirty="0"/>
              <a:t>Resources (QM St. 4) </a:t>
            </a:r>
            <a:r>
              <a:rPr lang="en-US" sz="3600" dirty="0"/>
              <a:t/>
            </a:r>
            <a:br>
              <a:rPr lang="en-US" sz="3600" dirty="0"/>
            </a:br>
            <a:r>
              <a:rPr lang="en-US" dirty="0"/>
              <a:t>and Publishers</a:t>
            </a:r>
          </a:p>
        </p:txBody>
      </p:sp>
      <p:sp>
        <p:nvSpPr>
          <p:cNvPr id="3" name="Content Placeholder 2"/>
          <p:cNvSpPr>
            <a:spLocks noGrp="1"/>
          </p:cNvSpPr>
          <p:nvPr>
            <p:ph idx="1"/>
          </p:nvPr>
        </p:nvSpPr>
        <p:spPr>
          <a:xfrm>
            <a:off x="870438" y="1600200"/>
            <a:ext cx="7816362" cy="4525963"/>
          </a:xfrm>
        </p:spPr>
        <p:txBody>
          <a:bodyPr/>
          <a:lstStyle/>
          <a:p>
            <a:r>
              <a:rPr lang="en-US" dirty="0" smtClean="0"/>
              <a:t>In the 70s, 80s, and 90s, </a:t>
            </a:r>
            <a:r>
              <a:rPr lang="en-US" dirty="0"/>
              <a:t>f</a:t>
            </a:r>
            <a:r>
              <a:rPr lang="en-US" dirty="0" smtClean="0"/>
              <a:t>or </a:t>
            </a:r>
            <a:r>
              <a:rPr lang="en-US" dirty="0"/>
              <a:t>many faculty, the adoption of a textbook was followed by </a:t>
            </a:r>
            <a:r>
              <a:rPr lang="en-US" dirty="0" smtClean="0"/>
              <a:t>adjusting (creating) </a:t>
            </a:r>
            <a:r>
              <a:rPr lang="en-US" dirty="0"/>
              <a:t>the learning topics (even objectives), readings and assessments according to the text.</a:t>
            </a:r>
          </a:p>
          <a:p>
            <a:r>
              <a:rPr lang="en-US" dirty="0"/>
              <a:t>In time, publishers created educational software accompanying hardcopy textbooks. </a:t>
            </a:r>
          </a:p>
        </p:txBody>
      </p:sp>
    </p:spTree>
    <p:extLst>
      <p:ext uri="{BB962C8B-B14F-4D97-AF65-F5344CB8AC3E}">
        <p14:creationId xmlns:p14="http://schemas.microsoft.com/office/powerpoint/2010/main" val="30300505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Mid 90</a:t>
            </a:r>
            <a:r>
              <a:rPr lang="en-US" baseline="30000" dirty="0"/>
              <a:t>th</a:t>
            </a:r>
            <a:r>
              <a:rPr lang="en-US" dirty="0"/>
              <a:t> and the Internet</a:t>
            </a:r>
          </a:p>
        </p:txBody>
      </p:sp>
      <p:sp>
        <p:nvSpPr>
          <p:cNvPr id="3" name="Content Placeholder 2"/>
          <p:cNvSpPr>
            <a:spLocks noGrp="1"/>
          </p:cNvSpPr>
          <p:nvPr>
            <p:ph idx="1"/>
          </p:nvPr>
        </p:nvSpPr>
        <p:spPr>
          <a:xfrm>
            <a:off x="457200" y="1329716"/>
            <a:ext cx="8229600" cy="2793876"/>
          </a:xfrm>
        </p:spPr>
        <p:txBody>
          <a:bodyPr>
            <a:normAutofit/>
          </a:bodyPr>
          <a:lstStyle/>
          <a:p>
            <a:r>
              <a:rPr lang="en-US" sz="2800" dirty="0"/>
              <a:t>With the appearance of the Internet, educational technology programs made their way into schools and colleges.</a:t>
            </a:r>
          </a:p>
          <a:p>
            <a:r>
              <a:rPr lang="en-US" sz="2800" dirty="0"/>
              <a:t>The Learning Management System created the stage for a three-dimensional structure of a course: the course design.</a:t>
            </a:r>
          </a:p>
        </p:txBody>
      </p:sp>
      <p:pic>
        <p:nvPicPr>
          <p:cNvPr id="4098" name="Picture 2" descr="Image result for the L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4054" y="4035669"/>
            <a:ext cx="3048000" cy="22860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9402415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5305</TotalTime>
  <Words>2780</Words>
  <Application>Microsoft Office PowerPoint</Application>
  <PresentationFormat>On-screen Show (4:3)</PresentationFormat>
  <Paragraphs>224</Paragraphs>
  <Slides>37</Slides>
  <Notes>13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37</vt:i4>
      </vt:variant>
    </vt:vector>
  </HeadingPairs>
  <TitlesOfParts>
    <vt:vector size="40" baseType="lpstr">
      <vt:lpstr>Arial</vt:lpstr>
      <vt:lpstr>Calibri</vt:lpstr>
      <vt:lpstr>Office Theme</vt:lpstr>
      <vt:lpstr>The Division of Labor  Should Not Divide Us</vt:lpstr>
      <vt:lpstr>Session Objectives</vt:lpstr>
      <vt:lpstr>The Question</vt:lpstr>
      <vt:lpstr>Teaching throughout the Centuries</vt:lpstr>
      <vt:lpstr>Teacher’s Role</vt:lpstr>
      <vt:lpstr>Teacher’s Role</vt:lpstr>
      <vt:lpstr>The Teacher Also Provided the  Learning Content</vt:lpstr>
      <vt:lpstr>Learning Resources (QM St. 4)  and Publishers</vt:lpstr>
      <vt:lpstr>The Mid 90th and the Internet</vt:lpstr>
      <vt:lpstr>Course Design and Delivery</vt:lpstr>
      <vt:lpstr>PowerPoint Presentation</vt:lpstr>
      <vt:lpstr>Who Are the Instructional Designers?</vt:lpstr>
      <vt:lpstr>What Do They Do?</vt:lpstr>
      <vt:lpstr>The Many Titles of IDs</vt:lpstr>
      <vt:lpstr>IDs Can Help</vt:lpstr>
      <vt:lpstr>Different Setups</vt:lpstr>
      <vt:lpstr>Barriers Working With Faculty</vt:lpstr>
      <vt:lpstr>PowerPoint Presentation</vt:lpstr>
      <vt:lpstr>The Artisanal Model of Course Design</vt:lpstr>
      <vt:lpstr>The Factory Model of Course Design</vt:lpstr>
      <vt:lpstr>PowerPoint Presentation</vt:lpstr>
      <vt:lpstr>The New Teacher/Faculty’s Role</vt:lpstr>
      <vt:lpstr>A Paradigm Shift: Faculty’s New Role</vt:lpstr>
      <vt:lpstr>PowerPoint Presentation</vt:lpstr>
      <vt:lpstr>What is academic freedom? </vt:lpstr>
      <vt:lpstr>Supreme Court </vt:lpstr>
      <vt:lpstr>Court Cases</vt:lpstr>
      <vt:lpstr>The 1940 Statement of Principles on Academic Freedom and Tenure Indicates</vt:lpstr>
      <vt:lpstr>Academic Freedom Principles </vt:lpstr>
      <vt:lpstr>Academic Freedom Principles</vt:lpstr>
      <vt:lpstr>Academic Freedom Principles</vt:lpstr>
      <vt:lpstr>Quality Matters, Models of Course Design &amp; Academic Freedom</vt:lpstr>
      <vt:lpstr>PowerPoint Presentation</vt:lpstr>
      <vt:lpstr>Where Do Tensions Exist in View of the New Faculty Roles?</vt:lpstr>
      <vt:lpstr>Your Input</vt:lpstr>
      <vt:lpstr>Continuous Improvement Next Steps</vt:lpstr>
      <vt:lpstr>Thank you!</vt:lpstr>
    </vt:vector>
  </TitlesOfParts>
  <Company>BCCC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Aligning Course Objectives to Course Elements</dc:title>
  <dc:creator>Diana Zilberman</dc:creator>
  <cp:lastModifiedBy>Beth</cp:lastModifiedBy>
  <cp:revision>87</cp:revision>
  <dcterms:created xsi:type="dcterms:W3CDTF">2017-06-03T22:34:33Z</dcterms:created>
  <dcterms:modified xsi:type="dcterms:W3CDTF">2019-04-26T19:11:17Z</dcterms:modified>
</cp:coreProperties>
</file>