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6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modifyVerifier cryptProviderType="rsaFull" cryptAlgorithmClass="hash" cryptAlgorithmType="typeAny" cryptAlgorithmSid="4" spinCount="100000" saltData="zJexGmg6G/hUJOtIUDWLDA==" hashData="9GHn5zSupAwpyGUnE0UCZcZx2Zs="/>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2" d="100"/>
          <a:sy n="82" d="100"/>
        </p:scale>
        <p:origin x="-1464" y="-104"/>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viewProps" Target="viewProps.xml"/><Relationship Id="rId64" Type="http://schemas.openxmlformats.org/officeDocument/2006/relationships/theme" Target="theme/theme1.xml"/><Relationship Id="rId65"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notesMaster" Target="notesMasters/notesMaster1.xml"/><Relationship Id="rId61" Type="http://schemas.openxmlformats.org/officeDocument/2006/relationships/printerSettings" Target="printerSettings/printerSettings1.bin"/><Relationship Id="rId62"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t" anchorCtr="0"/>
          <a:lstStyle>
            <a:lvl1pPr lvl="0">
              <a:spcBef>
                <a:spcPts val="0"/>
              </a:spcBef>
              <a:buChar char="●"/>
              <a:defRPr sz="1100"/>
            </a:lvl1pPr>
            <a:lvl2pPr lvl="1">
              <a:spcBef>
                <a:spcPts val="0"/>
              </a:spcBef>
              <a:buChar char="○"/>
              <a:defRPr sz="1100"/>
            </a:lvl2pPr>
            <a:lvl3pPr lvl="2">
              <a:spcBef>
                <a:spcPts val="0"/>
              </a:spcBef>
              <a:buChar char="■"/>
              <a:defRPr sz="1100"/>
            </a:lvl3pPr>
            <a:lvl4pPr lvl="3">
              <a:spcBef>
                <a:spcPts val="0"/>
              </a:spcBef>
              <a:buChar char="●"/>
              <a:defRPr sz="1100"/>
            </a:lvl4pPr>
            <a:lvl5pPr lvl="4">
              <a:spcBef>
                <a:spcPts val="0"/>
              </a:spcBef>
              <a:buChar char="○"/>
              <a:defRPr sz="1100"/>
            </a:lvl5pPr>
            <a:lvl6pPr lvl="5">
              <a:spcBef>
                <a:spcPts val="0"/>
              </a:spcBef>
              <a:buChar char="■"/>
              <a:defRPr sz="1100"/>
            </a:lvl6pPr>
            <a:lvl7pPr lvl="6">
              <a:spcBef>
                <a:spcPts val="0"/>
              </a:spcBef>
              <a:buChar char="●"/>
              <a:defRPr sz="1100"/>
            </a:lvl7pPr>
            <a:lvl8pPr lvl="7">
              <a:spcBef>
                <a:spcPts val="0"/>
              </a:spcBef>
              <a:buChar char="○"/>
              <a:defRPr sz="1100"/>
            </a:lvl8pPr>
            <a:lvl9pPr lvl="8">
              <a:spcBef>
                <a:spcPts val="0"/>
              </a:spcBef>
              <a:buChar char="■"/>
              <a:defRPr sz="1100"/>
            </a:lvl9pPr>
          </a:lstStyle>
          <a:p>
            <a:endParaRPr/>
          </a:p>
        </p:txBody>
      </p:sp>
    </p:spTree>
    <p:extLst>
      <p:ext uri="{BB962C8B-B14F-4D97-AF65-F5344CB8AC3E}">
        <p14:creationId xmlns:p14="http://schemas.microsoft.com/office/powerpoint/2010/main" val="941924766"/>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5" name="Shape 6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5" name="Shape 12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Shape 12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0" name="Shape 13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Shape 13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7" name="Shape 13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4" name="Shape 14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1" name="Shape 15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Shape 1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8" name="Shape 15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Shape 16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4" name="Shape 16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Shape 16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9" name="Shape 16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Shape 17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6" name="Shape 17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Shape 18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4" name="Shape 18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Shape 7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1" name="Shape 7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Shape 18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0" name="Shape 19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Shape 1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6" name="Shape 19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3" name="Shape 20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Shape 20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0" name="Shape 21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Shape 21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7" name="Shape 21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Shape 22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5" name="Shape 22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Shape 231"/>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2" name="Shape 23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Shape 238"/>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9" name="Shape 23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Shape 243"/>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4" name="Shape 24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Shape 24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0" name="Shape 25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Shape 254"/>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5" name="Shape 25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Shape 261"/>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2" name="Shape 26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Shape 268"/>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9" name="Shape 26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Shape 274"/>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5" name="Shape 27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Shape 279"/>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0" name="Shape 280"/>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Shape 286"/>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7" name="Shape 287"/>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Shape 2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2" name="Shape 29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Shape 2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9" name="Shape 29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Shape 3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5" name="Shape 30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Shape 311"/>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2" name="Shape 31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5" name="Shape 8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Shape 317"/>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8" name="Shape 31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Shape 323"/>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4" name="Shape 32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Shape 328"/>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9" name="Shape 32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Shape 33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6" name="Shape 33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Shape 341"/>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2" name="Shape 34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Shape 349"/>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0" name="Shape 35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Shape 356"/>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7" name="Shape 35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Shape 363"/>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64" name="Shape 364"/>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Shape 368"/>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69" name="Shape 36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Shape 37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5" name="Shape 37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3" name="Shape 9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Shape 37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0" name="Shape 38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Shape 38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8" name="Shape 38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Shape 39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94" name="Shape 39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Shape 40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02" name="Shape 40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Shape 4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09" name="Shape 40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Shape 415"/>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16" name="Shape 41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Shape 42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21" name="Shape 42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Shape 427"/>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28" name="Shape 42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Shape 432"/>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3" name="Shape 43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0" name="Shape 10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6" name="Shape 10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4" name="Shape 11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0" name="Shape 12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p:nvPr/>
        </p:nvSpPr>
        <p:spPr>
          <a:xfrm flipH="1">
            <a:off x="8246400" y="4245925"/>
            <a:ext cx="897599" cy="897599"/>
          </a:xfrm>
          <a:prstGeom prst="rtTriangle">
            <a:avLst/>
          </a:prstGeom>
          <a:solidFill>
            <a:schemeClr val="lt1"/>
          </a:solidFill>
          <a:ln>
            <a:noFill/>
          </a:ln>
        </p:spPr>
        <p:txBody>
          <a:bodyPr wrap="square" lIns="91425" tIns="91425" rIns="91425" bIns="91425" anchor="ctr" anchorCtr="0">
            <a:noAutofit/>
          </a:bodyPr>
          <a:lstStyle/>
          <a:p>
            <a:pPr lvl="0">
              <a:spcBef>
                <a:spcPts val="0"/>
              </a:spcBef>
              <a:buNone/>
            </a:pPr>
            <a:endParaRPr/>
          </a:p>
        </p:txBody>
      </p:sp>
      <p:sp>
        <p:nvSpPr>
          <p:cNvPr id="11" name="Shape 11"/>
          <p:cNvSpPr/>
          <p:nvPr/>
        </p:nvSpPr>
        <p:spPr>
          <a:xfrm flipH="1">
            <a:off x="8246400" y="4245875"/>
            <a:ext cx="897599" cy="897599"/>
          </a:xfrm>
          <a:prstGeom prst="round1Rect">
            <a:avLst>
              <a:gd name="adj" fmla="val 16667"/>
            </a:avLst>
          </a:prstGeom>
          <a:solidFill>
            <a:schemeClr val="lt1">
              <a:alpha val="68080"/>
            </a:schemeClr>
          </a:solidFill>
          <a:ln>
            <a:noFill/>
          </a:ln>
        </p:spPr>
        <p:txBody>
          <a:bodyPr wrap="square" lIns="91425" tIns="91425" rIns="91425" bIns="91425" anchor="ctr" anchorCtr="0">
            <a:noAutofit/>
          </a:bodyPr>
          <a:lstStyle/>
          <a:p>
            <a:pPr lvl="0">
              <a:spcBef>
                <a:spcPts val="0"/>
              </a:spcBef>
              <a:buNone/>
            </a:pPr>
            <a:endParaRPr/>
          </a:p>
        </p:txBody>
      </p:sp>
      <p:sp>
        <p:nvSpPr>
          <p:cNvPr id="12" name="Shape 12"/>
          <p:cNvSpPr txBox="1">
            <a:spLocks noGrp="1"/>
          </p:cNvSpPr>
          <p:nvPr>
            <p:ph type="ctrTitle"/>
          </p:nvPr>
        </p:nvSpPr>
        <p:spPr>
          <a:xfrm>
            <a:off x="390525" y="1819275"/>
            <a:ext cx="8222100" cy="933599"/>
          </a:xfrm>
          <a:prstGeom prst="rect">
            <a:avLst/>
          </a:prstGeom>
        </p:spPr>
        <p:txBody>
          <a:bodyPr wrap="square" lIns="91425" tIns="91425" rIns="91425" bIns="91425" anchor="b"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13" name="Shape 13"/>
          <p:cNvSpPr txBox="1">
            <a:spLocks noGrp="1"/>
          </p:cNvSpPr>
          <p:nvPr>
            <p:ph type="subTitle" idx="1"/>
          </p:nvPr>
        </p:nvSpPr>
        <p:spPr>
          <a:xfrm>
            <a:off x="390525" y="2789130"/>
            <a:ext cx="8222100" cy="432899"/>
          </a:xfrm>
          <a:prstGeom prst="rect">
            <a:avLst/>
          </a:prstGeom>
        </p:spPr>
        <p:txBody>
          <a:bodyPr wrap="square" lIns="91425" tIns="91425" rIns="91425" bIns="91425" anchor="t" anchorCtr="0"/>
          <a:lstStyle>
            <a:lvl1pPr lvl="0">
              <a:lnSpc>
                <a:spcPct val="100000"/>
              </a:lnSpc>
              <a:spcBef>
                <a:spcPts val="0"/>
              </a:spcBef>
              <a:spcAft>
                <a:spcPts val="0"/>
              </a:spcAft>
              <a:buClr>
                <a:schemeClr val="lt1"/>
              </a:buClr>
              <a:buNone/>
              <a:defRPr>
                <a:solidFill>
                  <a:schemeClr val="lt1"/>
                </a:solidFill>
              </a:defRPr>
            </a:lvl1pPr>
            <a:lvl2pPr lvl="1">
              <a:lnSpc>
                <a:spcPct val="100000"/>
              </a:lnSpc>
              <a:spcBef>
                <a:spcPts val="0"/>
              </a:spcBef>
              <a:spcAft>
                <a:spcPts val="0"/>
              </a:spcAft>
              <a:buClr>
                <a:schemeClr val="lt1"/>
              </a:buClr>
              <a:buSzPct val="100000"/>
              <a:buNone/>
              <a:defRPr sz="1800">
                <a:solidFill>
                  <a:schemeClr val="lt1"/>
                </a:solidFill>
              </a:defRPr>
            </a:lvl2pPr>
            <a:lvl3pPr lvl="2">
              <a:lnSpc>
                <a:spcPct val="100000"/>
              </a:lnSpc>
              <a:spcBef>
                <a:spcPts val="0"/>
              </a:spcBef>
              <a:spcAft>
                <a:spcPts val="0"/>
              </a:spcAft>
              <a:buClr>
                <a:schemeClr val="lt1"/>
              </a:buClr>
              <a:buSzPct val="100000"/>
              <a:buNone/>
              <a:defRPr sz="1800">
                <a:solidFill>
                  <a:schemeClr val="lt1"/>
                </a:solidFill>
              </a:defRPr>
            </a:lvl3pPr>
            <a:lvl4pPr lvl="3">
              <a:lnSpc>
                <a:spcPct val="100000"/>
              </a:lnSpc>
              <a:spcBef>
                <a:spcPts val="0"/>
              </a:spcBef>
              <a:spcAft>
                <a:spcPts val="0"/>
              </a:spcAft>
              <a:buClr>
                <a:schemeClr val="lt1"/>
              </a:buClr>
              <a:buSzPct val="100000"/>
              <a:buNone/>
              <a:defRPr sz="1800">
                <a:solidFill>
                  <a:schemeClr val="lt1"/>
                </a:solidFill>
              </a:defRPr>
            </a:lvl4pPr>
            <a:lvl5pPr lvl="4">
              <a:lnSpc>
                <a:spcPct val="100000"/>
              </a:lnSpc>
              <a:spcBef>
                <a:spcPts val="0"/>
              </a:spcBef>
              <a:spcAft>
                <a:spcPts val="0"/>
              </a:spcAft>
              <a:buClr>
                <a:schemeClr val="lt1"/>
              </a:buClr>
              <a:buSzPct val="100000"/>
              <a:buNone/>
              <a:defRPr sz="1800">
                <a:solidFill>
                  <a:schemeClr val="lt1"/>
                </a:solidFill>
              </a:defRPr>
            </a:lvl5pPr>
            <a:lvl6pPr lvl="5">
              <a:lnSpc>
                <a:spcPct val="100000"/>
              </a:lnSpc>
              <a:spcBef>
                <a:spcPts val="0"/>
              </a:spcBef>
              <a:spcAft>
                <a:spcPts val="0"/>
              </a:spcAft>
              <a:buClr>
                <a:schemeClr val="lt1"/>
              </a:buClr>
              <a:buSzPct val="100000"/>
              <a:buNone/>
              <a:defRPr sz="1800">
                <a:solidFill>
                  <a:schemeClr val="lt1"/>
                </a:solidFill>
              </a:defRPr>
            </a:lvl6pPr>
            <a:lvl7pPr lvl="6">
              <a:lnSpc>
                <a:spcPct val="100000"/>
              </a:lnSpc>
              <a:spcBef>
                <a:spcPts val="0"/>
              </a:spcBef>
              <a:spcAft>
                <a:spcPts val="0"/>
              </a:spcAft>
              <a:buClr>
                <a:schemeClr val="lt1"/>
              </a:buClr>
              <a:buSzPct val="100000"/>
              <a:buNone/>
              <a:defRPr sz="1800">
                <a:solidFill>
                  <a:schemeClr val="lt1"/>
                </a:solidFill>
              </a:defRPr>
            </a:lvl7pPr>
            <a:lvl8pPr lvl="7">
              <a:lnSpc>
                <a:spcPct val="100000"/>
              </a:lnSpc>
              <a:spcBef>
                <a:spcPts val="0"/>
              </a:spcBef>
              <a:spcAft>
                <a:spcPts val="0"/>
              </a:spcAft>
              <a:buClr>
                <a:schemeClr val="lt1"/>
              </a:buClr>
              <a:buSzPct val="100000"/>
              <a:buNone/>
              <a:defRPr sz="1800">
                <a:solidFill>
                  <a:schemeClr val="lt1"/>
                </a:solidFill>
              </a:defRPr>
            </a:lvl8pPr>
            <a:lvl9pPr lvl="8">
              <a:lnSpc>
                <a:spcPct val="100000"/>
              </a:lnSpc>
              <a:spcBef>
                <a:spcPts val="0"/>
              </a:spcBef>
              <a:spcAft>
                <a:spcPts val="0"/>
              </a:spcAft>
              <a:buClr>
                <a:schemeClr val="lt1"/>
              </a:buClr>
              <a:buSzPct val="100000"/>
              <a:buNone/>
              <a:defRPr sz="1800">
                <a:solidFill>
                  <a:schemeClr val="lt1"/>
                </a:solidFill>
              </a:defRPr>
            </a:lvl9pPr>
          </a:lstStyle>
          <a:p>
            <a:endParaRPr/>
          </a:p>
        </p:txBody>
      </p:sp>
      <p:sp>
        <p:nvSpPr>
          <p:cNvPr id="14" name="Shape 14"/>
          <p:cNvSpPr txBox="1">
            <a:spLocks noGrp="1"/>
          </p:cNvSpPr>
          <p:nvPr>
            <p:ph type="sldNum" idx="12"/>
          </p:nvPr>
        </p:nvSpPr>
        <p:spPr>
          <a:xfrm>
            <a:off x="8523541" y="4695623"/>
            <a:ext cx="548699"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bg>
      <p:bgPr>
        <a:solidFill>
          <a:schemeClr val="accent4"/>
        </a:solidFill>
        <a:effectLst/>
      </p:bgPr>
    </p:bg>
    <p:spTree>
      <p:nvGrpSpPr>
        <p:cNvPr id="1" name="Shape 57"/>
        <p:cNvGrpSpPr/>
        <p:nvPr/>
      </p:nvGrpSpPr>
      <p:grpSpPr>
        <a:xfrm>
          <a:off x="0" y="0"/>
          <a:ext cx="0" cy="0"/>
          <a:chOff x="0" y="0"/>
          <a:chExt cx="0" cy="0"/>
        </a:xfrm>
      </p:grpSpPr>
      <p:sp>
        <p:nvSpPr>
          <p:cNvPr id="58" name="Shape 58"/>
          <p:cNvSpPr txBox="1">
            <a:spLocks noGrp="1"/>
          </p:cNvSpPr>
          <p:nvPr>
            <p:ph type="title"/>
          </p:nvPr>
        </p:nvSpPr>
        <p:spPr>
          <a:xfrm>
            <a:off x="475500" y="1258525"/>
            <a:ext cx="8222100" cy="1963500"/>
          </a:xfrm>
          <a:prstGeom prst="rect">
            <a:avLst/>
          </a:prstGeom>
        </p:spPr>
        <p:txBody>
          <a:bodyPr wrap="square" lIns="91425" tIns="91425" rIns="91425" bIns="91425" anchor="b" anchorCtr="0"/>
          <a:lstStyle>
            <a:lvl1pPr lvl="0" algn="ctr">
              <a:spcBef>
                <a:spcPts val="0"/>
              </a:spcBef>
              <a:buClr>
                <a:schemeClr val="dk2"/>
              </a:buClr>
              <a:buSzPct val="100000"/>
              <a:defRPr sz="12000">
                <a:solidFill>
                  <a:schemeClr val="dk2"/>
                </a:solidFill>
              </a:defRPr>
            </a:lvl1pPr>
            <a:lvl2pPr lvl="1" algn="ctr">
              <a:spcBef>
                <a:spcPts val="0"/>
              </a:spcBef>
              <a:buClr>
                <a:schemeClr val="dk2"/>
              </a:buClr>
              <a:buSzPct val="100000"/>
              <a:defRPr sz="12000">
                <a:solidFill>
                  <a:schemeClr val="dk2"/>
                </a:solidFill>
              </a:defRPr>
            </a:lvl2pPr>
            <a:lvl3pPr lvl="2" algn="ctr">
              <a:spcBef>
                <a:spcPts val="0"/>
              </a:spcBef>
              <a:buClr>
                <a:schemeClr val="dk2"/>
              </a:buClr>
              <a:buSzPct val="100000"/>
              <a:defRPr sz="12000">
                <a:solidFill>
                  <a:schemeClr val="dk2"/>
                </a:solidFill>
              </a:defRPr>
            </a:lvl3pPr>
            <a:lvl4pPr lvl="3" algn="ctr">
              <a:spcBef>
                <a:spcPts val="0"/>
              </a:spcBef>
              <a:buClr>
                <a:schemeClr val="dk2"/>
              </a:buClr>
              <a:buSzPct val="100000"/>
              <a:defRPr sz="12000">
                <a:solidFill>
                  <a:schemeClr val="dk2"/>
                </a:solidFill>
              </a:defRPr>
            </a:lvl4pPr>
            <a:lvl5pPr lvl="4" algn="ctr">
              <a:spcBef>
                <a:spcPts val="0"/>
              </a:spcBef>
              <a:buClr>
                <a:schemeClr val="dk2"/>
              </a:buClr>
              <a:buSzPct val="100000"/>
              <a:defRPr sz="12000">
                <a:solidFill>
                  <a:schemeClr val="dk2"/>
                </a:solidFill>
              </a:defRPr>
            </a:lvl5pPr>
            <a:lvl6pPr lvl="5" algn="ctr">
              <a:spcBef>
                <a:spcPts val="0"/>
              </a:spcBef>
              <a:buClr>
                <a:schemeClr val="dk2"/>
              </a:buClr>
              <a:buSzPct val="100000"/>
              <a:defRPr sz="12000">
                <a:solidFill>
                  <a:schemeClr val="dk2"/>
                </a:solidFill>
              </a:defRPr>
            </a:lvl6pPr>
            <a:lvl7pPr lvl="6" algn="ctr">
              <a:spcBef>
                <a:spcPts val="0"/>
              </a:spcBef>
              <a:buClr>
                <a:schemeClr val="dk2"/>
              </a:buClr>
              <a:buSzPct val="100000"/>
              <a:defRPr sz="12000">
                <a:solidFill>
                  <a:schemeClr val="dk2"/>
                </a:solidFill>
              </a:defRPr>
            </a:lvl7pPr>
            <a:lvl8pPr lvl="7" algn="ctr">
              <a:spcBef>
                <a:spcPts val="0"/>
              </a:spcBef>
              <a:buClr>
                <a:schemeClr val="dk2"/>
              </a:buClr>
              <a:buSzPct val="100000"/>
              <a:defRPr sz="12000">
                <a:solidFill>
                  <a:schemeClr val="dk2"/>
                </a:solidFill>
              </a:defRPr>
            </a:lvl8pPr>
            <a:lvl9pPr lvl="8" algn="ctr">
              <a:spcBef>
                <a:spcPts val="0"/>
              </a:spcBef>
              <a:buClr>
                <a:schemeClr val="dk2"/>
              </a:buClr>
              <a:buSzPct val="100000"/>
              <a:defRPr sz="12000">
                <a:solidFill>
                  <a:schemeClr val="dk2"/>
                </a:solidFill>
              </a:defRPr>
            </a:lvl9pPr>
          </a:lstStyle>
          <a:p>
            <a:endParaRPr/>
          </a:p>
        </p:txBody>
      </p:sp>
      <p:sp>
        <p:nvSpPr>
          <p:cNvPr id="59" name="Shape 59"/>
          <p:cNvSpPr txBox="1">
            <a:spLocks noGrp="1"/>
          </p:cNvSpPr>
          <p:nvPr>
            <p:ph type="body" idx="1"/>
          </p:nvPr>
        </p:nvSpPr>
        <p:spPr>
          <a:xfrm>
            <a:off x="475500" y="3304625"/>
            <a:ext cx="8222100" cy="1300800"/>
          </a:xfrm>
          <a:prstGeom prst="rect">
            <a:avLst/>
          </a:prstGeom>
        </p:spPr>
        <p:txBody>
          <a:bodyPr wrap="square"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60" name="Shape 60"/>
          <p:cNvSpPr txBox="1">
            <a:spLocks noGrp="1"/>
          </p:cNvSpPr>
          <p:nvPr>
            <p:ph type="sldNum" idx="12"/>
          </p:nvPr>
        </p:nvSpPr>
        <p:spPr>
          <a:xfrm>
            <a:off x="8523541" y="4695623"/>
            <a:ext cx="548699"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bg>
      <p:bgPr>
        <a:solidFill>
          <a:schemeClr val="accent4"/>
        </a:solidFill>
        <a:effectLst/>
      </p:bgPr>
    </p:bg>
    <p:spTree>
      <p:nvGrpSpPr>
        <p:cNvPr id="1" name="Shape 61"/>
        <p:cNvGrpSpPr/>
        <p:nvPr/>
      </p:nvGrpSpPr>
      <p:grpSpPr>
        <a:xfrm>
          <a:off x="0" y="0"/>
          <a:ext cx="0" cy="0"/>
          <a:chOff x="0" y="0"/>
          <a:chExt cx="0" cy="0"/>
        </a:xfrm>
      </p:grpSpPr>
      <p:sp>
        <p:nvSpPr>
          <p:cNvPr id="62" name="Shape 62"/>
          <p:cNvSpPr txBox="1">
            <a:spLocks noGrp="1"/>
          </p:cNvSpPr>
          <p:nvPr>
            <p:ph type="sldNum" idx="12"/>
          </p:nvPr>
        </p:nvSpPr>
        <p:spPr>
          <a:xfrm>
            <a:off x="8523541" y="4695623"/>
            <a:ext cx="548699"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5"/>
        <p:cNvGrpSpPr/>
        <p:nvPr/>
      </p:nvGrpSpPr>
      <p:grpSpPr>
        <a:xfrm>
          <a:off x="0" y="0"/>
          <a:ext cx="0" cy="0"/>
          <a:chOff x="0" y="0"/>
          <a:chExt cx="0" cy="0"/>
        </a:xfrm>
      </p:grpSpPr>
      <p:sp>
        <p:nvSpPr>
          <p:cNvPr id="16" name="Shape 16"/>
          <p:cNvSpPr txBox="1">
            <a:spLocks noGrp="1"/>
          </p:cNvSpPr>
          <p:nvPr>
            <p:ph type="title"/>
          </p:nvPr>
        </p:nvSpPr>
        <p:spPr>
          <a:xfrm>
            <a:off x="460950" y="2065350"/>
            <a:ext cx="8222100" cy="1012799"/>
          </a:xfrm>
          <a:prstGeom prst="rect">
            <a:avLst/>
          </a:prstGeom>
        </p:spPr>
        <p:txBody>
          <a:bodyPr wrap="square" lIns="91425" tIns="91425" rIns="91425" bIns="91425" anchor="ctr" anchorCtr="0"/>
          <a:lstStyle>
            <a:lvl1pPr lvl="0">
              <a:spcBef>
                <a:spcPts val="0"/>
              </a:spcBef>
              <a:buSzPct val="100000"/>
              <a:defRPr sz="4200"/>
            </a:lvl1pPr>
            <a:lvl2pPr lvl="1">
              <a:spcBef>
                <a:spcPts val="0"/>
              </a:spcBef>
              <a:buSzPct val="100000"/>
              <a:defRPr sz="4200"/>
            </a:lvl2pPr>
            <a:lvl3pPr lvl="2">
              <a:spcBef>
                <a:spcPts val="0"/>
              </a:spcBef>
              <a:buSzPct val="100000"/>
              <a:defRPr sz="4200"/>
            </a:lvl3pPr>
            <a:lvl4pPr lvl="3">
              <a:spcBef>
                <a:spcPts val="0"/>
              </a:spcBef>
              <a:buSzPct val="100000"/>
              <a:defRPr sz="4200"/>
            </a:lvl4pPr>
            <a:lvl5pPr lvl="4">
              <a:spcBef>
                <a:spcPts val="0"/>
              </a:spcBef>
              <a:buSzPct val="100000"/>
              <a:defRPr sz="4200"/>
            </a:lvl5pPr>
            <a:lvl6pPr lvl="5">
              <a:spcBef>
                <a:spcPts val="0"/>
              </a:spcBef>
              <a:buSzPct val="100000"/>
              <a:defRPr sz="4200"/>
            </a:lvl6pPr>
            <a:lvl7pPr lvl="6">
              <a:spcBef>
                <a:spcPts val="0"/>
              </a:spcBef>
              <a:buSzPct val="100000"/>
              <a:defRPr sz="4200"/>
            </a:lvl7pPr>
            <a:lvl8pPr lvl="7">
              <a:spcBef>
                <a:spcPts val="0"/>
              </a:spcBef>
              <a:buSzPct val="100000"/>
              <a:defRPr sz="4200"/>
            </a:lvl8pPr>
            <a:lvl9pPr lvl="8">
              <a:spcBef>
                <a:spcPts val="0"/>
              </a:spcBef>
              <a:buSzPct val="100000"/>
              <a:defRPr sz="4200"/>
            </a:lvl9pPr>
          </a:lstStyle>
          <a:p>
            <a:endParaRPr/>
          </a:p>
        </p:txBody>
      </p:sp>
      <p:sp>
        <p:nvSpPr>
          <p:cNvPr id="17" name="Shape 17"/>
          <p:cNvSpPr txBox="1">
            <a:spLocks noGrp="1"/>
          </p:cNvSpPr>
          <p:nvPr>
            <p:ph type="sldNum" idx="12"/>
          </p:nvPr>
        </p:nvSpPr>
        <p:spPr>
          <a:xfrm>
            <a:off x="8523541" y="4695623"/>
            <a:ext cx="548699"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8"/>
        <p:cNvGrpSpPr/>
        <p:nvPr/>
      </p:nvGrpSpPr>
      <p:grpSpPr>
        <a:xfrm>
          <a:off x="0" y="0"/>
          <a:ext cx="0" cy="0"/>
          <a:chOff x="0" y="0"/>
          <a:chExt cx="0" cy="0"/>
        </a:xfrm>
      </p:grpSpPr>
      <p:sp>
        <p:nvSpPr>
          <p:cNvPr id="19" name="Shape 19"/>
          <p:cNvSpPr/>
          <p:nvPr/>
        </p:nvSpPr>
        <p:spPr>
          <a:xfrm rot="10800000" flipH="1">
            <a:off x="0" y="1685999"/>
            <a:ext cx="9144000" cy="3457500"/>
          </a:xfrm>
          <a:prstGeom prst="rect">
            <a:avLst/>
          </a:prstGeom>
          <a:solidFill>
            <a:schemeClr val="accent4"/>
          </a:solidFill>
          <a:ln>
            <a:noFill/>
          </a:ln>
        </p:spPr>
        <p:txBody>
          <a:bodyPr wrap="square" lIns="91425" tIns="91425" rIns="91425" bIns="91425" anchor="ctr" anchorCtr="0">
            <a:noAutofit/>
          </a:bodyPr>
          <a:lstStyle/>
          <a:p>
            <a:pPr lvl="0">
              <a:spcBef>
                <a:spcPts val="0"/>
              </a:spcBef>
              <a:buNone/>
            </a:pPr>
            <a:endParaRPr/>
          </a:p>
        </p:txBody>
      </p:sp>
      <p:sp>
        <p:nvSpPr>
          <p:cNvPr id="20" name="Shape 20"/>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wrap="square" lIns="91425" tIns="91425" rIns="91425" bIns="91425" anchor="ctr" anchorCtr="0">
            <a:noAutofit/>
          </a:bodyPr>
          <a:lstStyle/>
          <a:p>
            <a:pPr lvl="0">
              <a:spcBef>
                <a:spcPts val="0"/>
              </a:spcBef>
              <a:buNone/>
            </a:pPr>
            <a:endParaRPr/>
          </a:p>
        </p:txBody>
      </p:sp>
      <p:sp>
        <p:nvSpPr>
          <p:cNvPr id="21" name="Shape 21"/>
          <p:cNvSpPr txBox="1">
            <a:spLocks noGrp="1"/>
          </p:cNvSpPr>
          <p:nvPr>
            <p:ph type="title"/>
          </p:nvPr>
        </p:nvSpPr>
        <p:spPr>
          <a:xfrm>
            <a:off x="471900" y="738725"/>
            <a:ext cx="8222100" cy="767699"/>
          </a:xfrm>
          <a:prstGeom prst="rect">
            <a:avLst/>
          </a:prstGeom>
        </p:spPr>
        <p:txBody>
          <a:bodyPr wrap="square"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471900" y="1919075"/>
            <a:ext cx="8222100" cy="27102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3" name="Shape 23"/>
          <p:cNvSpPr txBox="1">
            <a:spLocks noGrp="1"/>
          </p:cNvSpPr>
          <p:nvPr>
            <p:ph type="sldNum" idx="12"/>
          </p:nvPr>
        </p:nvSpPr>
        <p:spPr>
          <a:xfrm>
            <a:off x="8523541" y="4695623"/>
            <a:ext cx="548699"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4"/>
        <p:cNvGrpSpPr/>
        <p:nvPr/>
      </p:nvGrpSpPr>
      <p:grpSpPr>
        <a:xfrm>
          <a:off x="0" y="0"/>
          <a:ext cx="0" cy="0"/>
          <a:chOff x="0" y="0"/>
          <a:chExt cx="0" cy="0"/>
        </a:xfrm>
      </p:grpSpPr>
      <p:sp>
        <p:nvSpPr>
          <p:cNvPr id="25" name="Shape 25"/>
          <p:cNvSpPr/>
          <p:nvPr/>
        </p:nvSpPr>
        <p:spPr>
          <a:xfrm rot="10800000" flipH="1">
            <a:off x="0" y="1685999"/>
            <a:ext cx="9144000" cy="3457500"/>
          </a:xfrm>
          <a:prstGeom prst="rect">
            <a:avLst/>
          </a:prstGeom>
          <a:solidFill>
            <a:schemeClr val="accent4"/>
          </a:solidFill>
          <a:ln>
            <a:noFill/>
          </a:ln>
        </p:spPr>
        <p:txBody>
          <a:bodyPr wrap="square" lIns="91425" tIns="91425" rIns="91425" bIns="91425" anchor="ctr" anchorCtr="0">
            <a:noAutofit/>
          </a:bodyPr>
          <a:lstStyle/>
          <a:p>
            <a:pPr lvl="0">
              <a:spcBef>
                <a:spcPts val="0"/>
              </a:spcBef>
              <a:buNone/>
            </a:pPr>
            <a:endParaRPr/>
          </a:p>
        </p:txBody>
      </p:sp>
      <p:sp>
        <p:nvSpPr>
          <p:cNvPr id="26" name="Shape 26"/>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wrap="square" lIns="91425" tIns="91425" rIns="91425" bIns="91425" anchor="ctr" anchorCtr="0">
            <a:noAutofit/>
          </a:bodyPr>
          <a:lstStyle/>
          <a:p>
            <a:pPr lvl="0">
              <a:spcBef>
                <a:spcPts val="0"/>
              </a:spcBef>
              <a:buNone/>
            </a:pPr>
            <a:endParaRPr/>
          </a:p>
        </p:txBody>
      </p:sp>
      <p:sp>
        <p:nvSpPr>
          <p:cNvPr id="27" name="Shape 27"/>
          <p:cNvSpPr txBox="1">
            <a:spLocks noGrp="1"/>
          </p:cNvSpPr>
          <p:nvPr>
            <p:ph type="title"/>
          </p:nvPr>
        </p:nvSpPr>
        <p:spPr>
          <a:xfrm>
            <a:off x="471900" y="738725"/>
            <a:ext cx="8222100" cy="767699"/>
          </a:xfrm>
          <a:prstGeom prst="rect">
            <a:avLst/>
          </a:prstGeom>
        </p:spPr>
        <p:txBody>
          <a:bodyPr wrap="square"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8" name="Shape 28"/>
          <p:cNvSpPr txBox="1">
            <a:spLocks noGrp="1"/>
          </p:cNvSpPr>
          <p:nvPr>
            <p:ph type="body" idx="1"/>
          </p:nvPr>
        </p:nvSpPr>
        <p:spPr>
          <a:xfrm>
            <a:off x="471900" y="1919075"/>
            <a:ext cx="3999899" cy="2710200"/>
          </a:xfrm>
          <a:prstGeom prst="rect">
            <a:avLst/>
          </a:prstGeom>
        </p:spPr>
        <p:txBody>
          <a:bodyPr wrap="square"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9" name="Shape 29"/>
          <p:cNvSpPr txBox="1">
            <a:spLocks noGrp="1"/>
          </p:cNvSpPr>
          <p:nvPr>
            <p:ph type="body" idx="2"/>
          </p:nvPr>
        </p:nvSpPr>
        <p:spPr>
          <a:xfrm>
            <a:off x="4694250" y="1919075"/>
            <a:ext cx="3999899" cy="2710200"/>
          </a:xfrm>
          <a:prstGeom prst="rect">
            <a:avLst/>
          </a:prstGeom>
        </p:spPr>
        <p:txBody>
          <a:bodyPr wrap="square"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0" name="Shape 30"/>
          <p:cNvSpPr txBox="1">
            <a:spLocks noGrp="1"/>
          </p:cNvSpPr>
          <p:nvPr>
            <p:ph type="sldNum" idx="12"/>
          </p:nvPr>
        </p:nvSpPr>
        <p:spPr>
          <a:xfrm>
            <a:off x="8523541" y="4695623"/>
            <a:ext cx="548699"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1"/>
        <p:cNvGrpSpPr/>
        <p:nvPr/>
      </p:nvGrpSpPr>
      <p:grpSpPr>
        <a:xfrm>
          <a:off x="0" y="0"/>
          <a:ext cx="0" cy="0"/>
          <a:chOff x="0" y="0"/>
          <a:chExt cx="0" cy="0"/>
        </a:xfrm>
      </p:grpSpPr>
      <p:sp>
        <p:nvSpPr>
          <p:cNvPr id="32" name="Shape 32"/>
          <p:cNvSpPr/>
          <p:nvPr/>
        </p:nvSpPr>
        <p:spPr>
          <a:xfrm rot="10800000" flipH="1">
            <a:off x="0" y="656399"/>
            <a:ext cx="9144000" cy="4487100"/>
          </a:xfrm>
          <a:prstGeom prst="rect">
            <a:avLst/>
          </a:prstGeom>
          <a:solidFill>
            <a:schemeClr val="accent4"/>
          </a:solidFill>
          <a:ln>
            <a:noFill/>
          </a:ln>
        </p:spPr>
        <p:txBody>
          <a:bodyPr wrap="square" lIns="91425" tIns="91425" rIns="91425" bIns="91425" anchor="ctr" anchorCtr="0">
            <a:noAutofit/>
          </a:bodyPr>
          <a:lstStyle/>
          <a:p>
            <a:pPr lvl="0">
              <a:spcBef>
                <a:spcPts val="0"/>
              </a:spcBef>
              <a:buNone/>
            </a:pPr>
            <a:endParaRPr/>
          </a:p>
        </p:txBody>
      </p:sp>
      <p:sp>
        <p:nvSpPr>
          <p:cNvPr id="33" name="Shape 33"/>
          <p:cNvSpPr/>
          <p:nvPr/>
        </p:nvSpPr>
        <p:spPr>
          <a:xfrm>
            <a:off x="0" y="65635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wrap="square" lIns="91425" tIns="91425" rIns="91425" bIns="91425" anchor="ctr" anchorCtr="0">
            <a:noAutofit/>
          </a:bodyPr>
          <a:lstStyle/>
          <a:p>
            <a:pPr lvl="0">
              <a:spcBef>
                <a:spcPts val="0"/>
              </a:spcBef>
              <a:buNone/>
            </a:pPr>
            <a:endParaRPr/>
          </a:p>
        </p:txBody>
      </p:sp>
      <p:sp>
        <p:nvSpPr>
          <p:cNvPr id="34" name="Shape 34"/>
          <p:cNvSpPr txBox="1">
            <a:spLocks noGrp="1"/>
          </p:cNvSpPr>
          <p:nvPr>
            <p:ph type="title"/>
          </p:nvPr>
        </p:nvSpPr>
        <p:spPr>
          <a:xfrm>
            <a:off x="98250" y="16350"/>
            <a:ext cx="8826599" cy="602700"/>
          </a:xfrm>
          <a:prstGeom prst="rect">
            <a:avLst/>
          </a:prstGeom>
        </p:spPr>
        <p:txBody>
          <a:bodyPr wrap="square" lIns="91425" tIns="91425" rIns="91425" bIns="91425" anchor="ctr" anchorCtr="0"/>
          <a:lstStyle>
            <a:lvl1pPr lvl="0">
              <a:spcBef>
                <a:spcPts val="0"/>
              </a:spcBef>
              <a:buSzPct val="100000"/>
              <a:defRPr sz="1800"/>
            </a:lvl1pPr>
            <a:lvl2pPr lvl="1">
              <a:spcBef>
                <a:spcPts val="0"/>
              </a:spcBef>
              <a:buSzPct val="100000"/>
              <a:defRPr sz="1800"/>
            </a:lvl2pPr>
            <a:lvl3pPr lvl="2">
              <a:spcBef>
                <a:spcPts val="0"/>
              </a:spcBef>
              <a:buSzPct val="100000"/>
              <a:defRPr sz="1800"/>
            </a:lvl3pPr>
            <a:lvl4pPr lvl="3">
              <a:spcBef>
                <a:spcPts val="0"/>
              </a:spcBef>
              <a:buSzPct val="100000"/>
              <a:defRPr sz="1800"/>
            </a:lvl4pPr>
            <a:lvl5pPr lvl="4">
              <a:spcBef>
                <a:spcPts val="0"/>
              </a:spcBef>
              <a:buSzPct val="100000"/>
              <a:defRPr sz="1800"/>
            </a:lvl5pPr>
            <a:lvl6pPr lvl="5">
              <a:spcBef>
                <a:spcPts val="0"/>
              </a:spcBef>
              <a:buSzPct val="100000"/>
              <a:defRPr sz="1800"/>
            </a:lvl6pPr>
            <a:lvl7pPr lvl="6">
              <a:spcBef>
                <a:spcPts val="0"/>
              </a:spcBef>
              <a:buSzPct val="100000"/>
              <a:defRPr sz="1800"/>
            </a:lvl7pPr>
            <a:lvl8pPr lvl="7">
              <a:spcBef>
                <a:spcPts val="0"/>
              </a:spcBef>
              <a:buSzPct val="100000"/>
              <a:defRPr sz="1800"/>
            </a:lvl8pPr>
            <a:lvl9pPr lvl="8">
              <a:spcBef>
                <a:spcPts val="0"/>
              </a:spcBef>
              <a:buSzPct val="100000"/>
              <a:defRPr sz="1800"/>
            </a:lvl9pPr>
          </a:lstStyle>
          <a:p>
            <a:endParaRPr/>
          </a:p>
        </p:txBody>
      </p:sp>
      <p:sp>
        <p:nvSpPr>
          <p:cNvPr id="35" name="Shape 35"/>
          <p:cNvSpPr txBox="1">
            <a:spLocks noGrp="1"/>
          </p:cNvSpPr>
          <p:nvPr>
            <p:ph type="sldNum" idx="12"/>
          </p:nvPr>
        </p:nvSpPr>
        <p:spPr>
          <a:xfrm>
            <a:off x="8523541" y="4695623"/>
            <a:ext cx="548699"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6"/>
        <p:cNvGrpSpPr/>
        <p:nvPr/>
      </p:nvGrpSpPr>
      <p:grpSpPr>
        <a:xfrm>
          <a:off x="0" y="0"/>
          <a:ext cx="0" cy="0"/>
          <a:chOff x="0" y="0"/>
          <a:chExt cx="0" cy="0"/>
        </a:xfrm>
      </p:grpSpPr>
      <p:sp>
        <p:nvSpPr>
          <p:cNvPr id="37" name="Shape 37"/>
          <p:cNvSpPr txBox="1"/>
          <p:nvPr/>
        </p:nvSpPr>
        <p:spPr>
          <a:xfrm rot="10800000" flipH="1">
            <a:off x="3276600" y="25"/>
            <a:ext cx="5867400" cy="5143499"/>
          </a:xfrm>
          <a:prstGeom prst="rect">
            <a:avLst/>
          </a:prstGeom>
          <a:solidFill>
            <a:schemeClr val="accent4"/>
          </a:solidFill>
          <a:ln>
            <a:noFill/>
          </a:ln>
        </p:spPr>
        <p:txBody>
          <a:bodyPr wrap="square" lIns="91425" tIns="91425" rIns="91425" bIns="91425" anchor="ctr" anchorCtr="0">
            <a:noAutofit/>
          </a:bodyPr>
          <a:lstStyle/>
          <a:p>
            <a:pPr lvl="0">
              <a:spcBef>
                <a:spcPts val="0"/>
              </a:spcBef>
              <a:buNone/>
            </a:pPr>
            <a:endParaRPr/>
          </a:p>
        </p:txBody>
      </p:sp>
      <p:sp>
        <p:nvSpPr>
          <p:cNvPr id="38" name="Shape 38"/>
          <p:cNvSpPr/>
          <p:nvPr/>
        </p:nvSpPr>
        <p:spPr>
          <a:xfrm rot="-5400000">
            <a:off x="759150" y="2517450"/>
            <a:ext cx="5143499"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wrap="square" lIns="91425" tIns="91425" rIns="91425" bIns="91425" anchor="ctr" anchorCtr="0">
            <a:noAutofit/>
          </a:bodyPr>
          <a:lstStyle/>
          <a:p>
            <a:pPr lvl="0">
              <a:spcBef>
                <a:spcPts val="0"/>
              </a:spcBef>
              <a:buNone/>
            </a:pPr>
            <a:endParaRPr/>
          </a:p>
        </p:txBody>
      </p:sp>
      <p:sp>
        <p:nvSpPr>
          <p:cNvPr id="39" name="Shape 39"/>
          <p:cNvSpPr txBox="1">
            <a:spLocks noGrp="1"/>
          </p:cNvSpPr>
          <p:nvPr>
            <p:ph type="title"/>
          </p:nvPr>
        </p:nvSpPr>
        <p:spPr>
          <a:xfrm>
            <a:off x="226077" y="357800"/>
            <a:ext cx="2807999" cy="953399"/>
          </a:xfrm>
          <a:prstGeom prst="rect">
            <a:avLst/>
          </a:prstGeom>
        </p:spPr>
        <p:txBody>
          <a:bodyPr wrap="square"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40" name="Shape 40"/>
          <p:cNvSpPr txBox="1">
            <a:spLocks noGrp="1"/>
          </p:cNvSpPr>
          <p:nvPr>
            <p:ph type="body" idx="1"/>
          </p:nvPr>
        </p:nvSpPr>
        <p:spPr>
          <a:xfrm>
            <a:off x="226075" y="1465800"/>
            <a:ext cx="2807999" cy="3163499"/>
          </a:xfrm>
          <a:prstGeom prst="rect">
            <a:avLst/>
          </a:prstGeom>
        </p:spPr>
        <p:txBody>
          <a:bodyPr wrap="square" lIns="91425" tIns="91425" rIns="91425" bIns="91425" anchor="t" anchorCtr="0"/>
          <a:lstStyle>
            <a:lvl1pPr lvl="0">
              <a:spcBef>
                <a:spcPts val="0"/>
              </a:spcBef>
              <a:buClr>
                <a:schemeClr val="lt1"/>
              </a:buClr>
              <a:buSzPct val="100000"/>
              <a:defRPr sz="1200">
                <a:solidFill>
                  <a:schemeClr val="lt1"/>
                </a:solidFill>
              </a:defRPr>
            </a:lvl1pPr>
            <a:lvl2pPr lvl="1">
              <a:spcBef>
                <a:spcPts val="0"/>
              </a:spcBef>
              <a:buClr>
                <a:schemeClr val="lt1"/>
              </a:buClr>
              <a:buSzPct val="100000"/>
              <a:defRPr sz="1200">
                <a:solidFill>
                  <a:schemeClr val="lt1"/>
                </a:solidFill>
              </a:defRPr>
            </a:lvl2pPr>
            <a:lvl3pPr lvl="2">
              <a:spcBef>
                <a:spcPts val="0"/>
              </a:spcBef>
              <a:buClr>
                <a:schemeClr val="lt1"/>
              </a:buClr>
              <a:buSzPct val="100000"/>
              <a:defRPr sz="1200">
                <a:solidFill>
                  <a:schemeClr val="lt1"/>
                </a:solidFill>
              </a:defRPr>
            </a:lvl3pPr>
            <a:lvl4pPr lvl="3">
              <a:spcBef>
                <a:spcPts val="0"/>
              </a:spcBef>
              <a:buClr>
                <a:schemeClr val="lt1"/>
              </a:buClr>
              <a:buSzPct val="100000"/>
              <a:defRPr sz="1200">
                <a:solidFill>
                  <a:schemeClr val="lt1"/>
                </a:solidFill>
              </a:defRPr>
            </a:lvl4pPr>
            <a:lvl5pPr lvl="4">
              <a:spcBef>
                <a:spcPts val="0"/>
              </a:spcBef>
              <a:buClr>
                <a:schemeClr val="lt1"/>
              </a:buClr>
              <a:buSzPct val="100000"/>
              <a:defRPr sz="1200">
                <a:solidFill>
                  <a:schemeClr val="lt1"/>
                </a:solidFill>
              </a:defRPr>
            </a:lvl5pPr>
            <a:lvl6pPr lvl="5">
              <a:spcBef>
                <a:spcPts val="0"/>
              </a:spcBef>
              <a:buClr>
                <a:schemeClr val="lt1"/>
              </a:buClr>
              <a:buSzPct val="100000"/>
              <a:defRPr sz="1200">
                <a:solidFill>
                  <a:schemeClr val="lt1"/>
                </a:solidFill>
              </a:defRPr>
            </a:lvl6pPr>
            <a:lvl7pPr lvl="6">
              <a:spcBef>
                <a:spcPts val="0"/>
              </a:spcBef>
              <a:buClr>
                <a:schemeClr val="lt1"/>
              </a:buClr>
              <a:buSzPct val="100000"/>
              <a:defRPr sz="1200">
                <a:solidFill>
                  <a:schemeClr val="lt1"/>
                </a:solidFill>
              </a:defRPr>
            </a:lvl7pPr>
            <a:lvl8pPr lvl="7">
              <a:spcBef>
                <a:spcPts val="0"/>
              </a:spcBef>
              <a:buClr>
                <a:schemeClr val="lt1"/>
              </a:buClr>
              <a:buSzPct val="100000"/>
              <a:defRPr sz="1200">
                <a:solidFill>
                  <a:schemeClr val="lt1"/>
                </a:solidFill>
              </a:defRPr>
            </a:lvl8pPr>
            <a:lvl9pPr lvl="8">
              <a:spcBef>
                <a:spcPts val="0"/>
              </a:spcBef>
              <a:buClr>
                <a:schemeClr val="lt1"/>
              </a:buClr>
              <a:buSzPct val="100000"/>
              <a:defRPr sz="1200">
                <a:solidFill>
                  <a:schemeClr val="lt1"/>
                </a:solidFill>
              </a:defRPr>
            </a:lvl9pPr>
          </a:lstStyle>
          <a:p>
            <a:endParaRPr/>
          </a:p>
        </p:txBody>
      </p:sp>
      <p:sp>
        <p:nvSpPr>
          <p:cNvPr id="41" name="Shape 41"/>
          <p:cNvSpPr txBox="1">
            <a:spLocks noGrp="1"/>
          </p:cNvSpPr>
          <p:nvPr>
            <p:ph type="sldNum" idx="12"/>
          </p:nvPr>
        </p:nvSpPr>
        <p:spPr>
          <a:xfrm>
            <a:off x="8523541" y="4695623"/>
            <a:ext cx="548699"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490250" y="488250"/>
            <a:ext cx="6227100" cy="4090800"/>
          </a:xfrm>
          <a:prstGeom prst="rect">
            <a:avLst/>
          </a:prstGeom>
        </p:spPr>
        <p:txBody>
          <a:bodyPr wrap="square" lIns="91425" tIns="91425" rIns="91425" bIns="91425" anchor="ctr" anchorCtr="0"/>
          <a:lstStyle>
            <a:lvl1pPr lvl="0">
              <a:spcBef>
                <a:spcPts val="0"/>
              </a:spcBef>
              <a:buSzPct val="100000"/>
              <a:defRPr sz="6000"/>
            </a:lvl1pPr>
            <a:lvl2pPr lvl="1">
              <a:spcBef>
                <a:spcPts val="0"/>
              </a:spcBef>
              <a:buSzPct val="100000"/>
              <a:defRPr sz="6000"/>
            </a:lvl2pPr>
            <a:lvl3pPr lvl="2">
              <a:spcBef>
                <a:spcPts val="0"/>
              </a:spcBef>
              <a:buSzPct val="100000"/>
              <a:defRPr sz="6000"/>
            </a:lvl3pPr>
            <a:lvl4pPr lvl="3">
              <a:spcBef>
                <a:spcPts val="0"/>
              </a:spcBef>
              <a:buSzPct val="100000"/>
              <a:defRPr sz="6000"/>
            </a:lvl4pPr>
            <a:lvl5pPr lvl="4">
              <a:spcBef>
                <a:spcPts val="0"/>
              </a:spcBef>
              <a:buSzPct val="100000"/>
              <a:defRPr sz="6000"/>
            </a:lvl5pPr>
            <a:lvl6pPr lvl="5">
              <a:spcBef>
                <a:spcPts val="0"/>
              </a:spcBef>
              <a:buSzPct val="100000"/>
              <a:defRPr sz="6000"/>
            </a:lvl6pPr>
            <a:lvl7pPr lvl="6">
              <a:spcBef>
                <a:spcPts val="0"/>
              </a:spcBef>
              <a:buSzPct val="100000"/>
              <a:defRPr sz="6000"/>
            </a:lvl7pPr>
            <a:lvl8pPr lvl="7">
              <a:spcBef>
                <a:spcPts val="0"/>
              </a:spcBef>
              <a:buSzPct val="100000"/>
              <a:defRPr sz="6000"/>
            </a:lvl8pPr>
            <a:lvl9pPr lvl="8">
              <a:spcBef>
                <a:spcPts val="0"/>
              </a:spcBef>
              <a:buSzPct val="100000"/>
              <a:defRPr sz="6000"/>
            </a:lvl9pPr>
          </a:lstStyle>
          <a:p>
            <a:endParaRPr/>
          </a:p>
        </p:txBody>
      </p:sp>
      <p:sp>
        <p:nvSpPr>
          <p:cNvPr id="44" name="Shape 44"/>
          <p:cNvSpPr txBox="1">
            <a:spLocks noGrp="1"/>
          </p:cNvSpPr>
          <p:nvPr>
            <p:ph type="sldNum" idx="12"/>
          </p:nvPr>
        </p:nvSpPr>
        <p:spPr>
          <a:xfrm>
            <a:off x="8523541" y="4695623"/>
            <a:ext cx="548699"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45"/>
        <p:cNvGrpSpPr/>
        <p:nvPr/>
      </p:nvGrpSpPr>
      <p:grpSpPr>
        <a:xfrm>
          <a:off x="0" y="0"/>
          <a:ext cx="0" cy="0"/>
          <a:chOff x="0" y="0"/>
          <a:chExt cx="0" cy="0"/>
        </a:xfrm>
      </p:grpSpPr>
      <p:sp>
        <p:nvSpPr>
          <p:cNvPr id="46" name="Shape 46"/>
          <p:cNvSpPr/>
          <p:nvPr/>
        </p:nvSpPr>
        <p:spPr>
          <a:xfrm flipH="1">
            <a:off x="0" y="0"/>
            <a:ext cx="4572000" cy="5143499"/>
          </a:xfrm>
          <a:prstGeom prst="rect">
            <a:avLst/>
          </a:prstGeom>
          <a:solidFill>
            <a:schemeClr val="accent4"/>
          </a:solidFill>
          <a:ln>
            <a:noFill/>
          </a:ln>
        </p:spPr>
        <p:txBody>
          <a:bodyPr wrap="square" lIns="91425" tIns="91425" rIns="91425" bIns="91425" anchor="ctr" anchorCtr="0">
            <a:noAutofit/>
          </a:bodyPr>
          <a:lstStyle/>
          <a:p>
            <a:pPr lvl="0">
              <a:spcBef>
                <a:spcPts val="0"/>
              </a:spcBef>
              <a:buNone/>
            </a:pPr>
            <a:endParaRPr/>
          </a:p>
        </p:txBody>
      </p:sp>
      <p:sp>
        <p:nvSpPr>
          <p:cNvPr id="47" name="Shape 47"/>
          <p:cNvSpPr/>
          <p:nvPr/>
        </p:nvSpPr>
        <p:spPr>
          <a:xfrm rot="5400000">
            <a:off x="1946424" y="2517750"/>
            <a:ext cx="51429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wrap="square" lIns="91425" tIns="91425" rIns="91425" bIns="91425" anchor="ctr" anchorCtr="0">
            <a:noAutofit/>
          </a:bodyPr>
          <a:lstStyle/>
          <a:p>
            <a:pPr lvl="0">
              <a:spcBef>
                <a:spcPts val="0"/>
              </a:spcBef>
              <a:buNone/>
            </a:pPr>
            <a:endParaRPr/>
          </a:p>
        </p:txBody>
      </p:sp>
      <p:sp>
        <p:nvSpPr>
          <p:cNvPr id="48" name="Shape 48"/>
          <p:cNvSpPr txBox="1">
            <a:spLocks noGrp="1"/>
          </p:cNvSpPr>
          <p:nvPr>
            <p:ph type="title"/>
          </p:nvPr>
        </p:nvSpPr>
        <p:spPr>
          <a:xfrm>
            <a:off x="265500" y="1233175"/>
            <a:ext cx="4045199" cy="1482300"/>
          </a:xfrm>
          <a:prstGeom prst="rect">
            <a:avLst/>
          </a:prstGeom>
        </p:spPr>
        <p:txBody>
          <a:bodyPr wrap="square" lIns="91425" tIns="91425" rIns="91425" bIns="91425" anchor="b" anchorCtr="0"/>
          <a:lstStyle>
            <a:lvl1pPr lvl="0" algn="ctr">
              <a:spcBef>
                <a:spcPts val="0"/>
              </a:spcBef>
              <a:buClr>
                <a:schemeClr val="dk2"/>
              </a:buClr>
              <a:buSzPct val="100000"/>
              <a:defRPr sz="4200">
                <a:solidFill>
                  <a:schemeClr val="dk2"/>
                </a:solidFill>
              </a:defRPr>
            </a:lvl1pPr>
            <a:lvl2pPr lvl="1" algn="ctr">
              <a:spcBef>
                <a:spcPts val="0"/>
              </a:spcBef>
              <a:buClr>
                <a:schemeClr val="dk2"/>
              </a:buClr>
              <a:buSzPct val="100000"/>
              <a:defRPr sz="4200">
                <a:solidFill>
                  <a:schemeClr val="dk2"/>
                </a:solidFill>
              </a:defRPr>
            </a:lvl2pPr>
            <a:lvl3pPr lvl="2" algn="ctr">
              <a:spcBef>
                <a:spcPts val="0"/>
              </a:spcBef>
              <a:buClr>
                <a:schemeClr val="dk2"/>
              </a:buClr>
              <a:buSzPct val="100000"/>
              <a:defRPr sz="4200">
                <a:solidFill>
                  <a:schemeClr val="dk2"/>
                </a:solidFill>
              </a:defRPr>
            </a:lvl3pPr>
            <a:lvl4pPr lvl="3" algn="ctr">
              <a:spcBef>
                <a:spcPts val="0"/>
              </a:spcBef>
              <a:buClr>
                <a:schemeClr val="dk2"/>
              </a:buClr>
              <a:buSzPct val="100000"/>
              <a:defRPr sz="4200">
                <a:solidFill>
                  <a:schemeClr val="dk2"/>
                </a:solidFill>
              </a:defRPr>
            </a:lvl4pPr>
            <a:lvl5pPr lvl="4" algn="ctr">
              <a:spcBef>
                <a:spcPts val="0"/>
              </a:spcBef>
              <a:buClr>
                <a:schemeClr val="dk2"/>
              </a:buClr>
              <a:buSzPct val="100000"/>
              <a:defRPr sz="4200">
                <a:solidFill>
                  <a:schemeClr val="dk2"/>
                </a:solidFill>
              </a:defRPr>
            </a:lvl5pPr>
            <a:lvl6pPr lvl="5" algn="ctr">
              <a:spcBef>
                <a:spcPts val="0"/>
              </a:spcBef>
              <a:buClr>
                <a:schemeClr val="dk2"/>
              </a:buClr>
              <a:buSzPct val="100000"/>
              <a:defRPr sz="4200">
                <a:solidFill>
                  <a:schemeClr val="dk2"/>
                </a:solidFill>
              </a:defRPr>
            </a:lvl6pPr>
            <a:lvl7pPr lvl="6" algn="ctr">
              <a:spcBef>
                <a:spcPts val="0"/>
              </a:spcBef>
              <a:buClr>
                <a:schemeClr val="dk2"/>
              </a:buClr>
              <a:buSzPct val="100000"/>
              <a:defRPr sz="4200">
                <a:solidFill>
                  <a:schemeClr val="dk2"/>
                </a:solidFill>
              </a:defRPr>
            </a:lvl7pPr>
            <a:lvl8pPr lvl="7" algn="ctr">
              <a:spcBef>
                <a:spcPts val="0"/>
              </a:spcBef>
              <a:buClr>
                <a:schemeClr val="dk2"/>
              </a:buClr>
              <a:buSzPct val="100000"/>
              <a:defRPr sz="4200">
                <a:solidFill>
                  <a:schemeClr val="dk2"/>
                </a:solidFill>
              </a:defRPr>
            </a:lvl8pPr>
            <a:lvl9pPr lvl="8" algn="ctr">
              <a:spcBef>
                <a:spcPts val="0"/>
              </a:spcBef>
              <a:buClr>
                <a:schemeClr val="dk2"/>
              </a:buClr>
              <a:buSzPct val="100000"/>
              <a:defRPr sz="4200">
                <a:solidFill>
                  <a:schemeClr val="dk2"/>
                </a:solidFill>
              </a:defRPr>
            </a:lvl9pPr>
          </a:lstStyle>
          <a:p>
            <a:endParaRPr/>
          </a:p>
        </p:txBody>
      </p:sp>
      <p:sp>
        <p:nvSpPr>
          <p:cNvPr id="49" name="Shape 49"/>
          <p:cNvSpPr txBox="1">
            <a:spLocks noGrp="1"/>
          </p:cNvSpPr>
          <p:nvPr>
            <p:ph type="subTitle" idx="1"/>
          </p:nvPr>
        </p:nvSpPr>
        <p:spPr>
          <a:xfrm>
            <a:off x="265500" y="2779466"/>
            <a:ext cx="4045199" cy="1235100"/>
          </a:xfrm>
          <a:prstGeom prst="rect">
            <a:avLst/>
          </a:prstGeom>
        </p:spPr>
        <p:txBody>
          <a:bodyPr wrap="square"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50" name="Shape 50"/>
          <p:cNvSpPr txBox="1">
            <a:spLocks noGrp="1"/>
          </p:cNvSpPr>
          <p:nvPr>
            <p:ph type="body" idx="2"/>
          </p:nvPr>
        </p:nvSpPr>
        <p:spPr>
          <a:xfrm>
            <a:off x="4939500" y="724200"/>
            <a:ext cx="3837000" cy="3695099"/>
          </a:xfrm>
          <a:prstGeom prst="rect">
            <a:avLst/>
          </a:prstGeom>
        </p:spPr>
        <p:txBody>
          <a:bodyPr wrap="square" lIns="91425" tIns="91425" rIns="91425" bIns="91425" anchor="ctr" anchorCtr="0"/>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a:endParaRPr/>
          </a:p>
        </p:txBody>
      </p:sp>
      <p:sp>
        <p:nvSpPr>
          <p:cNvPr id="51" name="Shape 51"/>
          <p:cNvSpPr txBox="1">
            <a:spLocks noGrp="1"/>
          </p:cNvSpPr>
          <p:nvPr>
            <p:ph type="sldNum" idx="12"/>
          </p:nvPr>
        </p:nvSpPr>
        <p:spPr>
          <a:xfrm>
            <a:off x="8523541" y="4695623"/>
            <a:ext cx="548699"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52"/>
        <p:cNvGrpSpPr/>
        <p:nvPr/>
      </p:nvGrpSpPr>
      <p:grpSpPr>
        <a:xfrm>
          <a:off x="0" y="0"/>
          <a:ext cx="0" cy="0"/>
          <a:chOff x="0" y="0"/>
          <a:chExt cx="0" cy="0"/>
        </a:xfrm>
      </p:grpSpPr>
      <p:sp>
        <p:nvSpPr>
          <p:cNvPr id="53" name="Shape 53"/>
          <p:cNvSpPr txBox="1"/>
          <p:nvPr/>
        </p:nvSpPr>
        <p:spPr>
          <a:xfrm rot="10800000" flipH="1">
            <a:off x="0" y="0"/>
            <a:ext cx="9144000" cy="4695899"/>
          </a:xfrm>
          <a:prstGeom prst="rect">
            <a:avLst/>
          </a:prstGeom>
          <a:solidFill>
            <a:schemeClr val="accent4"/>
          </a:solidFill>
          <a:ln>
            <a:noFill/>
          </a:ln>
        </p:spPr>
        <p:txBody>
          <a:bodyPr wrap="square" lIns="91425" tIns="91425" rIns="91425" bIns="91425" anchor="ctr" anchorCtr="0">
            <a:noAutofit/>
          </a:bodyPr>
          <a:lstStyle/>
          <a:p>
            <a:pPr lvl="0">
              <a:spcBef>
                <a:spcPts val="0"/>
              </a:spcBef>
              <a:buNone/>
            </a:pPr>
            <a:endParaRPr/>
          </a:p>
        </p:txBody>
      </p:sp>
      <p:sp>
        <p:nvSpPr>
          <p:cNvPr id="54" name="Shape 54"/>
          <p:cNvSpPr/>
          <p:nvPr/>
        </p:nvSpPr>
        <p:spPr>
          <a:xfrm rot="10800000" flipH="1">
            <a:off x="0" y="4622724"/>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wrap="square" lIns="91425" tIns="91425" rIns="91425" bIns="91425" anchor="ctr" anchorCtr="0">
            <a:noAutofit/>
          </a:bodyPr>
          <a:lstStyle/>
          <a:p>
            <a:pPr lvl="0">
              <a:spcBef>
                <a:spcPts val="0"/>
              </a:spcBef>
              <a:buNone/>
            </a:pPr>
            <a:endParaRPr/>
          </a:p>
        </p:txBody>
      </p:sp>
      <p:sp>
        <p:nvSpPr>
          <p:cNvPr id="55" name="Shape 55"/>
          <p:cNvSpPr txBox="1">
            <a:spLocks noGrp="1"/>
          </p:cNvSpPr>
          <p:nvPr>
            <p:ph type="body" idx="1"/>
          </p:nvPr>
        </p:nvSpPr>
        <p:spPr>
          <a:xfrm>
            <a:off x="57150" y="4696825"/>
            <a:ext cx="8381999" cy="446700"/>
          </a:xfrm>
          <a:prstGeom prst="rect">
            <a:avLst/>
          </a:prstGeom>
        </p:spPr>
        <p:txBody>
          <a:bodyPr wrap="square" lIns="91425" tIns="91425" rIns="91425" bIns="91425" anchor="ctr" anchorCtr="0"/>
          <a:lstStyle>
            <a:lvl1pPr lvl="0">
              <a:lnSpc>
                <a:spcPct val="100000"/>
              </a:lnSpc>
              <a:spcBef>
                <a:spcPts val="0"/>
              </a:spcBef>
              <a:spcAft>
                <a:spcPts val="0"/>
              </a:spcAft>
              <a:buClr>
                <a:schemeClr val="lt1"/>
              </a:buClr>
              <a:buSzPct val="100000"/>
              <a:buNone/>
              <a:defRPr sz="1200">
                <a:solidFill>
                  <a:schemeClr val="lt1"/>
                </a:solidFill>
              </a:defRPr>
            </a:lvl1pPr>
          </a:lstStyle>
          <a:p>
            <a:endParaRPr/>
          </a:p>
        </p:txBody>
      </p:sp>
      <p:sp>
        <p:nvSpPr>
          <p:cNvPr id="56" name="Shape 56"/>
          <p:cNvSpPr txBox="1">
            <a:spLocks noGrp="1"/>
          </p:cNvSpPr>
          <p:nvPr>
            <p:ph type="sldNum" idx="12"/>
          </p:nvPr>
        </p:nvSpPr>
        <p:spPr>
          <a:xfrm>
            <a:off x="8523541" y="4695623"/>
            <a:ext cx="548699"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aterial">
    <p:bg>
      <p:bgPr>
        <a:solidFill>
          <a:schemeClr val="dk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471900" y="738725"/>
            <a:ext cx="8222100" cy="767699"/>
          </a:xfrm>
          <a:prstGeom prst="rect">
            <a:avLst/>
          </a:prstGeom>
          <a:noFill/>
          <a:ln>
            <a:noFill/>
          </a:ln>
        </p:spPr>
        <p:txBody>
          <a:bodyPr wrap="square" lIns="91425" tIns="91425" rIns="91425" bIns="91425" anchor="b" anchorCtr="0"/>
          <a:lstStyle>
            <a:lvl1pPr lvl="0">
              <a:spcBef>
                <a:spcPts val="0"/>
              </a:spcBef>
              <a:buClr>
                <a:schemeClr val="lt1"/>
              </a:buClr>
              <a:buSzPct val="100000"/>
              <a:buFont typeface="Roboto"/>
              <a:buNone/>
              <a:defRPr sz="3200">
                <a:solidFill>
                  <a:schemeClr val="lt1"/>
                </a:solidFill>
                <a:latin typeface="Roboto"/>
                <a:ea typeface="Roboto"/>
                <a:cs typeface="Roboto"/>
                <a:sym typeface="Roboto"/>
              </a:defRPr>
            </a:lvl1pPr>
            <a:lvl2pPr lvl="1">
              <a:spcBef>
                <a:spcPts val="0"/>
              </a:spcBef>
              <a:buClr>
                <a:schemeClr val="lt1"/>
              </a:buClr>
              <a:buSzPct val="100000"/>
              <a:buFont typeface="Roboto"/>
              <a:buNone/>
              <a:defRPr sz="3200">
                <a:solidFill>
                  <a:schemeClr val="lt1"/>
                </a:solidFill>
                <a:latin typeface="Roboto"/>
                <a:ea typeface="Roboto"/>
                <a:cs typeface="Roboto"/>
                <a:sym typeface="Roboto"/>
              </a:defRPr>
            </a:lvl2pPr>
            <a:lvl3pPr lvl="2">
              <a:spcBef>
                <a:spcPts val="0"/>
              </a:spcBef>
              <a:buClr>
                <a:schemeClr val="lt1"/>
              </a:buClr>
              <a:buSzPct val="100000"/>
              <a:buFont typeface="Roboto"/>
              <a:buNone/>
              <a:defRPr sz="3200">
                <a:solidFill>
                  <a:schemeClr val="lt1"/>
                </a:solidFill>
                <a:latin typeface="Roboto"/>
                <a:ea typeface="Roboto"/>
                <a:cs typeface="Roboto"/>
                <a:sym typeface="Roboto"/>
              </a:defRPr>
            </a:lvl3pPr>
            <a:lvl4pPr lvl="3">
              <a:spcBef>
                <a:spcPts val="0"/>
              </a:spcBef>
              <a:buClr>
                <a:schemeClr val="lt1"/>
              </a:buClr>
              <a:buSzPct val="100000"/>
              <a:buFont typeface="Roboto"/>
              <a:buNone/>
              <a:defRPr sz="3200">
                <a:solidFill>
                  <a:schemeClr val="lt1"/>
                </a:solidFill>
                <a:latin typeface="Roboto"/>
                <a:ea typeface="Roboto"/>
                <a:cs typeface="Roboto"/>
                <a:sym typeface="Roboto"/>
              </a:defRPr>
            </a:lvl4pPr>
            <a:lvl5pPr lvl="4">
              <a:spcBef>
                <a:spcPts val="0"/>
              </a:spcBef>
              <a:buClr>
                <a:schemeClr val="lt1"/>
              </a:buClr>
              <a:buSzPct val="100000"/>
              <a:buFont typeface="Roboto"/>
              <a:buNone/>
              <a:defRPr sz="3200">
                <a:solidFill>
                  <a:schemeClr val="lt1"/>
                </a:solidFill>
                <a:latin typeface="Roboto"/>
                <a:ea typeface="Roboto"/>
                <a:cs typeface="Roboto"/>
                <a:sym typeface="Roboto"/>
              </a:defRPr>
            </a:lvl5pPr>
            <a:lvl6pPr lvl="5">
              <a:spcBef>
                <a:spcPts val="0"/>
              </a:spcBef>
              <a:buClr>
                <a:schemeClr val="lt1"/>
              </a:buClr>
              <a:buSzPct val="100000"/>
              <a:buFont typeface="Roboto"/>
              <a:buNone/>
              <a:defRPr sz="3200">
                <a:solidFill>
                  <a:schemeClr val="lt1"/>
                </a:solidFill>
                <a:latin typeface="Roboto"/>
                <a:ea typeface="Roboto"/>
                <a:cs typeface="Roboto"/>
                <a:sym typeface="Roboto"/>
              </a:defRPr>
            </a:lvl6pPr>
            <a:lvl7pPr lvl="6">
              <a:spcBef>
                <a:spcPts val="0"/>
              </a:spcBef>
              <a:buClr>
                <a:schemeClr val="lt1"/>
              </a:buClr>
              <a:buSzPct val="100000"/>
              <a:buFont typeface="Roboto"/>
              <a:buNone/>
              <a:defRPr sz="3200">
                <a:solidFill>
                  <a:schemeClr val="lt1"/>
                </a:solidFill>
                <a:latin typeface="Roboto"/>
                <a:ea typeface="Roboto"/>
                <a:cs typeface="Roboto"/>
                <a:sym typeface="Roboto"/>
              </a:defRPr>
            </a:lvl7pPr>
            <a:lvl8pPr lvl="7">
              <a:spcBef>
                <a:spcPts val="0"/>
              </a:spcBef>
              <a:buClr>
                <a:schemeClr val="lt1"/>
              </a:buClr>
              <a:buSzPct val="100000"/>
              <a:buFont typeface="Roboto"/>
              <a:buNone/>
              <a:defRPr sz="3200">
                <a:solidFill>
                  <a:schemeClr val="lt1"/>
                </a:solidFill>
                <a:latin typeface="Roboto"/>
                <a:ea typeface="Roboto"/>
                <a:cs typeface="Roboto"/>
                <a:sym typeface="Roboto"/>
              </a:defRPr>
            </a:lvl8pPr>
            <a:lvl9pPr lvl="8">
              <a:spcBef>
                <a:spcPts val="0"/>
              </a:spcBef>
              <a:buClr>
                <a:schemeClr val="lt1"/>
              </a:buClr>
              <a:buSzPct val="100000"/>
              <a:buFont typeface="Roboto"/>
              <a:buNone/>
              <a:defRPr sz="3200">
                <a:solidFill>
                  <a:schemeClr val="lt1"/>
                </a:solidFill>
                <a:latin typeface="Roboto"/>
                <a:ea typeface="Roboto"/>
                <a:cs typeface="Roboto"/>
                <a:sym typeface="Roboto"/>
              </a:defRPr>
            </a:lvl9pPr>
          </a:lstStyle>
          <a:p>
            <a:endParaRPr/>
          </a:p>
        </p:txBody>
      </p:sp>
      <p:sp>
        <p:nvSpPr>
          <p:cNvPr id="7" name="Shape 7"/>
          <p:cNvSpPr txBox="1">
            <a:spLocks noGrp="1"/>
          </p:cNvSpPr>
          <p:nvPr>
            <p:ph type="body" idx="1"/>
          </p:nvPr>
        </p:nvSpPr>
        <p:spPr>
          <a:xfrm>
            <a:off x="471900" y="1919075"/>
            <a:ext cx="8222100" cy="2710200"/>
          </a:xfrm>
          <a:prstGeom prst="rect">
            <a:avLst/>
          </a:prstGeom>
          <a:noFill/>
          <a:ln>
            <a:noFill/>
          </a:ln>
        </p:spPr>
        <p:txBody>
          <a:bodyPr wrap="square" lIns="91425" tIns="91425" rIns="91425" bIns="91425" anchor="t" anchorCtr="0"/>
          <a:lstStyle>
            <a:lvl1pPr lvl="0">
              <a:lnSpc>
                <a:spcPct val="115000"/>
              </a:lnSpc>
              <a:spcBef>
                <a:spcPts val="0"/>
              </a:spcBef>
              <a:spcAft>
                <a:spcPts val="1600"/>
              </a:spcAft>
              <a:buClr>
                <a:schemeClr val="lt2"/>
              </a:buClr>
              <a:buSzPct val="100000"/>
              <a:buFont typeface="Roboto"/>
              <a:buChar char="●"/>
              <a:defRPr sz="1800">
                <a:solidFill>
                  <a:schemeClr val="lt2"/>
                </a:solidFill>
                <a:latin typeface="Roboto"/>
                <a:ea typeface="Roboto"/>
                <a:cs typeface="Roboto"/>
                <a:sym typeface="Roboto"/>
              </a:defRPr>
            </a:lvl1pPr>
            <a:lvl2pPr lvl="1">
              <a:lnSpc>
                <a:spcPct val="115000"/>
              </a:lnSpc>
              <a:spcBef>
                <a:spcPts val="0"/>
              </a:spcBef>
              <a:spcAft>
                <a:spcPts val="1600"/>
              </a:spcAft>
              <a:buClr>
                <a:schemeClr val="lt2"/>
              </a:buClr>
              <a:buFont typeface="Roboto"/>
              <a:buChar char="○"/>
              <a:defRPr>
                <a:solidFill>
                  <a:schemeClr val="lt2"/>
                </a:solidFill>
                <a:latin typeface="Roboto"/>
                <a:ea typeface="Roboto"/>
                <a:cs typeface="Roboto"/>
                <a:sym typeface="Roboto"/>
              </a:defRPr>
            </a:lvl2pPr>
            <a:lvl3pPr lvl="2">
              <a:lnSpc>
                <a:spcPct val="115000"/>
              </a:lnSpc>
              <a:spcBef>
                <a:spcPts val="0"/>
              </a:spcBef>
              <a:spcAft>
                <a:spcPts val="1600"/>
              </a:spcAft>
              <a:buClr>
                <a:schemeClr val="lt2"/>
              </a:buClr>
              <a:buFont typeface="Roboto"/>
              <a:buChar char="■"/>
              <a:defRPr>
                <a:solidFill>
                  <a:schemeClr val="lt2"/>
                </a:solidFill>
                <a:latin typeface="Roboto"/>
                <a:ea typeface="Roboto"/>
                <a:cs typeface="Roboto"/>
                <a:sym typeface="Roboto"/>
              </a:defRPr>
            </a:lvl3pPr>
            <a:lvl4pPr lvl="3">
              <a:lnSpc>
                <a:spcPct val="115000"/>
              </a:lnSpc>
              <a:spcBef>
                <a:spcPts val="0"/>
              </a:spcBef>
              <a:spcAft>
                <a:spcPts val="1600"/>
              </a:spcAft>
              <a:buClr>
                <a:schemeClr val="lt2"/>
              </a:buClr>
              <a:buFont typeface="Roboto"/>
              <a:buChar char="●"/>
              <a:defRPr>
                <a:solidFill>
                  <a:schemeClr val="lt2"/>
                </a:solidFill>
                <a:latin typeface="Roboto"/>
                <a:ea typeface="Roboto"/>
                <a:cs typeface="Roboto"/>
                <a:sym typeface="Roboto"/>
              </a:defRPr>
            </a:lvl4pPr>
            <a:lvl5pPr lvl="4">
              <a:lnSpc>
                <a:spcPct val="115000"/>
              </a:lnSpc>
              <a:spcBef>
                <a:spcPts val="0"/>
              </a:spcBef>
              <a:spcAft>
                <a:spcPts val="1600"/>
              </a:spcAft>
              <a:buClr>
                <a:schemeClr val="lt2"/>
              </a:buClr>
              <a:buFont typeface="Roboto"/>
              <a:buChar char="○"/>
              <a:defRPr>
                <a:solidFill>
                  <a:schemeClr val="lt2"/>
                </a:solidFill>
                <a:latin typeface="Roboto"/>
                <a:ea typeface="Roboto"/>
                <a:cs typeface="Roboto"/>
                <a:sym typeface="Roboto"/>
              </a:defRPr>
            </a:lvl5pPr>
            <a:lvl6pPr lvl="5">
              <a:lnSpc>
                <a:spcPct val="115000"/>
              </a:lnSpc>
              <a:spcBef>
                <a:spcPts val="0"/>
              </a:spcBef>
              <a:spcAft>
                <a:spcPts val="1600"/>
              </a:spcAft>
              <a:buClr>
                <a:schemeClr val="lt2"/>
              </a:buClr>
              <a:buFont typeface="Roboto"/>
              <a:buChar char="■"/>
              <a:defRPr>
                <a:solidFill>
                  <a:schemeClr val="lt2"/>
                </a:solidFill>
                <a:latin typeface="Roboto"/>
                <a:ea typeface="Roboto"/>
                <a:cs typeface="Roboto"/>
                <a:sym typeface="Roboto"/>
              </a:defRPr>
            </a:lvl6pPr>
            <a:lvl7pPr lvl="6">
              <a:lnSpc>
                <a:spcPct val="115000"/>
              </a:lnSpc>
              <a:spcBef>
                <a:spcPts val="0"/>
              </a:spcBef>
              <a:spcAft>
                <a:spcPts val="1600"/>
              </a:spcAft>
              <a:buClr>
                <a:schemeClr val="lt2"/>
              </a:buClr>
              <a:buFont typeface="Roboto"/>
              <a:buChar char="●"/>
              <a:defRPr>
                <a:solidFill>
                  <a:schemeClr val="lt2"/>
                </a:solidFill>
                <a:latin typeface="Roboto"/>
                <a:ea typeface="Roboto"/>
                <a:cs typeface="Roboto"/>
                <a:sym typeface="Roboto"/>
              </a:defRPr>
            </a:lvl7pPr>
            <a:lvl8pPr lvl="7">
              <a:lnSpc>
                <a:spcPct val="115000"/>
              </a:lnSpc>
              <a:spcBef>
                <a:spcPts val="0"/>
              </a:spcBef>
              <a:spcAft>
                <a:spcPts val="1600"/>
              </a:spcAft>
              <a:buClr>
                <a:schemeClr val="lt2"/>
              </a:buClr>
              <a:buFont typeface="Roboto"/>
              <a:buChar char="○"/>
              <a:defRPr>
                <a:solidFill>
                  <a:schemeClr val="lt2"/>
                </a:solidFill>
                <a:latin typeface="Roboto"/>
                <a:ea typeface="Roboto"/>
                <a:cs typeface="Roboto"/>
                <a:sym typeface="Roboto"/>
              </a:defRPr>
            </a:lvl8pPr>
            <a:lvl9pPr lvl="8">
              <a:lnSpc>
                <a:spcPct val="115000"/>
              </a:lnSpc>
              <a:spcBef>
                <a:spcPts val="0"/>
              </a:spcBef>
              <a:spcAft>
                <a:spcPts val="1600"/>
              </a:spcAft>
              <a:buClr>
                <a:schemeClr val="lt2"/>
              </a:buClr>
              <a:buFont typeface="Roboto"/>
              <a:buChar char="■"/>
              <a:defRPr>
                <a:solidFill>
                  <a:schemeClr val="lt2"/>
                </a:solidFill>
                <a:latin typeface="Roboto"/>
                <a:ea typeface="Roboto"/>
                <a:cs typeface="Roboto"/>
                <a:sym typeface="Roboto"/>
              </a:defRPr>
            </a:lvl9pPr>
          </a:lstStyle>
          <a:p>
            <a:endParaRPr/>
          </a:p>
        </p:txBody>
      </p:sp>
      <p:sp>
        <p:nvSpPr>
          <p:cNvPr id="8" name="Shape 8"/>
          <p:cNvSpPr txBox="1">
            <a:spLocks noGrp="1"/>
          </p:cNvSpPr>
          <p:nvPr>
            <p:ph type="sldNum" idx="12"/>
          </p:nvPr>
        </p:nvSpPr>
        <p:spPr>
          <a:xfrm>
            <a:off x="8523541" y="4695623"/>
            <a:ext cx="548699" cy="393600"/>
          </a:xfrm>
          <a:prstGeom prst="rect">
            <a:avLst/>
          </a:prstGeom>
          <a:noFill/>
          <a:ln>
            <a:noFill/>
          </a:ln>
        </p:spPr>
        <p:txBody>
          <a:bodyPr wrap="square" lIns="91425" tIns="91425" rIns="91425" bIns="91425" anchor="ctr" anchorCtr="0">
            <a:noAutofit/>
          </a:bodyPr>
          <a:lstStyle/>
          <a:p>
            <a:pPr lvl="0" algn="r">
              <a:spcBef>
                <a:spcPts val="0"/>
              </a:spcBef>
              <a:buNone/>
            </a:pPr>
            <a:fld id="{00000000-1234-1234-1234-123412341234}" type="slidenum">
              <a:rPr lang="en" sz="1000">
                <a:solidFill>
                  <a:schemeClr val="lt2"/>
                </a:solidFill>
                <a:latin typeface="Roboto"/>
                <a:ea typeface="Roboto"/>
                <a:cs typeface="Roboto"/>
                <a:sym typeface="Roboto"/>
              </a:rPr>
              <a:t>‹#›</a:t>
            </a:fld>
            <a:endParaRPr lang="en" sz="1000">
              <a:solidFill>
                <a:schemeClr val="lt2"/>
              </a:solidFill>
              <a:latin typeface="Roboto"/>
              <a:ea typeface="Roboto"/>
              <a:cs typeface="Roboto"/>
              <a:sym typeface="Roboto"/>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 Id="rId3" Type="http://schemas.openxmlformats.org/officeDocument/2006/relationships/image" Target="../media/image7.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8.xml"/><Relationship Id="rId3" Type="http://schemas.openxmlformats.org/officeDocument/2006/relationships/image" Target="../media/image8.jp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1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1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 Id="rId3" Type="http://schemas.openxmlformats.org/officeDocument/2006/relationships/image" Target="../media/image1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 Id="rId3" Type="http://schemas.openxmlformats.org/officeDocument/2006/relationships/image" Target="../media/image1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 Id="rId3" Type="http://schemas.openxmlformats.org/officeDocument/2006/relationships/image" Target="../media/image1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4.xml"/><Relationship Id="rId3"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1" Type="http://schemas.openxmlformats.org/officeDocument/2006/relationships/slideLayout" Target="../slideLayouts/slideLayout6.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0.xml"/><Relationship Id="rId3" Type="http://schemas.openxmlformats.org/officeDocument/2006/relationships/image" Target="../media/image19.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1.xml"/><Relationship Id="rId3" Type="http://schemas.openxmlformats.org/officeDocument/2006/relationships/image" Target="../media/image20.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21.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3.xml"/><Relationship Id="rId3" Type="http://schemas.openxmlformats.org/officeDocument/2006/relationships/image" Target="../media/image22.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4.xml"/><Relationship Id="rId3" Type="http://schemas.openxmlformats.org/officeDocument/2006/relationships/image" Target="../media/image2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3" Type="http://schemas.openxmlformats.org/officeDocument/2006/relationships/hyperlink" Target="http://openvce.net/sites/default/files/Tuckman1965DevelopmentalSequence.pdf" TargetMode="External"/><Relationship Id="rId4" Type="http://schemas.openxmlformats.org/officeDocument/2006/relationships/hyperlink" Target="http://hrweb.mit.edu/learning-development/learning-topics/teams/articles/stages-development" TargetMode="External"/><Relationship Id="rId5" Type="http://schemas.openxmlformats.org/officeDocument/2006/relationships/image" Target="../media/image24.jpg"/><Relationship Id="rId1" Type="http://schemas.openxmlformats.org/officeDocument/2006/relationships/slideLayout" Target="../slideLayouts/slideLayout6.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8.xml"/><Relationship Id="rId3" Type="http://schemas.openxmlformats.org/officeDocument/2006/relationships/image" Target="../media/image25.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3.jpg"/><Relationship Id="rId1" Type="http://schemas.openxmlformats.org/officeDocument/2006/relationships/slideLayout" Target="../slideLayouts/slideLayout9.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3" Type="http://schemas.openxmlformats.org/officeDocument/2006/relationships/hyperlink" Target="http://www.youtube.com/watch?v=u6XAPnuFjJc" TargetMode="External"/><Relationship Id="rId4" Type="http://schemas.openxmlformats.org/officeDocument/2006/relationships/image" Target="../media/image26.jpg"/><Relationship Id="rId1" Type="http://schemas.openxmlformats.org/officeDocument/2006/relationships/slideLayout" Target="../slideLayouts/slideLayout10.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2.xml"/><Relationship Id="rId3" Type="http://schemas.openxmlformats.org/officeDocument/2006/relationships/image" Target="../media/image27.png"/></Relationships>
</file>

<file path=ppt/slides/_rels/slide43.xml.rels><?xml version="1.0" encoding="UTF-8" standalone="yes"?>
<Relationships xmlns="http://schemas.openxmlformats.org/package/2006/relationships"><Relationship Id="rId3" Type="http://schemas.openxmlformats.org/officeDocument/2006/relationships/hyperlink" Target="#slide=next"/><Relationship Id="rId4" Type="http://schemas.openxmlformats.org/officeDocument/2006/relationships/hyperlink" Target="#slide=id.g1e67fac1de_0_22"/><Relationship Id="rId1" Type="http://schemas.openxmlformats.org/officeDocument/2006/relationships/slideLayout" Target="../slideLayouts/slideLayout3.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4.xml"/><Relationship Id="rId3" Type="http://schemas.openxmlformats.org/officeDocument/2006/relationships/hyperlink" Target="#slide=previous"/></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5.xml"/><Relationship Id="rId3" Type="http://schemas.openxmlformats.org/officeDocument/2006/relationships/image" Target="../media/image28.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0.xml"/><Relationship Id="rId3" Type="http://schemas.openxmlformats.org/officeDocument/2006/relationships/image" Target="../media/image29.jp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2.xml"/><Relationship Id="rId3" Type="http://schemas.openxmlformats.org/officeDocument/2006/relationships/image" Target="../media/image30.jp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3.xml"/><Relationship Id="rId3" Type="http://schemas.openxmlformats.org/officeDocument/2006/relationships/image" Target="../media/image31.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6.xml"/><Relationship Id="rId3" Type="http://schemas.openxmlformats.org/officeDocument/2006/relationships/image" Target="../media/image32.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5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Shape 67"/>
          <p:cNvSpPr txBox="1">
            <a:spLocks noGrp="1"/>
          </p:cNvSpPr>
          <p:nvPr>
            <p:ph type="ctrTitle"/>
          </p:nvPr>
        </p:nvSpPr>
        <p:spPr>
          <a:xfrm>
            <a:off x="390525" y="1819275"/>
            <a:ext cx="8222100" cy="933600"/>
          </a:xfrm>
          <a:prstGeom prst="rect">
            <a:avLst/>
          </a:prstGeom>
        </p:spPr>
        <p:txBody>
          <a:bodyPr wrap="square" lIns="91425" tIns="91425" rIns="91425" bIns="91425" anchor="b" anchorCtr="0">
            <a:noAutofit/>
          </a:bodyPr>
          <a:lstStyle/>
          <a:p>
            <a:pPr lvl="0">
              <a:spcBef>
                <a:spcPts val="0"/>
              </a:spcBef>
              <a:buNone/>
            </a:pPr>
            <a:r>
              <a:rPr lang="en"/>
              <a:t>The ID as Project Manager</a:t>
            </a:r>
          </a:p>
        </p:txBody>
      </p:sp>
      <p:sp>
        <p:nvSpPr>
          <p:cNvPr id="68" name="Shape 68"/>
          <p:cNvSpPr txBox="1">
            <a:spLocks noGrp="1"/>
          </p:cNvSpPr>
          <p:nvPr>
            <p:ph type="subTitle" idx="1"/>
          </p:nvPr>
        </p:nvSpPr>
        <p:spPr>
          <a:xfrm>
            <a:off x="390525" y="2789130"/>
            <a:ext cx="8222100" cy="432900"/>
          </a:xfrm>
          <a:prstGeom prst="rect">
            <a:avLst/>
          </a:prstGeom>
        </p:spPr>
        <p:txBody>
          <a:bodyPr wrap="square" lIns="91425" tIns="91425" rIns="91425" bIns="91425" anchor="t" anchorCtr="0">
            <a:noAutofit/>
          </a:bodyPr>
          <a:lstStyle/>
          <a:p>
            <a:pPr lvl="0" rtl="0">
              <a:spcBef>
                <a:spcPts val="0"/>
              </a:spcBef>
              <a:buNone/>
            </a:pPr>
            <a:r>
              <a:rPr lang="en" sz="2400"/>
              <a:t>Managing a Project When You’re NOT the Boss</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pic>
        <p:nvPicPr>
          <p:cNvPr id="127" name="Shape 127"/>
          <p:cNvPicPr preferRelativeResize="0"/>
          <p:nvPr/>
        </p:nvPicPr>
        <p:blipFill>
          <a:blip r:embed="rId3">
            <a:alphaModFix/>
          </a:blip>
          <a:stretch>
            <a:fillRect/>
          </a:stretch>
        </p:blipFill>
        <p:spPr>
          <a:xfrm>
            <a:off x="2445949" y="97950"/>
            <a:ext cx="3848724" cy="4980723"/>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Shape 132"/>
          <p:cNvSpPr txBox="1">
            <a:spLocks noGrp="1"/>
          </p:cNvSpPr>
          <p:nvPr>
            <p:ph type="title"/>
          </p:nvPr>
        </p:nvSpPr>
        <p:spPr>
          <a:xfrm>
            <a:off x="471900" y="738725"/>
            <a:ext cx="8222100" cy="767700"/>
          </a:xfrm>
          <a:prstGeom prst="rect">
            <a:avLst/>
          </a:prstGeom>
        </p:spPr>
        <p:txBody>
          <a:bodyPr wrap="square" lIns="91425" tIns="91425" rIns="91425" bIns="91425" anchor="b" anchorCtr="0">
            <a:noAutofit/>
          </a:bodyPr>
          <a:lstStyle/>
          <a:p>
            <a:pPr lvl="0">
              <a:spcBef>
                <a:spcPts val="0"/>
              </a:spcBef>
              <a:buNone/>
            </a:pPr>
            <a:r>
              <a:rPr lang="en"/>
              <a:t>PM Lingo Matching (1)</a:t>
            </a:r>
          </a:p>
        </p:txBody>
      </p:sp>
      <p:sp>
        <p:nvSpPr>
          <p:cNvPr id="133" name="Shape 133"/>
          <p:cNvSpPr txBox="1">
            <a:spLocks noGrp="1"/>
          </p:cNvSpPr>
          <p:nvPr>
            <p:ph type="body" idx="1"/>
          </p:nvPr>
        </p:nvSpPr>
        <p:spPr>
          <a:xfrm>
            <a:off x="471900" y="1919075"/>
            <a:ext cx="1683600" cy="2710200"/>
          </a:xfrm>
          <a:prstGeom prst="rect">
            <a:avLst/>
          </a:prstGeom>
        </p:spPr>
        <p:txBody>
          <a:bodyPr wrap="square" lIns="91425" tIns="91425" rIns="91425" bIns="91425" anchor="t" anchorCtr="0">
            <a:noAutofit/>
          </a:bodyPr>
          <a:lstStyle/>
          <a:p>
            <a:pPr lvl="0">
              <a:spcBef>
                <a:spcPts val="0"/>
              </a:spcBef>
              <a:buNone/>
            </a:pPr>
            <a:r>
              <a:rPr lang="en" sz="1800" b="1"/>
              <a:t>Project</a:t>
            </a:r>
          </a:p>
          <a:p>
            <a:pPr lvl="0">
              <a:spcBef>
                <a:spcPts val="0"/>
              </a:spcBef>
              <a:buNone/>
            </a:pPr>
            <a:r>
              <a:rPr lang="en" sz="1800" b="1"/>
              <a:t>Deliverable</a:t>
            </a:r>
          </a:p>
          <a:p>
            <a:pPr lvl="0">
              <a:spcBef>
                <a:spcPts val="0"/>
              </a:spcBef>
              <a:buNone/>
            </a:pPr>
            <a:r>
              <a:rPr lang="en" sz="1800" b="1"/>
              <a:t>Scope</a:t>
            </a:r>
          </a:p>
          <a:p>
            <a:pPr lvl="0">
              <a:spcBef>
                <a:spcPts val="0"/>
              </a:spcBef>
              <a:buNone/>
            </a:pPr>
            <a:r>
              <a:rPr lang="en" sz="1800" b="1"/>
              <a:t>Resource</a:t>
            </a:r>
          </a:p>
        </p:txBody>
      </p:sp>
      <p:sp>
        <p:nvSpPr>
          <p:cNvPr id="134" name="Shape 134"/>
          <p:cNvSpPr txBox="1">
            <a:spLocks noGrp="1"/>
          </p:cNvSpPr>
          <p:nvPr>
            <p:ph type="body" idx="2"/>
          </p:nvPr>
        </p:nvSpPr>
        <p:spPr>
          <a:xfrm>
            <a:off x="2449275" y="1919075"/>
            <a:ext cx="6244800" cy="2710200"/>
          </a:xfrm>
          <a:prstGeom prst="rect">
            <a:avLst/>
          </a:prstGeom>
        </p:spPr>
        <p:txBody>
          <a:bodyPr wrap="square" lIns="91425" tIns="91425" rIns="91425" bIns="91425" anchor="t" anchorCtr="0">
            <a:noAutofit/>
          </a:bodyPr>
          <a:lstStyle/>
          <a:p>
            <a:pPr marL="457200" lvl="0" indent="-342900" rtl="0">
              <a:spcBef>
                <a:spcPts val="0"/>
              </a:spcBef>
              <a:spcAft>
                <a:spcPts val="1600"/>
              </a:spcAft>
              <a:buSzPct val="100000"/>
              <a:buAutoNum type="alphaUcParenR"/>
            </a:pPr>
            <a:r>
              <a:rPr lang="en" sz="1800"/>
              <a:t>All the work and only the work to be done</a:t>
            </a:r>
          </a:p>
          <a:p>
            <a:pPr marL="457200" lvl="0" indent="-342900" rtl="0">
              <a:spcBef>
                <a:spcPts val="0"/>
              </a:spcBef>
              <a:spcAft>
                <a:spcPts val="1600"/>
              </a:spcAft>
              <a:buSzPct val="100000"/>
              <a:buAutoNum type="alphaUcParenR"/>
            </a:pPr>
            <a:r>
              <a:rPr lang="en" sz="1800"/>
              <a:t>Temporary group of tasks to create a new product</a:t>
            </a:r>
          </a:p>
          <a:p>
            <a:pPr marL="457200" lvl="0" indent="-342900" rtl="0">
              <a:spcBef>
                <a:spcPts val="0"/>
              </a:spcBef>
              <a:spcAft>
                <a:spcPts val="1600"/>
              </a:spcAft>
              <a:buSzPct val="100000"/>
              <a:buAutoNum type="alphaUcParenR"/>
            </a:pPr>
            <a:r>
              <a:rPr lang="en" sz="1800"/>
              <a:t>Product(s) produced as a result of the project</a:t>
            </a:r>
          </a:p>
          <a:p>
            <a:pPr marL="457200" lvl="0" indent="-342900" rtl="0">
              <a:spcBef>
                <a:spcPts val="0"/>
              </a:spcBef>
              <a:spcAft>
                <a:spcPts val="1600"/>
              </a:spcAft>
              <a:buSzPct val="100000"/>
              <a:buAutoNum type="alphaUcParenR"/>
            </a:pPr>
            <a:r>
              <a:rPr lang="en" sz="1800"/>
              <a:t>Anything necessary for completing the project</a:t>
            </a:r>
          </a:p>
        </p:txBody>
      </p:sp>
    </p:spTree>
  </p:cSld>
  <p:clrMapOvr>
    <a:masterClrMapping/>
  </p:clrMapOvr>
  <mc:AlternateContent xmlns:mc="http://schemas.openxmlformats.org/markup-compatibility/2006" xmlns:p14="http://schemas.microsoft.com/office/powerpoint/2010/main">
    <mc:Choice Requires="p14">
      <p:transition spd="slow">
        <p14:flip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Shape 139"/>
          <p:cNvSpPr txBox="1">
            <a:spLocks noGrp="1"/>
          </p:cNvSpPr>
          <p:nvPr>
            <p:ph type="title"/>
          </p:nvPr>
        </p:nvSpPr>
        <p:spPr>
          <a:xfrm>
            <a:off x="471900" y="738725"/>
            <a:ext cx="8222100" cy="767700"/>
          </a:xfrm>
          <a:prstGeom prst="rect">
            <a:avLst/>
          </a:prstGeom>
        </p:spPr>
        <p:txBody>
          <a:bodyPr wrap="square" lIns="91425" tIns="91425" rIns="91425" bIns="91425" anchor="b" anchorCtr="0">
            <a:noAutofit/>
          </a:bodyPr>
          <a:lstStyle/>
          <a:p>
            <a:pPr lvl="0" rtl="0">
              <a:spcBef>
                <a:spcPts val="0"/>
              </a:spcBef>
              <a:buNone/>
            </a:pPr>
            <a:r>
              <a:rPr lang="en"/>
              <a:t>PM Lingo Matching (2)</a:t>
            </a:r>
          </a:p>
        </p:txBody>
      </p:sp>
      <p:sp>
        <p:nvSpPr>
          <p:cNvPr id="140" name="Shape 140"/>
          <p:cNvSpPr txBox="1">
            <a:spLocks noGrp="1"/>
          </p:cNvSpPr>
          <p:nvPr>
            <p:ph type="body" idx="1"/>
          </p:nvPr>
        </p:nvSpPr>
        <p:spPr>
          <a:xfrm>
            <a:off x="471900" y="1919075"/>
            <a:ext cx="1683600" cy="2710200"/>
          </a:xfrm>
          <a:prstGeom prst="rect">
            <a:avLst/>
          </a:prstGeom>
        </p:spPr>
        <p:txBody>
          <a:bodyPr wrap="square" lIns="91425" tIns="91425" rIns="91425" bIns="91425" anchor="t" anchorCtr="0">
            <a:noAutofit/>
          </a:bodyPr>
          <a:lstStyle/>
          <a:p>
            <a:pPr lvl="0" rtl="0">
              <a:spcBef>
                <a:spcPts val="0"/>
              </a:spcBef>
              <a:buNone/>
            </a:pPr>
            <a:r>
              <a:rPr lang="en" sz="1800" b="1"/>
              <a:t>Constraint</a:t>
            </a:r>
          </a:p>
          <a:p>
            <a:pPr lvl="0" rtl="0">
              <a:spcBef>
                <a:spcPts val="0"/>
              </a:spcBef>
              <a:buNone/>
            </a:pPr>
            <a:r>
              <a:rPr lang="en" sz="1800" b="1"/>
              <a:t>Risk</a:t>
            </a:r>
          </a:p>
          <a:p>
            <a:pPr lvl="0" rtl="0">
              <a:spcBef>
                <a:spcPts val="0"/>
              </a:spcBef>
              <a:buNone/>
            </a:pPr>
            <a:r>
              <a:rPr lang="en" sz="1800" b="1"/>
              <a:t>Acceptance</a:t>
            </a:r>
          </a:p>
          <a:p>
            <a:pPr lvl="0" rtl="0">
              <a:spcBef>
                <a:spcPts val="0"/>
              </a:spcBef>
              <a:buNone/>
            </a:pPr>
            <a:r>
              <a:rPr lang="en" sz="1800" b="1"/>
              <a:t>Stakeholder</a:t>
            </a:r>
          </a:p>
        </p:txBody>
      </p:sp>
      <p:sp>
        <p:nvSpPr>
          <p:cNvPr id="141" name="Shape 141"/>
          <p:cNvSpPr txBox="1">
            <a:spLocks noGrp="1"/>
          </p:cNvSpPr>
          <p:nvPr>
            <p:ph type="body" idx="2"/>
          </p:nvPr>
        </p:nvSpPr>
        <p:spPr>
          <a:xfrm>
            <a:off x="2449275" y="1919075"/>
            <a:ext cx="6244800" cy="2710200"/>
          </a:xfrm>
          <a:prstGeom prst="rect">
            <a:avLst/>
          </a:prstGeom>
        </p:spPr>
        <p:txBody>
          <a:bodyPr wrap="square" lIns="91425" tIns="91425" rIns="91425" bIns="91425" anchor="t" anchorCtr="0">
            <a:noAutofit/>
          </a:bodyPr>
          <a:lstStyle/>
          <a:p>
            <a:pPr marL="457200" lvl="0" indent="-342900" rtl="0">
              <a:spcBef>
                <a:spcPts val="0"/>
              </a:spcBef>
              <a:spcAft>
                <a:spcPts val="1600"/>
              </a:spcAft>
              <a:buSzPct val="100000"/>
              <a:buAutoNum type="alphaUcParenR"/>
            </a:pPr>
            <a:r>
              <a:rPr lang="en" sz="1800"/>
              <a:t>Person/Group whose interest is affected by the project </a:t>
            </a:r>
          </a:p>
          <a:p>
            <a:pPr marL="457200" lvl="0" indent="-342900" rtl="0">
              <a:spcBef>
                <a:spcPts val="0"/>
              </a:spcBef>
              <a:spcAft>
                <a:spcPts val="1600"/>
              </a:spcAft>
              <a:buSzPct val="100000"/>
              <a:buAutoNum type="alphaUcParenR"/>
            </a:pPr>
            <a:r>
              <a:rPr lang="en" sz="1800"/>
              <a:t>Approval when project meets quality requirements</a:t>
            </a:r>
          </a:p>
          <a:p>
            <a:pPr marL="457200" lvl="0" indent="-342900" rtl="0">
              <a:spcBef>
                <a:spcPts val="0"/>
              </a:spcBef>
              <a:spcAft>
                <a:spcPts val="1600"/>
              </a:spcAft>
              <a:buSzPct val="100000"/>
              <a:buAutoNum type="alphaUcParenR"/>
            </a:pPr>
            <a:r>
              <a:rPr lang="en" sz="1800"/>
              <a:t>Factor which limits the ability to plan</a:t>
            </a:r>
          </a:p>
          <a:p>
            <a:pPr marL="457200" lvl="0" indent="-342900" rtl="0">
              <a:spcBef>
                <a:spcPts val="0"/>
              </a:spcBef>
              <a:spcAft>
                <a:spcPts val="1600"/>
              </a:spcAft>
              <a:buSzPct val="100000"/>
              <a:buAutoNum type="alphaUcParenR"/>
            </a:pPr>
            <a:r>
              <a:rPr lang="en" sz="1800"/>
              <a:t>Unknown event/condition which may affect the project</a:t>
            </a:r>
          </a:p>
        </p:txBody>
      </p:sp>
    </p:spTree>
  </p:cSld>
  <p:clrMapOvr>
    <a:masterClrMapping/>
  </p:clrMapOvr>
  <mc:AlternateContent xmlns:mc="http://schemas.openxmlformats.org/markup-compatibility/2006" xmlns:p14="http://schemas.microsoft.com/office/powerpoint/2010/main">
    <mc:Choice Requires="p14">
      <p:transition spd="slow">
        <p14:flip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Shape 146"/>
          <p:cNvSpPr txBox="1">
            <a:spLocks noGrp="1"/>
          </p:cNvSpPr>
          <p:nvPr>
            <p:ph type="title"/>
          </p:nvPr>
        </p:nvSpPr>
        <p:spPr>
          <a:xfrm>
            <a:off x="226077" y="357800"/>
            <a:ext cx="2808000" cy="953400"/>
          </a:xfrm>
          <a:prstGeom prst="rect">
            <a:avLst/>
          </a:prstGeom>
        </p:spPr>
        <p:txBody>
          <a:bodyPr wrap="square" lIns="91425" tIns="91425" rIns="91425" bIns="91425" anchor="b" anchorCtr="0">
            <a:noAutofit/>
          </a:bodyPr>
          <a:lstStyle/>
          <a:p>
            <a:pPr lvl="0">
              <a:spcBef>
                <a:spcPts val="0"/>
              </a:spcBef>
              <a:buNone/>
            </a:pPr>
            <a:r>
              <a:rPr lang="en"/>
              <a:t>Which word?</a:t>
            </a:r>
          </a:p>
        </p:txBody>
      </p:sp>
      <p:sp>
        <p:nvSpPr>
          <p:cNvPr id="147" name="Shape 147"/>
          <p:cNvSpPr txBox="1">
            <a:spLocks noGrp="1"/>
          </p:cNvSpPr>
          <p:nvPr>
            <p:ph type="body" idx="1"/>
          </p:nvPr>
        </p:nvSpPr>
        <p:spPr>
          <a:xfrm>
            <a:off x="226075" y="1465800"/>
            <a:ext cx="2808000" cy="3163500"/>
          </a:xfrm>
          <a:prstGeom prst="rect">
            <a:avLst/>
          </a:prstGeom>
        </p:spPr>
        <p:txBody>
          <a:bodyPr wrap="square" lIns="91425" tIns="91425" rIns="91425" bIns="91425" anchor="t" anchorCtr="0">
            <a:noAutofit/>
          </a:bodyPr>
          <a:lstStyle/>
          <a:p>
            <a:pPr lvl="0">
              <a:spcBef>
                <a:spcPts val="0"/>
              </a:spcBef>
              <a:spcAft>
                <a:spcPts val="1200"/>
              </a:spcAft>
              <a:buNone/>
            </a:pPr>
            <a:r>
              <a:rPr lang="en" sz="1800"/>
              <a:t>  Acceptance</a:t>
            </a:r>
          </a:p>
          <a:p>
            <a:pPr lvl="0">
              <a:spcBef>
                <a:spcPts val="0"/>
              </a:spcBef>
              <a:spcAft>
                <a:spcPts val="1200"/>
              </a:spcAft>
              <a:buNone/>
            </a:pPr>
            <a:r>
              <a:rPr lang="en" sz="1800"/>
              <a:t>  Constraint</a:t>
            </a:r>
          </a:p>
          <a:p>
            <a:pPr lvl="0">
              <a:spcBef>
                <a:spcPts val="0"/>
              </a:spcBef>
              <a:spcAft>
                <a:spcPts val="1200"/>
              </a:spcAft>
              <a:buNone/>
            </a:pPr>
            <a:r>
              <a:rPr lang="en" sz="1800"/>
              <a:t>  Deliverable</a:t>
            </a:r>
          </a:p>
          <a:p>
            <a:pPr lvl="0">
              <a:spcBef>
                <a:spcPts val="0"/>
              </a:spcBef>
              <a:spcAft>
                <a:spcPts val="1200"/>
              </a:spcAft>
              <a:buNone/>
            </a:pPr>
            <a:r>
              <a:rPr lang="en" sz="1800"/>
              <a:t>  Resource</a:t>
            </a:r>
          </a:p>
          <a:p>
            <a:pPr lvl="0">
              <a:spcBef>
                <a:spcPts val="0"/>
              </a:spcBef>
              <a:spcAft>
                <a:spcPts val="1200"/>
              </a:spcAft>
              <a:buNone/>
            </a:pPr>
            <a:r>
              <a:rPr lang="en" sz="1800"/>
              <a:t>  Risk</a:t>
            </a:r>
          </a:p>
          <a:p>
            <a:pPr lvl="0">
              <a:spcBef>
                <a:spcPts val="0"/>
              </a:spcBef>
              <a:spcAft>
                <a:spcPts val="1200"/>
              </a:spcAft>
              <a:buNone/>
            </a:pPr>
            <a:r>
              <a:rPr lang="en" sz="1800"/>
              <a:t>  Stakeholder</a:t>
            </a:r>
          </a:p>
        </p:txBody>
      </p:sp>
      <p:sp>
        <p:nvSpPr>
          <p:cNvPr id="148" name="Shape 148"/>
          <p:cNvSpPr txBox="1"/>
          <p:nvPr/>
        </p:nvSpPr>
        <p:spPr>
          <a:xfrm>
            <a:off x="3661675" y="869500"/>
            <a:ext cx="5155800" cy="3588300"/>
          </a:xfrm>
          <a:prstGeom prst="rect">
            <a:avLst/>
          </a:prstGeom>
          <a:noFill/>
          <a:ln>
            <a:noFill/>
          </a:ln>
        </p:spPr>
        <p:txBody>
          <a:bodyPr wrap="square" lIns="91425" tIns="91425" rIns="91425" bIns="91425" anchor="t" anchorCtr="0">
            <a:noAutofit/>
          </a:bodyPr>
          <a:lstStyle/>
          <a:p>
            <a:pPr marL="457200" lvl="0" indent="-342900" rtl="0">
              <a:lnSpc>
                <a:spcPct val="115000"/>
              </a:lnSpc>
              <a:spcBef>
                <a:spcPts val="0"/>
              </a:spcBef>
              <a:spcAft>
                <a:spcPts val="1200"/>
              </a:spcAft>
              <a:buClr>
                <a:srgbClr val="252525"/>
              </a:buClr>
              <a:buSzPct val="100000"/>
              <a:buFont typeface="Roboto"/>
              <a:buAutoNum type="arabicPeriod"/>
            </a:pPr>
            <a:r>
              <a:rPr lang="en" sz="1800" dirty="0">
                <a:solidFill>
                  <a:srgbClr val="252525"/>
                </a:solidFill>
                <a:latin typeface="Roboto"/>
                <a:ea typeface="Roboto"/>
                <a:cs typeface="Roboto"/>
                <a:sym typeface="Roboto"/>
              </a:rPr>
              <a:t>Completed master course ready to copy for instructor facilitation</a:t>
            </a:r>
          </a:p>
          <a:p>
            <a:pPr marL="457200" lvl="0" indent="-342900" rtl="0">
              <a:lnSpc>
                <a:spcPct val="115000"/>
              </a:lnSpc>
              <a:spcBef>
                <a:spcPts val="0"/>
              </a:spcBef>
              <a:spcAft>
                <a:spcPts val="1200"/>
              </a:spcAft>
              <a:buClr>
                <a:srgbClr val="252525"/>
              </a:buClr>
              <a:buSzPct val="100000"/>
              <a:buFont typeface="Roboto"/>
              <a:buAutoNum type="arabicPeriod"/>
            </a:pPr>
            <a:r>
              <a:rPr lang="en" sz="1800" dirty="0">
                <a:solidFill>
                  <a:srgbClr val="252525"/>
                </a:solidFill>
                <a:latin typeface="Roboto"/>
                <a:ea typeface="Roboto"/>
                <a:cs typeface="Roboto"/>
                <a:sym typeface="Roboto"/>
              </a:rPr>
              <a:t>Completed by the master copy deadline prior to the beginning of the semester</a:t>
            </a:r>
          </a:p>
          <a:p>
            <a:pPr marL="457200" lvl="0" indent="-342900" rtl="0">
              <a:lnSpc>
                <a:spcPct val="115000"/>
              </a:lnSpc>
              <a:spcBef>
                <a:spcPts val="0"/>
              </a:spcBef>
              <a:spcAft>
                <a:spcPts val="1200"/>
              </a:spcAft>
              <a:buClr>
                <a:srgbClr val="252525"/>
              </a:buClr>
              <a:buSzPct val="100000"/>
              <a:buFont typeface="Roboto"/>
              <a:buAutoNum type="arabicPeriod"/>
            </a:pPr>
            <a:r>
              <a:rPr lang="en" sz="1800" dirty="0">
                <a:solidFill>
                  <a:srgbClr val="252525"/>
                </a:solidFill>
                <a:latin typeface="Roboto"/>
                <a:ea typeface="Roboto"/>
                <a:cs typeface="Roboto"/>
                <a:sym typeface="Roboto"/>
              </a:rPr>
              <a:t>Office closure for hazardous weather</a:t>
            </a:r>
          </a:p>
          <a:p>
            <a:pPr marL="457200" lvl="0" indent="-342900" rtl="0">
              <a:lnSpc>
                <a:spcPct val="115000"/>
              </a:lnSpc>
              <a:spcBef>
                <a:spcPts val="0"/>
              </a:spcBef>
              <a:spcAft>
                <a:spcPts val="1200"/>
              </a:spcAft>
              <a:buClr>
                <a:srgbClr val="252525"/>
              </a:buClr>
              <a:buSzPct val="100000"/>
              <a:buFont typeface="Roboto"/>
              <a:buAutoNum type="arabicPeriod"/>
            </a:pPr>
            <a:r>
              <a:rPr lang="en" sz="1800" dirty="0">
                <a:solidFill>
                  <a:srgbClr val="252525"/>
                </a:solidFill>
                <a:latin typeface="Roboto"/>
                <a:ea typeface="Roboto"/>
                <a:cs typeface="Roboto"/>
                <a:sym typeface="Roboto"/>
              </a:rPr>
              <a:t>Student, parent, and teacher</a:t>
            </a:r>
          </a:p>
          <a:p>
            <a:pPr marL="457200" lvl="0" indent="-342900" rtl="0">
              <a:lnSpc>
                <a:spcPct val="115000"/>
              </a:lnSpc>
              <a:spcBef>
                <a:spcPts val="0"/>
              </a:spcBef>
              <a:spcAft>
                <a:spcPts val="1200"/>
              </a:spcAft>
              <a:buClr>
                <a:srgbClr val="252525"/>
              </a:buClr>
              <a:buSzPct val="100000"/>
              <a:buFont typeface="Roboto"/>
              <a:buAutoNum type="arabicPeriod"/>
            </a:pPr>
            <a:r>
              <a:rPr lang="en" sz="1800" dirty="0">
                <a:solidFill>
                  <a:srgbClr val="252525"/>
                </a:solidFill>
                <a:latin typeface="Roboto"/>
                <a:ea typeface="Roboto"/>
                <a:cs typeface="Roboto"/>
                <a:sym typeface="Roboto"/>
              </a:rPr>
              <a:t>Meets quality standards (e.g., QM Rubric)</a:t>
            </a:r>
          </a:p>
          <a:p>
            <a:pPr marL="457200" lvl="0" indent="-342900" rtl="0">
              <a:lnSpc>
                <a:spcPct val="115000"/>
              </a:lnSpc>
              <a:spcBef>
                <a:spcPts val="0"/>
              </a:spcBef>
              <a:spcAft>
                <a:spcPts val="1200"/>
              </a:spcAft>
              <a:buClr>
                <a:srgbClr val="252525"/>
              </a:buClr>
              <a:buSzPct val="100000"/>
              <a:buFont typeface="Roboto"/>
              <a:buAutoNum type="arabicPeriod"/>
            </a:pPr>
            <a:r>
              <a:rPr lang="en" sz="1800" dirty="0">
                <a:solidFill>
                  <a:srgbClr val="252525"/>
                </a:solidFill>
                <a:latin typeface="Roboto"/>
                <a:ea typeface="Roboto"/>
                <a:cs typeface="Roboto"/>
                <a:sym typeface="Roboto"/>
              </a:rPr>
              <a:t>ID and Subject Matter Expert</a:t>
            </a:r>
          </a:p>
          <a:p>
            <a:pPr lvl="0" rtl="0">
              <a:lnSpc>
                <a:spcPct val="115000"/>
              </a:lnSpc>
              <a:spcBef>
                <a:spcPts val="0"/>
              </a:spcBef>
              <a:buNone/>
            </a:pPr>
            <a:endParaRPr sz="1800" dirty="0">
              <a:solidFill>
                <a:srgbClr val="252525"/>
              </a:solidFill>
              <a:highlight>
                <a:srgbClr val="FFFFFF"/>
              </a:highlight>
              <a:latin typeface="Roboto"/>
              <a:ea typeface="Roboto"/>
              <a:cs typeface="Roboto"/>
              <a:sym typeface="Roboto"/>
            </a:endParaRPr>
          </a:p>
        </p:txBody>
      </p:sp>
    </p:spTree>
  </p:cSld>
  <p:clrMapOvr>
    <a:masterClrMapping/>
  </p:clrMapOvr>
  <mc:AlternateContent xmlns:mc="http://schemas.openxmlformats.org/markup-compatibility/2006" xmlns:p14="http://schemas.microsoft.com/office/powerpoint/2010/main">
    <mc:Choice Requires="p14">
      <p:transition spd="slow">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8">
                                            <p:txEl>
                                              <p:pRg st="0" end="0"/>
                                            </p:txEl>
                                          </p:spTgt>
                                        </p:tgtEl>
                                        <p:attrNameLst>
                                          <p:attrName>style.visibility</p:attrName>
                                        </p:attrNameLst>
                                      </p:cBhvr>
                                      <p:to>
                                        <p:strVal val="visible"/>
                                      </p:to>
                                    </p:set>
                                    <p:animEffect transition="in" filter="fade">
                                      <p:cBhvr>
                                        <p:cTn id="7" dur="1000"/>
                                        <p:tgtEl>
                                          <p:spTgt spid="14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8">
                                            <p:txEl>
                                              <p:pRg st="1" end="1"/>
                                            </p:txEl>
                                          </p:spTgt>
                                        </p:tgtEl>
                                        <p:attrNameLst>
                                          <p:attrName>style.visibility</p:attrName>
                                        </p:attrNameLst>
                                      </p:cBhvr>
                                      <p:to>
                                        <p:strVal val="visible"/>
                                      </p:to>
                                    </p:set>
                                    <p:animEffect transition="in" filter="fade">
                                      <p:cBhvr>
                                        <p:cTn id="12" dur="1000"/>
                                        <p:tgtEl>
                                          <p:spTgt spid="14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8">
                                            <p:txEl>
                                              <p:pRg st="2" end="2"/>
                                            </p:txEl>
                                          </p:spTgt>
                                        </p:tgtEl>
                                        <p:attrNameLst>
                                          <p:attrName>style.visibility</p:attrName>
                                        </p:attrNameLst>
                                      </p:cBhvr>
                                      <p:to>
                                        <p:strVal val="visible"/>
                                      </p:to>
                                    </p:set>
                                    <p:animEffect transition="in" filter="fade">
                                      <p:cBhvr>
                                        <p:cTn id="17" dur="1000"/>
                                        <p:tgtEl>
                                          <p:spTgt spid="14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8">
                                            <p:txEl>
                                              <p:pRg st="3" end="3"/>
                                            </p:txEl>
                                          </p:spTgt>
                                        </p:tgtEl>
                                        <p:attrNameLst>
                                          <p:attrName>style.visibility</p:attrName>
                                        </p:attrNameLst>
                                      </p:cBhvr>
                                      <p:to>
                                        <p:strVal val="visible"/>
                                      </p:to>
                                    </p:set>
                                    <p:animEffect transition="in" filter="fade">
                                      <p:cBhvr>
                                        <p:cTn id="22" dur="1000"/>
                                        <p:tgtEl>
                                          <p:spTgt spid="14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8">
                                            <p:txEl>
                                              <p:pRg st="4" end="4"/>
                                            </p:txEl>
                                          </p:spTgt>
                                        </p:tgtEl>
                                        <p:attrNameLst>
                                          <p:attrName>style.visibility</p:attrName>
                                        </p:attrNameLst>
                                      </p:cBhvr>
                                      <p:to>
                                        <p:strVal val="visible"/>
                                      </p:to>
                                    </p:set>
                                    <p:animEffect transition="in" filter="fade">
                                      <p:cBhvr>
                                        <p:cTn id="27" dur="1000"/>
                                        <p:tgtEl>
                                          <p:spTgt spid="14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48">
                                            <p:txEl>
                                              <p:pRg st="5" end="5"/>
                                            </p:txEl>
                                          </p:spTgt>
                                        </p:tgtEl>
                                        <p:attrNameLst>
                                          <p:attrName>style.visibility</p:attrName>
                                        </p:attrNameLst>
                                      </p:cBhvr>
                                      <p:to>
                                        <p:strVal val="visible"/>
                                      </p:to>
                                    </p:set>
                                    <p:animEffect transition="in" filter="fade">
                                      <p:cBhvr>
                                        <p:cTn id="32" dur="1000"/>
                                        <p:tgtEl>
                                          <p:spTgt spid="14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Shape 153"/>
          <p:cNvSpPr txBox="1">
            <a:spLocks noGrp="1"/>
          </p:cNvSpPr>
          <p:nvPr>
            <p:ph type="title" idx="4294967295"/>
          </p:nvPr>
        </p:nvSpPr>
        <p:spPr>
          <a:xfrm>
            <a:off x="773700" y="1663450"/>
            <a:ext cx="7596600" cy="761700"/>
          </a:xfrm>
          <a:prstGeom prst="rect">
            <a:avLst/>
          </a:prstGeom>
        </p:spPr>
        <p:txBody>
          <a:bodyPr wrap="square" lIns="91425" tIns="91425" rIns="91425" bIns="91425" anchor="ctr" anchorCtr="0">
            <a:noAutofit/>
          </a:bodyPr>
          <a:lstStyle/>
          <a:p>
            <a:pPr lvl="0" algn="ctr" rtl="0">
              <a:spcBef>
                <a:spcPts val="0"/>
              </a:spcBef>
              <a:buNone/>
            </a:pPr>
            <a:r>
              <a:rPr lang="en">
                <a:solidFill>
                  <a:schemeClr val="lt2"/>
                </a:solidFill>
              </a:rPr>
              <a:t>Who are your stakeholders?</a:t>
            </a:r>
          </a:p>
        </p:txBody>
      </p:sp>
      <p:cxnSp>
        <p:nvCxnSpPr>
          <p:cNvPr id="154" name="Shape 154"/>
          <p:cNvCxnSpPr/>
          <p:nvPr/>
        </p:nvCxnSpPr>
        <p:spPr>
          <a:xfrm>
            <a:off x="4295550" y="2693400"/>
            <a:ext cx="552900" cy="0"/>
          </a:xfrm>
          <a:prstGeom prst="straightConnector1">
            <a:avLst/>
          </a:prstGeom>
          <a:noFill/>
          <a:ln w="28575" cap="flat" cmpd="sng">
            <a:solidFill>
              <a:schemeClr val="dk1"/>
            </a:solidFill>
            <a:prstDash val="solid"/>
            <a:round/>
            <a:headEnd type="none" w="med" len="med"/>
            <a:tailEnd type="none" w="med" len="med"/>
          </a:ln>
        </p:spPr>
      </p:cxnSp>
      <p:sp>
        <p:nvSpPr>
          <p:cNvPr id="155" name="Shape 155"/>
          <p:cNvSpPr txBox="1">
            <a:spLocks noGrp="1"/>
          </p:cNvSpPr>
          <p:nvPr>
            <p:ph type="body" idx="4294967295"/>
          </p:nvPr>
        </p:nvSpPr>
        <p:spPr>
          <a:xfrm>
            <a:off x="773700" y="2961650"/>
            <a:ext cx="7596600" cy="518400"/>
          </a:xfrm>
          <a:prstGeom prst="rect">
            <a:avLst/>
          </a:prstGeom>
        </p:spPr>
        <p:txBody>
          <a:bodyPr wrap="square" lIns="91425" tIns="91425" rIns="91425" bIns="91425" anchor="t" anchorCtr="0">
            <a:noAutofit/>
          </a:bodyPr>
          <a:lstStyle/>
          <a:p>
            <a:pPr lvl="0" algn="ctr" rtl="0">
              <a:lnSpc>
                <a:spcPct val="100000"/>
              </a:lnSpc>
              <a:spcBef>
                <a:spcPts val="0"/>
              </a:spcBef>
              <a:spcAft>
                <a:spcPts val="0"/>
              </a:spcAft>
              <a:buNone/>
            </a:pPr>
            <a:r>
              <a:rPr lang="en"/>
              <a:t>- In less than 60 seconds … Whose interest is affected? -</a:t>
            </a:r>
          </a:p>
        </p:txBody>
      </p:sp>
    </p:spTree>
  </p:cSld>
  <p:clrMapOvr>
    <a:masterClrMapping/>
  </p:clrMapOvr>
  <p:transition xmlns:p14="http://schemas.microsoft.com/office/powerpoint/2010/main" spd="slow">
    <p:push dir="r"/>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Shape 160"/>
          <p:cNvSpPr txBox="1">
            <a:spLocks noGrp="1"/>
          </p:cNvSpPr>
          <p:nvPr>
            <p:ph type="title"/>
          </p:nvPr>
        </p:nvSpPr>
        <p:spPr>
          <a:xfrm>
            <a:off x="311700" y="1249225"/>
            <a:ext cx="8520600" cy="1890600"/>
          </a:xfrm>
          <a:prstGeom prst="rect">
            <a:avLst/>
          </a:prstGeom>
        </p:spPr>
        <p:txBody>
          <a:bodyPr wrap="square" lIns="91425" tIns="91425" rIns="91425" bIns="91425" anchor="b" anchorCtr="0">
            <a:noAutofit/>
          </a:bodyPr>
          <a:lstStyle/>
          <a:p>
            <a:pPr lvl="0" rtl="0">
              <a:spcBef>
                <a:spcPts val="0"/>
              </a:spcBef>
              <a:buNone/>
            </a:pPr>
            <a:r>
              <a:rPr lang="en" dirty="0"/>
              <a:t>50%</a:t>
            </a:r>
          </a:p>
        </p:txBody>
      </p:sp>
      <p:sp>
        <p:nvSpPr>
          <p:cNvPr id="161" name="Shape 161"/>
          <p:cNvSpPr txBox="1">
            <a:spLocks noGrp="1"/>
          </p:cNvSpPr>
          <p:nvPr>
            <p:ph type="body" idx="1"/>
          </p:nvPr>
        </p:nvSpPr>
        <p:spPr>
          <a:xfrm>
            <a:off x="1148100" y="3304624"/>
            <a:ext cx="6847800" cy="1496233"/>
          </a:xfrm>
          <a:prstGeom prst="rect">
            <a:avLst/>
          </a:prstGeom>
        </p:spPr>
        <p:txBody>
          <a:bodyPr wrap="square" lIns="91425" tIns="91425" rIns="91425" bIns="91425" anchor="t" anchorCtr="0">
            <a:noAutofit/>
          </a:bodyPr>
          <a:lstStyle/>
          <a:p>
            <a:pPr lvl="0" rtl="0">
              <a:spcBef>
                <a:spcPts val="0"/>
              </a:spcBef>
              <a:buNone/>
            </a:pPr>
            <a:r>
              <a:rPr lang="en" sz="2400" dirty="0"/>
              <a:t>Percentage of conflict that arises because of </a:t>
            </a:r>
            <a:r>
              <a:rPr lang="en" sz="2400" b="1" i="1" dirty="0"/>
              <a:t>schedules</a:t>
            </a:r>
            <a:r>
              <a:rPr lang="en" sz="2400" dirty="0"/>
              <a:t>, resources, and priorities</a:t>
            </a:r>
            <a:r>
              <a:rPr lang="en" sz="2400" dirty="0" smtClean="0"/>
              <a:t>.</a:t>
            </a:r>
            <a:endParaRPr lang="en-US" sz="2400" dirty="0" smtClean="0"/>
          </a:p>
          <a:p>
            <a:pPr lvl="0" algn="r" rtl="0">
              <a:spcBef>
                <a:spcPts val="0"/>
              </a:spcBef>
              <a:buNone/>
            </a:pPr>
            <a:r>
              <a:rPr lang="en-US" sz="1200" dirty="0" smtClean="0"/>
              <a:t>Andy Crowe, </a:t>
            </a:r>
            <a:r>
              <a:rPr lang="en-US" sz="1200" i="1" dirty="0" smtClean="0"/>
              <a:t>The PMP Exam</a:t>
            </a:r>
            <a:r>
              <a:rPr lang="en-US" sz="1200" dirty="0" smtClean="0"/>
              <a:t> (5</a:t>
            </a:r>
            <a:r>
              <a:rPr lang="en-US" sz="1200" baseline="30000" dirty="0" smtClean="0"/>
              <a:t>th</a:t>
            </a:r>
            <a:r>
              <a:rPr lang="en-US" sz="1200" dirty="0" smtClean="0"/>
              <a:t> ed.)</a:t>
            </a:r>
            <a:endParaRPr lang="en" sz="1200" dirty="0"/>
          </a:p>
        </p:txBody>
      </p:sp>
    </p:spTree>
  </p:cSld>
  <p:clrMapOvr>
    <a:masterClrMapping/>
  </p:clrMapOvr>
  <mc:AlternateContent xmlns:mc="http://schemas.openxmlformats.org/markup-compatibility/2006" xmlns:p14="http://schemas.microsoft.com/office/powerpoint/2010/main">
    <mc:Choice Requires="p14">
      <p:transition spd="slow">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Shape 166"/>
          <p:cNvSpPr txBox="1">
            <a:spLocks noGrp="1"/>
          </p:cNvSpPr>
          <p:nvPr>
            <p:ph type="title"/>
          </p:nvPr>
        </p:nvSpPr>
        <p:spPr>
          <a:xfrm>
            <a:off x="460950" y="2065350"/>
            <a:ext cx="8222100" cy="1012800"/>
          </a:xfrm>
          <a:prstGeom prst="rect">
            <a:avLst/>
          </a:prstGeom>
        </p:spPr>
        <p:txBody>
          <a:bodyPr wrap="square" lIns="91425" tIns="91425" rIns="91425" bIns="91425" anchor="ctr" anchorCtr="0">
            <a:noAutofit/>
          </a:bodyPr>
          <a:lstStyle/>
          <a:p>
            <a:pPr lvl="0">
              <a:spcBef>
                <a:spcPts val="0"/>
              </a:spcBef>
              <a:buNone/>
            </a:pPr>
            <a:r>
              <a:rPr lang="en"/>
              <a:t>Managing the </a:t>
            </a:r>
            <a:r>
              <a:rPr lang="en" b="1" u="sng"/>
              <a:t>Project</a:t>
            </a:r>
            <a:r>
              <a:rPr lang="en"/>
              <a:t> Team</a:t>
            </a:r>
          </a:p>
        </p:txBody>
      </p:sp>
    </p:spTree>
  </p:cSld>
  <p:clrMapOvr>
    <a:masterClrMapping/>
  </p:clrMapOvr>
  <mc:AlternateContent xmlns:mc="http://schemas.openxmlformats.org/markup-compatibility/2006" xmlns:p14="http://schemas.microsoft.com/office/powerpoint/2010/main">
    <mc:Choice Requires="p14">
      <p:transition spd="slow">
        <p14:prism/>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Shape 171"/>
          <p:cNvSpPr txBox="1">
            <a:spLocks noGrp="1"/>
          </p:cNvSpPr>
          <p:nvPr>
            <p:ph type="title"/>
          </p:nvPr>
        </p:nvSpPr>
        <p:spPr>
          <a:xfrm>
            <a:off x="226077" y="357800"/>
            <a:ext cx="2808000" cy="953400"/>
          </a:xfrm>
          <a:prstGeom prst="rect">
            <a:avLst/>
          </a:prstGeom>
        </p:spPr>
        <p:txBody>
          <a:bodyPr wrap="square" lIns="91425" tIns="91425" rIns="91425" bIns="91425" anchor="b" anchorCtr="0">
            <a:noAutofit/>
          </a:bodyPr>
          <a:lstStyle/>
          <a:p>
            <a:pPr lvl="0" algn="ctr">
              <a:spcBef>
                <a:spcPts val="0"/>
              </a:spcBef>
              <a:buNone/>
            </a:pPr>
            <a:r>
              <a:rPr lang="en"/>
              <a:t>Triple Constraint</a:t>
            </a:r>
          </a:p>
        </p:txBody>
      </p:sp>
      <p:sp>
        <p:nvSpPr>
          <p:cNvPr id="172" name="Shape 172"/>
          <p:cNvSpPr txBox="1">
            <a:spLocks noGrp="1"/>
          </p:cNvSpPr>
          <p:nvPr>
            <p:ph type="body" idx="1"/>
          </p:nvPr>
        </p:nvSpPr>
        <p:spPr>
          <a:xfrm>
            <a:off x="226075" y="1465800"/>
            <a:ext cx="2808000" cy="3163500"/>
          </a:xfrm>
          <a:prstGeom prst="rect">
            <a:avLst/>
          </a:prstGeom>
        </p:spPr>
        <p:txBody>
          <a:bodyPr wrap="square" lIns="91425" tIns="91425" rIns="91425" bIns="91425" anchor="t" anchorCtr="0">
            <a:noAutofit/>
          </a:bodyPr>
          <a:lstStyle/>
          <a:p>
            <a:pPr marL="457200" lvl="0" indent="0" rtl="0">
              <a:spcBef>
                <a:spcPts val="0"/>
              </a:spcBef>
              <a:buNone/>
            </a:pPr>
            <a:endParaRPr sz="1800"/>
          </a:p>
          <a:p>
            <a:pPr marL="457200" lvl="0" indent="0">
              <a:spcBef>
                <a:spcPts val="0"/>
              </a:spcBef>
              <a:buNone/>
            </a:pPr>
            <a:r>
              <a:rPr lang="en" sz="1800"/>
              <a:t>Work/Quality</a:t>
            </a:r>
          </a:p>
          <a:p>
            <a:pPr marL="457200" lvl="0" indent="0">
              <a:spcBef>
                <a:spcPts val="0"/>
              </a:spcBef>
              <a:buNone/>
            </a:pPr>
            <a:r>
              <a:rPr lang="en" sz="1800"/>
              <a:t>Schedule</a:t>
            </a:r>
          </a:p>
          <a:p>
            <a:pPr marL="457200" lvl="0" indent="0">
              <a:spcBef>
                <a:spcPts val="0"/>
              </a:spcBef>
              <a:buNone/>
            </a:pPr>
            <a:r>
              <a:rPr lang="en" sz="1800"/>
              <a:t>Resources</a:t>
            </a:r>
          </a:p>
          <a:p>
            <a:pPr lvl="0">
              <a:spcBef>
                <a:spcPts val="0"/>
              </a:spcBef>
              <a:buNone/>
            </a:pPr>
            <a:endParaRPr/>
          </a:p>
        </p:txBody>
      </p:sp>
      <p:pic>
        <p:nvPicPr>
          <p:cNvPr id="173" name="Shape 173"/>
          <p:cNvPicPr preferRelativeResize="0"/>
          <p:nvPr/>
        </p:nvPicPr>
        <p:blipFill>
          <a:blip r:embed="rId3">
            <a:alphaModFix/>
          </a:blip>
          <a:stretch>
            <a:fillRect/>
          </a:stretch>
        </p:blipFill>
        <p:spPr>
          <a:xfrm>
            <a:off x="3313174" y="777650"/>
            <a:ext cx="5830824" cy="358819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prism/>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Shape 178"/>
          <p:cNvSpPr txBox="1">
            <a:spLocks noGrp="1"/>
          </p:cNvSpPr>
          <p:nvPr>
            <p:ph type="title"/>
          </p:nvPr>
        </p:nvSpPr>
        <p:spPr>
          <a:xfrm>
            <a:off x="265500" y="1233175"/>
            <a:ext cx="4045200" cy="1482300"/>
          </a:xfrm>
          <a:prstGeom prst="rect">
            <a:avLst/>
          </a:prstGeom>
        </p:spPr>
        <p:txBody>
          <a:bodyPr wrap="square" lIns="91425" tIns="91425" rIns="91425" bIns="91425" anchor="b" anchorCtr="0">
            <a:noAutofit/>
          </a:bodyPr>
          <a:lstStyle/>
          <a:p>
            <a:pPr lvl="0">
              <a:spcBef>
                <a:spcPts val="0"/>
              </a:spcBef>
              <a:buNone/>
            </a:pPr>
            <a:r>
              <a:rPr lang="en"/>
              <a:t>95 Deliverables</a:t>
            </a:r>
          </a:p>
        </p:txBody>
      </p:sp>
      <p:sp>
        <p:nvSpPr>
          <p:cNvPr id="179" name="Shape 179"/>
          <p:cNvSpPr txBox="1">
            <a:spLocks noGrp="1"/>
          </p:cNvSpPr>
          <p:nvPr>
            <p:ph type="body" idx="2"/>
          </p:nvPr>
        </p:nvSpPr>
        <p:spPr>
          <a:xfrm>
            <a:off x="4939500" y="724200"/>
            <a:ext cx="3837000" cy="3695100"/>
          </a:xfrm>
          <a:prstGeom prst="rect">
            <a:avLst/>
          </a:prstGeom>
        </p:spPr>
        <p:txBody>
          <a:bodyPr wrap="square" lIns="91425" tIns="91425" rIns="91425" bIns="91425" anchor="ctr" anchorCtr="0">
            <a:noAutofit/>
          </a:bodyPr>
          <a:lstStyle/>
          <a:p>
            <a:pPr lvl="0">
              <a:spcBef>
                <a:spcPts val="0"/>
              </a:spcBef>
              <a:buNone/>
            </a:pPr>
            <a:endParaRPr/>
          </a:p>
        </p:txBody>
      </p:sp>
      <p:sp>
        <p:nvSpPr>
          <p:cNvPr id="180" name="Shape 180"/>
          <p:cNvSpPr txBox="1">
            <a:spLocks noGrp="1"/>
          </p:cNvSpPr>
          <p:nvPr>
            <p:ph type="subTitle" idx="1"/>
          </p:nvPr>
        </p:nvSpPr>
        <p:spPr>
          <a:xfrm>
            <a:off x="265500" y="2779477"/>
            <a:ext cx="4045200" cy="1639799"/>
          </a:xfrm>
          <a:prstGeom prst="rect">
            <a:avLst/>
          </a:prstGeom>
        </p:spPr>
        <p:txBody>
          <a:bodyPr wrap="square" lIns="91425" tIns="91425" rIns="91425" bIns="91425" anchor="t" anchorCtr="0">
            <a:noAutofit/>
          </a:bodyPr>
          <a:lstStyle/>
          <a:p>
            <a:pPr lvl="0">
              <a:spcBef>
                <a:spcPts val="0"/>
              </a:spcBef>
              <a:buNone/>
            </a:pPr>
            <a:r>
              <a:rPr lang="en" sz="2400" u="sng"/>
              <a:t>3 Phases</a:t>
            </a:r>
          </a:p>
          <a:p>
            <a:pPr lvl="0">
              <a:spcBef>
                <a:spcPts val="0"/>
              </a:spcBef>
              <a:buNone/>
            </a:pPr>
            <a:r>
              <a:rPr lang="en" sz="2400"/>
              <a:t>Design</a:t>
            </a:r>
          </a:p>
          <a:p>
            <a:pPr lvl="0">
              <a:spcBef>
                <a:spcPts val="0"/>
              </a:spcBef>
              <a:buNone/>
            </a:pPr>
            <a:r>
              <a:rPr lang="en" sz="2400"/>
              <a:t>Develop</a:t>
            </a:r>
          </a:p>
          <a:p>
            <a:pPr lvl="0">
              <a:spcBef>
                <a:spcPts val="0"/>
              </a:spcBef>
              <a:buNone/>
            </a:pPr>
            <a:r>
              <a:rPr lang="en" sz="2400"/>
              <a:t>Document</a:t>
            </a:r>
          </a:p>
        </p:txBody>
      </p:sp>
      <p:pic>
        <p:nvPicPr>
          <p:cNvPr id="181" name="Shape 181"/>
          <p:cNvPicPr preferRelativeResize="0"/>
          <p:nvPr/>
        </p:nvPicPr>
        <p:blipFill>
          <a:blip r:embed="rId3">
            <a:alphaModFix/>
          </a:blip>
          <a:stretch>
            <a:fillRect/>
          </a:stretch>
        </p:blipFill>
        <p:spPr>
          <a:xfrm>
            <a:off x="4593924" y="1495899"/>
            <a:ext cx="4528147" cy="2151698"/>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flip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pic>
        <p:nvPicPr>
          <p:cNvPr id="186" name="Shape 186"/>
          <p:cNvPicPr preferRelativeResize="0"/>
          <p:nvPr/>
        </p:nvPicPr>
        <p:blipFill>
          <a:blip r:embed="rId3">
            <a:alphaModFix/>
          </a:blip>
          <a:stretch>
            <a:fillRect/>
          </a:stretch>
        </p:blipFill>
        <p:spPr>
          <a:xfrm>
            <a:off x="661300" y="318400"/>
            <a:ext cx="3650573" cy="4724275"/>
          </a:xfrm>
          <a:prstGeom prst="rect">
            <a:avLst/>
          </a:prstGeom>
          <a:noFill/>
          <a:ln>
            <a:noFill/>
          </a:ln>
        </p:spPr>
      </p:pic>
      <p:pic>
        <p:nvPicPr>
          <p:cNvPr id="187" name="Shape 187"/>
          <p:cNvPicPr preferRelativeResize="0"/>
          <p:nvPr/>
        </p:nvPicPr>
        <p:blipFill>
          <a:blip r:embed="rId4">
            <a:alphaModFix/>
          </a:blip>
          <a:stretch>
            <a:fillRect/>
          </a:stretch>
        </p:blipFill>
        <p:spPr>
          <a:xfrm>
            <a:off x="4788325" y="318400"/>
            <a:ext cx="3650573" cy="4724271"/>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471900" y="738725"/>
            <a:ext cx="8222100" cy="767700"/>
          </a:xfrm>
          <a:prstGeom prst="rect">
            <a:avLst/>
          </a:prstGeom>
        </p:spPr>
        <p:txBody>
          <a:bodyPr wrap="square" lIns="91425" tIns="91425" rIns="91425" bIns="91425" anchor="b" anchorCtr="0">
            <a:noAutofit/>
          </a:bodyPr>
          <a:lstStyle/>
          <a:p>
            <a:pPr lvl="0">
              <a:spcBef>
                <a:spcPts val="0"/>
              </a:spcBef>
              <a:buNone/>
            </a:pPr>
            <a:r>
              <a:rPr lang="en"/>
              <a:t>Clay Alan Ham, PhD, PMP</a:t>
            </a:r>
          </a:p>
        </p:txBody>
      </p:sp>
      <p:sp>
        <p:nvSpPr>
          <p:cNvPr id="74" name="Shape 74"/>
          <p:cNvSpPr txBox="1">
            <a:spLocks noGrp="1"/>
          </p:cNvSpPr>
          <p:nvPr>
            <p:ph type="body" idx="1"/>
          </p:nvPr>
        </p:nvSpPr>
        <p:spPr>
          <a:xfrm>
            <a:off x="471900" y="1919075"/>
            <a:ext cx="8222100" cy="2710200"/>
          </a:xfrm>
          <a:prstGeom prst="rect">
            <a:avLst/>
          </a:prstGeom>
        </p:spPr>
        <p:txBody>
          <a:bodyPr wrap="square" lIns="91425" tIns="91425" rIns="91425" bIns="91425" anchor="t" anchorCtr="0">
            <a:noAutofit/>
          </a:bodyPr>
          <a:lstStyle/>
          <a:p>
            <a:pPr lvl="0">
              <a:spcBef>
                <a:spcPts val="0"/>
              </a:spcBef>
              <a:spcAft>
                <a:spcPts val="800"/>
              </a:spcAft>
              <a:buNone/>
            </a:pPr>
            <a:r>
              <a:rPr lang="en"/>
              <a:t>HE &amp; HE Administration</a:t>
            </a:r>
          </a:p>
          <a:p>
            <a:pPr lvl="0">
              <a:spcBef>
                <a:spcPts val="0"/>
              </a:spcBef>
              <a:spcAft>
                <a:spcPts val="800"/>
              </a:spcAft>
              <a:buNone/>
            </a:pPr>
            <a:r>
              <a:rPr lang="en"/>
              <a:t>HE Accreditation</a:t>
            </a:r>
          </a:p>
          <a:p>
            <a:pPr lvl="0">
              <a:spcBef>
                <a:spcPts val="0"/>
              </a:spcBef>
              <a:spcAft>
                <a:spcPts val="800"/>
              </a:spcAft>
              <a:buNone/>
            </a:pPr>
            <a:r>
              <a:rPr lang="en"/>
              <a:t>SC K-12 Online Program</a:t>
            </a:r>
          </a:p>
          <a:p>
            <a:pPr lvl="0">
              <a:spcBef>
                <a:spcPts val="0"/>
              </a:spcBef>
              <a:spcAft>
                <a:spcPts val="800"/>
              </a:spcAft>
              <a:buNone/>
            </a:pPr>
            <a:r>
              <a:rPr lang="en"/>
              <a:t>QM K-12/CPE Master Reviewer</a:t>
            </a:r>
          </a:p>
          <a:p>
            <a:pPr lvl="0" rtl="0">
              <a:spcBef>
                <a:spcPts val="0"/>
              </a:spcBef>
              <a:spcAft>
                <a:spcPts val="800"/>
              </a:spcAft>
              <a:buNone/>
            </a:pPr>
            <a:r>
              <a:rPr lang="en"/>
              <a:t>Certified PMP </a:t>
            </a:r>
          </a:p>
          <a:p>
            <a:pPr lvl="0">
              <a:spcBef>
                <a:spcPts val="0"/>
              </a:spcBef>
              <a:buNone/>
            </a:pPr>
            <a:r>
              <a:rPr lang="en"/>
              <a:t>cham@ed.sc.gov</a:t>
            </a:r>
          </a:p>
        </p:txBody>
      </p:sp>
      <p:pic>
        <p:nvPicPr>
          <p:cNvPr id="75" name="Shape 75"/>
          <p:cNvPicPr preferRelativeResize="0"/>
          <p:nvPr/>
        </p:nvPicPr>
        <p:blipFill>
          <a:blip r:embed="rId3">
            <a:alphaModFix/>
          </a:blip>
          <a:stretch>
            <a:fillRect/>
          </a:stretch>
        </p:blipFill>
        <p:spPr>
          <a:xfrm>
            <a:off x="5769812" y="3429125"/>
            <a:ext cx="2924175" cy="1200150"/>
          </a:xfrm>
          <a:prstGeom prst="rect">
            <a:avLst/>
          </a:prstGeom>
          <a:noFill/>
          <a:ln>
            <a:noFill/>
          </a:ln>
        </p:spPr>
      </p:pic>
    </p:spTree>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pic>
        <p:nvPicPr>
          <p:cNvPr id="192" name="Shape 192"/>
          <p:cNvPicPr preferRelativeResize="0"/>
          <p:nvPr/>
        </p:nvPicPr>
        <p:blipFill>
          <a:blip r:embed="rId3">
            <a:alphaModFix/>
          </a:blip>
          <a:stretch>
            <a:fillRect/>
          </a:stretch>
        </p:blipFill>
        <p:spPr>
          <a:xfrm>
            <a:off x="462050" y="176500"/>
            <a:ext cx="3701748" cy="4790523"/>
          </a:xfrm>
          <a:prstGeom prst="rect">
            <a:avLst/>
          </a:prstGeom>
          <a:noFill/>
          <a:ln>
            <a:noFill/>
          </a:ln>
        </p:spPr>
      </p:pic>
      <p:pic>
        <p:nvPicPr>
          <p:cNvPr id="193" name="Shape 193"/>
          <p:cNvPicPr preferRelativeResize="0"/>
          <p:nvPr/>
        </p:nvPicPr>
        <p:blipFill>
          <a:blip r:embed="rId4">
            <a:alphaModFix/>
          </a:blip>
          <a:stretch>
            <a:fillRect/>
          </a:stretch>
        </p:blipFill>
        <p:spPr>
          <a:xfrm>
            <a:off x="4825100" y="176500"/>
            <a:ext cx="3701748" cy="4790523"/>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pic>
        <p:nvPicPr>
          <p:cNvPr id="198" name="Shape 198"/>
          <p:cNvPicPr preferRelativeResize="0"/>
          <p:nvPr/>
        </p:nvPicPr>
        <p:blipFill>
          <a:blip r:embed="rId3">
            <a:alphaModFix/>
          </a:blip>
          <a:stretch>
            <a:fillRect/>
          </a:stretch>
        </p:blipFill>
        <p:spPr>
          <a:xfrm>
            <a:off x="5492586" y="48999"/>
            <a:ext cx="1685863" cy="5045524"/>
          </a:xfrm>
          <a:prstGeom prst="rect">
            <a:avLst/>
          </a:prstGeom>
          <a:noFill/>
          <a:ln>
            <a:noFill/>
          </a:ln>
        </p:spPr>
      </p:pic>
      <p:sp>
        <p:nvSpPr>
          <p:cNvPr id="199" name="Shape 199"/>
          <p:cNvSpPr txBox="1">
            <a:spLocks noGrp="1"/>
          </p:cNvSpPr>
          <p:nvPr>
            <p:ph type="title"/>
          </p:nvPr>
        </p:nvSpPr>
        <p:spPr>
          <a:xfrm>
            <a:off x="226077" y="357800"/>
            <a:ext cx="2808000" cy="953400"/>
          </a:xfrm>
          <a:prstGeom prst="rect">
            <a:avLst/>
          </a:prstGeom>
        </p:spPr>
        <p:txBody>
          <a:bodyPr wrap="square" lIns="91425" tIns="91425" rIns="91425" bIns="91425" anchor="b" anchorCtr="0">
            <a:noAutofit/>
          </a:bodyPr>
          <a:lstStyle/>
          <a:p>
            <a:pPr lvl="0" algn="ctr">
              <a:spcBef>
                <a:spcPts val="0"/>
              </a:spcBef>
              <a:buNone/>
            </a:pPr>
            <a:r>
              <a:rPr lang="en"/>
              <a:t>Design Course</a:t>
            </a:r>
          </a:p>
        </p:txBody>
      </p:sp>
      <p:sp>
        <p:nvSpPr>
          <p:cNvPr id="200" name="Shape 200"/>
          <p:cNvSpPr txBox="1">
            <a:spLocks noGrp="1"/>
          </p:cNvSpPr>
          <p:nvPr>
            <p:ph type="body" idx="1"/>
          </p:nvPr>
        </p:nvSpPr>
        <p:spPr>
          <a:xfrm>
            <a:off x="226075" y="1465800"/>
            <a:ext cx="2808000" cy="3163500"/>
          </a:xfrm>
          <a:prstGeom prst="rect">
            <a:avLst/>
          </a:prstGeom>
        </p:spPr>
        <p:txBody>
          <a:bodyPr wrap="square" lIns="91425" tIns="91425" rIns="91425" bIns="91425" anchor="t" anchorCtr="0">
            <a:noAutofit/>
          </a:bodyPr>
          <a:lstStyle/>
          <a:p>
            <a:pPr lvl="0">
              <a:spcBef>
                <a:spcPts val="0"/>
              </a:spcBef>
              <a:buNone/>
            </a:pPr>
            <a:r>
              <a:rPr lang="en" sz="1800" b="1" dirty="0"/>
              <a:t>Course/Unit Plans</a:t>
            </a:r>
          </a:p>
          <a:p>
            <a:pPr marL="457200" lvl="0" indent="-228600" rtl="0">
              <a:spcBef>
                <a:spcPts val="0"/>
              </a:spcBef>
              <a:spcAft>
                <a:spcPts val="1000"/>
              </a:spcAft>
            </a:pPr>
            <a:r>
              <a:rPr lang="en" dirty="0"/>
              <a:t>Course Objectives</a:t>
            </a:r>
          </a:p>
          <a:p>
            <a:pPr marL="457200" lvl="0" indent="-228600" rtl="0">
              <a:spcBef>
                <a:spcPts val="0"/>
              </a:spcBef>
              <a:spcAft>
                <a:spcPts val="1000"/>
              </a:spcAft>
            </a:pPr>
            <a:r>
              <a:rPr lang="en" dirty="0"/>
              <a:t>Final Assessments</a:t>
            </a:r>
          </a:p>
          <a:p>
            <a:pPr marL="457200" lvl="0" indent="-228600" rtl="0">
              <a:spcBef>
                <a:spcPts val="0"/>
              </a:spcBef>
              <a:spcAft>
                <a:spcPts val="1000"/>
              </a:spcAft>
            </a:pPr>
            <a:r>
              <a:rPr lang="en" dirty="0"/>
              <a:t>Scope/Sequence of Units</a:t>
            </a:r>
          </a:p>
          <a:p>
            <a:pPr marL="457200" lvl="0" indent="-228600" rtl="0">
              <a:spcBef>
                <a:spcPts val="0"/>
              </a:spcBef>
              <a:spcAft>
                <a:spcPts val="1000"/>
              </a:spcAft>
            </a:pPr>
            <a:r>
              <a:rPr lang="en" dirty="0"/>
              <a:t>Unit Objectives</a:t>
            </a:r>
          </a:p>
          <a:p>
            <a:pPr marL="457200" lvl="0" indent="-228600" rtl="0">
              <a:spcBef>
                <a:spcPts val="0"/>
              </a:spcBef>
              <a:spcAft>
                <a:spcPts val="1000"/>
              </a:spcAft>
            </a:pPr>
            <a:r>
              <a:rPr lang="en" dirty="0"/>
              <a:t>Unit Assessments</a:t>
            </a:r>
          </a:p>
          <a:p>
            <a:pPr marL="457200" lvl="0" indent="-228600" rtl="0">
              <a:spcBef>
                <a:spcPts val="0"/>
              </a:spcBef>
              <a:spcAft>
                <a:spcPts val="1000"/>
              </a:spcAft>
            </a:pPr>
            <a:r>
              <a:rPr lang="en" dirty="0"/>
              <a:t>Scope/Sequence within Units</a:t>
            </a:r>
          </a:p>
          <a:p>
            <a:pPr marL="457200" lvl="0" indent="-228600">
              <a:spcBef>
                <a:spcPts val="0"/>
              </a:spcBef>
              <a:spcAft>
                <a:spcPts val="1000"/>
              </a:spcAft>
            </a:pPr>
            <a:r>
              <a:rPr lang="en" dirty="0"/>
              <a:t>Alignment to Standards</a:t>
            </a:r>
          </a:p>
        </p:txBody>
      </p:sp>
    </p:spTree>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txBox="1">
            <a:spLocks noGrp="1"/>
          </p:cNvSpPr>
          <p:nvPr>
            <p:ph type="title"/>
          </p:nvPr>
        </p:nvSpPr>
        <p:spPr>
          <a:xfrm>
            <a:off x="226077" y="357800"/>
            <a:ext cx="2808000" cy="953400"/>
          </a:xfrm>
          <a:prstGeom prst="rect">
            <a:avLst/>
          </a:prstGeom>
        </p:spPr>
        <p:txBody>
          <a:bodyPr wrap="square" lIns="91425" tIns="91425" rIns="91425" bIns="91425" anchor="b" anchorCtr="0">
            <a:noAutofit/>
          </a:bodyPr>
          <a:lstStyle/>
          <a:p>
            <a:pPr lvl="0" algn="ctr">
              <a:spcBef>
                <a:spcPts val="0"/>
              </a:spcBef>
              <a:buNone/>
            </a:pPr>
            <a:r>
              <a:rPr lang="en"/>
              <a:t>Develop Course</a:t>
            </a:r>
          </a:p>
        </p:txBody>
      </p:sp>
      <p:sp>
        <p:nvSpPr>
          <p:cNvPr id="206" name="Shape 206"/>
          <p:cNvSpPr txBox="1">
            <a:spLocks noGrp="1"/>
          </p:cNvSpPr>
          <p:nvPr>
            <p:ph type="body" idx="1"/>
          </p:nvPr>
        </p:nvSpPr>
        <p:spPr>
          <a:xfrm>
            <a:off x="226075" y="1465800"/>
            <a:ext cx="2808000" cy="3163500"/>
          </a:xfrm>
          <a:prstGeom prst="rect">
            <a:avLst/>
          </a:prstGeom>
        </p:spPr>
        <p:txBody>
          <a:bodyPr wrap="square" lIns="91425" tIns="91425" rIns="91425" bIns="91425" anchor="t" anchorCtr="0">
            <a:noAutofit/>
          </a:bodyPr>
          <a:lstStyle/>
          <a:p>
            <a:pPr lvl="0">
              <a:spcBef>
                <a:spcPts val="0"/>
              </a:spcBef>
              <a:buNone/>
            </a:pPr>
            <a:r>
              <a:rPr lang="en" sz="1800" b="1" dirty="0"/>
              <a:t>Unit Content</a:t>
            </a:r>
          </a:p>
          <a:p>
            <a:pPr marL="457200" lvl="0" indent="-228600" rtl="0">
              <a:spcBef>
                <a:spcPts val="0"/>
              </a:spcBef>
              <a:spcAft>
                <a:spcPts val="1000"/>
              </a:spcAft>
            </a:pPr>
            <a:r>
              <a:rPr lang="en" dirty="0"/>
              <a:t>Assessments</a:t>
            </a:r>
          </a:p>
          <a:p>
            <a:pPr marL="457200" lvl="0" indent="-228600" rtl="0">
              <a:spcBef>
                <a:spcPts val="0"/>
              </a:spcBef>
              <a:spcAft>
                <a:spcPts val="1000"/>
              </a:spcAft>
            </a:pPr>
            <a:r>
              <a:rPr lang="en" dirty="0"/>
              <a:t>Resources</a:t>
            </a:r>
          </a:p>
          <a:p>
            <a:pPr marL="457200" lvl="0" indent="-228600" rtl="0">
              <a:spcBef>
                <a:spcPts val="0"/>
              </a:spcBef>
              <a:spcAft>
                <a:spcPts val="1000"/>
              </a:spcAft>
            </a:pPr>
            <a:r>
              <a:rPr lang="en" dirty="0"/>
              <a:t>Media</a:t>
            </a:r>
          </a:p>
          <a:p>
            <a:pPr marL="457200" lvl="0" indent="-228600" rtl="0">
              <a:spcBef>
                <a:spcPts val="0"/>
              </a:spcBef>
              <a:spcAft>
                <a:spcPts val="1000"/>
              </a:spcAft>
            </a:pPr>
            <a:r>
              <a:rPr lang="en" dirty="0"/>
              <a:t>Activities</a:t>
            </a:r>
          </a:p>
          <a:p>
            <a:pPr marL="457200" lvl="0" indent="-228600" rtl="0">
              <a:spcBef>
                <a:spcPts val="0"/>
              </a:spcBef>
              <a:spcAft>
                <a:spcPts val="1000"/>
              </a:spcAft>
            </a:pPr>
            <a:r>
              <a:rPr lang="en" dirty="0"/>
              <a:t>Tools</a:t>
            </a:r>
          </a:p>
          <a:p>
            <a:pPr marL="457200" lvl="0" indent="-228600" rtl="0">
              <a:spcBef>
                <a:spcPts val="0"/>
              </a:spcBef>
              <a:spcAft>
                <a:spcPts val="1000"/>
              </a:spcAft>
            </a:pPr>
            <a:r>
              <a:rPr lang="en" dirty="0"/>
              <a:t>Framing for students</a:t>
            </a:r>
          </a:p>
          <a:p>
            <a:pPr marL="457200" lvl="0" indent="-228600" rtl="0">
              <a:spcBef>
                <a:spcPts val="0"/>
              </a:spcBef>
              <a:spcAft>
                <a:spcPts val="1000"/>
              </a:spcAft>
            </a:pPr>
            <a:r>
              <a:rPr lang="en" dirty="0"/>
              <a:t>Grading Criteria</a:t>
            </a:r>
          </a:p>
          <a:p>
            <a:pPr marL="457200" lvl="0" indent="-228600" rtl="0">
              <a:spcBef>
                <a:spcPts val="0"/>
              </a:spcBef>
              <a:spcAft>
                <a:spcPts val="1000"/>
              </a:spcAft>
            </a:pPr>
            <a:r>
              <a:rPr lang="en" dirty="0"/>
              <a:t>Instructions for LMS</a:t>
            </a:r>
          </a:p>
        </p:txBody>
      </p:sp>
      <p:pic>
        <p:nvPicPr>
          <p:cNvPr id="207" name="Shape 207"/>
          <p:cNvPicPr preferRelativeResize="0"/>
          <p:nvPr/>
        </p:nvPicPr>
        <p:blipFill>
          <a:blip r:embed="rId3">
            <a:alphaModFix/>
          </a:blip>
          <a:stretch>
            <a:fillRect/>
          </a:stretch>
        </p:blipFill>
        <p:spPr>
          <a:xfrm>
            <a:off x="5490880" y="0"/>
            <a:ext cx="1583089" cy="5143499"/>
          </a:xfrm>
          <a:prstGeom prst="rect">
            <a:avLst/>
          </a:prstGeom>
          <a:noFill/>
          <a:ln>
            <a:noFill/>
          </a:ln>
        </p:spPr>
      </p:pic>
    </p:spTree>
  </p:cSld>
  <p:clrMapOvr>
    <a:masterClrMapping/>
  </p:clrMapOvr>
  <p:transition xmlns:p14="http://schemas.microsoft.com/office/powerpoint/2010/main" spd="slow">
    <p:push dir="r"/>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Shape 212"/>
          <p:cNvSpPr txBox="1">
            <a:spLocks noGrp="1"/>
          </p:cNvSpPr>
          <p:nvPr>
            <p:ph type="title"/>
          </p:nvPr>
        </p:nvSpPr>
        <p:spPr>
          <a:xfrm>
            <a:off x="226077" y="357800"/>
            <a:ext cx="2808000" cy="953400"/>
          </a:xfrm>
          <a:prstGeom prst="rect">
            <a:avLst/>
          </a:prstGeom>
        </p:spPr>
        <p:txBody>
          <a:bodyPr wrap="square" lIns="91425" tIns="91425" rIns="91425" bIns="91425" anchor="b" anchorCtr="0">
            <a:noAutofit/>
          </a:bodyPr>
          <a:lstStyle/>
          <a:p>
            <a:pPr lvl="0">
              <a:spcBef>
                <a:spcPts val="0"/>
              </a:spcBef>
              <a:buNone/>
            </a:pPr>
            <a:r>
              <a:rPr lang="en"/>
              <a:t>Document Course</a:t>
            </a:r>
          </a:p>
        </p:txBody>
      </p:sp>
      <p:sp>
        <p:nvSpPr>
          <p:cNvPr id="213" name="Shape 213"/>
          <p:cNvSpPr txBox="1">
            <a:spLocks noGrp="1"/>
          </p:cNvSpPr>
          <p:nvPr>
            <p:ph type="body" idx="1"/>
          </p:nvPr>
        </p:nvSpPr>
        <p:spPr>
          <a:xfrm>
            <a:off x="226075" y="1465800"/>
            <a:ext cx="2808000" cy="3163500"/>
          </a:xfrm>
          <a:prstGeom prst="rect">
            <a:avLst/>
          </a:prstGeom>
        </p:spPr>
        <p:txBody>
          <a:bodyPr wrap="square" lIns="91425" tIns="91425" rIns="91425" bIns="91425" anchor="t" anchorCtr="0">
            <a:noAutofit/>
          </a:bodyPr>
          <a:lstStyle/>
          <a:p>
            <a:pPr lvl="0">
              <a:spcBef>
                <a:spcPts val="0"/>
              </a:spcBef>
              <a:buNone/>
            </a:pPr>
            <a:r>
              <a:rPr lang="en" sz="1800" dirty="0"/>
              <a:t>Course Documentation</a:t>
            </a:r>
          </a:p>
          <a:p>
            <a:pPr marL="457200" lvl="0" indent="-228600" rtl="0">
              <a:spcBef>
                <a:spcPts val="0"/>
              </a:spcBef>
              <a:spcAft>
                <a:spcPts val="1000"/>
              </a:spcAft>
            </a:pPr>
            <a:r>
              <a:rPr lang="en" dirty="0"/>
              <a:t>Syllabus</a:t>
            </a:r>
          </a:p>
          <a:p>
            <a:pPr marL="457200" lvl="0" indent="-228600" rtl="0">
              <a:spcBef>
                <a:spcPts val="0"/>
              </a:spcBef>
              <a:spcAft>
                <a:spcPts val="1000"/>
              </a:spcAft>
            </a:pPr>
            <a:r>
              <a:rPr lang="en" dirty="0"/>
              <a:t>Standards Alignment</a:t>
            </a:r>
          </a:p>
          <a:p>
            <a:pPr marL="457200" lvl="0" indent="-228600" rtl="0">
              <a:spcBef>
                <a:spcPts val="0"/>
              </a:spcBef>
              <a:spcAft>
                <a:spcPts val="1000"/>
              </a:spcAft>
            </a:pPr>
            <a:r>
              <a:rPr lang="en" dirty="0"/>
              <a:t>Instructor Guide</a:t>
            </a:r>
          </a:p>
          <a:p>
            <a:pPr marL="457200" lvl="0" indent="-228600" rtl="0">
              <a:spcBef>
                <a:spcPts val="0"/>
              </a:spcBef>
              <a:spcAft>
                <a:spcPts val="1000"/>
              </a:spcAft>
            </a:pPr>
            <a:r>
              <a:rPr lang="en" dirty="0"/>
              <a:t>Accommodations</a:t>
            </a:r>
          </a:p>
          <a:p>
            <a:pPr marL="457200" lvl="0" indent="-228600">
              <a:spcBef>
                <a:spcPts val="0"/>
              </a:spcBef>
              <a:spcAft>
                <a:spcPts val="1000"/>
              </a:spcAft>
            </a:pPr>
            <a:r>
              <a:rPr lang="en" dirty="0"/>
              <a:t>Course Links</a:t>
            </a:r>
          </a:p>
        </p:txBody>
      </p:sp>
      <p:pic>
        <p:nvPicPr>
          <p:cNvPr id="214" name="Shape 214"/>
          <p:cNvPicPr preferRelativeResize="0"/>
          <p:nvPr/>
        </p:nvPicPr>
        <p:blipFill>
          <a:blip r:embed="rId3">
            <a:alphaModFix/>
          </a:blip>
          <a:stretch>
            <a:fillRect/>
          </a:stretch>
        </p:blipFill>
        <p:spPr>
          <a:xfrm>
            <a:off x="5482850" y="42862"/>
            <a:ext cx="1668815" cy="5057774"/>
          </a:xfrm>
          <a:prstGeom prst="rect">
            <a:avLst/>
          </a:prstGeom>
          <a:noFill/>
          <a:ln>
            <a:noFill/>
          </a:ln>
        </p:spPr>
      </p:pic>
    </p:spTree>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Shape 219"/>
          <p:cNvSpPr txBox="1">
            <a:spLocks noGrp="1"/>
          </p:cNvSpPr>
          <p:nvPr>
            <p:ph type="title"/>
          </p:nvPr>
        </p:nvSpPr>
        <p:spPr>
          <a:xfrm>
            <a:off x="265500" y="1233175"/>
            <a:ext cx="4045200" cy="1482300"/>
          </a:xfrm>
          <a:prstGeom prst="rect">
            <a:avLst/>
          </a:prstGeom>
        </p:spPr>
        <p:txBody>
          <a:bodyPr wrap="square" lIns="91425" tIns="91425" rIns="91425" bIns="91425" anchor="b" anchorCtr="0">
            <a:noAutofit/>
          </a:bodyPr>
          <a:lstStyle/>
          <a:p>
            <a:pPr lvl="0">
              <a:spcBef>
                <a:spcPts val="0"/>
              </a:spcBef>
              <a:buNone/>
            </a:pPr>
            <a:r>
              <a:rPr lang="en"/>
              <a:t>Schedule</a:t>
            </a:r>
          </a:p>
        </p:txBody>
      </p:sp>
      <p:sp>
        <p:nvSpPr>
          <p:cNvPr id="220" name="Shape 220"/>
          <p:cNvSpPr txBox="1">
            <a:spLocks noGrp="1"/>
          </p:cNvSpPr>
          <p:nvPr>
            <p:ph type="body" idx="2"/>
          </p:nvPr>
        </p:nvSpPr>
        <p:spPr>
          <a:xfrm>
            <a:off x="4939500" y="724200"/>
            <a:ext cx="3837000" cy="3695100"/>
          </a:xfrm>
          <a:prstGeom prst="rect">
            <a:avLst/>
          </a:prstGeom>
        </p:spPr>
        <p:txBody>
          <a:bodyPr wrap="square" lIns="91425" tIns="91425" rIns="91425" bIns="91425" anchor="ctr" anchorCtr="0">
            <a:noAutofit/>
          </a:bodyPr>
          <a:lstStyle/>
          <a:p>
            <a:pPr lvl="0">
              <a:spcBef>
                <a:spcPts val="0"/>
              </a:spcBef>
              <a:buNone/>
            </a:pPr>
            <a:endParaRPr/>
          </a:p>
        </p:txBody>
      </p:sp>
      <p:pic>
        <p:nvPicPr>
          <p:cNvPr id="221" name="Shape 221"/>
          <p:cNvPicPr preferRelativeResize="0"/>
          <p:nvPr/>
        </p:nvPicPr>
        <p:blipFill>
          <a:blip r:embed="rId3">
            <a:alphaModFix/>
          </a:blip>
          <a:stretch>
            <a:fillRect/>
          </a:stretch>
        </p:blipFill>
        <p:spPr>
          <a:xfrm>
            <a:off x="5036249" y="749999"/>
            <a:ext cx="3643499" cy="3643499"/>
          </a:xfrm>
          <a:prstGeom prst="rect">
            <a:avLst/>
          </a:prstGeom>
          <a:noFill/>
          <a:ln>
            <a:noFill/>
          </a:ln>
        </p:spPr>
      </p:pic>
      <p:sp>
        <p:nvSpPr>
          <p:cNvPr id="222" name="Shape 222"/>
          <p:cNvSpPr txBox="1">
            <a:spLocks noGrp="1"/>
          </p:cNvSpPr>
          <p:nvPr>
            <p:ph type="subTitle" idx="1"/>
          </p:nvPr>
        </p:nvSpPr>
        <p:spPr>
          <a:xfrm>
            <a:off x="265500" y="2779466"/>
            <a:ext cx="4045200" cy="1235099"/>
          </a:xfrm>
          <a:prstGeom prst="rect">
            <a:avLst/>
          </a:prstGeom>
        </p:spPr>
        <p:txBody>
          <a:bodyPr wrap="square" lIns="91425" tIns="91425" rIns="91425" bIns="91425" anchor="t" anchorCtr="0">
            <a:noAutofit/>
          </a:bodyPr>
          <a:lstStyle/>
          <a:p>
            <a:pPr lvl="0">
              <a:spcBef>
                <a:spcPts val="0"/>
              </a:spcBef>
              <a:buNone/>
            </a:pPr>
            <a:endParaRPr/>
          </a:p>
          <a:p>
            <a:pPr lvl="0">
              <a:spcBef>
                <a:spcPts val="0"/>
              </a:spcBef>
              <a:buNone/>
            </a:pPr>
            <a:r>
              <a:rPr lang="en"/>
              <a:t>Dealing with time</a:t>
            </a:r>
          </a:p>
        </p:txBody>
      </p:sp>
    </p:spTree>
  </p:cSld>
  <p:clrMapOvr>
    <a:masterClrMapping/>
  </p:clrMapOvr>
  <mc:AlternateContent xmlns:mc="http://schemas.openxmlformats.org/markup-compatibility/2006" xmlns:p14="http://schemas.microsoft.com/office/powerpoint/2010/main">
    <mc:Choice Requires="p14">
      <p:transition spd="slow">
        <p14:flip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Shape 227"/>
          <p:cNvSpPr txBox="1">
            <a:spLocks noGrp="1"/>
          </p:cNvSpPr>
          <p:nvPr>
            <p:ph type="title"/>
          </p:nvPr>
        </p:nvSpPr>
        <p:spPr>
          <a:xfrm>
            <a:off x="226077" y="357800"/>
            <a:ext cx="2808000" cy="953400"/>
          </a:xfrm>
          <a:prstGeom prst="rect">
            <a:avLst/>
          </a:prstGeom>
        </p:spPr>
        <p:txBody>
          <a:bodyPr wrap="square" lIns="91425" tIns="91425" rIns="91425" bIns="91425" anchor="b" anchorCtr="0">
            <a:noAutofit/>
          </a:bodyPr>
          <a:lstStyle/>
          <a:p>
            <a:pPr lvl="0" algn="ctr">
              <a:spcBef>
                <a:spcPts val="0"/>
              </a:spcBef>
              <a:buNone/>
            </a:pPr>
            <a:r>
              <a:rPr lang="en"/>
              <a:t>Gantt Chart</a:t>
            </a:r>
          </a:p>
        </p:txBody>
      </p:sp>
      <p:sp>
        <p:nvSpPr>
          <p:cNvPr id="228" name="Shape 228"/>
          <p:cNvSpPr txBox="1">
            <a:spLocks noGrp="1"/>
          </p:cNvSpPr>
          <p:nvPr>
            <p:ph type="body" idx="1"/>
          </p:nvPr>
        </p:nvSpPr>
        <p:spPr>
          <a:xfrm>
            <a:off x="226075" y="1465800"/>
            <a:ext cx="2808000" cy="3163500"/>
          </a:xfrm>
          <a:prstGeom prst="rect">
            <a:avLst/>
          </a:prstGeom>
        </p:spPr>
        <p:txBody>
          <a:bodyPr wrap="square" lIns="91425" tIns="91425" rIns="91425" bIns="91425" anchor="t" anchorCtr="0">
            <a:noAutofit/>
          </a:bodyPr>
          <a:lstStyle/>
          <a:p>
            <a:pPr lvl="0" rtl="0">
              <a:spcBef>
                <a:spcPts val="0"/>
              </a:spcBef>
              <a:buNone/>
            </a:pPr>
            <a:r>
              <a:rPr lang="en" sz="1800" dirty="0"/>
              <a:t>Shows project schedule </a:t>
            </a:r>
          </a:p>
          <a:p>
            <a:pPr lvl="0" rtl="0">
              <a:spcBef>
                <a:spcPts val="0"/>
              </a:spcBef>
              <a:buNone/>
            </a:pPr>
            <a:r>
              <a:rPr lang="en" sz="1800" dirty="0"/>
              <a:t>Marks the </a:t>
            </a:r>
            <a:r>
              <a:rPr lang="en" sz="1800" b="1" i="1" u="sng" dirty="0"/>
              <a:t>Critical Path</a:t>
            </a:r>
            <a:r>
              <a:rPr lang="en" sz="1800" i="1" u="sng" dirty="0"/>
              <a:t> </a:t>
            </a:r>
          </a:p>
          <a:p>
            <a:pPr lvl="0" rtl="0">
              <a:spcBef>
                <a:spcPts val="0"/>
              </a:spcBef>
              <a:buNone/>
            </a:pPr>
            <a:r>
              <a:rPr lang="en" sz="1800" dirty="0"/>
              <a:t> </a:t>
            </a:r>
            <a:r>
              <a:rPr lang="en" sz="1800" i="1" dirty="0"/>
              <a:t>… to keep SME working!</a:t>
            </a:r>
          </a:p>
          <a:p>
            <a:pPr lvl="0" rtl="0">
              <a:spcBef>
                <a:spcPts val="0"/>
              </a:spcBef>
              <a:buNone/>
            </a:pPr>
            <a:endParaRPr sz="1800" dirty="0"/>
          </a:p>
          <a:p>
            <a:pPr lvl="0" algn="r" rtl="0">
              <a:spcBef>
                <a:spcPts val="0"/>
              </a:spcBef>
              <a:spcAft>
                <a:spcPts val="0"/>
              </a:spcAft>
              <a:buNone/>
            </a:pPr>
            <a:endParaRPr sz="1800" dirty="0"/>
          </a:p>
          <a:p>
            <a:pPr lvl="0" algn="r" rtl="0">
              <a:spcBef>
                <a:spcPts val="0"/>
              </a:spcBef>
              <a:spcAft>
                <a:spcPts val="0"/>
              </a:spcAft>
              <a:buNone/>
            </a:pPr>
            <a:endParaRPr sz="1400" dirty="0"/>
          </a:p>
        </p:txBody>
      </p:sp>
      <p:pic>
        <p:nvPicPr>
          <p:cNvPr id="229" name="Shape 229"/>
          <p:cNvPicPr preferRelativeResize="0"/>
          <p:nvPr/>
        </p:nvPicPr>
        <p:blipFill>
          <a:blip r:embed="rId3">
            <a:alphaModFix/>
          </a:blip>
          <a:stretch>
            <a:fillRect/>
          </a:stretch>
        </p:blipFill>
        <p:spPr>
          <a:xfrm>
            <a:off x="4294925" y="177425"/>
            <a:ext cx="4179600" cy="4788625"/>
          </a:xfrm>
          <a:prstGeom prst="rect">
            <a:avLst/>
          </a:prstGeom>
          <a:noFill/>
          <a:ln>
            <a:noFill/>
          </a:ln>
        </p:spPr>
      </p:pic>
      <p:pic>
        <p:nvPicPr>
          <p:cNvPr id="2" name="Picture 1" descr="Smartsheet_Horizontal_Logo.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2310" y="4039949"/>
            <a:ext cx="2088219" cy="46873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Shape 234"/>
          <p:cNvSpPr txBox="1">
            <a:spLocks noGrp="1"/>
          </p:cNvSpPr>
          <p:nvPr>
            <p:ph type="title" idx="4294967295"/>
          </p:nvPr>
        </p:nvSpPr>
        <p:spPr>
          <a:xfrm>
            <a:off x="773700" y="1663450"/>
            <a:ext cx="7596600" cy="761700"/>
          </a:xfrm>
          <a:prstGeom prst="rect">
            <a:avLst/>
          </a:prstGeom>
        </p:spPr>
        <p:txBody>
          <a:bodyPr wrap="square" lIns="91425" tIns="91425" rIns="91425" bIns="91425" anchor="ctr" anchorCtr="0">
            <a:noAutofit/>
          </a:bodyPr>
          <a:lstStyle/>
          <a:p>
            <a:pPr lvl="0" algn="ctr" rtl="0">
              <a:spcBef>
                <a:spcPts val="0"/>
              </a:spcBef>
              <a:buNone/>
            </a:pPr>
            <a:r>
              <a:rPr lang="en">
                <a:solidFill>
                  <a:schemeClr val="lt2"/>
                </a:solidFill>
              </a:rPr>
              <a:t>Improve course projects?</a:t>
            </a:r>
          </a:p>
        </p:txBody>
      </p:sp>
      <p:cxnSp>
        <p:nvCxnSpPr>
          <p:cNvPr id="235" name="Shape 235"/>
          <p:cNvCxnSpPr/>
          <p:nvPr/>
        </p:nvCxnSpPr>
        <p:spPr>
          <a:xfrm>
            <a:off x="4295550" y="2693400"/>
            <a:ext cx="552900" cy="0"/>
          </a:xfrm>
          <a:prstGeom prst="straightConnector1">
            <a:avLst/>
          </a:prstGeom>
          <a:noFill/>
          <a:ln w="28575" cap="flat" cmpd="sng">
            <a:solidFill>
              <a:schemeClr val="dk1"/>
            </a:solidFill>
            <a:prstDash val="solid"/>
            <a:round/>
            <a:headEnd type="none" w="med" len="med"/>
            <a:tailEnd type="none" w="med" len="med"/>
          </a:ln>
        </p:spPr>
      </p:cxnSp>
      <p:sp>
        <p:nvSpPr>
          <p:cNvPr id="236" name="Shape 236"/>
          <p:cNvSpPr txBox="1">
            <a:spLocks noGrp="1"/>
          </p:cNvSpPr>
          <p:nvPr>
            <p:ph type="body" idx="4294967295"/>
          </p:nvPr>
        </p:nvSpPr>
        <p:spPr>
          <a:xfrm>
            <a:off x="773700" y="2961650"/>
            <a:ext cx="7596600" cy="518400"/>
          </a:xfrm>
          <a:prstGeom prst="rect">
            <a:avLst/>
          </a:prstGeom>
        </p:spPr>
        <p:txBody>
          <a:bodyPr wrap="square" lIns="91425" tIns="91425" rIns="91425" bIns="91425" anchor="t" anchorCtr="0">
            <a:noAutofit/>
          </a:bodyPr>
          <a:lstStyle/>
          <a:p>
            <a:pPr lvl="0" algn="ctr" rtl="0">
              <a:lnSpc>
                <a:spcPct val="100000"/>
              </a:lnSpc>
              <a:spcBef>
                <a:spcPts val="0"/>
              </a:spcBef>
              <a:spcAft>
                <a:spcPts val="0"/>
              </a:spcAft>
              <a:buNone/>
            </a:pPr>
            <a:r>
              <a:rPr lang="en"/>
              <a:t>- In less than 60 seconds … Scope? Schedule? -</a:t>
            </a:r>
          </a:p>
        </p:txBody>
      </p:sp>
    </p:spTree>
  </p:cSld>
  <p:clrMapOvr>
    <a:masterClrMapping/>
  </p:clrMapOvr>
  <p:transition xmlns:p14="http://schemas.microsoft.com/office/powerpoint/2010/main" spd="slow">
    <p:push dir="r"/>
  </p:transitio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Shape 241"/>
          <p:cNvSpPr txBox="1">
            <a:spLocks noGrp="1"/>
          </p:cNvSpPr>
          <p:nvPr>
            <p:ph type="title"/>
          </p:nvPr>
        </p:nvSpPr>
        <p:spPr>
          <a:xfrm>
            <a:off x="490250" y="488250"/>
            <a:ext cx="6227100" cy="4090800"/>
          </a:xfrm>
          <a:prstGeom prst="rect">
            <a:avLst/>
          </a:prstGeom>
          <a:solidFill>
            <a:schemeClr val="dk1"/>
          </a:solidFill>
        </p:spPr>
        <p:txBody>
          <a:bodyPr wrap="square" lIns="91425" tIns="91425" rIns="91425" bIns="91425" anchor="ctr" anchorCtr="0">
            <a:noAutofit/>
          </a:bodyPr>
          <a:lstStyle/>
          <a:p>
            <a:pPr lvl="0" rtl="0">
              <a:spcBef>
                <a:spcPts val="0"/>
              </a:spcBef>
              <a:buNone/>
            </a:pPr>
            <a:r>
              <a:rPr lang="en" sz="4400"/>
              <a:t>IDs as PMs help the team create realistic deadlines and ensure the course project stays on schedule.</a:t>
            </a:r>
          </a:p>
        </p:txBody>
      </p:sp>
    </p:spTree>
  </p:cSld>
  <p:clrMapOvr>
    <a:masterClrMapping/>
  </p:clrMapOvr>
  <mc:AlternateContent xmlns:mc="http://schemas.openxmlformats.org/markup-compatibility/2006" xmlns:p14="http://schemas.microsoft.com/office/powerpoint/2010/main">
    <mc:Choice Requires="p14">
      <p:transition spd="slow">
        <p14:prism/>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Shape 246"/>
          <p:cNvSpPr txBox="1">
            <a:spLocks noGrp="1"/>
          </p:cNvSpPr>
          <p:nvPr>
            <p:ph type="title"/>
          </p:nvPr>
        </p:nvSpPr>
        <p:spPr>
          <a:xfrm>
            <a:off x="311700" y="1249225"/>
            <a:ext cx="8520600" cy="1890600"/>
          </a:xfrm>
          <a:prstGeom prst="rect">
            <a:avLst/>
          </a:prstGeom>
        </p:spPr>
        <p:txBody>
          <a:bodyPr wrap="square" lIns="91425" tIns="91425" rIns="91425" bIns="91425" anchor="b" anchorCtr="0">
            <a:noAutofit/>
          </a:bodyPr>
          <a:lstStyle/>
          <a:p>
            <a:pPr lvl="0" rtl="0">
              <a:spcBef>
                <a:spcPts val="0"/>
              </a:spcBef>
              <a:buNone/>
            </a:pPr>
            <a:r>
              <a:rPr lang="en"/>
              <a:t>50%</a:t>
            </a:r>
          </a:p>
        </p:txBody>
      </p:sp>
      <p:sp>
        <p:nvSpPr>
          <p:cNvPr id="247" name="Shape 247"/>
          <p:cNvSpPr txBox="1">
            <a:spLocks noGrp="1"/>
          </p:cNvSpPr>
          <p:nvPr>
            <p:ph type="body" idx="1"/>
          </p:nvPr>
        </p:nvSpPr>
        <p:spPr>
          <a:xfrm>
            <a:off x="1148100" y="3304625"/>
            <a:ext cx="6847800" cy="1300800"/>
          </a:xfrm>
          <a:prstGeom prst="rect">
            <a:avLst/>
          </a:prstGeom>
        </p:spPr>
        <p:txBody>
          <a:bodyPr wrap="square" lIns="91425" tIns="91425" rIns="91425" bIns="91425" anchor="t" anchorCtr="0">
            <a:noAutofit/>
          </a:bodyPr>
          <a:lstStyle/>
          <a:p>
            <a:pPr lvl="0" rtl="0">
              <a:spcBef>
                <a:spcPts val="0"/>
              </a:spcBef>
              <a:buNone/>
            </a:pPr>
            <a:r>
              <a:rPr lang="en" sz="2400"/>
              <a:t>Percentage of conflict that arises because of schedules, </a:t>
            </a:r>
            <a:r>
              <a:rPr lang="en" sz="2400" b="1" i="1"/>
              <a:t>resources</a:t>
            </a:r>
            <a:r>
              <a:rPr lang="en" sz="2400"/>
              <a:t>, and priorities.</a:t>
            </a:r>
          </a:p>
        </p:txBody>
      </p:sp>
    </p:spTree>
  </p:cSld>
  <p:clrMapOvr>
    <a:masterClrMapping/>
  </p:clrMapOvr>
  <mc:AlternateContent xmlns:mc="http://schemas.openxmlformats.org/markup-compatibility/2006" xmlns:p14="http://schemas.microsoft.com/office/powerpoint/2010/main">
    <mc:Choice Requires="p14">
      <p:transition spd="slow">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Shape 252"/>
          <p:cNvSpPr txBox="1">
            <a:spLocks noGrp="1"/>
          </p:cNvSpPr>
          <p:nvPr>
            <p:ph type="title"/>
          </p:nvPr>
        </p:nvSpPr>
        <p:spPr>
          <a:xfrm>
            <a:off x="460950" y="2065350"/>
            <a:ext cx="8222100" cy="1012800"/>
          </a:xfrm>
          <a:prstGeom prst="rect">
            <a:avLst/>
          </a:prstGeom>
        </p:spPr>
        <p:txBody>
          <a:bodyPr wrap="square" lIns="91425" tIns="91425" rIns="91425" bIns="91425" anchor="ctr" anchorCtr="0">
            <a:noAutofit/>
          </a:bodyPr>
          <a:lstStyle/>
          <a:p>
            <a:pPr lvl="0" rtl="0">
              <a:spcBef>
                <a:spcPts val="0"/>
              </a:spcBef>
              <a:buNone/>
            </a:pPr>
            <a:r>
              <a:rPr lang="en"/>
              <a:t>Managing the Project </a:t>
            </a:r>
            <a:r>
              <a:rPr lang="en" b="1" u="sng"/>
              <a:t>Team</a:t>
            </a:r>
          </a:p>
        </p:txBody>
      </p:sp>
    </p:spTree>
  </p:cSld>
  <p:clrMapOvr>
    <a:masterClrMapping/>
  </p:clrMapOvr>
  <mc:AlternateContent xmlns:mc="http://schemas.openxmlformats.org/markup-compatibility/2006" xmlns:p14="http://schemas.microsoft.com/office/powerpoint/2010/main">
    <mc:Choice Requires="p14">
      <p:transition spd="slow">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title" idx="4294967295"/>
          </p:nvPr>
        </p:nvSpPr>
        <p:spPr>
          <a:xfrm>
            <a:off x="773700" y="1663450"/>
            <a:ext cx="7596600" cy="761700"/>
          </a:xfrm>
          <a:prstGeom prst="rect">
            <a:avLst/>
          </a:prstGeom>
        </p:spPr>
        <p:txBody>
          <a:bodyPr wrap="square" lIns="91425" tIns="91425" rIns="91425" bIns="91425" anchor="ctr" anchorCtr="0">
            <a:noAutofit/>
          </a:bodyPr>
          <a:lstStyle/>
          <a:p>
            <a:pPr lvl="0" algn="ctr" rtl="0">
              <a:spcBef>
                <a:spcPts val="0"/>
              </a:spcBef>
              <a:buNone/>
            </a:pPr>
            <a:r>
              <a:rPr lang="en">
                <a:solidFill>
                  <a:schemeClr val="lt2"/>
                </a:solidFill>
              </a:rPr>
              <a:t>How do you like “group work”?</a:t>
            </a:r>
          </a:p>
        </p:txBody>
      </p:sp>
      <p:cxnSp>
        <p:nvCxnSpPr>
          <p:cNvPr id="81" name="Shape 81"/>
          <p:cNvCxnSpPr/>
          <p:nvPr/>
        </p:nvCxnSpPr>
        <p:spPr>
          <a:xfrm>
            <a:off x="4295550" y="2693400"/>
            <a:ext cx="552900" cy="0"/>
          </a:xfrm>
          <a:prstGeom prst="straightConnector1">
            <a:avLst/>
          </a:prstGeom>
          <a:noFill/>
          <a:ln w="28575" cap="flat" cmpd="sng">
            <a:solidFill>
              <a:schemeClr val="dk1"/>
            </a:solidFill>
            <a:prstDash val="solid"/>
            <a:round/>
            <a:headEnd type="none" w="med" len="med"/>
            <a:tailEnd type="none" w="med" len="med"/>
          </a:ln>
        </p:spPr>
      </p:cxnSp>
      <p:sp>
        <p:nvSpPr>
          <p:cNvPr id="82" name="Shape 82"/>
          <p:cNvSpPr txBox="1">
            <a:spLocks noGrp="1"/>
          </p:cNvSpPr>
          <p:nvPr>
            <p:ph type="body" idx="4294967295"/>
          </p:nvPr>
        </p:nvSpPr>
        <p:spPr>
          <a:xfrm>
            <a:off x="773700" y="2961650"/>
            <a:ext cx="7596600" cy="518400"/>
          </a:xfrm>
          <a:prstGeom prst="rect">
            <a:avLst/>
          </a:prstGeom>
        </p:spPr>
        <p:txBody>
          <a:bodyPr wrap="square" lIns="91425" tIns="91425" rIns="91425" bIns="91425" anchor="t" anchorCtr="0">
            <a:noAutofit/>
          </a:bodyPr>
          <a:lstStyle/>
          <a:p>
            <a:pPr lvl="0" algn="ctr" rtl="0">
              <a:lnSpc>
                <a:spcPct val="100000"/>
              </a:lnSpc>
              <a:spcBef>
                <a:spcPts val="0"/>
              </a:spcBef>
              <a:spcAft>
                <a:spcPts val="0"/>
              </a:spcAft>
              <a:buNone/>
            </a:pPr>
            <a:r>
              <a:rPr lang="en"/>
              <a:t>- In less than 60 seconds … Yes? No? Maybe? -</a:t>
            </a:r>
          </a:p>
        </p:txBody>
      </p:sp>
    </p:spTree>
  </p:cSld>
  <p:clrMapOvr>
    <a:masterClrMapping/>
  </p:clrMapOvr>
  <p:transition xmlns:p14="http://schemas.microsoft.com/office/powerpoint/2010/main" spd="slow">
    <p:push dir="r"/>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Shape 257"/>
          <p:cNvSpPr txBox="1">
            <a:spLocks noGrp="1"/>
          </p:cNvSpPr>
          <p:nvPr>
            <p:ph type="title"/>
          </p:nvPr>
        </p:nvSpPr>
        <p:spPr>
          <a:xfrm>
            <a:off x="265500" y="1233175"/>
            <a:ext cx="4045200" cy="1482300"/>
          </a:xfrm>
          <a:prstGeom prst="rect">
            <a:avLst/>
          </a:prstGeom>
        </p:spPr>
        <p:txBody>
          <a:bodyPr wrap="square" lIns="91425" tIns="91425" rIns="91425" bIns="91425" anchor="b" anchorCtr="0">
            <a:noAutofit/>
          </a:bodyPr>
          <a:lstStyle/>
          <a:p>
            <a:pPr lvl="0" rtl="0">
              <a:spcBef>
                <a:spcPts val="0"/>
              </a:spcBef>
              <a:buNone/>
            </a:pPr>
            <a:r>
              <a:rPr lang="en"/>
              <a:t>Who’s on team?</a:t>
            </a:r>
          </a:p>
        </p:txBody>
      </p:sp>
      <p:sp>
        <p:nvSpPr>
          <p:cNvPr id="258" name="Shape 258"/>
          <p:cNvSpPr txBox="1">
            <a:spLocks noGrp="1"/>
          </p:cNvSpPr>
          <p:nvPr>
            <p:ph type="subTitle" idx="1"/>
          </p:nvPr>
        </p:nvSpPr>
        <p:spPr>
          <a:xfrm>
            <a:off x="265500" y="2779466"/>
            <a:ext cx="4045200" cy="1235099"/>
          </a:xfrm>
          <a:prstGeom prst="rect">
            <a:avLst/>
          </a:prstGeom>
        </p:spPr>
        <p:txBody>
          <a:bodyPr wrap="square" lIns="91425" tIns="91425" rIns="91425" bIns="91425" anchor="t" anchorCtr="0">
            <a:noAutofit/>
          </a:bodyPr>
          <a:lstStyle/>
          <a:p>
            <a:pPr lvl="0" rtl="0">
              <a:spcBef>
                <a:spcPts val="0"/>
              </a:spcBef>
              <a:buNone/>
            </a:pPr>
            <a:r>
              <a:rPr lang="en"/>
              <a:t>- Subject Matter Expert -</a:t>
            </a:r>
          </a:p>
        </p:txBody>
      </p:sp>
      <p:pic>
        <p:nvPicPr>
          <p:cNvPr id="259" name="Shape 259" descr="SME_small.jpg"/>
          <p:cNvPicPr preferRelativeResize="0"/>
          <p:nvPr/>
        </p:nvPicPr>
        <p:blipFill>
          <a:blip r:embed="rId3">
            <a:alphaModFix/>
          </a:blip>
          <a:stretch>
            <a:fillRect/>
          </a:stretch>
        </p:blipFill>
        <p:spPr>
          <a:xfrm>
            <a:off x="4908922" y="1234562"/>
            <a:ext cx="3909925" cy="267437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flip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58"/>
                                        </p:tgtEl>
                                        <p:attrNameLst>
                                          <p:attrName>style.visibility</p:attrName>
                                        </p:attrNameLst>
                                      </p:cBhvr>
                                      <p:to>
                                        <p:strVal val="visible"/>
                                      </p:to>
                                    </p:set>
                                    <p:anim calcmode="lin" valueType="num">
                                      <p:cBhvr additive="base">
                                        <p:cTn id="7" dur="700"/>
                                        <p:tgtEl>
                                          <p:spTgt spid="258"/>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Shape 264"/>
          <p:cNvSpPr txBox="1">
            <a:spLocks noGrp="1"/>
          </p:cNvSpPr>
          <p:nvPr>
            <p:ph type="title"/>
          </p:nvPr>
        </p:nvSpPr>
        <p:spPr>
          <a:xfrm>
            <a:off x="226077" y="357800"/>
            <a:ext cx="2808000" cy="953400"/>
          </a:xfrm>
          <a:prstGeom prst="rect">
            <a:avLst/>
          </a:prstGeom>
        </p:spPr>
        <p:txBody>
          <a:bodyPr wrap="square" lIns="91425" tIns="91425" rIns="91425" bIns="91425" anchor="b" anchorCtr="0">
            <a:noAutofit/>
          </a:bodyPr>
          <a:lstStyle/>
          <a:p>
            <a:pPr lvl="0" rtl="0">
              <a:spcBef>
                <a:spcPts val="0"/>
              </a:spcBef>
              <a:buNone/>
            </a:pPr>
            <a:r>
              <a:rPr lang="en"/>
              <a:t>Project Manager</a:t>
            </a:r>
          </a:p>
        </p:txBody>
      </p:sp>
      <p:sp>
        <p:nvSpPr>
          <p:cNvPr id="265" name="Shape 265"/>
          <p:cNvSpPr txBox="1">
            <a:spLocks noGrp="1"/>
          </p:cNvSpPr>
          <p:nvPr>
            <p:ph type="body" idx="1"/>
          </p:nvPr>
        </p:nvSpPr>
        <p:spPr>
          <a:xfrm>
            <a:off x="226075" y="1465800"/>
            <a:ext cx="2808000" cy="3163500"/>
          </a:xfrm>
          <a:prstGeom prst="rect">
            <a:avLst/>
          </a:prstGeom>
        </p:spPr>
        <p:txBody>
          <a:bodyPr wrap="square" lIns="91425" tIns="91425" rIns="91425" bIns="91425" anchor="t" anchorCtr="0">
            <a:noAutofit/>
          </a:bodyPr>
          <a:lstStyle/>
          <a:p>
            <a:pPr lvl="0">
              <a:spcBef>
                <a:spcPts val="0"/>
              </a:spcBef>
              <a:buNone/>
            </a:pPr>
            <a:r>
              <a:rPr lang="en" sz="1800" b="1" i="1"/>
              <a:t>Noun</a:t>
            </a:r>
            <a:r>
              <a:rPr lang="en" sz="1800"/>
              <a:t>. [pruh-jekt man-ijer]</a:t>
            </a:r>
          </a:p>
          <a:p>
            <a:pPr lvl="0" rtl="0">
              <a:spcBef>
                <a:spcPts val="0"/>
              </a:spcBef>
              <a:buNone/>
            </a:pPr>
            <a:r>
              <a:rPr lang="en" sz="1800"/>
              <a:t>Someone who solves a problem you didn’t know you had in a way you don’t understand. </a:t>
            </a:r>
          </a:p>
          <a:p>
            <a:pPr lvl="0" rtl="0">
              <a:spcBef>
                <a:spcPts val="0"/>
              </a:spcBef>
              <a:buNone/>
            </a:pPr>
            <a:r>
              <a:rPr lang="en" sz="1800"/>
              <a:t>See also </a:t>
            </a:r>
            <a:r>
              <a:rPr lang="en" sz="1800" b="1" i="1"/>
              <a:t>wizard</a:t>
            </a:r>
            <a:r>
              <a:rPr lang="en" sz="1800"/>
              <a:t>, </a:t>
            </a:r>
            <a:r>
              <a:rPr lang="en" sz="1800" b="1" i="1"/>
              <a:t>magician</a:t>
            </a:r>
          </a:p>
        </p:txBody>
      </p:sp>
      <p:pic>
        <p:nvPicPr>
          <p:cNvPr id="266" name="Shape 266" descr="thumb_IMG_3781_1024.jpg"/>
          <p:cNvPicPr preferRelativeResize="0"/>
          <p:nvPr/>
        </p:nvPicPr>
        <p:blipFill rotWithShape="1">
          <a:blip r:embed="rId3">
            <a:alphaModFix/>
          </a:blip>
          <a:srcRect l="5785" t="22804" r="4512" b="24089"/>
          <a:stretch/>
        </p:blipFill>
        <p:spPr>
          <a:xfrm>
            <a:off x="4002475" y="0"/>
            <a:ext cx="4653357" cy="514349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prism/>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Shape 271"/>
          <p:cNvSpPr txBox="1">
            <a:spLocks noGrp="1"/>
          </p:cNvSpPr>
          <p:nvPr>
            <p:ph type="title"/>
          </p:nvPr>
        </p:nvSpPr>
        <p:spPr>
          <a:xfrm>
            <a:off x="471900" y="738725"/>
            <a:ext cx="8222100" cy="767700"/>
          </a:xfrm>
          <a:prstGeom prst="rect">
            <a:avLst/>
          </a:prstGeom>
        </p:spPr>
        <p:txBody>
          <a:bodyPr wrap="square" lIns="91425" tIns="91425" rIns="91425" bIns="91425" anchor="b" anchorCtr="0">
            <a:noAutofit/>
          </a:bodyPr>
          <a:lstStyle/>
          <a:p>
            <a:pPr lvl="0" algn="ctr" rtl="0">
              <a:spcBef>
                <a:spcPts val="0"/>
              </a:spcBef>
              <a:buNone/>
            </a:pPr>
            <a:r>
              <a:rPr lang="en"/>
              <a:t>Leading a team when you’re not the boss</a:t>
            </a:r>
          </a:p>
        </p:txBody>
      </p:sp>
      <p:pic>
        <p:nvPicPr>
          <p:cNvPr id="272" name="Shape 272" descr="boss-of-me.jpg"/>
          <p:cNvPicPr preferRelativeResize="0"/>
          <p:nvPr/>
        </p:nvPicPr>
        <p:blipFill>
          <a:blip r:embed="rId3">
            <a:alphaModFix/>
          </a:blip>
          <a:stretch>
            <a:fillRect/>
          </a:stretch>
        </p:blipFill>
        <p:spPr>
          <a:xfrm>
            <a:off x="2983824" y="1869175"/>
            <a:ext cx="3176349" cy="317635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pic>
        <p:nvPicPr>
          <p:cNvPr id="277" name="Shape 277"/>
          <p:cNvPicPr preferRelativeResize="0"/>
          <p:nvPr/>
        </p:nvPicPr>
        <p:blipFill>
          <a:blip r:embed="rId3">
            <a:alphaModFix/>
          </a:blip>
          <a:stretch>
            <a:fillRect/>
          </a:stretch>
        </p:blipFill>
        <p:spPr>
          <a:xfrm>
            <a:off x="1066800" y="819150"/>
            <a:ext cx="7010400" cy="3505200"/>
          </a:xfrm>
          <a:prstGeom prst="rect">
            <a:avLst/>
          </a:prstGeom>
          <a:noFill/>
          <a:ln>
            <a:noFill/>
          </a:ln>
        </p:spPr>
      </p:pic>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Shape 282"/>
          <p:cNvSpPr txBox="1">
            <a:spLocks noGrp="1"/>
          </p:cNvSpPr>
          <p:nvPr>
            <p:ph type="title"/>
          </p:nvPr>
        </p:nvSpPr>
        <p:spPr>
          <a:xfrm>
            <a:off x="265500" y="1233175"/>
            <a:ext cx="4045199" cy="1482300"/>
          </a:xfrm>
          <a:prstGeom prst="rect">
            <a:avLst/>
          </a:prstGeom>
        </p:spPr>
        <p:txBody>
          <a:bodyPr wrap="square" lIns="91425" tIns="91425" rIns="91425" bIns="91425" anchor="b" anchorCtr="0">
            <a:noAutofit/>
          </a:bodyPr>
          <a:lstStyle/>
          <a:p>
            <a:pPr lvl="0">
              <a:spcBef>
                <a:spcPts val="0"/>
              </a:spcBef>
              <a:buNone/>
            </a:pPr>
            <a:r>
              <a:rPr lang="en"/>
              <a:t>Project Team</a:t>
            </a:r>
          </a:p>
        </p:txBody>
      </p:sp>
      <p:sp>
        <p:nvSpPr>
          <p:cNvPr id="283" name="Shape 283"/>
          <p:cNvSpPr txBox="1">
            <a:spLocks noGrp="1"/>
          </p:cNvSpPr>
          <p:nvPr>
            <p:ph type="subTitle" idx="1"/>
          </p:nvPr>
        </p:nvSpPr>
        <p:spPr>
          <a:xfrm>
            <a:off x="265500" y="2779466"/>
            <a:ext cx="4045199" cy="1235100"/>
          </a:xfrm>
          <a:prstGeom prst="rect">
            <a:avLst/>
          </a:prstGeom>
        </p:spPr>
        <p:txBody>
          <a:bodyPr wrap="square" lIns="91425" tIns="91425" rIns="91425" bIns="91425" anchor="t" anchorCtr="0">
            <a:noAutofit/>
          </a:bodyPr>
          <a:lstStyle/>
          <a:p>
            <a:pPr lvl="0">
              <a:spcBef>
                <a:spcPts val="0"/>
              </a:spcBef>
              <a:buNone/>
            </a:pPr>
            <a:r>
              <a:rPr lang="en"/>
              <a:t>Managing </a:t>
            </a:r>
          </a:p>
          <a:p>
            <a:pPr lvl="0">
              <a:spcBef>
                <a:spcPts val="0"/>
              </a:spcBef>
              <a:buNone/>
            </a:pPr>
            <a:r>
              <a:rPr lang="en"/>
              <a:t>motivation, power, conflict, </a:t>
            </a:r>
          </a:p>
          <a:p>
            <a:pPr lvl="0">
              <a:spcBef>
                <a:spcPts val="0"/>
              </a:spcBef>
              <a:buNone/>
            </a:pPr>
            <a:r>
              <a:rPr lang="en"/>
              <a:t>and communication</a:t>
            </a:r>
          </a:p>
        </p:txBody>
      </p:sp>
      <p:pic>
        <p:nvPicPr>
          <p:cNvPr id="284" name="Shape 284"/>
          <p:cNvPicPr preferRelativeResize="0"/>
          <p:nvPr/>
        </p:nvPicPr>
        <p:blipFill>
          <a:blip r:embed="rId3">
            <a:alphaModFix/>
          </a:blip>
          <a:stretch>
            <a:fillRect/>
          </a:stretch>
        </p:blipFill>
        <p:spPr>
          <a:xfrm>
            <a:off x="4711224" y="1184812"/>
            <a:ext cx="4317825" cy="2773875"/>
          </a:xfrm>
          <a:prstGeom prst="rect">
            <a:avLst/>
          </a:prstGeom>
          <a:noFill/>
          <a:ln>
            <a:noFill/>
          </a:ln>
        </p:spPr>
      </p:pic>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Shape 289"/>
          <p:cNvSpPr txBox="1">
            <a:spLocks noGrp="1"/>
          </p:cNvSpPr>
          <p:nvPr>
            <p:ph type="title"/>
          </p:nvPr>
        </p:nvSpPr>
        <p:spPr>
          <a:xfrm>
            <a:off x="460950" y="2065350"/>
            <a:ext cx="8222100" cy="1012799"/>
          </a:xfrm>
          <a:prstGeom prst="rect">
            <a:avLst/>
          </a:prstGeom>
        </p:spPr>
        <p:txBody>
          <a:bodyPr wrap="square" lIns="91425" tIns="91425" rIns="91425" bIns="91425" anchor="ctr" anchorCtr="0">
            <a:noAutofit/>
          </a:bodyPr>
          <a:lstStyle/>
          <a:p>
            <a:pPr lvl="0" algn="ctr">
              <a:spcBef>
                <a:spcPts val="0"/>
              </a:spcBef>
              <a:buNone/>
            </a:pPr>
            <a:r>
              <a:rPr lang="en"/>
              <a:t>Develop the Project Team</a:t>
            </a:r>
          </a:p>
        </p:txBody>
      </p:sp>
    </p:spTree>
  </p:cSld>
  <p:clrMapOvr>
    <a:masterClrMapping/>
  </p:clrMapOvr>
  <mc:AlternateContent xmlns:mc="http://schemas.openxmlformats.org/markup-compatibility/2006" xmlns:p14="http://schemas.microsoft.com/office/powerpoint/2010/main">
    <mc:Choice Requires="p14">
      <p:transition spd="slow">
        <p14:flip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Shape 294"/>
          <p:cNvSpPr txBox="1">
            <a:spLocks noGrp="1"/>
          </p:cNvSpPr>
          <p:nvPr>
            <p:ph type="title"/>
          </p:nvPr>
        </p:nvSpPr>
        <p:spPr>
          <a:xfrm>
            <a:off x="226077" y="357800"/>
            <a:ext cx="2808000" cy="953400"/>
          </a:xfrm>
          <a:prstGeom prst="rect">
            <a:avLst/>
          </a:prstGeom>
        </p:spPr>
        <p:txBody>
          <a:bodyPr wrap="square" lIns="91425" tIns="91425" rIns="91425" bIns="91425" anchor="b" anchorCtr="0">
            <a:noAutofit/>
          </a:bodyPr>
          <a:lstStyle/>
          <a:p>
            <a:pPr lvl="0" algn="ctr" rtl="0">
              <a:spcBef>
                <a:spcPts val="0"/>
              </a:spcBef>
              <a:buNone/>
            </a:pPr>
            <a:r>
              <a:rPr lang="en"/>
              <a:t>“Ladder of Team Development”</a:t>
            </a:r>
          </a:p>
        </p:txBody>
      </p:sp>
      <p:sp>
        <p:nvSpPr>
          <p:cNvPr id="295" name="Shape 295"/>
          <p:cNvSpPr txBox="1">
            <a:spLocks noGrp="1"/>
          </p:cNvSpPr>
          <p:nvPr>
            <p:ph type="body" idx="1"/>
          </p:nvPr>
        </p:nvSpPr>
        <p:spPr>
          <a:xfrm>
            <a:off x="443450" y="1687525"/>
            <a:ext cx="2261700" cy="2685000"/>
          </a:xfrm>
          <a:prstGeom prst="rect">
            <a:avLst/>
          </a:prstGeom>
        </p:spPr>
        <p:txBody>
          <a:bodyPr wrap="square" lIns="91425" tIns="91425" rIns="91425" bIns="91425" anchor="t" anchorCtr="0">
            <a:noAutofit/>
          </a:bodyPr>
          <a:lstStyle/>
          <a:p>
            <a:pPr lvl="0">
              <a:spcBef>
                <a:spcPts val="0"/>
              </a:spcBef>
              <a:buNone/>
            </a:pPr>
            <a:r>
              <a:rPr lang="en" sz="1400" dirty="0"/>
              <a:t>Bruce Tuckman, </a:t>
            </a:r>
            <a:r>
              <a:rPr lang="en" sz="1400" u="sng" dirty="0" smtClean="0">
                <a:solidFill>
                  <a:schemeClr val="hlink"/>
                </a:solidFill>
                <a:hlinkClick r:id="rId3"/>
              </a:rPr>
              <a:t>Developmental </a:t>
            </a:r>
            <a:r>
              <a:rPr lang="en" sz="1400" u="sng" dirty="0">
                <a:solidFill>
                  <a:schemeClr val="hlink"/>
                </a:solidFill>
                <a:hlinkClick r:id="rId3"/>
              </a:rPr>
              <a:t>Sequence in Small </a:t>
            </a:r>
            <a:r>
              <a:rPr lang="en" sz="1400" u="sng" dirty="0" smtClean="0">
                <a:solidFill>
                  <a:schemeClr val="hlink"/>
                </a:solidFill>
                <a:hlinkClick r:id="rId3"/>
              </a:rPr>
              <a:t>Groups</a:t>
            </a:r>
            <a:r>
              <a:rPr lang="en" sz="1400" dirty="0" smtClean="0"/>
              <a:t>,</a:t>
            </a:r>
            <a:r>
              <a:rPr lang="en-US" sz="1400" dirty="0" smtClean="0"/>
              <a:t> </a:t>
            </a:r>
            <a:r>
              <a:rPr lang="en" sz="1400" i="1" dirty="0" smtClean="0"/>
              <a:t>Psychological </a:t>
            </a:r>
            <a:r>
              <a:rPr lang="en" sz="1400" i="1" dirty="0"/>
              <a:t>Bulletin</a:t>
            </a:r>
            <a:r>
              <a:rPr lang="en" sz="1400" dirty="0"/>
              <a:t> 63(6), (1965), 384-399.</a:t>
            </a:r>
          </a:p>
          <a:p>
            <a:pPr lvl="0" rtl="0">
              <a:spcBef>
                <a:spcPts val="0"/>
              </a:spcBef>
              <a:buNone/>
            </a:pPr>
            <a:r>
              <a:rPr lang="en" sz="1400" dirty="0"/>
              <a:t>Judith Stein, </a:t>
            </a:r>
            <a:r>
              <a:rPr lang="en" sz="1400" u="sng" dirty="0" smtClean="0">
                <a:solidFill>
                  <a:schemeClr val="hlink"/>
                </a:solidFill>
                <a:hlinkClick r:id="rId4"/>
              </a:rPr>
              <a:t>Using </a:t>
            </a:r>
            <a:r>
              <a:rPr lang="en" sz="1400" u="sng" dirty="0">
                <a:solidFill>
                  <a:schemeClr val="hlink"/>
                </a:solidFill>
                <a:hlinkClick r:id="rId4"/>
              </a:rPr>
              <a:t>the Stages of Team Development</a:t>
            </a:r>
            <a:r>
              <a:rPr lang="en" sz="1400" dirty="0" smtClean="0"/>
              <a:t>, </a:t>
            </a:r>
            <a:r>
              <a:rPr lang="en" sz="1400" dirty="0"/>
              <a:t>Learning &amp; Development, HR at MIT</a:t>
            </a:r>
          </a:p>
        </p:txBody>
      </p:sp>
      <p:pic>
        <p:nvPicPr>
          <p:cNvPr id="296" name="Shape 296"/>
          <p:cNvPicPr preferRelativeResize="0"/>
          <p:nvPr/>
        </p:nvPicPr>
        <p:blipFill>
          <a:blip r:embed="rId5">
            <a:alphaModFix/>
          </a:blip>
          <a:stretch>
            <a:fillRect/>
          </a:stretch>
        </p:blipFill>
        <p:spPr>
          <a:xfrm>
            <a:off x="3438512" y="323850"/>
            <a:ext cx="5705475" cy="44958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prism/>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Shape 301"/>
          <p:cNvSpPr txBox="1">
            <a:spLocks noGrp="1"/>
          </p:cNvSpPr>
          <p:nvPr>
            <p:ph type="title"/>
          </p:nvPr>
        </p:nvSpPr>
        <p:spPr>
          <a:xfrm>
            <a:off x="471900" y="738725"/>
            <a:ext cx="8222100" cy="767700"/>
          </a:xfrm>
          <a:prstGeom prst="rect">
            <a:avLst/>
          </a:prstGeom>
        </p:spPr>
        <p:txBody>
          <a:bodyPr wrap="square" lIns="91425" tIns="91425" rIns="91425" bIns="91425" anchor="b" anchorCtr="0">
            <a:noAutofit/>
          </a:bodyPr>
          <a:lstStyle/>
          <a:p>
            <a:pPr lvl="0" rtl="0">
              <a:spcBef>
                <a:spcPts val="0"/>
              </a:spcBef>
              <a:buNone/>
            </a:pPr>
            <a:r>
              <a:rPr lang="en"/>
              <a:t>Tools for Develop Project Team</a:t>
            </a:r>
          </a:p>
        </p:txBody>
      </p:sp>
      <p:sp>
        <p:nvSpPr>
          <p:cNvPr id="302" name="Shape 302"/>
          <p:cNvSpPr txBox="1">
            <a:spLocks noGrp="1"/>
          </p:cNvSpPr>
          <p:nvPr>
            <p:ph type="body" idx="1"/>
          </p:nvPr>
        </p:nvSpPr>
        <p:spPr>
          <a:xfrm>
            <a:off x="471900" y="1919075"/>
            <a:ext cx="8222100" cy="2710200"/>
          </a:xfrm>
          <a:prstGeom prst="rect">
            <a:avLst/>
          </a:prstGeom>
          <a:solidFill>
            <a:srgbClr val="FFFFFF"/>
          </a:solidFill>
        </p:spPr>
        <p:txBody>
          <a:bodyPr wrap="square" lIns="91425" tIns="91425" rIns="91425" bIns="91425" anchor="t" anchorCtr="0">
            <a:noAutofit/>
          </a:bodyPr>
          <a:lstStyle/>
          <a:p>
            <a:pPr marR="101600" lvl="0" rtl="0">
              <a:lnSpc>
                <a:spcPct val="115000"/>
              </a:lnSpc>
              <a:spcBef>
                <a:spcPts val="800"/>
              </a:spcBef>
              <a:spcAft>
                <a:spcPts val="800"/>
              </a:spcAft>
              <a:buNone/>
            </a:pPr>
            <a:r>
              <a:rPr lang="en" b="1" dirty="0">
                <a:solidFill>
                  <a:srgbClr val="000000"/>
                </a:solidFill>
                <a:highlight>
                  <a:srgbClr val="FFFFFF"/>
                </a:highlight>
                <a:latin typeface="Calibri"/>
                <a:ea typeface="Calibri"/>
                <a:cs typeface="Calibri"/>
                <a:sym typeface="Calibri"/>
              </a:rPr>
              <a:t>Five tools</a:t>
            </a:r>
            <a:r>
              <a:rPr lang="en" dirty="0">
                <a:solidFill>
                  <a:srgbClr val="000000"/>
                </a:solidFill>
                <a:highlight>
                  <a:srgbClr val="FFFFFF"/>
                </a:highlight>
                <a:latin typeface="Calibri"/>
                <a:ea typeface="Calibri"/>
                <a:cs typeface="Calibri"/>
                <a:sym typeface="Calibri"/>
              </a:rPr>
              <a:t>: </a:t>
            </a:r>
          </a:p>
          <a:p>
            <a:pPr marL="457200" marR="101600" lvl="0" indent="-228600" rtl="0">
              <a:lnSpc>
                <a:spcPct val="115000"/>
              </a:lnSpc>
              <a:spcAft>
                <a:spcPts val="800"/>
              </a:spcAft>
              <a:buClr>
                <a:srgbClr val="000000"/>
              </a:buClr>
              <a:buFont typeface="Calibri"/>
            </a:pPr>
            <a:r>
              <a:rPr lang="en" dirty="0">
                <a:solidFill>
                  <a:srgbClr val="000000"/>
                </a:solidFill>
                <a:highlight>
                  <a:srgbClr val="FFFFFF"/>
                </a:highlight>
                <a:latin typeface="Calibri"/>
                <a:ea typeface="Calibri"/>
                <a:cs typeface="Calibri"/>
                <a:sym typeface="Calibri"/>
              </a:rPr>
              <a:t>Interpersonal skills (aka “soft skills”)</a:t>
            </a:r>
          </a:p>
          <a:p>
            <a:pPr marL="457200" marR="101600" lvl="0" indent="-228600" rtl="0">
              <a:lnSpc>
                <a:spcPct val="115000"/>
              </a:lnSpc>
              <a:spcAft>
                <a:spcPts val="800"/>
              </a:spcAft>
              <a:buClr>
                <a:srgbClr val="000000"/>
              </a:buClr>
              <a:buFont typeface="Calibri"/>
            </a:pPr>
            <a:r>
              <a:rPr lang="en" dirty="0">
                <a:solidFill>
                  <a:srgbClr val="000000"/>
                </a:solidFill>
                <a:highlight>
                  <a:srgbClr val="FFFFFF"/>
                </a:highlight>
                <a:latin typeface="Calibri"/>
                <a:ea typeface="Calibri"/>
                <a:cs typeface="Calibri"/>
                <a:sym typeface="Calibri"/>
              </a:rPr>
              <a:t>Training</a:t>
            </a:r>
          </a:p>
          <a:p>
            <a:pPr marL="457200" marR="101600" lvl="0" indent="-228600" rtl="0">
              <a:lnSpc>
                <a:spcPct val="115000"/>
              </a:lnSpc>
              <a:spcAft>
                <a:spcPts val="800"/>
              </a:spcAft>
              <a:buClr>
                <a:srgbClr val="000000"/>
              </a:buClr>
              <a:buFont typeface="Calibri"/>
            </a:pPr>
            <a:r>
              <a:rPr lang="en" dirty="0">
                <a:solidFill>
                  <a:srgbClr val="000000"/>
                </a:solidFill>
                <a:highlight>
                  <a:srgbClr val="FFFFFF"/>
                </a:highlight>
                <a:latin typeface="Calibri"/>
                <a:ea typeface="Calibri"/>
                <a:cs typeface="Calibri"/>
                <a:sym typeface="Calibri"/>
              </a:rPr>
              <a:t>Team-building activities </a:t>
            </a:r>
          </a:p>
          <a:p>
            <a:pPr marL="457200" marR="101600" lvl="0" indent="-228600" rtl="0">
              <a:lnSpc>
                <a:spcPct val="115000"/>
              </a:lnSpc>
              <a:spcAft>
                <a:spcPts val="800"/>
              </a:spcAft>
              <a:buClr>
                <a:srgbClr val="000000"/>
              </a:buClr>
              <a:buFont typeface="Calibri"/>
            </a:pPr>
            <a:r>
              <a:rPr lang="en" dirty="0">
                <a:solidFill>
                  <a:srgbClr val="000000"/>
                </a:solidFill>
                <a:highlight>
                  <a:srgbClr val="FFFFFF"/>
                </a:highlight>
                <a:latin typeface="Calibri"/>
                <a:ea typeface="Calibri"/>
                <a:cs typeface="Calibri"/>
                <a:sym typeface="Calibri"/>
              </a:rPr>
              <a:t>Ground rules</a:t>
            </a:r>
          </a:p>
          <a:p>
            <a:pPr marL="457200" marR="101600" lvl="0" indent="-228600" rtl="0">
              <a:lnSpc>
                <a:spcPct val="115000"/>
              </a:lnSpc>
              <a:spcAft>
                <a:spcPts val="800"/>
              </a:spcAft>
              <a:buClr>
                <a:srgbClr val="000000"/>
              </a:buClr>
              <a:buFont typeface="Calibri"/>
            </a:pPr>
            <a:r>
              <a:rPr lang="en" dirty="0">
                <a:solidFill>
                  <a:srgbClr val="000000"/>
                </a:solidFill>
                <a:highlight>
                  <a:srgbClr val="FFFFFF"/>
                </a:highlight>
                <a:latin typeface="Calibri"/>
                <a:ea typeface="Calibri"/>
                <a:cs typeface="Calibri"/>
                <a:sym typeface="Calibri"/>
              </a:rPr>
              <a:t>Theories of motivation</a:t>
            </a:r>
          </a:p>
          <a:p>
            <a:pPr marR="101600" lvl="0" algn="r" rtl="0">
              <a:lnSpc>
                <a:spcPct val="115000"/>
              </a:lnSpc>
              <a:spcBef>
                <a:spcPts val="800"/>
              </a:spcBef>
              <a:spcAft>
                <a:spcPts val="800"/>
              </a:spcAft>
              <a:buNone/>
            </a:pPr>
            <a:r>
              <a:rPr lang="en" sz="1200" dirty="0">
                <a:solidFill>
                  <a:srgbClr val="000000"/>
                </a:solidFill>
                <a:highlight>
                  <a:srgbClr val="FFFFFF"/>
                </a:highlight>
                <a:latin typeface="Calibri"/>
                <a:ea typeface="Calibri"/>
                <a:cs typeface="Calibri"/>
                <a:sym typeface="Calibri"/>
              </a:rPr>
              <a:t> </a:t>
            </a:r>
          </a:p>
        </p:txBody>
      </p:sp>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Shape 307"/>
          <p:cNvSpPr txBox="1">
            <a:spLocks noGrp="1"/>
          </p:cNvSpPr>
          <p:nvPr>
            <p:ph type="title"/>
          </p:nvPr>
        </p:nvSpPr>
        <p:spPr>
          <a:xfrm>
            <a:off x="226077" y="357800"/>
            <a:ext cx="2808000" cy="953400"/>
          </a:xfrm>
          <a:prstGeom prst="rect">
            <a:avLst/>
          </a:prstGeom>
        </p:spPr>
        <p:txBody>
          <a:bodyPr wrap="square" lIns="91425" tIns="91425" rIns="91425" bIns="91425" anchor="b" anchorCtr="0">
            <a:noAutofit/>
          </a:bodyPr>
          <a:lstStyle/>
          <a:p>
            <a:pPr lvl="0" algn="ctr" rtl="0">
              <a:spcBef>
                <a:spcPts val="0"/>
              </a:spcBef>
              <a:buNone/>
            </a:pPr>
            <a:r>
              <a:rPr lang="en" sz="2000"/>
              <a:t>What do SMEs Need?</a:t>
            </a:r>
          </a:p>
        </p:txBody>
      </p:sp>
      <p:sp>
        <p:nvSpPr>
          <p:cNvPr id="308" name="Shape 308"/>
          <p:cNvSpPr txBox="1">
            <a:spLocks noGrp="1"/>
          </p:cNvSpPr>
          <p:nvPr>
            <p:ph type="body" idx="1"/>
          </p:nvPr>
        </p:nvSpPr>
        <p:spPr>
          <a:xfrm>
            <a:off x="226075" y="1465800"/>
            <a:ext cx="2808000" cy="3163500"/>
          </a:xfrm>
          <a:prstGeom prst="rect">
            <a:avLst/>
          </a:prstGeom>
        </p:spPr>
        <p:txBody>
          <a:bodyPr wrap="square" lIns="91425" tIns="91425" rIns="91425" bIns="91425" anchor="t" anchorCtr="0">
            <a:noAutofit/>
          </a:bodyPr>
          <a:lstStyle/>
          <a:p>
            <a:pPr lvl="0">
              <a:spcBef>
                <a:spcPts val="0"/>
              </a:spcBef>
              <a:buNone/>
            </a:pPr>
            <a:endParaRPr sz="1800" dirty="0"/>
          </a:p>
          <a:p>
            <a:pPr lvl="0">
              <a:spcBef>
                <a:spcPts val="0"/>
              </a:spcBef>
              <a:buNone/>
            </a:pPr>
            <a:r>
              <a:rPr lang="en" sz="1600" dirty="0"/>
              <a:t>What do these needs suggest about … </a:t>
            </a:r>
          </a:p>
          <a:p>
            <a:pPr lvl="0" rtl="0">
              <a:spcBef>
                <a:spcPts val="0"/>
              </a:spcBef>
              <a:buNone/>
            </a:pPr>
            <a:r>
              <a:rPr lang="en" sz="1600" dirty="0"/>
              <a:t>- how we relate to SMEs?</a:t>
            </a:r>
          </a:p>
          <a:p>
            <a:pPr lvl="0" rtl="0">
              <a:spcBef>
                <a:spcPts val="0"/>
              </a:spcBef>
              <a:buNone/>
            </a:pPr>
            <a:r>
              <a:rPr lang="en" sz="1600" dirty="0"/>
              <a:t>- how we motivate SMEs?</a:t>
            </a:r>
          </a:p>
        </p:txBody>
      </p:sp>
      <p:pic>
        <p:nvPicPr>
          <p:cNvPr id="309" name="Shape 309"/>
          <p:cNvPicPr preferRelativeResize="0"/>
          <p:nvPr/>
        </p:nvPicPr>
        <p:blipFill>
          <a:blip r:embed="rId3">
            <a:alphaModFix/>
          </a:blip>
          <a:stretch>
            <a:fillRect/>
          </a:stretch>
        </p:blipFill>
        <p:spPr>
          <a:xfrm>
            <a:off x="3502475" y="226712"/>
            <a:ext cx="5531300" cy="4690074"/>
          </a:xfrm>
          <a:prstGeom prst="rect">
            <a:avLst/>
          </a:prstGeom>
          <a:noFill/>
          <a:ln>
            <a:noFill/>
          </a:ln>
        </p:spPr>
      </p:pic>
    </p:spTree>
  </p:cSld>
  <p:clrMapOvr>
    <a:masterClrMapping/>
  </p:clrMapOvr>
  <p:transition xmlns:p14="http://schemas.microsoft.com/office/powerpoint/2010/main" spd="slow">
    <p:push/>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08"/>
                                        </p:tgtEl>
                                        <p:attrNameLst>
                                          <p:attrName>style.visibility</p:attrName>
                                        </p:attrNameLst>
                                      </p:cBhvr>
                                      <p:to>
                                        <p:strVal val="visible"/>
                                      </p:to>
                                    </p:set>
                                    <p:anim calcmode="lin" valueType="num">
                                      <p:cBhvr additive="base">
                                        <p:cTn id="7" dur="1000"/>
                                        <p:tgtEl>
                                          <p:spTgt spid="308"/>
                                        </p:tgtEl>
                                        <p:attrNameLst>
                                          <p:attrName>ppt_w</p:attrName>
                                        </p:attrNameLst>
                                      </p:cBhvr>
                                      <p:tavLst>
                                        <p:tav tm="0">
                                          <p:val>
                                            <p:strVal val="0"/>
                                          </p:val>
                                        </p:tav>
                                        <p:tav tm="100000">
                                          <p:val>
                                            <p:strVal val="#ppt_w"/>
                                          </p:val>
                                        </p:tav>
                                      </p:tavLst>
                                    </p:anim>
                                    <p:anim calcmode="lin" valueType="num">
                                      <p:cBhvr additive="base">
                                        <p:cTn id="8" dur="1000"/>
                                        <p:tgtEl>
                                          <p:spTgt spid="308"/>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Shape 314"/>
          <p:cNvSpPr txBox="1">
            <a:spLocks noGrp="1"/>
          </p:cNvSpPr>
          <p:nvPr>
            <p:ph type="title"/>
          </p:nvPr>
        </p:nvSpPr>
        <p:spPr>
          <a:xfrm>
            <a:off x="471900" y="738725"/>
            <a:ext cx="8222100" cy="767700"/>
          </a:xfrm>
          <a:prstGeom prst="rect">
            <a:avLst/>
          </a:prstGeom>
        </p:spPr>
        <p:txBody>
          <a:bodyPr wrap="square" lIns="91425" tIns="91425" rIns="91425" bIns="91425" anchor="b" anchorCtr="0">
            <a:noAutofit/>
          </a:bodyPr>
          <a:lstStyle/>
          <a:p>
            <a:pPr lvl="0" algn="ctr" rtl="0">
              <a:spcBef>
                <a:spcPts val="0"/>
              </a:spcBef>
              <a:buNone/>
            </a:pPr>
            <a:r>
              <a:rPr lang="en"/>
              <a:t>Herzberg’s Motivation-Hygiene Theory</a:t>
            </a:r>
          </a:p>
        </p:txBody>
      </p:sp>
      <p:sp>
        <p:nvSpPr>
          <p:cNvPr id="315" name="Shape 315"/>
          <p:cNvSpPr txBox="1"/>
          <p:nvPr/>
        </p:nvSpPr>
        <p:spPr>
          <a:xfrm>
            <a:off x="759275" y="2302325"/>
            <a:ext cx="7458000" cy="2290200"/>
          </a:xfrm>
          <a:prstGeom prst="rect">
            <a:avLst/>
          </a:prstGeom>
          <a:noFill/>
          <a:ln>
            <a:noFill/>
          </a:ln>
        </p:spPr>
        <p:txBody>
          <a:bodyPr wrap="square" lIns="91425" tIns="91425" rIns="91425" bIns="91425" anchor="t" anchorCtr="0">
            <a:noAutofit/>
          </a:bodyPr>
          <a:lstStyle/>
          <a:p>
            <a:pPr marL="0" lvl="0" indent="0" algn="ctr">
              <a:spcBef>
                <a:spcPts val="0"/>
              </a:spcBef>
              <a:buNone/>
            </a:pPr>
            <a:r>
              <a:rPr lang="en" sz="2000"/>
              <a:t>What factors influence satisfaction at work?</a:t>
            </a:r>
          </a:p>
          <a:p>
            <a:pPr marL="0" lvl="0" indent="0" algn="l">
              <a:spcBef>
                <a:spcPts val="0"/>
              </a:spcBef>
              <a:buNone/>
            </a:pPr>
            <a:endParaRPr sz="2000"/>
          </a:p>
          <a:p>
            <a:pPr lvl="0" algn="ctr" rtl="0">
              <a:spcBef>
                <a:spcPts val="0"/>
              </a:spcBef>
              <a:buNone/>
            </a:pPr>
            <a:r>
              <a:rPr lang="en" sz="2000"/>
              <a:t>Hygiene factors OR Motivation Factors</a:t>
            </a:r>
          </a:p>
          <a:p>
            <a:pPr lvl="0">
              <a:spcBef>
                <a:spcPts val="0"/>
              </a:spcBef>
              <a:buNone/>
            </a:pPr>
            <a:endParaRPr/>
          </a:p>
        </p:txBody>
      </p:sp>
    </p:spTree>
  </p:cSld>
  <p:clrMapOvr>
    <a:masterClrMapping/>
  </p:clrMapOvr>
  <p:transition xmlns:p14="http://schemas.microsoft.com/office/powerpoint/2010/main" spd="slow">
    <p:push dir="r"/>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Shape 87"/>
          <p:cNvSpPr txBox="1">
            <a:spLocks noGrp="1"/>
          </p:cNvSpPr>
          <p:nvPr>
            <p:ph type="title" idx="4294967295"/>
          </p:nvPr>
        </p:nvSpPr>
        <p:spPr>
          <a:xfrm>
            <a:off x="471900" y="738725"/>
            <a:ext cx="8222100" cy="767700"/>
          </a:xfrm>
          <a:prstGeom prst="rect">
            <a:avLst/>
          </a:prstGeom>
        </p:spPr>
        <p:txBody>
          <a:bodyPr wrap="square" lIns="91425" tIns="91425" rIns="91425" bIns="91425" anchor="b" anchorCtr="0">
            <a:noAutofit/>
          </a:bodyPr>
          <a:lstStyle/>
          <a:p>
            <a:pPr lvl="0" algn="ctr">
              <a:spcBef>
                <a:spcPts val="0"/>
              </a:spcBef>
              <a:buNone/>
            </a:pPr>
            <a:r>
              <a:rPr lang="en"/>
              <a:t>To group or not group?</a:t>
            </a:r>
          </a:p>
        </p:txBody>
      </p:sp>
      <p:sp>
        <p:nvSpPr>
          <p:cNvPr id="88" name="Shape 88"/>
          <p:cNvSpPr txBox="1">
            <a:spLocks noGrp="1"/>
          </p:cNvSpPr>
          <p:nvPr>
            <p:ph type="body" idx="1"/>
          </p:nvPr>
        </p:nvSpPr>
        <p:spPr>
          <a:xfrm>
            <a:off x="57150" y="4696825"/>
            <a:ext cx="9005100" cy="446700"/>
          </a:xfrm>
          <a:prstGeom prst="rect">
            <a:avLst/>
          </a:prstGeom>
        </p:spPr>
        <p:txBody>
          <a:bodyPr wrap="square" lIns="91425" tIns="91425" rIns="91425" bIns="91425" anchor="ctr" anchorCtr="0">
            <a:noAutofit/>
          </a:bodyPr>
          <a:lstStyle/>
          <a:p>
            <a:pPr lvl="0" algn="ctr">
              <a:spcBef>
                <a:spcPts val="0"/>
              </a:spcBef>
              <a:buNone/>
            </a:pPr>
            <a:r>
              <a:rPr lang="en" sz="2200"/>
              <a:t>To group or not to group?</a:t>
            </a:r>
          </a:p>
        </p:txBody>
      </p:sp>
      <p:pic>
        <p:nvPicPr>
          <p:cNvPr id="89" name="Shape 89"/>
          <p:cNvPicPr preferRelativeResize="0"/>
          <p:nvPr/>
        </p:nvPicPr>
        <p:blipFill>
          <a:blip r:embed="rId3">
            <a:alphaModFix/>
          </a:blip>
          <a:stretch>
            <a:fillRect/>
          </a:stretch>
        </p:blipFill>
        <p:spPr>
          <a:xfrm>
            <a:off x="471900" y="1216650"/>
            <a:ext cx="3769274" cy="2710200"/>
          </a:xfrm>
          <a:prstGeom prst="rect">
            <a:avLst/>
          </a:prstGeom>
          <a:noFill/>
          <a:ln>
            <a:noFill/>
          </a:ln>
        </p:spPr>
      </p:pic>
      <p:pic>
        <p:nvPicPr>
          <p:cNvPr id="90" name="Shape 90"/>
          <p:cNvPicPr preferRelativeResize="0"/>
          <p:nvPr/>
        </p:nvPicPr>
        <p:blipFill>
          <a:blip r:embed="rId4">
            <a:alphaModFix/>
          </a:blip>
          <a:stretch>
            <a:fillRect/>
          </a:stretch>
        </p:blipFill>
        <p:spPr>
          <a:xfrm>
            <a:off x="4825549" y="1216649"/>
            <a:ext cx="3613599" cy="271019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prism/>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Shape 320" descr="This lively RSA Animate, adapted from Dan Pink's talk at the RSA, illustrates the hidden truths behind what really motivates us at home and in the workplace.   Follow the RSA on Twitter: https://twitter.com/RSAEvents Like the RSA on Facebook: https://www.facebook.com/rsaeventsofficial/ Listen to RSA podcasts: https://soundcloud.com/the_rsa See RSA Events behind the scenes: https://instagram.com/rsa_events/  ------ This audio has been edited from the original event by Becca Pyne. Series produced by Abi Stephenson, RSA.  Animation by Cognitive Media. Andrew Park, the mastermind behind the Animate series and everyone's favourite hairy hand, discusses their appeal and success in his blog post, 'Talk to the hand': http://www.thersa.org/talk-to-the-hand/" title="RSA ANIMATE: Drive: The surprising truth about what motivates us">
            <a:hlinkClick r:id="rId3"/>
          </p:cNvPr>
          <p:cNvSpPr/>
          <p:nvPr/>
        </p:nvSpPr>
        <p:spPr>
          <a:xfrm>
            <a:off x="2015496" y="654362"/>
            <a:ext cx="5112999" cy="3834774"/>
          </a:xfrm>
          <a:prstGeom prst="rect">
            <a:avLst/>
          </a:prstGeom>
          <a:blipFill>
            <a:blip r:embed="rId4">
              <a:alphaModFix/>
            </a:blip>
            <a:stretch>
              <a:fillRect/>
            </a:stretch>
          </a:blipFill>
          <a:ln>
            <a:noFill/>
          </a:ln>
        </p:spPr>
      </p:sp>
      <p:sp>
        <p:nvSpPr>
          <p:cNvPr id="321" name="Shape 321"/>
          <p:cNvSpPr txBox="1"/>
          <p:nvPr/>
        </p:nvSpPr>
        <p:spPr>
          <a:xfrm>
            <a:off x="7862200" y="1677850"/>
            <a:ext cx="1281900" cy="3465600"/>
          </a:xfrm>
          <a:prstGeom prst="rect">
            <a:avLst/>
          </a:prstGeom>
          <a:noFill/>
          <a:ln>
            <a:noFill/>
          </a:ln>
        </p:spPr>
        <p:txBody>
          <a:bodyPr wrap="square" lIns="91425" tIns="91425" rIns="91425" bIns="91425" anchor="t" anchorCtr="0">
            <a:noAutofit/>
          </a:bodyPr>
          <a:lstStyle/>
          <a:p>
            <a:pPr lvl="0" algn="r">
              <a:spcBef>
                <a:spcPts val="0"/>
              </a:spcBef>
              <a:buNone/>
            </a:pPr>
            <a:r>
              <a:rPr lang="en" sz="1800" i="1">
                <a:latin typeface="Roboto"/>
                <a:ea typeface="Roboto"/>
                <a:cs typeface="Roboto"/>
                <a:sym typeface="Roboto"/>
              </a:rPr>
              <a:t>Drive:</a:t>
            </a:r>
          </a:p>
          <a:p>
            <a:pPr lvl="0" algn="r" rtl="0">
              <a:spcBef>
                <a:spcPts val="0"/>
              </a:spcBef>
              <a:buNone/>
            </a:pPr>
            <a:r>
              <a:rPr lang="en" sz="1800" i="1">
                <a:latin typeface="Roboto"/>
                <a:ea typeface="Roboto"/>
                <a:cs typeface="Roboto"/>
                <a:sym typeface="Roboto"/>
              </a:rPr>
              <a:t>the surprising truth </a:t>
            </a:r>
          </a:p>
          <a:p>
            <a:pPr lvl="0" algn="r" rtl="0">
              <a:spcBef>
                <a:spcPts val="0"/>
              </a:spcBef>
              <a:buNone/>
            </a:pPr>
            <a:r>
              <a:rPr lang="en" sz="1800" i="1">
                <a:latin typeface="Roboto"/>
                <a:ea typeface="Roboto"/>
                <a:cs typeface="Roboto"/>
                <a:sym typeface="Roboto"/>
              </a:rPr>
              <a:t>about </a:t>
            </a:r>
          </a:p>
          <a:p>
            <a:pPr lvl="0" algn="r" rtl="0">
              <a:spcBef>
                <a:spcPts val="0"/>
              </a:spcBef>
              <a:buNone/>
            </a:pPr>
            <a:r>
              <a:rPr lang="en" sz="1800" i="1">
                <a:latin typeface="Roboto"/>
                <a:ea typeface="Roboto"/>
                <a:cs typeface="Roboto"/>
                <a:sym typeface="Roboto"/>
              </a:rPr>
              <a:t>what motivates us</a:t>
            </a:r>
          </a:p>
          <a:p>
            <a:pPr lvl="0" algn="r">
              <a:spcBef>
                <a:spcPts val="0"/>
              </a:spcBef>
              <a:buNone/>
            </a:pPr>
            <a:r>
              <a:rPr lang="en" sz="1800">
                <a:latin typeface="Roboto"/>
                <a:ea typeface="Roboto"/>
                <a:cs typeface="Roboto"/>
                <a:sym typeface="Roboto"/>
              </a:rPr>
              <a:t>by</a:t>
            </a:r>
          </a:p>
          <a:p>
            <a:pPr lvl="0" algn="r">
              <a:spcBef>
                <a:spcPts val="0"/>
              </a:spcBef>
              <a:buNone/>
            </a:pPr>
            <a:r>
              <a:rPr lang="en" sz="1800">
                <a:latin typeface="Roboto"/>
                <a:ea typeface="Roboto"/>
                <a:cs typeface="Roboto"/>
                <a:sym typeface="Roboto"/>
              </a:rPr>
              <a:t>Daniel</a:t>
            </a:r>
          </a:p>
          <a:p>
            <a:pPr lvl="0" algn="r">
              <a:spcBef>
                <a:spcPts val="0"/>
              </a:spcBef>
              <a:buNone/>
            </a:pPr>
            <a:r>
              <a:rPr lang="en" sz="1800">
                <a:latin typeface="Roboto"/>
                <a:ea typeface="Roboto"/>
                <a:cs typeface="Roboto"/>
                <a:sym typeface="Roboto"/>
              </a:rPr>
              <a:t>Pink</a:t>
            </a:r>
          </a:p>
        </p:txBody>
      </p:sp>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Shape 326"/>
          <p:cNvSpPr txBox="1">
            <a:spLocks noGrp="1"/>
          </p:cNvSpPr>
          <p:nvPr>
            <p:ph type="title"/>
          </p:nvPr>
        </p:nvSpPr>
        <p:spPr>
          <a:xfrm>
            <a:off x="460950" y="2065350"/>
            <a:ext cx="8222100" cy="1012800"/>
          </a:xfrm>
          <a:prstGeom prst="rect">
            <a:avLst/>
          </a:prstGeom>
        </p:spPr>
        <p:txBody>
          <a:bodyPr wrap="square" lIns="91425" tIns="91425" rIns="91425" bIns="91425" anchor="ctr" anchorCtr="0">
            <a:noAutofit/>
          </a:bodyPr>
          <a:lstStyle/>
          <a:p>
            <a:pPr lvl="0" algn="ctr" rtl="0">
              <a:spcBef>
                <a:spcPts val="0"/>
              </a:spcBef>
              <a:buNone/>
            </a:pPr>
            <a:r>
              <a:rPr lang="en"/>
              <a:t>Manage the Project Team</a:t>
            </a:r>
          </a:p>
        </p:txBody>
      </p:sp>
    </p:spTree>
  </p:cSld>
  <p:clrMapOvr>
    <a:masterClrMapping/>
  </p:clrMapOvr>
  <mc:AlternateContent xmlns:mc="http://schemas.openxmlformats.org/markup-compatibility/2006" xmlns:p14="http://schemas.microsoft.com/office/powerpoint/2010/main">
    <mc:Choice Requires="p14">
      <p:transition spd="slow">
        <p14:prism/>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Shape 331"/>
          <p:cNvSpPr txBox="1">
            <a:spLocks noGrp="1"/>
          </p:cNvSpPr>
          <p:nvPr>
            <p:ph type="title"/>
          </p:nvPr>
        </p:nvSpPr>
        <p:spPr>
          <a:xfrm>
            <a:off x="265500" y="1233175"/>
            <a:ext cx="4045200" cy="1482300"/>
          </a:xfrm>
          <a:prstGeom prst="rect">
            <a:avLst/>
          </a:prstGeom>
        </p:spPr>
        <p:txBody>
          <a:bodyPr wrap="square" lIns="91425" tIns="91425" rIns="91425" bIns="91425" anchor="b" anchorCtr="0">
            <a:noAutofit/>
          </a:bodyPr>
          <a:lstStyle/>
          <a:p>
            <a:pPr lvl="0" rtl="0">
              <a:spcBef>
                <a:spcPts val="0"/>
              </a:spcBef>
              <a:buNone/>
            </a:pPr>
            <a:r>
              <a:rPr lang="en"/>
              <a:t>Forms of Power</a:t>
            </a:r>
          </a:p>
        </p:txBody>
      </p:sp>
      <p:sp>
        <p:nvSpPr>
          <p:cNvPr id="332" name="Shape 332"/>
          <p:cNvSpPr txBox="1">
            <a:spLocks noGrp="1"/>
          </p:cNvSpPr>
          <p:nvPr>
            <p:ph type="subTitle" idx="1"/>
          </p:nvPr>
        </p:nvSpPr>
        <p:spPr>
          <a:xfrm>
            <a:off x="265500" y="2779479"/>
            <a:ext cx="4045200" cy="1886399"/>
          </a:xfrm>
          <a:prstGeom prst="rect">
            <a:avLst/>
          </a:prstGeom>
        </p:spPr>
        <p:txBody>
          <a:bodyPr wrap="square" lIns="91425" tIns="91425" rIns="91425" bIns="91425" anchor="t" anchorCtr="0">
            <a:noAutofit/>
          </a:bodyPr>
          <a:lstStyle/>
          <a:p>
            <a:pPr lvl="0">
              <a:spcBef>
                <a:spcPts val="0"/>
              </a:spcBef>
              <a:buNone/>
            </a:pPr>
            <a:r>
              <a:rPr lang="en"/>
              <a:t>Expert</a:t>
            </a:r>
          </a:p>
          <a:p>
            <a:pPr lvl="0">
              <a:spcBef>
                <a:spcPts val="0"/>
              </a:spcBef>
              <a:buNone/>
            </a:pPr>
            <a:r>
              <a:rPr lang="en"/>
              <a:t>Legitimate</a:t>
            </a:r>
          </a:p>
          <a:p>
            <a:pPr lvl="0">
              <a:spcBef>
                <a:spcPts val="0"/>
              </a:spcBef>
              <a:buNone/>
            </a:pPr>
            <a:r>
              <a:rPr lang="en"/>
              <a:t>Punishment</a:t>
            </a:r>
          </a:p>
          <a:p>
            <a:pPr lvl="0">
              <a:spcBef>
                <a:spcPts val="0"/>
              </a:spcBef>
              <a:buNone/>
            </a:pPr>
            <a:r>
              <a:rPr lang="en"/>
              <a:t>Referent</a:t>
            </a:r>
          </a:p>
          <a:p>
            <a:pPr lvl="0" rtl="0">
              <a:spcBef>
                <a:spcPts val="0"/>
              </a:spcBef>
              <a:buNone/>
            </a:pPr>
            <a:r>
              <a:rPr lang="en"/>
              <a:t>Reward</a:t>
            </a:r>
          </a:p>
        </p:txBody>
      </p:sp>
      <p:pic>
        <p:nvPicPr>
          <p:cNvPr id="333" name="Shape 333"/>
          <p:cNvPicPr preferRelativeResize="0"/>
          <p:nvPr/>
        </p:nvPicPr>
        <p:blipFill>
          <a:blip r:embed="rId3">
            <a:alphaModFix/>
          </a:blip>
          <a:stretch>
            <a:fillRect/>
          </a:stretch>
        </p:blipFill>
        <p:spPr>
          <a:xfrm>
            <a:off x="4872725" y="549150"/>
            <a:ext cx="4045200" cy="40452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flip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32"/>
                                        </p:tgtEl>
                                        <p:attrNameLst>
                                          <p:attrName>style.visibility</p:attrName>
                                        </p:attrNameLst>
                                      </p:cBhvr>
                                      <p:to>
                                        <p:strVal val="visible"/>
                                      </p:to>
                                    </p:set>
                                    <p:anim calcmode="lin" valueType="num">
                                      <p:cBhvr additive="base">
                                        <p:cTn id="7" dur="1000"/>
                                        <p:tgtEl>
                                          <p:spTgt spid="3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Shape 338"/>
          <p:cNvSpPr txBox="1">
            <a:spLocks noGrp="1"/>
          </p:cNvSpPr>
          <p:nvPr>
            <p:ph type="title"/>
          </p:nvPr>
        </p:nvSpPr>
        <p:spPr>
          <a:xfrm>
            <a:off x="471900" y="738725"/>
            <a:ext cx="8222100" cy="767700"/>
          </a:xfrm>
          <a:prstGeom prst="rect">
            <a:avLst/>
          </a:prstGeom>
        </p:spPr>
        <p:txBody>
          <a:bodyPr wrap="square" lIns="91425" tIns="91425" rIns="91425" bIns="91425" anchor="b" anchorCtr="0">
            <a:noAutofit/>
          </a:bodyPr>
          <a:lstStyle/>
          <a:p>
            <a:pPr lvl="0" rtl="0">
              <a:spcBef>
                <a:spcPts val="0"/>
              </a:spcBef>
              <a:buNone/>
            </a:pPr>
            <a:r>
              <a:rPr lang="en"/>
              <a:t>Tools for Manage Project Team</a:t>
            </a:r>
          </a:p>
        </p:txBody>
      </p:sp>
      <p:sp>
        <p:nvSpPr>
          <p:cNvPr id="339" name="Shape 339"/>
          <p:cNvSpPr txBox="1">
            <a:spLocks noGrp="1"/>
          </p:cNvSpPr>
          <p:nvPr>
            <p:ph type="body" idx="1"/>
          </p:nvPr>
        </p:nvSpPr>
        <p:spPr>
          <a:xfrm>
            <a:off x="471900" y="1919075"/>
            <a:ext cx="8222100" cy="2710200"/>
          </a:xfrm>
          <a:prstGeom prst="rect">
            <a:avLst/>
          </a:prstGeom>
          <a:solidFill>
            <a:srgbClr val="FFFFFF"/>
          </a:solidFill>
        </p:spPr>
        <p:txBody>
          <a:bodyPr wrap="square" lIns="91425" tIns="91425" rIns="91425" bIns="91425" anchor="t" anchorCtr="0">
            <a:noAutofit/>
          </a:bodyPr>
          <a:lstStyle/>
          <a:p>
            <a:pPr marR="101600" lvl="0" rtl="0">
              <a:lnSpc>
                <a:spcPct val="115000"/>
              </a:lnSpc>
              <a:spcBef>
                <a:spcPts val="800"/>
              </a:spcBef>
              <a:spcAft>
                <a:spcPts val="800"/>
              </a:spcAft>
              <a:buNone/>
            </a:pPr>
            <a:r>
              <a:rPr lang="en" b="1" dirty="0">
                <a:solidFill>
                  <a:srgbClr val="000000"/>
                </a:solidFill>
                <a:highlight>
                  <a:srgbClr val="FFFFFF"/>
                </a:highlight>
                <a:latin typeface="Calibri"/>
                <a:ea typeface="Calibri"/>
                <a:cs typeface="Calibri"/>
                <a:sym typeface="Calibri"/>
              </a:rPr>
              <a:t>Five tools</a:t>
            </a:r>
            <a:r>
              <a:rPr lang="en" dirty="0">
                <a:solidFill>
                  <a:srgbClr val="000000"/>
                </a:solidFill>
                <a:highlight>
                  <a:srgbClr val="FFFFFF"/>
                </a:highlight>
                <a:latin typeface="Calibri"/>
                <a:ea typeface="Calibri"/>
                <a:cs typeface="Calibri"/>
                <a:sym typeface="Calibri"/>
              </a:rPr>
              <a:t>: </a:t>
            </a:r>
          </a:p>
          <a:p>
            <a:pPr marL="457200" marR="101600" lvl="0" indent="-228600" rtl="0">
              <a:lnSpc>
                <a:spcPct val="115000"/>
              </a:lnSpc>
              <a:spcAft>
                <a:spcPts val="800"/>
              </a:spcAft>
              <a:buClr>
                <a:srgbClr val="000000"/>
              </a:buClr>
              <a:buFont typeface="Calibri"/>
            </a:pPr>
            <a:r>
              <a:rPr lang="en" dirty="0">
                <a:solidFill>
                  <a:srgbClr val="000000"/>
                </a:solidFill>
                <a:latin typeface="Calibri"/>
                <a:ea typeface="Calibri"/>
                <a:cs typeface="Calibri"/>
                <a:sym typeface="Calibri"/>
              </a:rPr>
              <a:t>Interpersonal skills</a:t>
            </a:r>
          </a:p>
          <a:p>
            <a:pPr marL="457200" marR="101600" lvl="0" indent="-228600" rtl="0">
              <a:lnSpc>
                <a:spcPct val="115000"/>
              </a:lnSpc>
              <a:spcAft>
                <a:spcPts val="800"/>
              </a:spcAft>
              <a:buClr>
                <a:srgbClr val="000000"/>
              </a:buClr>
              <a:buFont typeface="Calibri"/>
            </a:pPr>
            <a:r>
              <a:rPr lang="en" dirty="0">
                <a:solidFill>
                  <a:srgbClr val="000000"/>
                </a:solidFill>
                <a:highlight>
                  <a:srgbClr val="FFFFFF"/>
                </a:highlight>
                <a:latin typeface="Calibri"/>
                <a:ea typeface="Calibri"/>
                <a:cs typeface="Calibri"/>
                <a:sym typeface="Calibri"/>
              </a:rPr>
              <a:t>Communication</a:t>
            </a:r>
          </a:p>
          <a:p>
            <a:pPr marL="457200" marR="101600" lvl="0" indent="-228600" rtl="0">
              <a:lnSpc>
                <a:spcPct val="115000"/>
              </a:lnSpc>
              <a:spcAft>
                <a:spcPts val="800"/>
              </a:spcAft>
              <a:buClr>
                <a:srgbClr val="000000"/>
              </a:buClr>
              <a:buFont typeface="Calibri"/>
            </a:pPr>
            <a:r>
              <a:rPr lang="en" dirty="0">
                <a:solidFill>
                  <a:srgbClr val="000000"/>
                </a:solidFill>
                <a:highlight>
                  <a:srgbClr val="FFFFFF"/>
                </a:highlight>
                <a:latin typeface="Calibri"/>
                <a:ea typeface="Calibri"/>
                <a:cs typeface="Calibri"/>
                <a:sym typeface="Calibri"/>
              </a:rPr>
              <a:t>Schedule</a:t>
            </a:r>
          </a:p>
          <a:p>
            <a:pPr marL="457200" marR="101600" lvl="0" indent="-228600" rtl="0">
              <a:spcAft>
                <a:spcPts val="800"/>
              </a:spcAft>
              <a:buClr>
                <a:srgbClr val="000000"/>
              </a:buClr>
              <a:buFont typeface="Calibri"/>
            </a:pPr>
            <a:r>
              <a:rPr lang="en" u="sng" dirty="0">
                <a:solidFill>
                  <a:schemeClr val="hlink"/>
                </a:solidFill>
                <a:latin typeface="Calibri"/>
                <a:ea typeface="Calibri"/>
                <a:cs typeface="Calibri"/>
                <a:sym typeface="Calibri"/>
                <a:hlinkClick r:id="rId3"/>
              </a:rPr>
              <a:t>Constructive and destructive team roles</a:t>
            </a:r>
          </a:p>
          <a:p>
            <a:pPr marL="457200" marR="101600" lvl="0" indent="-228600" rtl="0">
              <a:spcAft>
                <a:spcPts val="800"/>
              </a:spcAft>
              <a:buClr>
                <a:srgbClr val="000000"/>
              </a:buClr>
              <a:buFont typeface="Calibri"/>
            </a:pPr>
            <a:r>
              <a:rPr lang="en" u="sng" dirty="0">
                <a:solidFill>
                  <a:schemeClr val="hlink"/>
                </a:solidFill>
                <a:latin typeface="Calibri"/>
                <a:ea typeface="Calibri"/>
                <a:cs typeface="Calibri"/>
                <a:sym typeface="Calibri"/>
                <a:hlinkClick r:id="rId4"/>
              </a:rPr>
              <a:t>Conflict management</a:t>
            </a:r>
          </a:p>
          <a:p>
            <a:pPr marR="101600" lvl="0" algn="r" rtl="0">
              <a:lnSpc>
                <a:spcPct val="115000"/>
              </a:lnSpc>
              <a:spcBef>
                <a:spcPts val="800"/>
              </a:spcBef>
              <a:spcAft>
                <a:spcPts val="800"/>
              </a:spcAft>
              <a:buNone/>
            </a:pPr>
            <a:r>
              <a:rPr lang="en" sz="1200" dirty="0">
                <a:solidFill>
                  <a:srgbClr val="000000"/>
                </a:solidFill>
                <a:highlight>
                  <a:srgbClr val="FFFFFF"/>
                </a:highlight>
                <a:latin typeface="Calibri"/>
                <a:ea typeface="Calibri"/>
                <a:cs typeface="Calibri"/>
                <a:sym typeface="Calibri"/>
              </a:rPr>
              <a:t> </a:t>
            </a:r>
          </a:p>
        </p:txBody>
      </p:sp>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Shape 344"/>
          <p:cNvSpPr txBox="1">
            <a:spLocks noGrp="1"/>
          </p:cNvSpPr>
          <p:nvPr>
            <p:ph type="title"/>
          </p:nvPr>
        </p:nvSpPr>
        <p:spPr>
          <a:xfrm>
            <a:off x="471900" y="738725"/>
            <a:ext cx="8222100" cy="767700"/>
          </a:xfrm>
          <a:prstGeom prst="rect">
            <a:avLst/>
          </a:prstGeom>
        </p:spPr>
        <p:txBody>
          <a:bodyPr wrap="square" lIns="91425" tIns="91425" rIns="91425" bIns="91425" anchor="b" anchorCtr="0">
            <a:noAutofit/>
          </a:bodyPr>
          <a:lstStyle/>
          <a:p>
            <a:pPr lvl="0" rtl="0">
              <a:spcBef>
                <a:spcPts val="0"/>
              </a:spcBef>
              <a:buNone/>
            </a:pPr>
            <a:r>
              <a:rPr lang="en"/>
              <a:t>Constructive and Destructive Team Roles</a:t>
            </a:r>
          </a:p>
        </p:txBody>
      </p:sp>
      <p:sp>
        <p:nvSpPr>
          <p:cNvPr id="345" name="Shape 345"/>
          <p:cNvSpPr txBox="1">
            <a:spLocks noGrp="1"/>
          </p:cNvSpPr>
          <p:nvPr>
            <p:ph type="body" idx="1"/>
          </p:nvPr>
        </p:nvSpPr>
        <p:spPr>
          <a:xfrm>
            <a:off x="471900" y="1919075"/>
            <a:ext cx="2401800" cy="2710200"/>
          </a:xfrm>
          <a:prstGeom prst="rect">
            <a:avLst/>
          </a:prstGeom>
        </p:spPr>
        <p:txBody>
          <a:bodyPr wrap="square" lIns="91425" tIns="91425" rIns="91425" bIns="91425" anchor="t" anchorCtr="0">
            <a:noAutofit/>
          </a:bodyPr>
          <a:lstStyle/>
          <a:p>
            <a:pPr lvl="0">
              <a:spcBef>
                <a:spcPts val="0"/>
              </a:spcBef>
              <a:buNone/>
            </a:pPr>
            <a:r>
              <a:rPr lang="en" sz="1600"/>
              <a:t>Initiators</a:t>
            </a:r>
          </a:p>
          <a:p>
            <a:pPr lvl="0">
              <a:spcBef>
                <a:spcPts val="0"/>
              </a:spcBef>
              <a:buNone/>
            </a:pPr>
            <a:r>
              <a:rPr lang="en" sz="1600"/>
              <a:t>Information Seekers</a:t>
            </a:r>
          </a:p>
          <a:p>
            <a:pPr lvl="0">
              <a:spcBef>
                <a:spcPts val="0"/>
              </a:spcBef>
              <a:buNone/>
            </a:pPr>
            <a:r>
              <a:rPr lang="en" sz="1600"/>
              <a:t>Blockers</a:t>
            </a:r>
          </a:p>
          <a:p>
            <a:pPr lvl="0">
              <a:spcBef>
                <a:spcPts val="0"/>
              </a:spcBef>
              <a:buNone/>
            </a:pPr>
            <a:r>
              <a:rPr lang="en" sz="1600"/>
              <a:t>Recognition Seekers</a:t>
            </a:r>
          </a:p>
          <a:p>
            <a:pPr lvl="0">
              <a:spcBef>
                <a:spcPts val="0"/>
              </a:spcBef>
              <a:buNone/>
            </a:pPr>
            <a:r>
              <a:rPr lang="en" sz="1600"/>
              <a:t>Clarifiers</a:t>
            </a:r>
          </a:p>
        </p:txBody>
      </p:sp>
      <p:sp>
        <p:nvSpPr>
          <p:cNvPr id="346" name="Shape 346"/>
          <p:cNvSpPr txBox="1">
            <a:spLocks noGrp="1"/>
          </p:cNvSpPr>
          <p:nvPr>
            <p:ph type="body" idx="2"/>
          </p:nvPr>
        </p:nvSpPr>
        <p:spPr>
          <a:xfrm>
            <a:off x="3172025" y="1919075"/>
            <a:ext cx="2637600" cy="2710200"/>
          </a:xfrm>
          <a:prstGeom prst="rect">
            <a:avLst/>
          </a:prstGeom>
        </p:spPr>
        <p:txBody>
          <a:bodyPr wrap="square" lIns="91425" tIns="91425" rIns="91425" bIns="91425" anchor="t" anchorCtr="0">
            <a:noAutofit/>
          </a:bodyPr>
          <a:lstStyle/>
          <a:p>
            <a:pPr lvl="0">
              <a:spcBef>
                <a:spcPts val="0"/>
              </a:spcBef>
              <a:buNone/>
            </a:pPr>
            <a:r>
              <a:rPr lang="en" sz="1600"/>
              <a:t>Withdrawers</a:t>
            </a:r>
          </a:p>
          <a:p>
            <a:pPr lvl="0">
              <a:spcBef>
                <a:spcPts val="0"/>
              </a:spcBef>
              <a:buNone/>
            </a:pPr>
            <a:r>
              <a:rPr lang="en" sz="1600"/>
              <a:t>Gate Keepers</a:t>
            </a:r>
          </a:p>
          <a:p>
            <a:pPr lvl="0">
              <a:spcBef>
                <a:spcPts val="0"/>
              </a:spcBef>
              <a:buNone/>
            </a:pPr>
            <a:r>
              <a:rPr lang="en" sz="1600"/>
              <a:t>Dominators</a:t>
            </a:r>
          </a:p>
          <a:p>
            <a:pPr lvl="0">
              <a:spcBef>
                <a:spcPts val="0"/>
              </a:spcBef>
              <a:buNone/>
            </a:pPr>
            <a:r>
              <a:rPr lang="en" sz="1600"/>
              <a:t>Encouragers</a:t>
            </a:r>
          </a:p>
          <a:p>
            <a:pPr lvl="0">
              <a:spcBef>
                <a:spcPts val="0"/>
              </a:spcBef>
              <a:buNone/>
            </a:pPr>
            <a:r>
              <a:rPr lang="en" sz="1600"/>
              <a:t>Information Givers</a:t>
            </a:r>
          </a:p>
        </p:txBody>
      </p:sp>
      <p:sp>
        <p:nvSpPr>
          <p:cNvPr id="347" name="Shape 347"/>
          <p:cNvSpPr txBox="1">
            <a:spLocks noGrp="1"/>
          </p:cNvSpPr>
          <p:nvPr>
            <p:ph type="body" idx="2"/>
          </p:nvPr>
        </p:nvSpPr>
        <p:spPr>
          <a:xfrm>
            <a:off x="6107950" y="1919075"/>
            <a:ext cx="2749800" cy="2710200"/>
          </a:xfrm>
          <a:prstGeom prst="rect">
            <a:avLst/>
          </a:prstGeom>
        </p:spPr>
        <p:txBody>
          <a:bodyPr wrap="square" lIns="91425" tIns="91425" rIns="91425" bIns="91425" anchor="t" anchorCtr="0">
            <a:noAutofit/>
          </a:bodyPr>
          <a:lstStyle/>
          <a:p>
            <a:pPr lvl="0">
              <a:spcBef>
                <a:spcPts val="0"/>
              </a:spcBef>
              <a:buNone/>
            </a:pPr>
            <a:r>
              <a:rPr lang="en" sz="1600"/>
              <a:t>Topic Jumpers</a:t>
            </a:r>
          </a:p>
          <a:p>
            <a:pPr lvl="0">
              <a:spcBef>
                <a:spcPts val="0"/>
              </a:spcBef>
              <a:buNone/>
            </a:pPr>
            <a:r>
              <a:rPr lang="en" sz="1600"/>
              <a:t>Aggressors</a:t>
            </a:r>
          </a:p>
          <a:p>
            <a:pPr lvl="0">
              <a:spcBef>
                <a:spcPts val="0"/>
              </a:spcBef>
              <a:buNone/>
            </a:pPr>
            <a:r>
              <a:rPr lang="en" sz="1600"/>
              <a:t>Summarizers</a:t>
            </a:r>
          </a:p>
          <a:p>
            <a:pPr lvl="0">
              <a:spcBef>
                <a:spcPts val="0"/>
              </a:spcBef>
              <a:buNone/>
            </a:pPr>
            <a:r>
              <a:rPr lang="en" sz="1600"/>
              <a:t>Harmonizers</a:t>
            </a:r>
          </a:p>
          <a:p>
            <a:pPr lvl="0" rtl="0">
              <a:spcBef>
                <a:spcPts val="0"/>
              </a:spcBef>
              <a:buNone/>
            </a:pPr>
            <a:r>
              <a:rPr lang="en" sz="1600" u="sng">
                <a:solidFill>
                  <a:schemeClr val="hlink"/>
                </a:solidFill>
                <a:hlinkClick r:id="rId3"/>
              </a:rPr>
              <a:t>Devil’s Advocates</a:t>
            </a:r>
          </a:p>
        </p:txBody>
      </p:sp>
    </p:spTree>
  </p:cSld>
  <p:clrMapOvr>
    <a:masterClrMapping/>
  </p:clrMapOvr>
  <p:transition xmlns:p14="http://schemas.microsoft.com/office/powerpoint/2010/main" spd="slow">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45">
                                            <p:txEl>
                                              <p:pRg st="0" end="0"/>
                                            </p:txEl>
                                          </p:spTgt>
                                        </p:tgtEl>
                                        <p:attrNameLst>
                                          <p:attrName>style.visibility</p:attrName>
                                        </p:attrNameLst>
                                      </p:cBhvr>
                                      <p:to>
                                        <p:strVal val="visible"/>
                                      </p:to>
                                    </p:set>
                                    <p:anim calcmode="lin" valueType="num">
                                      <p:cBhvr additive="base">
                                        <p:cTn id="7" dur="1000"/>
                                        <p:tgtEl>
                                          <p:spTgt spid="345">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345">
                                            <p:txEl>
                                              <p:pRg st="1" end="1"/>
                                            </p:txEl>
                                          </p:spTgt>
                                        </p:tgtEl>
                                        <p:attrNameLst>
                                          <p:attrName>style.visibility</p:attrName>
                                        </p:attrNameLst>
                                      </p:cBhvr>
                                      <p:to>
                                        <p:strVal val="visible"/>
                                      </p:to>
                                    </p:set>
                                    <p:anim calcmode="lin" valueType="num">
                                      <p:cBhvr additive="base">
                                        <p:cTn id="12" dur="1000"/>
                                        <p:tgtEl>
                                          <p:spTgt spid="345">
                                            <p:txEl>
                                              <p:pRg st="1" end="1"/>
                                            </p:txEl>
                                          </p:spTgt>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345">
                                            <p:txEl>
                                              <p:pRg st="2" end="2"/>
                                            </p:txEl>
                                          </p:spTgt>
                                        </p:tgtEl>
                                        <p:attrNameLst>
                                          <p:attrName>style.visibility</p:attrName>
                                        </p:attrNameLst>
                                      </p:cBhvr>
                                      <p:to>
                                        <p:strVal val="visible"/>
                                      </p:to>
                                    </p:set>
                                    <p:anim calcmode="lin" valueType="num">
                                      <p:cBhvr additive="base">
                                        <p:cTn id="17" dur="1000"/>
                                        <p:tgtEl>
                                          <p:spTgt spid="345">
                                            <p:txEl>
                                              <p:pRg st="2" end="2"/>
                                            </p:txEl>
                                          </p:spTgt>
                                        </p:tgtEl>
                                        <p:attrNameLst>
                                          <p:attrName>ppt_x</p:attrName>
                                        </p:attrNameLst>
                                      </p:cBhvr>
                                      <p:tavLst>
                                        <p:tav tm="0">
                                          <p:val>
                                            <p:strVal val="#ppt_x-1"/>
                                          </p:val>
                                        </p:tav>
                                        <p:tav tm="100000">
                                          <p:val>
                                            <p:strVal val="#ppt_x"/>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345">
                                            <p:txEl>
                                              <p:pRg st="3" end="3"/>
                                            </p:txEl>
                                          </p:spTgt>
                                        </p:tgtEl>
                                        <p:attrNameLst>
                                          <p:attrName>style.visibility</p:attrName>
                                        </p:attrNameLst>
                                      </p:cBhvr>
                                      <p:to>
                                        <p:strVal val="visible"/>
                                      </p:to>
                                    </p:set>
                                    <p:anim calcmode="lin" valueType="num">
                                      <p:cBhvr additive="base">
                                        <p:cTn id="22" dur="1000"/>
                                        <p:tgtEl>
                                          <p:spTgt spid="345">
                                            <p:txEl>
                                              <p:pRg st="3" end="3"/>
                                            </p:txEl>
                                          </p:spTgt>
                                        </p:tgtEl>
                                        <p:attrNameLst>
                                          <p:attrName>ppt_x</p:attrName>
                                        </p:attrNameLst>
                                      </p:cBhvr>
                                      <p:tavLst>
                                        <p:tav tm="0">
                                          <p:val>
                                            <p:strVal val="#ppt_x-1"/>
                                          </p:val>
                                        </p:tav>
                                        <p:tav tm="100000">
                                          <p:val>
                                            <p:strVal val="#ppt_x"/>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345">
                                            <p:txEl>
                                              <p:pRg st="4" end="4"/>
                                            </p:txEl>
                                          </p:spTgt>
                                        </p:tgtEl>
                                        <p:attrNameLst>
                                          <p:attrName>style.visibility</p:attrName>
                                        </p:attrNameLst>
                                      </p:cBhvr>
                                      <p:to>
                                        <p:strVal val="visible"/>
                                      </p:to>
                                    </p:set>
                                    <p:anim calcmode="lin" valueType="num">
                                      <p:cBhvr additive="base">
                                        <p:cTn id="27" dur="1000"/>
                                        <p:tgtEl>
                                          <p:spTgt spid="345">
                                            <p:txEl>
                                              <p:pRg st="4" end="4"/>
                                            </p:txEl>
                                          </p:spTgt>
                                        </p:tgtEl>
                                        <p:attrNameLst>
                                          <p:attrName>ppt_x</p:attrName>
                                        </p:attrNameLst>
                                      </p:cBhvr>
                                      <p:tavLst>
                                        <p:tav tm="0">
                                          <p:val>
                                            <p:strVal val="#ppt_x-1"/>
                                          </p:val>
                                        </p:tav>
                                        <p:tav tm="100000">
                                          <p:val>
                                            <p:strVal val="#ppt_x"/>
                                          </p:val>
                                        </p:tav>
                                      </p:tavLst>
                                    </p:anim>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346">
                                            <p:txEl>
                                              <p:pRg st="0" end="0"/>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346">
                                            <p:txEl>
                                              <p:pRg st="1" end="1"/>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346">
                                            <p:txEl>
                                              <p:pRg st="2" end="2"/>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346">
                                            <p:txEl>
                                              <p:pRg st="3" end="3"/>
                                            </p:txEl>
                                          </p:spTgt>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346">
                                            <p:txEl>
                                              <p:pRg st="4" end="4"/>
                                            </p:txEl>
                                          </p:spTgt>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2" presetClass="entr" presetSubtype="2" fill="hold" nodeType="clickEffect">
                                  <p:stCondLst>
                                    <p:cond delay="0"/>
                                  </p:stCondLst>
                                  <p:childTnLst>
                                    <p:set>
                                      <p:cBhvr>
                                        <p:cTn id="51" dur="1" fill="hold">
                                          <p:stCondLst>
                                            <p:cond delay="0"/>
                                          </p:stCondLst>
                                        </p:cTn>
                                        <p:tgtEl>
                                          <p:spTgt spid="347">
                                            <p:txEl>
                                              <p:pRg st="0" end="0"/>
                                            </p:txEl>
                                          </p:spTgt>
                                        </p:tgtEl>
                                        <p:attrNameLst>
                                          <p:attrName>style.visibility</p:attrName>
                                        </p:attrNameLst>
                                      </p:cBhvr>
                                      <p:to>
                                        <p:strVal val="visible"/>
                                      </p:to>
                                    </p:set>
                                    <p:anim calcmode="lin" valueType="num">
                                      <p:cBhvr additive="base">
                                        <p:cTn id="52" dur="1000"/>
                                        <p:tgtEl>
                                          <p:spTgt spid="347">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2" fill="hold" nodeType="clickEffect">
                                  <p:stCondLst>
                                    <p:cond delay="0"/>
                                  </p:stCondLst>
                                  <p:childTnLst>
                                    <p:set>
                                      <p:cBhvr>
                                        <p:cTn id="56" dur="1" fill="hold">
                                          <p:stCondLst>
                                            <p:cond delay="0"/>
                                          </p:stCondLst>
                                        </p:cTn>
                                        <p:tgtEl>
                                          <p:spTgt spid="347">
                                            <p:txEl>
                                              <p:pRg st="1" end="1"/>
                                            </p:txEl>
                                          </p:spTgt>
                                        </p:tgtEl>
                                        <p:attrNameLst>
                                          <p:attrName>style.visibility</p:attrName>
                                        </p:attrNameLst>
                                      </p:cBhvr>
                                      <p:to>
                                        <p:strVal val="visible"/>
                                      </p:to>
                                    </p:set>
                                    <p:anim calcmode="lin" valueType="num">
                                      <p:cBhvr additive="base">
                                        <p:cTn id="57" dur="1000"/>
                                        <p:tgtEl>
                                          <p:spTgt spid="347">
                                            <p:txEl>
                                              <p:pRg st="1" end="1"/>
                                            </p:txEl>
                                          </p:spTgt>
                                        </p:tgtEl>
                                        <p:attrNameLst>
                                          <p:attrName>ppt_x</p:attrName>
                                        </p:attrNameLst>
                                      </p:cBhvr>
                                      <p:tavLst>
                                        <p:tav tm="0">
                                          <p:val>
                                            <p:strVal val="#ppt_x+1"/>
                                          </p:val>
                                        </p:tav>
                                        <p:tav tm="100000">
                                          <p:val>
                                            <p:strVal val="#ppt_x"/>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2" fill="hold" nodeType="clickEffect">
                                  <p:stCondLst>
                                    <p:cond delay="0"/>
                                  </p:stCondLst>
                                  <p:childTnLst>
                                    <p:set>
                                      <p:cBhvr>
                                        <p:cTn id="61" dur="1" fill="hold">
                                          <p:stCondLst>
                                            <p:cond delay="0"/>
                                          </p:stCondLst>
                                        </p:cTn>
                                        <p:tgtEl>
                                          <p:spTgt spid="347">
                                            <p:txEl>
                                              <p:pRg st="2" end="2"/>
                                            </p:txEl>
                                          </p:spTgt>
                                        </p:tgtEl>
                                        <p:attrNameLst>
                                          <p:attrName>style.visibility</p:attrName>
                                        </p:attrNameLst>
                                      </p:cBhvr>
                                      <p:to>
                                        <p:strVal val="visible"/>
                                      </p:to>
                                    </p:set>
                                    <p:anim calcmode="lin" valueType="num">
                                      <p:cBhvr additive="base">
                                        <p:cTn id="62" dur="1000"/>
                                        <p:tgtEl>
                                          <p:spTgt spid="347">
                                            <p:txEl>
                                              <p:pRg st="2" end="2"/>
                                            </p:txEl>
                                          </p:spTgt>
                                        </p:tgtEl>
                                        <p:attrNameLst>
                                          <p:attrName>ppt_x</p:attrName>
                                        </p:attrNameLst>
                                      </p:cBhvr>
                                      <p:tavLst>
                                        <p:tav tm="0">
                                          <p:val>
                                            <p:strVal val="#ppt_x+1"/>
                                          </p:val>
                                        </p:tav>
                                        <p:tav tm="100000">
                                          <p:val>
                                            <p:strVal val="#ppt_x"/>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2" fill="hold" nodeType="clickEffect">
                                  <p:stCondLst>
                                    <p:cond delay="0"/>
                                  </p:stCondLst>
                                  <p:childTnLst>
                                    <p:set>
                                      <p:cBhvr>
                                        <p:cTn id="66" dur="1" fill="hold">
                                          <p:stCondLst>
                                            <p:cond delay="0"/>
                                          </p:stCondLst>
                                        </p:cTn>
                                        <p:tgtEl>
                                          <p:spTgt spid="347">
                                            <p:txEl>
                                              <p:pRg st="3" end="3"/>
                                            </p:txEl>
                                          </p:spTgt>
                                        </p:tgtEl>
                                        <p:attrNameLst>
                                          <p:attrName>style.visibility</p:attrName>
                                        </p:attrNameLst>
                                      </p:cBhvr>
                                      <p:to>
                                        <p:strVal val="visible"/>
                                      </p:to>
                                    </p:set>
                                    <p:anim calcmode="lin" valueType="num">
                                      <p:cBhvr additive="base">
                                        <p:cTn id="67" dur="1000"/>
                                        <p:tgtEl>
                                          <p:spTgt spid="347">
                                            <p:txEl>
                                              <p:pRg st="3" end="3"/>
                                            </p:txEl>
                                          </p:spTgt>
                                        </p:tgtEl>
                                        <p:attrNameLst>
                                          <p:attrName>ppt_x</p:attrName>
                                        </p:attrNameLst>
                                      </p:cBhvr>
                                      <p:tavLst>
                                        <p:tav tm="0">
                                          <p:val>
                                            <p:strVal val="#ppt_x+1"/>
                                          </p:val>
                                        </p:tav>
                                        <p:tav tm="100000">
                                          <p:val>
                                            <p:strVal val="#ppt_x"/>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2" fill="hold" nodeType="clickEffect">
                                  <p:stCondLst>
                                    <p:cond delay="0"/>
                                  </p:stCondLst>
                                  <p:childTnLst>
                                    <p:set>
                                      <p:cBhvr>
                                        <p:cTn id="71" dur="1" fill="hold">
                                          <p:stCondLst>
                                            <p:cond delay="0"/>
                                          </p:stCondLst>
                                        </p:cTn>
                                        <p:tgtEl>
                                          <p:spTgt spid="347">
                                            <p:txEl>
                                              <p:pRg st="4" end="4"/>
                                            </p:txEl>
                                          </p:spTgt>
                                        </p:tgtEl>
                                        <p:attrNameLst>
                                          <p:attrName>style.visibility</p:attrName>
                                        </p:attrNameLst>
                                      </p:cBhvr>
                                      <p:to>
                                        <p:strVal val="visible"/>
                                      </p:to>
                                    </p:set>
                                    <p:anim calcmode="lin" valueType="num">
                                      <p:cBhvr additive="base">
                                        <p:cTn id="72" dur="1000"/>
                                        <p:tgtEl>
                                          <p:spTgt spid="347">
                                            <p:txEl>
                                              <p:pRg st="4" end="4"/>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Shape 352"/>
          <p:cNvSpPr txBox="1">
            <a:spLocks noGrp="1"/>
          </p:cNvSpPr>
          <p:nvPr>
            <p:ph type="title"/>
          </p:nvPr>
        </p:nvSpPr>
        <p:spPr>
          <a:xfrm>
            <a:off x="226077" y="357800"/>
            <a:ext cx="2808000" cy="953400"/>
          </a:xfrm>
          <a:prstGeom prst="rect">
            <a:avLst/>
          </a:prstGeom>
        </p:spPr>
        <p:txBody>
          <a:bodyPr wrap="square" lIns="91425" tIns="91425" rIns="91425" bIns="91425" anchor="b" anchorCtr="0">
            <a:noAutofit/>
          </a:bodyPr>
          <a:lstStyle/>
          <a:p>
            <a:pPr lvl="0" algn="ctr" rtl="0">
              <a:spcBef>
                <a:spcPts val="0"/>
              </a:spcBef>
              <a:buNone/>
            </a:pPr>
            <a:r>
              <a:rPr lang="en" sz="3000"/>
              <a:t>Conflict?</a:t>
            </a:r>
          </a:p>
        </p:txBody>
      </p:sp>
      <p:sp>
        <p:nvSpPr>
          <p:cNvPr id="353" name="Shape 353"/>
          <p:cNvSpPr txBox="1">
            <a:spLocks noGrp="1"/>
          </p:cNvSpPr>
          <p:nvPr>
            <p:ph type="body" idx="1"/>
          </p:nvPr>
        </p:nvSpPr>
        <p:spPr>
          <a:xfrm>
            <a:off x="226075" y="1465800"/>
            <a:ext cx="2808000" cy="3163500"/>
          </a:xfrm>
          <a:prstGeom prst="rect">
            <a:avLst/>
          </a:prstGeom>
        </p:spPr>
        <p:txBody>
          <a:bodyPr wrap="square" lIns="91425" tIns="91425" rIns="91425" bIns="91425" anchor="t" anchorCtr="0">
            <a:noAutofit/>
          </a:bodyPr>
          <a:lstStyle/>
          <a:p>
            <a:pPr marL="457200" lvl="0" indent="0">
              <a:spcBef>
                <a:spcPts val="0"/>
              </a:spcBef>
              <a:buNone/>
            </a:pPr>
            <a:r>
              <a:rPr lang="en" sz="1800"/>
              <a:t>Collaboration</a:t>
            </a:r>
          </a:p>
          <a:p>
            <a:pPr marL="457200" lvl="0" indent="0">
              <a:spcBef>
                <a:spcPts val="0"/>
              </a:spcBef>
              <a:buNone/>
            </a:pPr>
            <a:r>
              <a:rPr lang="en" sz="1800"/>
              <a:t>Compromise</a:t>
            </a:r>
          </a:p>
          <a:p>
            <a:pPr marL="457200" lvl="0" indent="0">
              <a:spcBef>
                <a:spcPts val="0"/>
              </a:spcBef>
              <a:buNone/>
            </a:pPr>
            <a:r>
              <a:rPr lang="en" sz="1800"/>
              <a:t>Forcing</a:t>
            </a:r>
          </a:p>
          <a:p>
            <a:pPr marL="457200" lvl="0" indent="0">
              <a:spcBef>
                <a:spcPts val="0"/>
              </a:spcBef>
              <a:buNone/>
            </a:pPr>
            <a:r>
              <a:rPr lang="en" sz="1800"/>
              <a:t>Problem-solving</a:t>
            </a:r>
          </a:p>
          <a:p>
            <a:pPr marL="457200" lvl="0" indent="0">
              <a:spcBef>
                <a:spcPts val="0"/>
              </a:spcBef>
              <a:buNone/>
            </a:pPr>
            <a:r>
              <a:rPr lang="en" sz="1800"/>
              <a:t>Smoothing</a:t>
            </a:r>
          </a:p>
          <a:p>
            <a:pPr marL="457200" lvl="0" indent="0" rtl="0">
              <a:spcBef>
                <a:spcPts val="0"/>
              </a:spcBef>
              <a:buNone/>
            </a:pPr>
            <a:r>
              <a:rPr lang="en" sz="1800"/>
              <a:t>Withdrawal</a:t>
            </a:r>
          </a:p>
        </p:txBody>
      </p:sp>
      <p:pic>
        <p:nvPicPr>
          <p:cNvPr id="354" name="Shape 354"/>
          <p:cNvPicPr preferRelativeResize="0"/>
          <p:nvPr/>
        </p:nvPicPr>
        <p:blipFill>
          <a:blip r:embed="rId3">
            <a:alphaModFix/>
          </a:blip>
          <a:stretch>
            <a:fillRect/>
          </a:stretch>
        </p:blipFill>
        <p:spPr>
          <a:xfrm>
            <a:off x="3376475" y="1266825"/>
            <a:ext cx="5661775" cy="2609850"/>
          </a:xfrm>
          <a:prstGeom prst="rect">
            <a:avLst/>
          </a:prstGeom>
          <a:noFill/>
          <a:ln>
            <a:noFill/>
          </a:ln>
        </p:spPr>
      </p:pic>
    </p:spTree>
  </p:cSld>
  <p:clrMapOvr>
    <a:masterClrMapping/>
  </p:clrMapOvr>
  <p:transition xmlns:p14="http://schemas.microsoft.com/office/powerpoint/2010/main" spd="slow">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fade">
                                      <p:cBhvr>
                                        <p:cTn id="7" dur="1000"/>
                                        <p:tgtEl>
                                          <p:spTgt spid="3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Shape 359"/>
          <p:cNvSpPr txBox="1">
            <a:spLocks noGrp="1"/>
          </p:cNvSpPr>
          <p:nvPr>
            <p:ph type="title" idx="4294967295"/>
          </p:nvPr>
        </p:nvSpPr>
        <p:spPr>
          <a:xfrm>
            <a:off x="773700" y="1663450"/>
            <a:ext cx="7596600" cy="761700"/>
          </a:xfrm>
          <a:prstGeom prst="rect">
            <a:avLst/>
          </a:prstGeom>
        </p:spPr>
        <p:txBody>
          <a:bodyPr wrap="square" lIns="91425" tIns="91425" rIns="91425" bIns="91425" anchor="ctr" anchorCtr="0">
            <a:noAutofit/>
          </a:bodyPr>
          <a:lstStyle/>
          <a:p>
            <a:pPr lvl="0" algn="ctr" rtl="0">
              <a:spcBef>
                <a:spcPts val="0"/>
              </a:spcBef>
              <a:buNone/>
            </a:pPr>
            <a:r>
              <a:rPr lang="en">
                <a:solidFill>
                  <a:schemeClr val="lt2"/>
                </a:solidFill>
              </a:rPr>
              <a:t>Challenging team experience?</a:t>
            </a:r>
          </a:p>
        </p:txBody>
      </p:sp>
      <p:cxnSp>
        <p:nvCxnSpPr>
          <p:cNvPr id="360" name="Shape 360"/>
          <p:cNvCxnSpPr/>
          <p:nvPr/>
        </p:nvCxnSpPr>
        <p:spPr>
          <a:xfrm>
            <a:off x="4295550" y="2693400"/>
            <a:ext cx="552900" cy="0"/>
          </a:xfrm>
          <a:prstGeom prst="straightConnector1">
            <a:avLst/>
          </a:prstGeom>
          <a:noFill/>
          <a:ln w="28575" cap="flat" cmpd="sng">
            <a:solidFill>
              <a:schemeClr val="dk1"/>
            </a:solidFill>
            <a:prstDash val="solid"/>
            <a:round/>
            <a:headEnd type="none" w="med" len="med"/>
            <a:tailEnd type="none" w="med" len="med"/>
          </a:ln>
        </p:spPr>
      </p:cxnSp>
      <p:sp>
        <p:nvSpPr>
          <p:cNvPr id="361" name="Shape 361"/>
          <p:cNvSpPr txBox="1">
            <a:spLocks noGrp="1"/>
          </p:cNvSpPr>
          <p:nvPr>
            <p:ph type="body" idx="4294967295"/>
          </p:nvPr>
        </p:nvSpPr>
        <p:spPr>
          <a:xfrm>
            <a:off x="773700" y="2961650"/>
            <a:ext cx="7596600" cy="518400"/>
          </a:xfrm>
          <a:prstGeom prst="rect">
            <a:avLst/>
          </a:prstGeom>
        </p:spPr>
        <p:txBody>
          <a:bodyPr wrap="square" lIns="91425" tIns="91425" rIns="91425" bIns="91425" anchor="t" anchorCtr="0">
            <a:noAutofit/>
          </a:bodyPr>
          <a:lstStyle/>
          <a:p>
            <a:pPr lvl="0" algn="ctr" rtl="0">
              <a:lnSpc>
                <a:spcPct val="100000"/>
              </a:lnSpc>
              <a:spcBef>
                <a:spcPts val="0"/>
              </a:spcBef>
              <a:spcAft>
                <a:spcPts val="0"/>
              </a:spcAft>
              <a:buNone/>
            </a:pPr>
            <a:r>
              <a:rPr lang="en"/>
              <a:t>- In less than 60 seconds … What takeaway will you try? -</a:t>
            </a:r>
          </a:p>
        </p:txBody>
      </p:sp>
    </p:spTree>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Shape 366"/>
          <p:cNvSpPr txBox="1">
            <a:spLocks noGrp="1"/>
          </p:cNvSpPr>
          <p:nvPr>
            <p:ph type="title"/>
          </p:nvPr>
        </p:nvSpPr>
        <p:spPr>
          <a:xfrm>
            <a:off x="490250" y="488250"/>
            <a:ext cx="6227100" cy="4090800"/>
          </a:xfrm>
          <a:prstGeom prst="rect">
            <a:avLst/>
          </a:prstGeom>
        </p:spPr>
        <p:txBody>
          <a:bodyPr wrap="square" lIns="91425" tIns="91425" rIns="91425" bIns="91425" anchor="ctr" anchorCtr="0">
            <a:noAutofit/>
          </a:bodyPr>
          <a:lstStyle/>
          <a:p>
            <a:pPr lvl="0">
              <a:spcBef>
                <a:spcPts val="0"/>
              </a:spcBef>
              <a:buNone/>
            </a:pPr>
            <a:r>
              <a:rPr lang="en" sz="4400"/>
              <a:t>IDs as PMs have limited authority and must influence through listening, persuading, and building trusting relationships.</a:t>
            </a:r>
          </a:p>
        </p:txBody>
      </p:sp>
    </p:spTree>
  </p:cSld>
  <p:clrMapOvr>
    <a:masterClrMapping/>
  </p:clrMapOvr>
  <mc:AlternateContent xmlns:mc="http://schemas.openxmlformats.org/markup-compatibility/2006" xmlns:p14="http://schemas.microsoft.com/office/powerpoint/2010/main">
    <mc:Choice Requires="p14">
      <p:transition spd="slow">
        <p14:prism/>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Shape 371"/>
          <p:cNvSpPr txBox="1">
            <a:spLocks noGrp="1"/>
          </p:cNvSpPr>
          <p:nvPr>
            <p:ph type="title"/>
          </p:nvPr>
        </p:nvSpPr>
        <p:spPr>
          <a:xfrm>
            <a:off x="311700" y="1249225"/>
            <a:ext cx="8520600" cy="1890600"/>
          </a:xfrm>
          <a:prstGeom prst="rect">
            <a:avLst/>
          </a:prstGeom>
        </p:spPr>
        <p:txBody>
          <a:bodyPr wrap="square" lIns="91425" tIns="91425" rIns="91425" bIns="91425" anchor="b" anchorCtr="0">
            <a:noAutofit/>
          </a:bodyPr>
          <a:lstStyle/>
          <a:p>
            <a:pPr lvl="0" rtl="0">
              <a:spcBef>
                <a:spcPts val="0"/>
              </a:spcBef>
              <a:buNone/>
            </a:pPr>
            <a:r>
              <a:rPr lang="en"/>
              <a:t>50%</a:t>
            </a:r>
          </a:p>
        </p:txBody>
      </p:sp>
      <p:sp>
        <p:nvSpPr>
          <p:cNvPr id="372" name="Shape 372"/>
          <p:cNvSpPr txBox="1">
            <a:spLocks noGrp="1"/>
          </p:cNvSpPr>
          <p:nvPr>
            <p:ph type="body" idx="1"/>
          </p:nvPr>
        </p:nvSpPr>
        <p:spPr>
          <a:xfrm>
            <a:off x="1148100" y="3304625"/>
            <a:ext cx="6847800" cy="1300800"/>
          </a:xfrm>
          <a:prstGeom prst="rect">
            <a:avLst/>
          </a:prstGeom>
        </p:spPr>
        <p:txBody>
          <a:bodyPr wrap="square" lIns="91425" tIns="91425" rIns="91425" bIns="91425" anchor="t" anchorCtr="0">
            <a:noAutofit/>
          </a:bodyPr>
          <a:lstStyle/>
          <a:p>
            <a:pPr lvl="0" rtl="0">
              <a:spcBef>
                <a:spcPts val="0"/>
              </a:spcBef>
              <a:buNone/>
            </a:pPr>
            <a:r>
              <a:rPr lang="en" sz="2400"/>
              <a:t>Percentage of conflict that arises because of </a:t>
            </a:r>
            <a:r>
              <a:rPr lang="en" sz="2400" b="1" i="1"/>
              <a:t>priorities</a:t>
            </a:r>
            <a:r>
              <a:rPr lang="en" sz="2400"/>
              <a:t>, schedules, and resources.</a:t>
            </a:r>
          </a:p>
        </p:txBody>
      </p:sp>
    </p:spTree>
  </p:cSld>
  <p:clrMapOvr>
    <a:masterClrMapping/>
  </p:clrMapOvr>
  <mc:AlternateContent xmlns:mc="http://schemas.openxmlformats.org/markup-compatibility/2006" xmlns:p14="http://schemas.microsoft.com/office/powerpoint/2010/main">
    <mc:Choice Requires="p14">
      <p:transition spd="slow">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Shape 377"/>
          <p:cNvSpPr txBox="1">
            <a:spLocks noGrp="1"/>
          </p:cNvSpPr>
          <p:nvPr>
            <p:ph type="title"/>
          </p:nvPr>
        </p:nvSpPr>
        <p:spPr>
          <a:xfrm>
            <a:off x="460950" y="2065350"/>
            <a:ext cx="8442300" cy="1012800"/>
          </a:xfrm>
          <a:prstGeom prst="rect">
            <a:avLst/>
          </a:prstGeom>
        </p:spPr>
        <p:txBody>
          <a:bodyPr wrap="square" lIns="91425" tIns="91425" rIns="91425" bIns="91425" anchor="ctr" anchorCtr="0">
            <a:noAutofit/>
          </a:bodyPr>
          <a:lstStyle/>
          <a:p>
            <a:pPr lvl="0" rtl="0">
              <a:spcBef>
                <a:spcPts val="0"/>
              </a:spcBef>
              <a:buNone/>
            </a:pPr>
            <a:r>
              <a:rPr lang="en"/>
              <a:t>Evaluating Project Deliverables</a:t>
            </a:r>
          </a:p>
        </p:txBody>
      </p:sp>
    </p:spTree>
  </p:cSld>
  <p:clrMapOvr>
    <a:masterClrMapping/>
  </p:clrMapOvr>
  <mc:AlternateContent xmlns:mc="http://schemas.openxmlformats.org/markup-compatibility/2006" xmlns:p14="http://schemas.microsoft.com/office/powerpoint/2010/main">
    <mc:Choice Requires="p14">
      <p:transition spd="slow">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Shape 95"/>
          <p:cNvSpPr txBox="1">
            <a:spLocks noGrp="1"/>
          </p:cNvSpPr>
          <p:nvPr>
            <p:ph type="title" idx="4294967295"/>
          </p:nvPr>
        </p:nvSpPr>
        <p:spPr>
          <a:xfrm>
            <a:off x="773700" y="1663450"/>
            <a:ext cx="7596600" cy="761700"/>
          </a:xfrm>
          <a:prstGeom prst="rect">
            <a:avLst/>
          </a:prstGeom>
        </p:spPr>
        <p:txBody>
          <a:bodyPr wrap="square" lIns="91425" tIns="91425" rIns="91425" bIns="91425" anchor="ctr" anchorCtr="0">
            <a:noAutofit/>
          </a:bodyPr>
          <a:lstStyle/>
          <a:p>
            <a:pPr lvl="0" algn="ctr" rtl="0">
              <a:spcBef>
                <a:spcPts val="0"/>
              </a:spcBef>
              <a:buNone/>
            </a:pPr>
            <a:r>
              <a:rPr lang="en">
                <a:solidFill>
                  <a:schemeClr val="lt2"/>
                </a:solidFill>
              </a:rPr>
              <a:t>Your best team experience?</a:t>
            </a:r>
          </a:p>
        </p:txBody>
      </p:sp>
      <p:cxnSp>
        <p:nvCxnSpPr>
          <p:cNvPr id="96" name="Shape 96"/>
          <p:cNvCxnSpPr/>
          <p:nvPr/>
        </p:nvCxnSpPr>
        <p:spPr>
          <a:xfrm>
            <a:off x="4295550" y="2693400"/>
            <a:ext cx="552900" cy="0"/>
          </a:xfrm>
          <a:prstGeom prst="straightConnector1">
            <a:avLst/>
          </a:prstGeom>
          <a:noFill/>
          <a:ln w="28575" cap="flat" cmpd="sng">
            <a:solidFill>
              <a:schemeClr val="dk1"/>
            </a:solidFill>
            <a:prstDash val="solid"/>
            <a:round/>
            <a:headEnd type="none" w="med" len="med"/>
            <a:tailEnd type="none" w="med" len="med"/>
          </a:ln>
        </p:spPr>
      </p:cxnSp>
      <p:sp>
        <p:nvSpPr>
          <p:cNvPr id="97" name="Shape 97"/>
          <p:cNvSpPr txBox="1">
            <a:spLocks noGrp="1"/>
          </p:cNvSpPr>
          <p:nvPr>
            <p:ph type="body" idx="4294967295"/>
          </p:nvPr>
        </p:nvSpPr>
        <p:spPr>
          <a:xfrm>
            <a:off x="773700" y="2961650"/>
            <a:ext cx="7596600" cy="518400"/>
          </a:xfrm>
          <a:prstGeom prst="rect">
            <a:avLst/>
          </a:prstGeom>
        </p:spPr>
        <p:txBody>
          <a:bodyPr wrap="square" lIns="91425" tIns="91425" rIns="91425" bIns="91425" anchor="t" anchorCtr="0">
            <a:noAutofit/>
          </a:bodyPr>
          <a:lstStyle/>
          <a:p>
            <a:pPr lvl="0" algn="ctr" rtl="0">
              <a:lnSpc>
                <a:spcPct val="100000"/>
              </a:lnSpc>
              <a:spcBef>
                <a:spcPts val="0"/>
              </a:spcBef>
              <a:spcAft>
                <a:spcPts val="0"/>
              </a:spcAft>
              <a:buNone/>
            </a:pPr>
            <a:r>
              <a:rPr lang="en"/>
              <a:t>- In less than 60 seconds … Who? What? Outcome? -</a:t>
            </a:r>
          </a:p>
        </p:txBody>
      </p:sp>
    </p:spTree>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Shape 382"/>
          <p:cNvSpPr txBox="1">
            <a:spLocks noGrp="1"/>
          </p:cNvSpPr>
          <p:nvPr>
            <p:ph type="title"/>
          </p:nvPr>
        </p:nvSpPr>
        <p:spPr>
          <a:xfrm>
            <a:off x="471900" y="738725"/>
            <a:ext cx="8222100" cy="767700"/>
          </a:xfrm>
          <a:prstGeom prst="rect">
            <a:avLst/>
          </a:prstGeom>
        </p:spPr>
        <p:txBody>
          <a:bodyPr wrap="square" lIns="91425" tIns="91425" rIns="91425" bIns="91425" anchor="b" anchorCtr="0">
            <a:noAutofit/>
          </a:bodyPr>
          <a:lstStyle/>
          <a:p>
            <a:pPr lvl="0">
              <a:spcBef>
                <a:spcPts val="0"/>
              </a:spcBef>
              <a:buNone/>
            </a:pPr>
            <a:r>
              <a:rPr lang="en"/>
              <a:t>Quality Assurance</a:t>
            </a:r>
          </a:p>
        </p:txBody>
      </p:sp>
      <p:sp>
        <p:nvSpPr>
          <p:cNvPr id="383" name="Shape 383"/>
          <p:cNvSpPr txBox="1">
            <a:spLocks noGrp="1"/>
          </p:cNvSpPr>
          <p:nvPr>
            <p:ph type="body" idx="1"/>
          </p:nvPr>
        </p:nvSpPr>
        <p:spPr>
          <a:xfrm>
            <a:off x="471900" y="1919075"/>
            <a:ext cx="3999900" cy="2710199"/>
          </a:xfrm>
          <a:prstGeom prst="rect">
            <a:avLst/>
          </a:prstGeom>
        </p:spPr>
        <p:txBody>
          <a:bodyPr wrap="square" lIns="91425" tIns="91425" rIns="91425" bIns="91425" anchor="t" anchorCtr="0">
            <a:noAutofit/>
          </a:bodyPr>
          <a:lstStyle/>
          <a:p>
            <a:pPr marL="457200" lvl="0" indent="-342900">
              <a:spcBef>
                <a:spcPts val="0"/>
              </a:spcBef>
              <a:spcAft>
                <a:spcPts val="800"/>
              </a:spcAft>
              <a:buSzPct val="100000"/>
              <a:buAutoNum type="arabicPeriod"/>
            </a:pPr>
            <a:r>
              <a:rPr lang="en" sz="1800"/>
              <a:t>Scope Definition</a:t>
            </a:r>
          </a:p>
          <a:p>
            <a:pPr marL="457200" lvl="0" indent="-342900">
              <a:spcBef>
                <a:spcPts val="0"/>
              </a:spcBef>
              <a:spcAft>
                <a:spcPts val="800"/>
              </a:spcAft>
              <a:buSzPct val="100000"/>
              <a:buAutoNum type="arabicPeriod"/>
            </a:pPr>
            <a:r>
              <a:rPr lang="en" sz="1800"/>
              <a:t>Acceptance Criteria</a:t>
            </a:r>
          </a:p>
          <a:p>
            <a:pPr marL="457200" lvl="0" indent="-342900">
              <a:spcBef>
                <a:spcPts val="0"/>
              </a:spcBef>
              <a:spcAft>
                <a:spcPts val="800"/>
              </a:spcAft>
              <a:buSzPct val="100000"/>
              <a:buAutoNum type="arabicPeriod"/>
            </a:pPr>
            <a:r>
              <a:rPr lang="en" sz="1800"/>
              <a:t>Review Procedures</a:t>
            </a:r>
          </a:p>
          <a:p>
            <a:pPr marL="457200" lvl="0" indent="-342900">
              <a:spcBef>
                <a:spcPts val="0"/>
              </a:spcBef>
              <a:spcAft>
                <a:spcPts val="800"/>
              </a:spcAft>
              <a:buSzPct val="100000"/>
              <a:buAutoNum type="arabicPeriod"/>
            </a:pPr>
            <a:r>
              <a:rPr lang="en" sz="1800"/>
              <a:t>Course Acceptance</a:t>
            </a:r>
          </a:p>
        </p:txBody>
      </p:sp>
      <p:sp>
        <p:nvSpPr>
          <p:cNvPr id="384" name="Shape 384"/>
          <p:cNvSpPr txBox="1">
            <a:spLocks noGrp="1"/>
          </p:cNvSpPr>
          <p:nvPr>
            <p:ph type="body" idx="2"/>
          </p:nvPr>
        </p:nvSpPr>
        <p:spPr>
          <a:xfrm>
            <a:off x="4694250" y="1919075"/>
            <a:ext cx="3999900" cy="2710199"/>
          </a:xfrm>
          <a:prstGeom prst="rect">
            <a:avLst/>
          </a:prstGeom>
        </p:spPr>
        <p:txBody>
          <a:bodyPr wrap="square" lIns="91425" tIns="91425" rIns="91425" bIns="91425" anchor="t" anchorCtr="0">
            <a:noAutofit/>
          </a:bodyPr>
          <a:lstStyle/>
          <a:p>
            <a:pPr lvl="0">
              <a:spcBef>
                <a:spcPts val="0"/>
              </a:spcBef>
              <a:buNone/>
            </a:pPr>
            <a:endParaRPr/>
          </a:p>
        </p:txBody>
      </p:sp>
      <p:pic>
        <p:nvPicPr>
          <p:cNvPr id="385" name="Shape 385"/>
          <p:cNvPicPr preferRelativeResize="0"/>
          <p:nvPr/>
        </p:nvPicPr>
        <p:blipFill>
          <a:blip r:embed="rId3">
            <a:alphaModFix/>
          </a:blip>
          <a:stretch>
            <a:fillRect/>
          </a:stretch>
        </p:blipFill>
        <p:spPr>
          <a:xfrm>
            <a:off x="4471799" y="1919074"/>
            <a:ext cx="4222350" cy="2927486"/>
          </a:xfrm>
          <a:prstGeom prst="rect">
            <a:avLst/>
          </a:prstGeom>
          <a:noFill/>
          <a:ln>
            <a:noFill/>
          </a:ln>
        </p:spPr>
      </p:pic>
    </p:spTree>
  </p:cSld>
  <p:clrMapOvr>
    <a:masterClrMapping/>
  </p:clrMapOvr>
  <p:transition xmlns:p14="http://schemas.microsoft.com/office/powerpoint/2010/main" spd="slow">
    <p:push dir="r"/>
  </p:transition>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Shape 390"/>
          <p:cNvSpPr txBox="1">
            <a:spLocks noGrp="1"/>
          </p:cNvSpPr>
          <p:nvPr>
            <p:ph type="title"/>
          </p:nvPr>
        </p:nvSpPr>
        <p:spPr>
          <a:xfrm>
            <a:off x="471900" y="738725"/>
            <a:ext cx="8222100" cy="767700"/>
          </a:xfrm>
          <a:prstGeom prst="rect">
            <a:avLst/>
          </a:prstGeom>
        </p:spPr>
        <p:txBody>
          <a:bodyPr wrap="square" lIns="91425" tIns="91425" rIns="91425" bIns="91425" anchor="b" anchorCtr="0">
            <a:noAutofit/>
          </a:bodyPr>
          <a:lstStyle/>
          <a:p>
            <a:pPr lvl="0">
              <a:spcBef>
                <a:spcPts val="0"/>
              </a:spcBef>
              <a:buNone/>
            </a:pPr>
            <a:r>
              <a:rPr lang="en"/>
              <a:t>Scope</a:t>
            </a:r>
          </a:p>
        </p:txBody>
      </p:sp>
      <p:sp>
        <p:nvSpPr>
          <p:cNvPr id="391" name="Shape 391"/>
          <p:cNvSpPr txBox="1">
            <a:spLocks noGrp="1"/>
          </p:cNvSpPr>
          <p:nvPr>
            <p:ph type="body" idx="1"/>
          </p:nvPr>
        </p:nvSpPr>
        <p:spPr>
          <a:xfrm>
            <a:off x="471900" y="1919075"/>
            <a:ext cx="8222100" cy="2710200"/>
          </a:xfrm>
          <a:prstGeom prst="rect">
            <a:avLst/>
          </a:prstGeom>
        </p:spPr>
        <p:txBody>
          <a:bodyPr wrap="square" lIns="91425" tIns="91425" rIns="91425" bIns="91425" anchor="t" anchorCtr="0">
            <a:noAutofit/>
          </a:bodyPr>
          <a:lstStyle/>
          <a:p>
            <a:pPr lvl="0">
              <a:spcBef>
                <a:spcPts val="0"/>
              </a:spcBef>
              <a:spcAft>
                <a:spcPts val="800"/>
              </a:spcAft>
              <a:buNone/>
            </a:pPr>
            <a:r>
              <a:rPr lang="en" sz="1800"/>
              <a:t>Definition -- What IS a completed </a:t>
            </a:r>
            <a:r>
              <a:rPr lang="en"/>
              <a:t>course?</a:t>
            </a:r>
          </a:p>
          <a:p>
            <a:pPr lvl="0">
              <a:spcBef>
                <a:spcPts val="0"/>
              </a:spcBef>
              <a:spcAft>
                <a:spcPts val="800"/>
              </a:spcAft>
              <a:buNone/>
            </a:pPr>
            <a:r>
              <a:rPr lang="en" sz="1800"/>
              <a:t>Acceptance Criteria -- </a:t>
            </a:r>
            <a:r>
              <a:rPr lang="en"/>
              <a:t>Does the course meet QUALITY standards?</a:t>
            </a:r>
          </a:p>
          <a:p>
            <a:pPr marL="457200" lvl="0" indent="-317500" rtl="0">
              <a:lnSpc>
                <a:spcPct val="115000"/>
              </a:lnSpc>
              <a:spcBef>
                <a:spcPts val="0"/>
              </a:spcBef>
              <a:spcAft>
                <a:spcPts val="0"/>
              </a:spcAft>
              <a:buSzPct val="100000"/>
              <a:buFont typeface="Roboto"/>
              <a:buChar char="●"/>
            </a:pPr>
            <a:r>
              <a:rPr lang="en" sz="1400"/>
              <a:t>Backwards-Design</a:t>
            </a:r>
          </a:p>
          <a:p>
            <a:pPr marL="457200" lvl="0" indent="-317500" rtl="0">
              <a:lnSpc>
                <a:spcPct val="115000"/>
              </a:lnSpc>
              <a:spcBef>
                <a:spcPts val="0"/>
              </a:spcBef>
              <a:spcAft>
                <a:spcPts val="0"/>
              </a:spcAft>
              <a:buSzPct val="100000"/>
              <a:buFont typeface="Roboto"/>
              <a:buChar char="●"/>
            </a:pPr>
            <a:r>
              <a:rPr lang="en" sz="1400"/>
              <a:t>Aligned with standards</a:t>
            </a:r>
          </a:p>
          <a:p>
            <a:pPr marL="457200" lvl="0" indent="-317500" rtl="0">
              <a:lnSpc>
                <a:spcPct val="115000"/>
              </a:lnSpc>
              <a:spcBef>
                <a:spcPts val="0"/>
              </a:spcBef>
              <a:spcAft>
                <a:spcPts val="0"/>
              </a:spcAft>
              <a:buSzPct val="100000"/>
              <a:buFont typeface="Roboto"/>
              <a:buChar char="●"/>
            </a:pPr>
            <a:r>
              <a:rPr lang="en" sz="1400"/>
              <a:t>VSC Course Template</a:t>
            </a:r>
          </a:p>
          <a:p>
            <a:pPr marL="457200" lvl="0" indent="-317500" rtl="0">
              <a:lnSpc>
                <a:spcPct val="115000"/>
              </a:lnSpc>
              <a:spcBef>
                <a:spcPts val="0"/>
              </a:spcBef>
              <a:spcAft>
                <a:spcPts val="0"/>
              </a:spcAft>
              <a:buSzPct val="100000"/>
              <a:buFont typeface="Roboto"/>
              <a:buChar char="●"/>
            </a:pPr>
            <a:r>
              <a:rPr lang="en" sz="1400"/>
              <a:t>QM standards</a:t>
            </a:r>
          </a:p>
          <a:p>
            <a:pPr marL="457200" lvl="0" indent="-317500" rtl="0">
              <a:lnSpc>
                <a:spcPct val="115000"/>
              </a:lnSpc>
              <a:spcBef>
                <a:spcPts val="0"/>
              </a:spcBef>
              <a:spcAft>
                <a:spcPts val="0"/>
              </a:spcAft>
              <a:buSzPct val="100000"/>
              <a:buFont typeface="Roboto"/>
              <a:buChar char="●"/>
            </a:pPr>
            <a:r>
              <a:rPr lang="en" sz="1400"/>
              <a:t>Legal regulations (e.g., copyright)</a:t>
            </a:r>
          </a:p>
          <a:p>
            <a:pPr marL="457200" lvl="0" indent="-317500" rtl="0">
              <a:lnSpc>
                <a:spcPct val="115000"/>
              </a:lnSpc>
              <a:spcBef>
                <a:spcPts val="0"/>
              </a:spcBef>
              <a:spcAft>
                <a:spcPts val="0"/>
              </a:spcAft>
              <a:buSzPct val="100000"/>
              <a:buFont typeface="Roboto"/>
              <a:buChar char="●"/>
            </a:pPr>
            <a:r>
              <a:rPr lang="en" sz="1400"/>
              <a:t>Accessible and readable</a:t>
            </a:r>
          </a:p>
          <a:p>
            <a:pPr marL="457200" lvl="0" indent="-317500" rtl="0">
              <a:lnSpc>
                <a:spcPct val="115000"/>
              </a:lnSpc>
              <a:spcBef>
                <a:spcPts val="0"/>
              </a:spcBef>
              <a:spcAft>
                <a:spcPts val="0"/>
              </a:spcAft>
              <a:buSzPct val="100000"/>
              <a:buFont typeface="Roboto"/>
              <a:buChar char="●"/>
            </a:pPr>
            <a:r>
              <a:rPr lang="en" sz="1400"/>
              <a:t>Documentation</a:t>
            </a:r>
          </a:p>
        </p:txBody>
      </p:sp>
    </p:spTree>
  </p:cSld>
  <p:clrMapOvr>
    <a:masterClrMapping/>
  </p:clrMapOvr>
  <p:transition xmlns:p14="http://schemas.microsoft.com/office/powerpoint/2010/main" spd="slow">
    <p:push/>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1"/>
                                        </p:tgtEl>
                                        <p:attrNameLst>
                                          <p:attrName>style.visibility</p:attrName>
                                        </p:attrNameLst>
                                      </p:cBhvr>
                                      <p:to>
                                        <p:strVal val="visible"/>
                                      </p:to>
                                    </p:set>
                                    <p:animEffect transition="in" filter="fade">
                                      <p:cBhvr>
                                        <p:cTn id="7" dur="1000"/>
                                        <p:tgtEl>
                                          <p:spTgt spid="3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Shape 396"/>
          <p:cNvSpPr txBox="1">
            <a:spLocks noGrp="1"/>
          </p:cNvSpPr>
          <p:nvPr>
            <p:ph type="title"/>
          </p:nvPr>
        </p:nvSpPr>
        <p:spPr>
          <a:xfrm>
            <a:off x="471900" y="738725"/>
            <a:ext cx="8222100" cy="767700"/>
          </a:xfrm>
          <a:prstGeom prst="rect">
            <a:avLst/>
          </a:prstGeom>
        </p:spPr>
        <p:txBody>
          <a:bodyPr wrap="square" lIns="91425" tIns="91425" rIns="91425" bIns="91425" anchor="b" anchorCtr="0">
            <a:noAutofit/>
          </a:bodyPr>
          <a:lstStyle/>
          <a:p>
            <a:pPr lvl="0">
              <a:spcBef>
                <a:spcPts val="0"/>
              </a:spcBef>
              <a:buNone/>
            </a:pPr>
            <a:r>
              <a:rPr lang="en"/>
              <a:t>Quality Control</a:t>
            </a:r>
          </a:p>
        </p:txBody>
      </p:sp>
      <p:sp>
        <p:nvSpPr>
          <p:cNvPr id="397" name="Shape 397"/>
          <p:cNvSpPr txBox="1">
            <a:spLocks noGrp="1"/>
          </p:cNvSpPr>
          <p:nvPr>
            <p:ph type="body" idx="1"/>
          </p:nvPr>
        </p:nvSpPr>
        <p:spPr>
          <a:xfrm>
            <a:off x="471900" y="1919075"/>
            <a:ext cx="3999900" cy="2710199"/>
          </a:xfrm>
          <a:prstGeom prst="rect">
            <a:avLst/>
          </a:prstGeom>
        </p:spPr>
        <p:txBody>
          <a:bodyPr wrap="square" lIns="91425" tIns="91425" rIns="91425" bIns="91425" anchor="t" anchorCtr="0">
            <a:noAutofit/>
          </a:bodyPr>
          <a:lstStyle/>
          <a:p>
            <a:pPr lvl="0">
              <a:spcBef>
                <a:spcPts val="0"/>
              </a:spcBef>
              <a:buNone/>
            </a:pPr>
            <a:endParaRPr/>
          </a:p>
        </p:txBody>
      </p:sp>
      <p:sp>
        <p:nvSpPr>
          <p:cNvPr id="398" name="Shape 398"/>
          <p:cNvSpPr txBox="1">
            <a:spLocks noGrp="1"/>
          </p:cNvSpPr>
          <p:nvPr>
            <p:ph type="body" idx="2"/>
          </p:nvPr>
        </p:nvSpPr>
        <p:spPr>
          <a:xfrm>
            <a:off x="5500500" y="1919075"/>
            <a:ext cx="3193500" cy="2710200"/>
          </a:xfrm>
          <a:prstGeom prst="rect">
            <a:avLst/>
          </a:prstGeom>
        </p:spPr>
        <p:txBody>
          <a:bodyPr wrap="square" lIns="91425" tIns="91425" rIns="91425" bIns="91425" anchor="t" anchorCtr="0">
            <a:noAutofit/>
          </a:bodyPr>
          <a:lstStyle/>
          <a:p>
            <a:pPr marL="457200" lvl="0" indent="-228600">
              <a:spcBef>
                <a:spcPts val="0"/>
              </a:spcBef>
              <a:spcAft>
                <a:spcPts val="400"/>
              </a:spcAft>
              <a:buClr>
                <a:srgbClr val="000000"/>
              </a:buClr>
            </a:pPr>
            <a:r>
              <a:rPr lang="en">
                <a:solidFill>
                  <a:srgbClr val="000000"/>
                </a:solidFill>
              </a:rPr>
              <a:t>Clear design</a:t>
            </a:r>
          </a:p>
          <a:p>
            <a:pPr marL="457200" lvl="0" indent="-228600">
              <a:spcBef>
                <a:spcPts val="0"/>
              </a:spcBef>
              <a:spcAft>
                <a:spcPts val="400"/>
              </a:spcAft>
              <a:buClr>
                <a:srgbClr val="000000"/>
              </a:buClr>
            </a:pPr>
            <a:r>
              <a:rPr lang="en">
                <a:solidFill>
                  <a:srgbClr val="000000"/>
                </a:solidFill>
              </a:rPr>
              <a:t>Well written</a:t>
            </a:r>
          </a:p>
          <a:p>
            <a:pPr marL="457200" lvl="0" indent="-228600">
              <a:spcBef>
                <a:spcPts val="0"/>
              </a:spcBef>
              <a:spcAft>
                <a:spcPts val="400"/>
              </a:spcAft>
              <a:buClr>
                <a:srgbClr val="000000"/>
              </a:buClr>
            </a:pPr>
            <a:r>
              <a:rPr lang="en">
                <a:solidFill>
                  <a:srgbClr val="000000"/>
                </a:solidFill>
              </a:rPr>
              <a:t>Alignment</a:t>
            </a:r>
          </a:p>
          <a:p>
            <a:pPr marL="457200" lvl="0" indent="-228600">
              <a:spcBef>
                <a:spcPts val="0"/>
              </a:spcBef>
              <a:spcAft>
                <a:spcPts val="400"/>
              </a:spcAft>
              <a:buClr>
                <a:srgbClr val="000000"/>
              </a:buClr>
            </a:pPr>
            <a:r>
              <a:rPr lang="en">
                <a:solidFill>
                  <a:srgbClr val="000000"/>
                </a:solidFill>
              </a:rPr>
              <a:t>Assessments</a:t>
            </a:r>
          </a:p>
          <a:p>
            <a:pPr marL="457200" lvl="0" indent="-228600">
              <a:spcBef>
                <a:spcPts val="0"/>
              </a:spcBef>
              <a:spcAft>
                <a:spcPts val="400"/>
              </a:spcAft>
              <a:buClr>
                <a:srgbClr val="000000"/>
              </a:buClr>
            </a:pPr>
            <a:r>
              <a:rPr lang="en">
                <a:solidFill>
                  <a:srgbClr val="000000"/>
                </a:solidFill>
              </a:rPr>
              <a:t>Instructional material</a:t>
            </a:r>
          </a:p>
          <a:p>
            <a:pPr marL="457200" lvl="0" indent="-228600">
              <a:spcBef>
                <a:spcPts val="0"/>
              </a:spcBef>
              <a:spcAft>
                <a:spcPts val="400"/>
              </a:spcAft>
              <a:buClr>
                <a:srgbClr val="000000"/>
              </a:buClr>
            </a:pPr>
            <a:r>
              <a:rPr lang="en">
                <a:solidFill>
                  <a:srgbClr val="000000"/>
                </a:solidFill>
              </a:rPr>
              <a:t>Activities</a:t>
            </a:r>
          </a:p>
          <a:p>
            <a:pPr marL="457200" lvl="0" indent="-228600">
              <a:spcBef>
                <a:spcPts val="0"/>
              </a:spcBef>
              <a:spcAft>
                <a:spcPts val="400"/>
              </a:spcAft>
              <a:buClr>
                <a:srgbClr val="000000"/>
              </a:buClr>
            </a:pPr>
            <a:r>
              <a:rPr lang="en">
                <a:solidFill>
                  <a:srgbClr val="000000"/>
                </a:solidFill>
              </a:rPr>
              <a:t>Tools</a:t>
            </a:r>
          </a:p>
          <a:p>
            <a:pPr marL="457200" lvl="0" indent="-228600">
              <a:spcBef>
                <a:spcPts val="0"/>
              </a:spcBef>
              <a:spcAft>
                <a:spcPts val="400"/>
              </a:spcAft>
              <a:buClr>
                <a:srgbClr val="000000"/>
              </a:buClr>
            </a:pPr>
            <a:r>
              <a:rPr lang="en">
                <a:solidFill>
                  <a:srgbClr val="000000"/>
                </a:solidFill>
              </a:rPr>
              <a:t>Accessibility</a:t>
            </a:r>
          </a:p>
        </p:txBody>
      </p:sp>
      <p:pic>
        <p:nvPicPr>
          <p:cNvPr id="399" name="Shape 399"/>
          <p:cNvPicPr preferRelativeResize="0"/>
          <p:nvPr/>
        </p:nvPicPr>
        <p:blipFill>
          <a:blip r:embed="rId3">
            <a:alphaModFix/>
          </a:blip>
          <a:stretch>
            <a:fillRect/>
          </a:stretch>
        </p:blipFill>
        <p:spPr>
          <a:xfrm>
            <a:off x="471900" y="1919075"/>
            <a:ext cx="5028600" cy="2514300"/>
          </a:xfrm>
          <a:prstGeom prst="rect">
            <a:avLst/>
          </a:prstGeom>
          <a:noFill/>
          <a:ln>
            <a:noFill/>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8"/>
                                        </p:tgtEl>
                                        <p:attrNameLst>
                                          <p:attrName>style.visibility</p:attrName>
                                        </p:attrNameLst>
                                      </p:cBhvr>
                                      <p:to>
                                        <p:strVal val="visible"/>
                                      </p:to>
                                    </p:set>
                                    <p:animEffect transition="in" filter="fade">
                                      <p:cBhvr>
                                        <p:cTn id="7" dur="1000"/>
                                        <p:tgtEl>
                                          <p:spTgt spid="3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Shape 404"/>
          <p:cNvSpPr txBox="1">
            <a:spLocks noGrp="1"/>
          </p:cNvSpPr>
          <p:nvPr>
            <p:ph type="title"/>
          </p:nvPr>
        </p:nvSpPr>
        <p:spPr>
          <a:xfrm>
            <a:off x="226077" y="357800"/>
            <a:ext cx="2808000" cy="953400"/>
          </a:xfrm>
          <a:prstGeom prst="rect">
            <a:avLst/>
          </a:prstGeom>
        </p:spPr>
        <p:txBody>
          <a:bodyPr wrap="square" lIns="91425" tIns="91425" rIns="91425" bIns="91425" anchor="b" anchorCtr="0">
            <a:noAutofit/>
          </a:bodyPr>
          <a:lstStyle/>
          <a:p>
            <a:pPr lvl="0" algn="ctr">
              <a:spcBef>
                <a:spcPts val="0"/>
              </a:spcBef>
              <a:buNone/>
            </a:pPr>
            <a:r>
              <a:rPr lang="en"/>
              <a:t>Acceptance</a:t>
            </a:r>
          </a:p>
        </p:txBody>
      </p:sp>
      <p:sp>
        <p:nvSpPr>
          <p:cNvPr id="405" name="Shape 405"/>
          <p:cNvSpPr txBox="1">
            <a:spLocks noGrp="1"/>
          </p:cNvSpPr>
          <p:nvPr>
            <p:ph type="body" idx="1"/>
          </p:nvPr>
        </p:nvSpPr>
        <p:spPr>
          <a:xfrm>
            <a:off x="226075" y="1465800"/>
            <a:ext cx="2808000" cy="3163500"/>
          </a:xfrm>
          <a:prstGeom prst="rect">
            <a:avLst/>
          </a:prstGeom>
        </p:spPr>
        <p:txBody>
          <a:bodyPr wrap="square" lIns="91425" tIns="91425" rIns="91425" bIns="91425" anchor="t" anchorCtr="0">
            <a:noAutofit/>
          </a:bodyPr>
          <a:lstStyle/>
          <a:p>
            <a:pPr lvl="0">
              <a:spcBef>
                <a:spcPts val="0"/>
              </a:spcBef>
              <a:spcAft>
                <a:spcPts val="800"/>
              </a:spcAft>
              <a:buNone/>
            </a:pPr>
            <a:r>
              <a:rPr lang="en" sz="1600"/>
              <a:t>Review by Project Sponsor</a:t>
            </a:r>
          </a:p>
          <a:p>
            <a:pPr lvl="0" algn="ctr">
              <a:spcBef>
                <a:spcPts val="0"/>
              </a:spcBef>
              <a:buNone/>
            </a:pPr>
            <a:r>
              <a:rPr lang="en" sz="1600"/>
              <a:t>___</a:t>
            </a:r>
          </a:p>
          <a:p>
            <a:pPr lvl="0" rtl="0">
              <a:spcBef>
                <a:spcPts val="0"/>
              </a:spcBef>
              <a:spcAft>
                <a:spcPts val="400"/>
              </a:spcAft>
              <a:buNone/>
            </a:pPr>
            <a:r>
              <a:rPr lang="en" sz="1400"/>
              <a:t>Completed Master Course</a:t>
            </a:r>
          </a:p>
          <a:p>
            <a:pPr marL="457200" lvl="0" indent="-317500" rtl="0">
              <a:lnSpc>
                <a:spcPct val="115000"/>
              </a:lnSpc>
              <a:spcBef>
                <a:spcPts val="0"/>
              </a:spcBef>
              <a:spcAft>
                <a:spcPts val="0"/>
              </a:spcAft>
              <a:buSzPct val="100000"/>
              <a:buFont typeface="Roboto"/>
              <a:buChar char="●"/>
            </a:pPr>
            <a:r>
              <a:rPr lang="en" sz="1400"/>
              <a:t>Backwards-Design</a:t>
            </a:r>
          </a:p>
          <a:p>
            <a:pPr marL="457200" lvl="0" indent="-317500" rtl="0">
              <a:lnSpc>
                <a:spcPct val="115000"/>
              </a:lnSpc>
              <a:spcBef>
                <a:spcPts val="0"/>
              </a:spcBef>
              <a:spcAft>
                <a:spcPts val="0"/>
              </a:spcAft>
              <a:buSzPct val="100000"/>
              <a:buFont typeface="Roboto"/>
              <a:buChar char="●"/>
            </a:pPr>
            <a:r>
              <a:rPr lang="en" sz="1400"/>
              <a:t>Aligned with standards</a:t>
            </a:r>
          </a:p>
          <a:p>
            <a:pPr marL="457200" lvl="0" indent="-317500" rtl="0">
              <a:lnSpc>
                <a:spcPct val="115000"/>
              </a:lnSpc>
              <a:spcBef>
                <a:spcPts val="0"/>
              </a:spcBef>
              <a:spcAft>
                <a:spcPts val="0"/>
              </a:spcAft>
              <a:buSzPct val="100000"/>
              <a:buFont typeface="Roboto"/>
              <a:buChar char="●"/>
            </a:pPr>
            <a:r>
              <a:rPr lang="en" sz="1400"/>
              <a:t>VSC Course Template</a:t>
            </a:r>
          </a:p>
          <a:p>
            <a:pPr marL="457200" lvl="0" indent="-317500" rtl="0">
              <a:lnSpc>
                <a:spcPct val="115000"/>
              </a:lnSpc>
              <a:spcBef>
                <a:spcPts val="0"/>
              </a:spcBef>
              <a:spcAft>
                <a:spcPts val="0"/>
              </a:spcAft>
              <a:buSzPct val="100000"/>
              <a:buFont typeface="Roboto"/>
              <a:buChar char="●"/>
            </a:pPr>
            <a:r>
              <a:rPr lang="en" sz="1400"/>
              <a:t>QM standards</a:t>
            </a:r>
          </a:p>
          <a:p>
            <a:pPr marL="457200" lvl="0" indent="-317500" rtl="0">
              <a:lnSpc>
                <a:spcPct val="115000"/>
              </a:lnSpc>
              <a:spcBef>
                <a:spcPts val="0"/>
              </a:spcBef>
              <a:spcAft>
                <a:spcPts val="0"/>
              </a:spcAft>
              <a:buSzPct val="100000"/>
              <a:buFont typeface="Roboto"/>
              <a:buChar char="●"/>
            </a:pPr>
            <a:r>
              <a:rPr lang="en" sz="1400"/>
              <a:t>Legal regulations</a:t>
            </a:r>
          </a:p>
          <a:p>
            <a:pPr marL="457200" lvl="0" indent="-317500" rtl="0">
              <a:lnSpc>
                <a:spcPct val="115000"/>
              </a:lnSpc>
              <a:spcBef>
                <a:spcPts val="0"/>
              </a:spcBef>
              <a:spcAft>
                <a:spcPts val="0"/>
              </a:spcAft>
              <a:buSzPct val="100000"/>
              <a:buFont typeface="Roboto"/>
              <a:buChar char="●"/>
            </a:pPr>
            <a:r>
              <a:rPr lang="en" sz="1400"/>
              <a:t>Accessible and readable</a:t>
            </a:r>
          </a:p>
          <a:p>
            <a:pPr marL="457200" lvl="0" indent="-317500" rtl="0">
              <a:lnSpc>
                <a:spcPct val="115000"/>
              </a:lnSpc>
              <a:spcBef>
                <a:spcPts val="0"/>
              </a:spcBef>
              <a:spcAft>
                <a:spcPts val="0"/>
              </a:spcAft>
              <a:buSzPct val="100000"/>
              <a:buFont typeface="Roboto"/>
              <a:buChar char="●"/>
            </a:pPr>
            <a:r>
              <a:rPr lang="en" sz="1400"/>
              <a:t>Documentation</a:t>
            </a:r>
          </a:p>
        </p:txBody>
      </p:sp>
      <p:pic>
        <p:nvPicPr>
          <p:cNvPr id="406" name="Shape 406"/>
          <p:cNvPicPr preferRelativeResize="0"/>
          <p:nvPr/>
        </p:nvPicPr>
        <p:blipFill>
          <a:blip r:embed="rId3">
            <a:alphaModFix/>
          </a:blip>
          <a:stretch>
            <a:fillRect/>
          </a:stretch>
        </p:blipFill>
        <p:spPr>
          <a:xfrm>
            <a:off x="4120925" y="99300"/>
            <a:ext cx="4179625" cy="49449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flip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Shape 411"/>
          <p:cNvSpPr txBox="1">
            <a:spLocks noGrp="1"/>
          </p:cNvSpPr>
          <p:nvPr>
            <p:ph type="title" idx="4294967295"/>
          </p:nvPr>
        </p:nvSpPr>
        <p:spPr>
          <a:xfrm>
            <a:off x="773700" y="1663450"/>
            <a:ext cx="7596600" cy="761700"/>
          </a:xfrm>
          <a:prstGeom prst="rect">
            <a:avLst/>
          </a:prstGeom>
        </p:spPr>
        <p:txBody>
          <a:bodyPr wrap="square" lIns="91425" tIns="91425" rIns="91425" bIns="91425" anchor="ctr" anchorCtr="0">
            <a:noAutofit/>
          </a:bodyPr>
          <a:lstStyle/>
          <a:p>
            <a:pPr lvl="0" algn="ctr" rtl="0">
              <a:spcBef>
                <a:spcPts val="0"/>
              </a:spcBef>
              <a:buNone/>
            </a:pPr>
            <a:r>
              <a:rPr lang="en">
                <a:solidFill>
                  <a:schemeClr val="lt2"/>
                </a:solidFill>
              </a:rPr>
              <a:t>Quality assurance?</a:t>
            </a:r>
          </a:p>
        </p:txBody>
      </p:sp>
      <p:cxnSp>
        <p:nvCxnSpPr>
          <p:cNvPr id="412" name="Shape 412"/>
          <p:cNvCxnSpPr/>
          <p:nvPr/>
        </p:nvCxnSpPr>
        <p:spPr>
          <a:xfrm>
            <a:off x="4295550" y="2693400"/>
            <a:ext cx="552900" cy="0"/>
          </a:xfrm>
          <a:prstGeom prst="straightConnector1">
            <a:avLst/>
          </a:prstGeom>
          <a:noFill/>
          <a:ln w="28575" cap="flat" cmpd="sng">
            <a:solidFill>
              <a:schemeClr val="dk1"/>
            </a:solidFill>
            <a:prstDash val="solid"/>
            <a:round/>
            <a:headEnd type="none" w="med" len="med"/>
            <a:tailEnd type="none" w="med" len="med"/>
          </a:ln>
        </p:spPr>
      </p:cxnSp>
      <p:sp>
        <p:nvSpPr>
          <p:cNvPr id="413" name="Shape 413"/>
          <p:cNvSpPr txBox="1">
            <a:spLocks noGrp="1"/>
          </p:cNvSpPr>
          <p:nvPr>
            <p:ph type="body" idx="4294967295"/>
          </p:nvPr>
        </p:nvSpPr>
        <p:spPr>
          <a:xfrm>
            <a:off x="773700" y="2961650"/>
            <a:ext cx="7596600" cy="518400"/>
          </a:xfrm>
          <a:prstGeom prst="rect">
            <a:avLst/>
          </a:prstGeom>
        </p:spPr>
        <p:txBody>
          <a:bodyPr wrap="square" lIns="91425" tIns="91425" rIns="91425" bIns="91425" anchor="t" anchorCtr="0">
            <a:noAutofit/>
          </a:bodyPr>
          <a:lstStyle/>
          <a:p>
            <a:pPr lvl="0" algn="ctr" rtl="0">
              <a:lnSpc>
                <a:spcPct val="100000"/>
              </a:lnSpc>
              <a:spcBef>
                <a:spcPts val="0"/>
              </a:spcBef>
              <a:spcAft>
                <a:spcPts val="0"/>
              </a:spcAft>
              <a:buNone/>
            </a:pPr>
            <a:r>
              <a:rPr lang="en" dirty="0"/>
              <a:t>- In less than 60 seconds … How can </a:t>
            </a:r>
            <a:r>
              <a:rPr lang="en" dirty="0" smtClean="0"/>
              <a:t>you</a:t>
            </a:r>
            <a:r>
              <a:rPr lang="en-US" dirty="0" smtClean="0"/>
              <a:t>r process improve quality?</a:t>
            </a:r>
            <a:endParaRPr lang="en" dirty="0"/>
          </a:p>
        </p:txBody>
      </p:sp>
    </p:spTree>
  </p:cSld>
  <p:clrMapOvr>
    <a:masterClrMapping/>
  </p:clrMapOvr>
  <p:transition xmlns:p14="http://schemas.microsoft.com/office/powerpoint/2010/main" spd="slow">
    <p:push dir="r"/>
  </p:transition>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Shape 418"/>
          <p:cNvSpPr txBox="1">
            <a:spLocks noGrp="1"/>
          </p:cNvSpPr>
          <p:nvPr>
            <p:ph type="title"/>
          </p:nvPr>
        </p:nvSpPr>
        <p:spPr>
          <a:xfrm>
            <a:off x="490250" y="488250"/>
            <a:ext cx="6227100" cy="4090800"/>
          </a:xfrm>
          <a:prstGeom prst="rect">
            <a:avLst/>
          </a:prstGeom>
        </p:spPr>
        <p:txBody>
          <a:bodyPr wrap="square" lIns="91425" tIns="91425" rIns="91425" bIns="91425" anchor="ctr" anchorCtr="0">
            <a:noAutofit/>
          </a:bodyPr>
          <a:lstStyle/>
          <a:p>
            <a:pPr lvl="0" rtl="0">
              <a:spcBef>
                <a:spcPts val="0"/>
              </a:spcBef>
              <a:buNone/>
            </a:pPr>
            <a:r>
              <a:rPr lang="en" sz="4400"/>
              <a:t>IDs as PMs guide the design team through a review process to ensure the project produces a quality course.</a:t>
            </a:r>
          </a:p>
        </p:txBody>
      </p:sp>
    </p:spTree>
  </p:cSld>
  <p:clrMapOvr>
    <a:masterClrMapping/>
  </p:clrMapOvr>
  <mc:AlternateContent xmlns:mc="http://schemas.openxmlformats.org/markup-compatibility/2006" xmlns:p14="http://schemas.microsoft.com/office/powerpoint/2010/main">
    <mc:Choice Requires="p14">
      <p:transition spd="slow">
        <p14:prism/>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Shape 423"/>
          <p:cNvSpPr txBox="1">
            <a:spLocks noGrp="1"/>
          </p:cNvSpPr>
          <p:nvPr>
            <p:ph type="title"/>
          </p:nvPr>
        </p:nvSpPr>
        <p:spPr>
          <a:xfrm>
            <a:off x="471900" y="738725"/>
            <a:ext cx="8222100" cy="767700"/>
          </a:xfrm>
          <a:prstGeom prst="rect">
            <a:avLst/>
          </a:prstGeom>
        </p:spPr>
        <p:txBody>
          <a:bodyPr wrap="square" lIns="91425" tIns="91425" rIns="91425" bIns="91425" anchor="b" anchorCtr="0">
            <a:noAutofit/>
          </a:bodyPr>
          <a:lstStyle/>
          <a:p>
            <a:pPr lvl="0">
              <a:spcBef>
                <a:spcPts val="0"/>
              </a:spcBef>
              <a:buNone/>
            </a:pPr>
            <a:r>
              <a:rPr lang="en"/>
              <a:t>Continuous Improvement</a:t>
            </a:r>
          </a:p>
        </p:txBody>
      </p:sp>
      <p:pic>
        <p:nvPicPr>
          <p:cNvPr id="424" name="Shape 424"/>
          <p:cNvPicPr preferRelativeResize="0"/>
          <p:nvPr/>
        </p:nvPicPr>
        <p:blipFill>
          <a:blip r:embed="rId3">
            <a:alphaModFix/>
          </a:blip>
          <a:stretch>
            <a:fillRect/>
          </a:stretch>
        </p:blipFill>
        <p:spPr>
          <a:xfrm>
            <a:off x="6988100" y="278174"/>
            <a:ext cx="1705899" cy="1228249"/>
          </a:xfrm>
          <a:prstGeom prst="rect">
            <a:avLst/>
          </a:prstGeom>
          <a:noFill/>
          <a:ln>
            <a:noFill/>
          </a:ln>
        </p:spPr>
      </p:pic>
      <p:sp>
        <p:nvSpPr>
          <p:cNvPr id="425" name="Shape 425"/>
          <p:cNvSpPr txBox="1">
            <a:spLocks noGrp="1"/>
          </p:cNvSpPr>
          <p:nvPr>
            <p:ph type="body" idx="1"/>
          </p:nvPr>
        </p:nvSpPr>
        <p:spPr>
          <a:xfrm>
            <a:off x="471900" y="1919075"/>
            <a:ext cx="8222100" cy="2710200"/>
          </a:xfrm>
          <a:prstGeom prst="rect">
            <a:avLst/>
          </a:prstGeom>
        </p:spPr>
        <p:txBody>
          <a:bodyPr wrap="square" lIns="91425" tIns="91425" rIns="91425" bIns="91425" anchor="t" anchorCtr="0">
            <a:noAutofit/>
          </a:bodyPr>
          <a:lstStyle/>
          <a:p>
            <a:pPr marL="0" lvl="0" indent="0" algn="l" rtl="0">
              <a:spcBef>
                <a:spcPts val="0"/>
              </a:spcBef>
              <a:spcAft>
                <a:spcPts val="2000"/>
              </a:spcAft>
              <a:buNone/>
            </a:pPr>
            <a:r>
              <a:rPr lang="en">
                <a:solidFill>
                  <a:srgbClr val="555555"/>
                </a:solidFill>
              </a:rPr>
              <a:t>“Continuous improvement is better than delayed perfection” --  </a:t>
            </a:r>
            <a:r>
              <a:rPr lang="en" i="1">
                <a:solidFill>
                  <a:srgbClr val="555555"/>
                </a:solidFill>
              </a:rPr>
              <a:t>Mark Twain</a:t>
            </a:r>
          </a:p>
          <a:p>
            <a:pPr marL="457200" lvl="0" indent="0" rtl="0">
              <a:lnSpc>
                <a:spcPct val="136956"/>
              </a:lnSpc>
              <a:spcBef>
                <a:spcPts val="0"/>
              </a:spcBef>
              <a:spcAft>
                <a:spcPts val="2000"/>
              </a:spcAft>
              <a:buNone/>
            </a:pPr>
            <a:r>
              <a:rPr lang="en">
                <a:solidFill>
                  <a:srgbClr val="3A3A3A"/>
                </a:solidFill>
              </a:rPr>
              <a:t>"Quality is not an act, it is a habit.” -- </a:t>
            </a:r>
            <a:r>
              <a:rPr lang="en" i="1">
                <a:solidFill>
                  <a:srgbClr val="3A3A3A"/>
                </a:solidFill>
              </a:rPr>
              <a:t>Aristotle</a:t>
            </a:r>
          </a:p>
          <a:p>
            <a:pPr marL="914400" lvl="0" indent="0" rtl="0">
              <a:lnSpc>
                <a:spcPct val="136956"/>
              </a:lnSpc>
              <a:spcBef>
                <a:spcPts val="0"/>
              </a:spcBef>
              <a:spcAft>
                <a:spcPts val="2000"/>
              </a:spcAft>
              <a:buNone/>
            </a:pPr>
            <a:r>
              <a:rPr lang="en">
                <a:solidFill>
                  <a:srgbClr val="3A3A3A"/>
                </a:solidFill>
              </a:rPr>
              <a:t>"If you can't describe what you are doing as a process, you don't know what you're doing” -- </a:t>
            </a:r>
            <a:r>
              <a:rPr lang="en" i="1">
                <a:solidFill>
                  <a:srgbClr val="3A3A3A"/>
                </a:solidFill>
              </a:rPr>
              <a:t>W. Edwards Deming</a:t>
            </a:r>
          </a:p>
          <a:p>
            <a:pPr marL="914400" lvl="0" indent="0" rtl="0">
              <a:lnSpc>
                <a:spcPct val="136956"/>
              </a:lnSpc>
              <a:spcBef>
                <a:spcPts val="0"/>
              </a:spcBef>
              <a:spcAft>
                <a:spcPts val="2000"/>
              </a:spcAft>
              <a:buNone/>
            </a:pPr>
            <a:endParaRPr>
              <a:solidFill>
                <a:srgbClr val="3A3A3A"/>
              </a:solidFill>
            </a:endParaRPr>
          </a:p>
          <a:p>
            <a:pPr marL="0" lvl="0" indent="0" algn="ctr">
              <a:spcBef>
                <a:spcPts val="0"/>
              </a:spcBef>
              <a:buNone/>
            </a:pPr>
            <a:endParaRPr>
              <a:solidFill>
                <a:srgbClr val="555555"/>
              </a:solidFill>
              <a:highlight>
                <a:srgbClr val="FFFFFF"/>
              </a:highlight>
            </a:endParaRPr>
          </a:p>
        </p:txBody>
      </p:sp>
    </p:spTree>
  </p:cSld>
  <p:clrMapOvr>
    <a:masterClrMapping/>
  </p:clrMapOvr>
  <mc:AlternateContent xmlns:mc="http://schemas.openxmlformats.org/markup-compatibility/2006" xmlns:p14="http://schemas.microsoft.com/office/powerpoint/2010/main">
    <mc:Choice Requires="p14">
      <p:transition spd="slow">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5"/>
                                        </p:tgtEl>
                                        <p:attrNameLst>
                                          <p:attrName>style.visibility</p:attrName>
                                        </p:attrNameLst>
                                      </p:cBhvr>
                                      <p:to>
                                        <p:strVal val="visible"/>
                                      </p:to>
                                    </p:set>
                                    <p:animEffect transition="in" filter="fade">
                                      <p:cBhvr>
                                        <p:cTn id="7" dur="1000"/>
                                        <p:tgtEl>
                                          <p:spTgt spid="4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Shape 430"/>
          <p:cNvSpPr txBox="1"/>
          <p:nvPr/>
        </p:nvSpPr>
        <p:spPr>
          <a:xfrm>
            <a:off x="6090300" y="3917003"/>
            <a:ext cx="2751600" cy="908100"/>
          </a:xfrm>
          <a:prstGeom prst="rect">
            <a:avLst/>
          </a:prstGeom>
          <a:noFill/>
          <a:ln>
            <a:noFill/>
          </a:ln>
        </p:spPr>
        <p:txBody>
          <a:bodyPr wrap="square" lIns="91425" tIns="91425" rIns="91425" bIns="91425" anchor="t" anchorCtr="0">
            <a:noAutofit/>
          </a:bodyPr>
          <a:lstStyle/>
          <a:p>
            <a:pPr lvl="0" algn="r">
              <a:spcBef>
                <a:spcPts val="0"/>
              </a:spcBef>
              <a:buNone/>
            </a:pPr>
            <a:r>
              <a:rPr lang="en" sz="2400">
                <a:solidFill>
                  <a:srgbClr val="FFFFFF"/>
                </a:solidFill>
                <a:latin typeface="Roboto"/>
                <a:ea typeface="Roboto"/>
                <a:cs typeface="Roboto"/>
                <a:sym typeface="Roboto"/>
              </a:rPr>
              <a:t>Clay Alan Ham</a:t>
            </a:r>
          </a:p>
          <a:p>
            <a:pPr lvl="0" algn="r">
              <a:spcBef>
                <a:spcPts val="0"/>
              </a:spcBef>
              <a:buNone/>
            </a:pPr>
            <a:r>
              <a:rPr lang="en" sz="2400">
                <a:solidFill>
                  <a:srgbClr val="FFFFFF"/>
                </a:solidFill>
                <a:latin typeface="Roboto"/>
                <a:ea typeface="Roboto"/>
                <a:cs typeface="Roboto"/>
                <a:sym typeface="Roboto"/>
              </a:rPr>
              <a:t>cham@ed.sc.gov</a:t>
            </a:r>
          </a:p>
        </p:txBody>
      </p:sp>
    </p:spTree>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Shape 102"/>
          <p:cNvSpPr txBox="1">
            <a:spLocks noGrp="1"/>
          </p:cNvSpPr>
          <p:nvPr>
            <p:ph type="title"/>
          </p:nvPr>
        </p:nvSpPr>
        <p:spPr>
          <a:xfrm>
            <a:off x="471900" y="738725"/>
            <a:ext cx="8222100" cy="767700"/>
          </a:xfrm>
          <a:prstGeom prst="rect">
            <a:avLst/>
          </a:prstGeom>
        </p:spPr>
        <p:txBody>
          <a:bodyPr wrap="square" lIns="91425" tIns="91425" rIns="91425" bIns="91425" anchor="b" anchorCtr="0">
            <a:noAutofit/>
          </a:bodyPr>
          <a:lstStyle/>
          <a:p>
            <a:pPr lvl="0">
              <a:spcBef>
                <a:spcPts val="0"/>
              </a:spcBef>
              <a:buNone/>
            </a:pPr>
            <a:r>
              <a:rPr lang="en"/>
              <a:t>Session Description </a:t>
            </a:r>
          </a:p>
        </p:txBody>
      </p:sp>
      <p:sp>
        <p:nvSpPr>
          <p:cNvPr id="103" name="Shape 103"/>
          <p:cNvSpPr txBox="1">
            <a:spLocks noGrp="1"/>
          </p:cNvSpPr>
          <p:nvPr>
            <p:ph type="body" idx="1"/>
          </p:nvPr>
        </p:nvSpPr>
        <p:spPr>
          <a:xfrm>
            <a:off x="471900" y="1919075"/>
            <a:ext cx="8222100" cy="2710200"/>
          </a:xfrm>
          <a:prstGeom prst="rect">
            <a:avLst/>
          </a:prstGeom>
        </p:spPr>
        <p:txBody>
          <a:bodyPr wrap="square" lIns="91425" tIns="91425" rIns="91425" bIns="91425" anchor="t" anchorCtr="0">
            <a:noAutofit/>
          </a:bodyPr>
          <a:lstStyle/>
          <a:p>
            <a:pPr lvl="0">
              <a:spcBef>
                <a:spcPts val="0"/>
              </a:spcBef>
              <a:buNone/>
            </a:pPr>
            <a:r>
              <a:rPr lang="en" sz="2000">
                <a:solidFill>
                  <a:srgbClr val="000000"/>
                </a:solidFill>
              </a:rPr>
              <a:t>Instructional Designer … </a:t>
            </a:r>
          </a:p>
          <a:p>
            <a:pPr marL="457200" lvl="0" indent="0">
              <a:spcBef>
                <a:spcPts val="0"/>
              </a:spcBef>
              <a:buNone/>
            </a:pPr>
            <a:r>
              <a:rPr lang="en" sz="2000">
                <a:solidFill>
                  <a:srgbClr val="000000"/>
                </a:solidFill>
              </a:rPr>
              <a:t>… completing the course </a:t>
            </a:r>
          </a:p>
          <a:p>
            <a:pPr marL="914400" lvl="0" indent="0">
              <a:spcBef>
                <a:spcPts val="0"/>
              </a:spcBef>
              <a:buNone/>
            </a:pPr>
            <a:r>
              <a:rPr lang="en" sz="2000">
                <a:solidFill>
                  <a:srgbClr val="000000"/>
                </a:solidFill>
              </a:rPr>
              <a:t>... </a:t>
            </a:r>
            <a:r>
              <a:rPr lang="en" sz="2000" b="1">
                <a:solidFill>
                  <a:srgbClr val="000000"/>
                </a:solidFill>
              </a:rPr>
              <a:t>managing a cross-functional team</a:t>
            </a:r>
            <a:r>
              <a:rPr lang="en" sz="2000">
                <a:solidFill>
                  <a:srgbClr val="000000"/>
                </a:solidFill>
              </a:rPr>
              <a:t>. </a:t>
            </a:r>
          </a:p>
          <a:p>
            <a:pPr lvl="0">
              <a:spcBef>
                <a:spcPts val="0"/>
              </a:spcBef>
              <a:buNone/>
            </a:pPr>
            <a:endParaRPr>
              <a:solidFill>
                <a:srgbClr val="000000"/>
              </a:solidFill>
            </a:endParaRPr>
          </a:p>
        </p:txBody>
      </p:sp>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Shape 108"/>
          <p:cNvSpPr txBox="1">
            <a:spLocks noGrp="1"/>
          </p:cNvSpPr>
          <p:nvPr>
            <p:ph type="title"/>
          </p:nvPr>
        </p:nvSpPr>
        <p:spPr>
          <a:xfrm>
            <a:off x="471900" y="738725"/>
            <a:ext cx="8222100" cy="767700"/>
          </a:xfrm>
          <a:prstGeom prst="rect">
            <a:avLst/>
          </a:prstGeom>
        </p:spPr>
        <p:txBody>
          <a:bodyPr wrap="square" lIns="91425" tIns="91425" rIns="91425" bIns="91425" anchor="b" anchorCtr="0">
            <a:noAutofit/>
          </a:bodyPr>
          <a:lstStyle/>
          <a:p>
            <a:pPr lvl="0">
              <a:spcBef>
                <a:spcPts val="0"/>
              </a:spcBef>
              <a:buNone/>
            </a:pPr>
            <a:r>
              <a:rPr lang="en"/>
              <a:t>ID as Project Manager</a:t>
            </a:r>
          </a:p>
        </p:txBody>
      </p:sp>
      <p:sp>
        <p:nvSpPr>
          <p:cNvPr id="109" name="Shape 109"/>
          <p:cNvSpPr txBox="1">
            <a:spLocks noGrp="1"/>
          </p:cNvSpPr>
          <p:nvPr>
            <p:ph type="body" idx="1"/>
          </p:nvPr>
        </p:nvSpPr>
        <p:spPr>
          <a:xfrm>
            <a:off x="471900" y="1919075"/>
            <a:ext cx="3999900" cy="2710199"/>
          </a:xfrm>
          <a:prstGeom prst="rect">
            <a:avLst/>
          </a:prstGeom>
        </p:spPr>
        <p:txBody>
          <a:bodyPr wrap="square" lIns="91425" tIns="91425" rIns="91425" bIns="91425" anchor="t" anchorCtr="0">
            <a:noAutofit/>
          </a:bodyPr>
          <a:lstStyle/>
          <a:p>
            <a:pPr lvl="0">
              <a:spcBef>
                <a:spcPts val="0"/>
              </a:spcBef>
              <a:buNone/>
            </a:pPr>
            <a:r>
              <a:rPr lang="en" sz="2000" b="1">
                <a:solidFill>
                  <a:srgbClr val="37424A"/>
                </a:solidFill>
              </a:rPr>
              <a:t>Project management</a:t>
            </a:r>
            <a:r>
              <a:rPr lang="en" sz="2000">
                <a:solidFill>
                  <a:srgbClr val="37424A"/>
                </a:solidFill>
                <a:highlight>
                  <a:srgbClr val="FFFFFF"/>
                </a:highlight>
              </a:rPr>
              <a:t>: </a:t>
            </a:r>
          </a:p>
          <a:p>
            <a:pPr lvl="0">
              <a:spcBef>
                <a:spcPts val="0"/>
              </a:spcBef>
              <a:buNone/>
            </a:pPr>
            <a:r>
              <a:rPr lang="en" sz="2000">
                <a:solidFill>
                  <a:srgbClr val="37424A"/>
                </a:solidFill>
              </a:rPr>
              <a:t>“The application of knowledge, skills, tools, and techniques to project activities to meet the project requirements.”</a:t>
            </a:r>
          </a:p>
          <a:p>
            <a:pPr lvl="0" algn="r">
              <a:spcBef>
                <a:spcPts val="0"/>
              </a:spcBef>
              <a:buNone/>
            </a:pPr>
            <a:r>
              <a:rPr lang="en" sz="1800">
                <a:solidFill>
                  <a:srgbClr val="37424A"/>
                </a:solidFill>
                <a:highlight>
                  <a:srgbClr val="FFFFFF"/>
                </a:highlight>
              </a:rPr>
              <a:t>pmi.org</a:t>
            </a:r>
          </a:p>
        </p:txBody>
      </p:sp>
      <p:sp>
        <p:nvSpPr>
          <p:cNvPr id="110" name="Shape 110"/>
          <p:cNvSpPr txBox="1">
            <a:spLocks noGrp="1"/>
          </p:cNvSpPr>
          <p:nvPr>
            <p:ph type="body" idx="2"/>
          </p:nvPr>
        </p:nvSpPr>
        <p:spPr>
          <a:xfrm>
            <a:off x="4694250" y="1919075"/>
            <a:ext cx="3999900" cy="2710199"/>
          </a:xfrm>
          <a:prstGeom prst="rect">
            <a:avLst/>
          </a:prstGeom>
        </p:spPr>
        <p:txBody>
          <a:bodyPr wrap="square" lIns="91425" tIns="91425" rIns="91425" bIns="91425" anchor="t" anchorCtr="0">
            <a:noAutofit/>
          </a:bodyPr>
          <a:lstStyle/>
          <a:p>
            <a:pPr lvl="0">
              <a:spcBef>
                <a:spcPts val="0"/>
              </a:spcBef>
              <a:buNone/>
            </a:pPr>
            <a:endParaRPr/>
          </a:p>
        </p:txBody>
      </p:sp>
      <p:pic>
        <p:nvPicPr>
          <p:cNvPr id="111" name="Shape 111"/>
          <p:cNvPicPr preferRelativeResize="0"/>
          <p:nvPr/>
        </p:nvPicPr>
        <p:blipFill>
          <a:blip r:embed="rId3">
            <a:alphaModFix/>
          </a:blip>
          <a:stretch>
            <a:fillRect/>
          </a:stretch>
        </p:blipFill>
        <p:spPr>
          <a:xfrm>
            <a:off x="5111600" y="2674562"/>
            <a:ext cx="3165199" cy="119922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flip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Shape 116"/>
          <p:cNvSpPr txBox="1"/>
          <p:nvPr/>
        </p:nvSpPr>
        <p:spPr>
          <a:xfrm>
            <a:off x="776625" y="827550"/>
            <a:ext cx="7817100" cy="3794100"/>
          </a:xfrm>
          <a:prstGeom prst="rect">
            <a:avLst/>
          </a:prstGeom>
          <a:noFill/>
          <a:ln>
            <a:noFill/>
          </a:ln>
        </p:spPr>
        <p:txBody>
          <a:bodyPr wrap="square" lIns="91425" tIns="91425" rIns="91425" bIns="91425" anchor="t" anchorCtr="0">
            <a:noAutofit/>
          </a:bodyPr>
          <a:lstStyle/>
          <a:p>
            <a:pPr lvl="0">
              <a:spcBef>
                <a:spcPts val="0"/>
              </a:spcBef>
              <a:buNone/>
            </a:pPr>
            <a:r>
              <a:rPr lang="en" sz="1800">
                <a:solidFill>
                  <a:schemeClr val="lt2"/>
                </a:solidFill>
                <a:latin typeface="Roboto"/>
                <a:ea typeface="Roboto"/>
                <a:cs typeface="Roboto"/>
                <a:sym typeface="Roboto"/>
              </a:rPr>
              <a:t>You should be able to:</a:t>
            </a:r>
          </a:p>
          <a:p>
            <a:pPr lvl="0">
              <a:spcBef>
                <a:spcPts val="0"/>
              </a:spcBef>
              <a:buNone/>
            </a:pPr>
            <a:endParaRPr sz="1800">
              <a:solidFill>
                <a:schemeClr val="lt2"/>
              </a:solidFill>
              <a:latin typeface="Roboto"/>
              <a:ea typeface="Roboto"/>
              <a:cs typeface="Roboto"/>
              <a:sym typeface="Roboto"/>
            </a:endParaRPr>
          </a:p>
          <a:p>
            <a:pPr marL="457200" lvl="0" indent="-342900" rtl="0">
              <a:spcBef>
                <a:spcPts val="0"/>
              </a:spcBef>
              <a:buClr>
                <a:schemeClr val="lt2"/>
              </a:buClr>
              <a:buSzPct val="100000"/>
              <a:buFont typeface="Roboto"/>
              <a:buChar char="●"/>
            </a:pPr>
            <a:r>
              <a:rPr lang="en" sz="1800">
                <a:solidFill>
                  <a:schemeClr val="lt2"/>
                </a:solidFill>
                <a:latin typeface="Roboto"/>
                <a:ea typeface="Roboto"/>
                <a:cs typeface="Roboto"/>
                <a:sym typeface="Roboto"/>
              </a:rPr>
              <a:t>Explain PM lingo …</a:t>
            </a:r>
            <a:br>
              <a:rPr lang="en" sz="1800">
                <a:solidFill>
                  <a:schemeClr val="lt2"/>
                </a:solidFill>
                <a:latin typeface="Roboto"/>
                <a:ea typeface="Roboto"/>
                <a:cs typeface="Roboto"/>
                <a:sym typeface="Roboto"/>
              </a:rPr>
            </a:br>
            <a:endParaRPr lang="en" sz="1800">
              <a:solidFill>
                <a:schemeClr val="lt2"/>
              </a:solidFill>
              <a:latin typeface="Roboto"/>
              <a:ea typeface="Roboto"/>
              <a:cs typeface="Roboto"/>
              <a:sym typeface="Roboto"/>
            </a:endParaRPr>
          </a:p>
          <a:p>
            <a:pPr marL="457200" lvl="0" indent="-342900" rtl="0">
              <a:spcBef>
                <a:spcPts val="0"/>
              </a:spcBef>
              <a:buClr>
                <a:schemeClr val="lt2"/>
              </a:buClr>
              <a:buSzPct val="100000"/>
              <a:buFont typeface="Roboto"/>
              <a:buChar char="●"/>
            </a:pPr>
            <a:r>
              <a:rPr lang="en" sz="1800">
                <a:solidFill>
                  <a:schemeClr val="lt2"/>
                </a:solidFill>
                <a:latin typeface="Roboto"/>
                <a:ea typeface="Roboto"/>
                <a:cs typeface="Roboto"/>
                <a:sym typeface="Roboto"/>
              </a:rPr>
              <a:t>Employ PM resources … </a:t>
            </a:r>
            <a:br>
              <a:rPr lang="en" sz="1800">
                <a:solidFill>
                  <a:schemeClr val="lt2"/>
                </a:solidFill>
                <a:latin typeface="Roboto"/>
                <a:ea typeface="Roboto"/>
                <a:cs typeface="Roboto"/>
                <a:sym typeface="Roboto"/>
              </a:rPr>
            </a:br>
            <a:endParaRPr lang="en" sz="1800">
              <a:solidFill>
                <a:schemeClr val="lt2"/>
              </a:solidFill>
              <a:latin typeface="Roboto"/>
              <a:ea typeface="Roboto"/>
              <a:cs typeface="Roboto"/>
              <a:sym typeface="Roboto"/>
            </a:endParaRPr>
          </a:p>
          <a:p>
            <a:pPr marL="457200" lvl="0" indent="-342900" rtl="0">
              <a:spcBef>
                <a:spcPts val="0"/>
              </a:spcBef>
              <a:buClr>
                <a:schemeClr val="lt2"/>
              </a:buClr>
              <a:buSzPct val="100000"/>
              <a:buFont typeface="Roboto"/>
              <a:buChar char="●"/>
            </a:pPr>
            <a:r>
              <a:rPr lang="en" sz="1800">
                <a:solidFill>
                  <a:schemeClr val="lt2"/>
                </a:solidFill>
                <a:latin typeface="Roboto"/>
                <a:ea typeface="Roboto"/>
                <a:cs typeface="Roboto"/>
                <a:sym typeface="Roboto"/>
              </a:rPr>
              <a:t>Evaluate project deliverables … </a:t>
            </a:r>
          </a:p>
        </p:txBody>
      </p:sp>
      <p:pic>
        <p:nvPicPr>
          <p:cNvPr id="117" name="Shape 117"/>
          <p:cNvPicPr preferRelativeResize="0"/>
          <p:nvPr/>
        </p:nvPicPr>
        <p:blipFill>
          <a:blip r:embed="rId3">
            <a:alphaModFix/>
          </a:blip>
          <a:stretch>
            <a:fillRect/>
          </a:stretch>
        </p:blipFill>
        <p:spPr>
          <a:xfrm>
            <a:off x="5072666" y="827550"/>
            <a:ext cx="3521057" cy="3794099"/>
          </a:xfrm>
          <a:prstGeom prst="rect">
            <a:avLst/>
          </a:prstGeom>
          <a:noFill/>
          <a:ln>
            <a:noFill/>
          </a:ln>
        </p:spPr>
      </p:pic>
    </p:spTree>
  </p:cSld>
  <p:clrMapOvr>
    <a:masterClrMapping/>
  </p:clrMapOvr>
  <p:transition xmlns:p14="http://schemas.microsoft.com/office/powerpoint/2010/main" spd="slow">
    <p:push dir="r"/>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Shape 122"/>
          <p:cNvSpPr txBox="1">
            <a:spLocks noGrp="1"/>
          </p:cNvSpPr>
          <p:nvPr>
            <p:ph type="title"/>
          </p:nvPr>
        </p:nvSpPr>
        <p:spPr>
          <a:xfrm>
            <a:off x="460950" y="2065350"/>
            <a:ext cx="8222100" cy="1012800"/>
          </a:xfrm>
          <a:prstGeom prst="rect">
            <a:avLst/>
          </a:prstGeom>
        </p:spPr>
        <p:txBody>
          <a:bodyPr wrap="square" lIns="91425" tIns="91425" rIns="91425" bIns="91425" anchor="ctr" anchorCtr="0">
            <a:noAutofit/>
          </a:bodyPr>
          <a:lstStyle/>
          <a:p>
            <a:pPr lvl="0">
              <a:spcBef>
                <a:spcPts val="0"/>
              </a:spcBef>
              <a:buNone/>
            </a:pPr>
            <a:r>
              <a:rPr lang="en"/>
              <a:t>Talking like a Project Manager</a:t>
            </a:r>
          </a:p>
        </p:txBody>
      </p:sp>
    </p:spTree>
  </p:cSld>
  <p:clrMapOvr>
    <a:masterClrMapping/>
  </p:clrMapOvr>
  <mc:AlternateContent xmlns:mc="http://schemas.openxmlformats.org/markup-compatibility/2006" xmlns:p14="http://schemas.microsoft.com/office/powerpoint/2010/main">
    <mc:Choice Requires="p14">
      <p:transition spd="slow">
        <p14:prism/>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4FC3F7"/>
      </a:accent5>
      <a:accent6>
        <a:srgbClr val="F4B400"/>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TotalTime>
  <Words>962</Words>
  <Application>Microsoft Macintosh PowerPoint</Application>
  <PresentationFormat>On-screen Show (16:9)</PresentationFormat>
  <Paragraphs>243</Paragraphs>
  <Slides>58</Slides>
  <Notes>58</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58</vt:i4>
      </vt:variant>
    </vt:vector>
  </HeadingPairs>
  <TitlesOfParts>
    <vt:vector size="60" baseType="lpstr">
      <vt:lpstr>Roboto</vt:lpstr>
      <vt:lpstr>Material</vt:lpstr>
      <vt:lpstr>The ID as Project Manager</vt:lpstr>
      <vt:lpstr>Clay Alan Ham, PhD, PMP</vt:lpstr>
      <vt:lpstr>How do you like “group work”?</vt:lpstr>
      <vt:lpstr>To group or not group?</vt:lpstr>
      <vt:lpstr>Your best team experience?</vt:lpstr>
      <vt:lpstr>Session Description </vt:lpstr>
      <vt:lpstr>ID as Project Manager</vt:lpstr>
      <vt:lpstr>PowerPoint Presentation</vt:lpstr>
      <vt:lpstr>Talking like a Project Manager</vt:lpstr>
      <vt:lpstr>PowerPoint Presentation</vt:lpstr>
      <vt:lpstr>PM Lingo Matching (1)</vt:lpstr>
      <vt:lpstr>PM Lingo Matching (2)</vt:lpstr>
      <vt:lpstr>Which word?</vt:lpstr>
      <vt:lpstr>Who are your stakeholders?</vt:lpstr>
      <vt:lpstr>50%</vt:lpstr>
      <vt:lpstr>Managing the Project Team</vt:lpstr>
      <vt:lpstr>Triple Constraint</vt:lpstr>
      <vt:lpstr>95 Deliverables</vt:lpstr>
      <vt:lpstr>PowerPoint Presentation</vt:lpstr>
      <vt:lpstr>PowerPoint Presentation</vt:lpstr>
      <vt:lpstr>Design Course</vt:lpstr>
      <vt:lpstr>Develop Course</vt:lpstr>
      <vt:lpstr>Document Course</vt:lpstr>
      <vt:lpstr>Schedule</vt:lpstr>
      <vt:lpstr>Gantt Chart</vt:lpstr>
      <vt:lpstr>Improve course projects?</vt:lpstr>
      <vt:lpstr>IDs as PMs help the team create realistic deadlines and ensure the course project stays on schedule.</vt:lpstr>
      <vt:lpstr>50%</vt:lpstr>
      <vt:lpstr>Managing the Project Team</vt:lpstr>
      <vt:lpstr>Who’s on team?</vt:lpstr>
      <vt:lpstr>Project Manager</vt:lpstr>
      <vt:lpstr>Leading a team when you’re not the boss</vt:lpstr>
      <vt:lpstr>PowerPoint Presentation</vt:lpstr>
      <vt:lpstr>Project Team</vt:lpstr>
      <vt:lpstr>Develop the Project Team</vt:lpstr>
      <vt:lpstr>“Ladder of Team Development”</vt:lpstr>
      <vt:lpstr>Tools for Develop Project Team</vt:lpstr>
      <vt:lpstr>What do SMEs Need?</vt:lpstr>
      <vt:lpstr>Herzberg’s Motivation-Hygiene Theory</vt:lpstr>
      <vt:lpstr>PowerPoint Presentation</vt:lpstr>
      <vt:lpstr>Manage the Project Team</vt:lpstr>
      <vt:lpstr>Forms of Power</vt:lpstr>
      <vt:lpstr>Tools for Manage Project Team</vt:lpstr>
      <vt:lpstr>Constructive and Destructive Team Roles</vt:lpstr>
      <vt:lpstr>Conflict?</vt:lpstr>
      <vt:lpstr>Challenging team experience?</vt:lpstr>
      <vt:lpstr>IDs as PMs have limited authority and must influence through listening, persuading, and building trusting relationships.</vt:lpstr>
      <vt:lpstr>50%</vt:lpstr>
      <vt:lpstr>Evaluating Project Deliverables</vt:lpstr>
      <vt:lpstr>Quality Assurance</vt:lpstr>
      <vt:lpstr>Scope</vt:lpstr>
      <vt:lpstr>Quality Control</vt:lpstr>
      <vt:lpstr>Acceptance</vt:lpstr>
      <vt:lpstr>Quality assurance?</vt:lpstr>
      <vt:lpstr>IDs as PMs guide the design team through a review process to ensure the project produces a quality course.</vt:lpstr>
      <vt:lpstr>Continuous Improvement</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ID as Project Manager</dc:title>
  <cp:lastModifiedBy>Clay Ham</cp:lastModifiedBy>
  <cp:revision>5</cp:revision>
  <dcterms:modified xsi:type="dcterms:W3CDTF">2017-09-10T13:35:39Z</dcterms:modified>
</cp:coreProperties>
</file>