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8" r:id="rId4"/>
    <p:sldId id="289" r:id="rId5"/>
    <p:sldId id="258" r:id="rId6"/>
    <p:sldId id="272" r:id="rId7"/>
    <p:sldId id="273" r:id="rId8"/>
    <p:sldId id="280" r:id="rId9"/>
    <p:sldId id="291" r:id="rId10"/>
    <p:sldId id="292" r:id="rId11"/>
    <p:sldId id="301" r:id="rId12"/>
    <p:sldId id="302" r:id="rId13"/>
    <p:sldId id="294" r:id="rId14"/>
    <p:sldId id="298" r:id="rId15"/>
    <p:sldId id="299" r:id="rId16"/>
    <p:sldId id="295" r:id="rId17"/>
    <p:sldId id="296" r:id="rId18"/>
    <p:sldId id="300" r:id="rId19"/>
    <p:sldId id="29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3D"/>
    <a:srgbClr val="FFC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8" autoAdjust="0"/>
    <p:restoredTop sz="93988" autoAdjust="0"/>
  </p:normalViewPr>
  <p:slideViewPr>
    <p:cSldViewPr snapToGrid="0">
      <p:cViewPr varScale="1">
        <p:scale>
          <a:sx n="79" d="100"/>
          <a:sy n="79" d="100"/>
        </p:scale>
        <p:origin x="70" y="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343B2-D14B-8B46-A997-96BC53BC4E56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66CE1-9887-9846-9CB5-3C78EC5E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42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E585D-9F26-E948-A723-3E7708E999FF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4BB3B-B877-ED48-9B23-ECD83527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89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BB3B-B877-ED48-9B23-ECD83527D8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68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Okay!  Let’s Play!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BB3B-B877-ED48-9B23-ECD83527D8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14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4BB3B-B877-ED48-9B23-ECD83527D8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85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4BB3B-B877-ED48-9B23-ECD83527D8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9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BB3B-B877-ED48-9B23-ECD83527D8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5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1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Frequently in Alaska Title</a:t>
            </a:r>
            <a:r>
              <a:rPr lang="en-US" baseline="0" dirty="0" smtClean="0"/>
              <a:t> III grants are Alaska Native Serving grants. UAA is too large and too diverse to qualify for that funding.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BB3B-B877-ED48-9B23-ECD83527D8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47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BB3B-B877-ED48-9B23-ECD83527D8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35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BB3B-B877-ED48-9B23-ECD83527D8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58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Current: </a:t>
            </a:r>
            <a:r>
              <a:rPr lang="en-US" sz="1200" dirty="0" smtClean="0">
                <a:effectLst/>
              </a:rPr>
              <a:t>Individual Development without defined standards or processes</a:t>
            </a:r>
          </a:p>
          <a:p>
            <a:r>
              <a:rPr lang="en-US" sz="1200" dirty="0" smtClean="0">
                <a:effectLst/>
              </a:rPr>
              <a:t>Proposed:</a:t>
            </a:r>
            <a:r>
              <a:rPr lang="en-US" sz="1200" baseline="0" dirty="0" smtClean="0">
                <a:effectLst/>
              </a:rPr>
              <a:t> </a:t>
            </a:r>
            <a:r>
              <a:rPr lang="en-US" sz="1200" dirty="0" smtClean="0">
                <a:effectLst/>
              </a:rPr>
              <a:t>Collective Development with defined standards and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BB3B-B877-ED48-9B23-ECD83527D8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1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4BB3B-B877-ED48-9B23-ECD83527D8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99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 the option</a:t>
            </a:r>
            <a:r>
              <a:rPr lang="en-US" baseline="0" dirty="0" smtClean="0"/>
              <a:t> of your choice by clicking on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BB3B-B877-ED48-9B23-ECD83527D8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8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5"/>
            <a:ext cx="100584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913282"/>
            <a:ext cx="78232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396754"/>
            <a:ext cx="78232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35868" y="4442884"/>
            <a:ext cx="2057400" cy="486833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11/9/15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132848" y="4442884"/>
            <a:ext cx="2057397" cy="486833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UAA Title III Robust Online Learning Grant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304800" y="228600"/>
            <a:ext cx="566928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2176272"/>
            <a:ext cx="48768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6205967" y="228600"/>
            <a:ext cx="566928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3342401"/>
            <a:ext cx="48768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1936" y="6300217"/>
            <a:ext cx="1731264" cy="365125"/>
          </a:xfrm>
        </p:spPr>
        <p:txBody>
          <a:bodyPr/>
          <a:lstStyle/>
          <a:p>
            <a:r>
              <a:rPr lang="en-US" smtClean="0"/>
              <a:t>11/9/15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00217"/>
            <a:ext cx="3121152" cy="365125"/>
          </a:xfrm>
        </p:spPr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2336" y="6300217"/>
            <a:ext cx="597408" cy="365125"/>
          </a:xfrm>
        </p:spPr>
        <p:txBody>
          <a:bodyPr/>
          <a:lstStyle>
            <a:lvl1pPr algn="l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800" y="4648201"/>
            <a:ext cx="115824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8200"/>
            <a:ext cx="108712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257799"/>
            <a:ext cx="10875264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304801" y="228600"/>
            <a:ext cx="11570447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304800" y="228600"/>
            <a:ext cx="115824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6800" y="838201"/>
            <a:ext cx="16256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283" y="838201"/>
            <a:ext cx="8409517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5"/>
            <a:ext cx="100584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913282"/>
            <a:ext cx="78232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396754"/>
            <a:ext cx="78232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35868" y="4442884"/>
            <a:ext cx="2057400" cy="486833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11/9/15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132848" y="4442884"/>
            <a:ext cx="2057397" cy="486833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UAA Title III Robust Online Learning Grant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100584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2133600" y="2126878"/>
            <a:ext cx="100584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807" y="2653553"/>
            <a:ext cx="7827264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4807" y="4134881"/>
            <a:ext cx="7827264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1016254" y="3414184"/>
            <a:ext cx="1828801" cy="486833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UAA Title III Robust Online Learning Grant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515479" y="3414184"/>
            <a:ext cx="1828800" cy="486833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11/9/15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4" y="295833"/>
            <a:ext cx="1011131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281" y="1981201"/>
            <a:ext cx="48768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1" y="1981201"/>
            <a:ext cx="48768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4" y="295833"/>
            <a:ext cx="1011131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4" y="1852426"/>
            <a:ext cx="48768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84" y="2743200"/>
            <a:ext cx="48768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3801" y="1852426"/>
            <a:ext cx="48768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3801" y="2743200"/>
            <a:ext cx="48768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304800" y="228600"/>
            <a:ext cx="115824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304800" y="228600"/>
            <a:ext cx="566928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6197600" y="228600"/>
            <a:ext cx="566928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2177303"/>
            <a:ext cx="48768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3840" y="609600"/>
            <a:ext cx="48768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" y="3352800"/>
            <a:ext cx="48768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297707"/>
            <a:ext cx="1727200" cy="365125"/>
          </a:xfrm>
        </p:spPr>
        <p:txBody>
          <a:bodyPr/>
          <a:lstStyle/>
          <a:p>
            <a:r>
              <a:rPr lang="en-US" smtClean="0"/>
              <a:t>11/9/15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297707"/>
            <a:ext cx="3119717" cy="365125"/>
          </a:xfrm>
        </p:spPr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6401" y="6297707"/>
            <a:ext cx="591671" cy="365125"/>
          </a:xfrm>
        </p:spPr>
        <p:txBody>
          <a:bodyPr/>
          <a:lstStyle>
            <a:lvl1pPr algn="l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284" y="295833"/>
            <a:ext cx="1011131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4" y="1949824"/>
            <a:ext cx="10111317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2439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11/9/15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3200" y="62484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UAA Title III Robust Online Learning Grant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24840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exels.com/photo/close-up-photo-of-cookie-cutters-248944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goo.gl/3tovb7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rpens.net/qmconnect/story_html5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o.gl/3tovb7" TargetMode="Externa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aa.alaska.edu/academics/institutional-effectiveness/departments/academic-innovations-elearning/robust-online-learning/spotlights/online-master-course.cs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mnash@alaska.edu" TargetMode="External"/><Relationship Id="rId2" Type="http://schemas.openxmlformats.org/officeDocument/2006/relationships/hyperlink" Target="mailto:dacanavan@alaska.edu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aa.alaska.edu/academics/institutional-effectiveness/departments/academic-innovations-elearning/robust-online-learning/about-the-grant/index.cs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3" y="13382"/>
            <a:ext cx="5024437" cy="3348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287" y="3604464"/>
            <a:ext cx="8817428" cy="1863593"/>
          </a:xfrm>
        </p:spPr>
        <p:txBody>
          <a:bodyPr>
            <a:noAutofit/>
          </a:bodyPr>
          <a:lstStyle/>
          <a:p>
            <a:pPr algn="l"/>
            <a:r>
              <a:rPr lang="en-US" sz="4800" b="1" dirty="0"/>
              <a:t>Toss those Cookie Cutters</a:t>
            </a:r>
            <a:r>
              <a:rPr lang="en-US" sz="4800" b="1" dirty="0" smtClean="0"/>
              <a:t>!</a:t>
            </a:r>
            <a:br>
              <a:rPr lang="en-US" sz="4800" b="1" dirty="0" smtClean="0"/>
            </a:br>
            <a:r>
              <a:rPr lang="en-US" sz="4400" dirty="0" smtClean="0"/>
              <a:t>Grappling </a:t>
            </a:r>
            <a:r>
              <a:rPr lang="en-US" sz="4400" dirty="0"/>
              <a:t>with </a:t>
            </a:r>
            <a:r>
              <a:rPr lang="en-US" sz="4400" dirty="0" smtClean="0"/>
              <a:t>Quality, Consistency</a:t>
            </a:r>
            <a:r>
              <a:rPr lang="en-US" sz="4400" dirty="0"/>
              <a:t>, Scalability, and Academic Freedom</a:t>
            </a:r>
            <a:endParaRPr lang="en-US" sz="4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4" y="5457314"/>
            <a:ext cx="9652012" cy="573741"/>
          </a:xfrm>
        </p:spPr>
        <p:txBody>
          <a:bodyPr>
            <a:noAutofit/>
          </a:bodyPr>
          <a:lstStyle/>
          <a:p>
            <a:r>
              <a:rPr lang="en-US" sz="2000" b="1" dirty="0"/>
              <a:t>QM CONNECT</a:t>
            </a:r>
            <a:r>
              <a:rPr lang="en-US" sz="2000" dirty="0" smtClean="0"/>
              <a:t>:  9th </a:t>
            </a:r>
            <a:r>
              <a:rPr lang="en-US" sz="2000" dirty="0"/>
              <a:t>Annual Conference on Quality Assurance in Online Learning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28925" cy="63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39472" y="3180794"/>
            <a:ext cx="11953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5"/>
              </a:rPr>
              <a:t>Pexels.com Free Image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How to Play Along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2058" y="1981201"/>
            <a:ext cx="5261634" cy="3975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 texts</a:t>
            </a:r>
          </a:p>
          <a:p>
            <a:r>
              <a:rPr lang="en-US" sz="3200" dirty="0" smtClean="0"/>
              <a:t>Use </a:t>
            </a:r>
            <a:r>
              <a:rPr lang="en-US" sz="3200" dirty="0"/>
              <a:t>a </a:t>
            </a:r>
            <a:r>
              <a:rPr lang="en-US" sz="3200" dirty="0" smtClean="0"/>
              <a:t>browser (any device)</a:t>
            </a:r>
            <a:endParaRPr lang="en-US" sz="3200" dirty="0"/>
          </a:p>
          <a:p>
            <a:pPr marL="0" indent="0">
              <a:buNone/>
            </a:pPr>
            <a:r>
              <a:rPr lang="en-US" sz="4000" b="1" dirty="0" smtClean="0">
                <a:hlinkClick r:id="rId2"/>
              </a:rPr>
              <a:t>https://goo.gl/3tovb7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8000" b="1" dirty="0" smtClean="0"/>
              <a:t>3tovb7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92" y="1857375"/>
            <a:ext cx="6079859" cy="43243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45" y="281546"/>
            <a:ext cx="9557279" cy="1143000"/>
          </a:xfrm>
        </p:spPr>
        <p:txBody>
          <a:bodyPr/>
          <a:lstStyle/>
          <a:p>
            <a:r>
              <a:rPr lang="en-US" dirty="0" smtClean="0"/>
              <a:t>Jeopardy Polling (Poll Everywhere)</a:t>
            </a:r>
            <a:endParaRPr lang="en-US" dirty="0"/>
          </a:p>
        </p:txBody>
      </p:sp>
      <p:pic>
        <p:nvPicPr>
          <p:cNvPr id="6" name="Picture 4" descr="desk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689100"/>
            <a:ext cx="803116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pet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4" r="22527"/>
          <a:stretch/>
        </p:blipFill>
        <p:spPr bwMode="auto">
          <a:xfrm>
            <a:off x="7820026" y="-150968"/>
            <a:ext cx="4232276" cy="719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9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9487" y="1366838"/>
            <a:ext cx="11606213" cy="1000125"/>
          </a:xfrm>
          <a:prstGeom prst="rect">
            <a:avLst/>
          </a:prstGeom>
          <a:solidFill>
            <a:srgbClr val="0058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270" y="295833"/>
            <a:ext cx="9557279" cy="1143000"/>
          </a:xfrm>
        </p:spPr>
        <p:txBody>
          <a:bodyPr/>
          <a:lstStyle/>
          <a:p>
            <a:r>
              <a:rPr lang="en-US" dirty="0" smtClean="0"/>
              <a:t>Jeopardy Game Screen</a:t>
            </a:r>
            <a:endParaRPr lang="en-US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29" y="0"/>
            <a:ext cx="9629880" cy="6805613"/>
          </a:xfrm>
        </p:spPr>
      </p:pic>
      <p:sp>
        <p:nvSpPr>
          <p:cNvPr id="3" name="TextBox 2"/>
          <p:cNvSpPr txBox="1"/>
          <p:nvPr/>
        </p:nvSpPr>
        <p:spPr>
          <a:xfrm>
            <a:off x="304800" y="2133598"/>
            <a:ext cx="11620499" cy="14811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hlinkClick r:id="rId5"/>
              </a:rPr>
              <a:t>https://goo.gl/3tovb7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0380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806" y="2653553"/>
            <a:ext cx="9015181" cy="1472184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Current Progress STATS</a:t>
            </a:r>
            <a:br>
              <a:rPr lang="en-US" sz="5300" b="1" dirty="0" smtClean="0"/>
            </a:br>
            <a:r>
              <a:rPr lang="en-US" dirty="0" smtClean="0"/>
              <a:t>OMC Results So Far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hlinkClick r:id="rId4"/>
              </a:rPr>
              <a:t>UAA Robust Online Learning Grant:  What is a Master Course?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83D">
                    <a:lumMod val="7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UAA Title III Robust Online Learning Grant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583D">
                  <a:lumMod val="75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1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Years 1 &amp; 2 (Oct. 2015 – Sept. 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284" y="1949824"/>
            <a:ext cx="10111317" cy="450812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Fall 2016</a:t>
            </a:r>
          </a:p>
          <a:p>
            <a:pPr lvl="1"/>
            <a:r>
              <a:rPr lang="en-US" sz="2400" dirty="0" smtClean="0"/>
              <a:t>2 courses (3 sections by 2 faculty); 155 students</a:t>
            </a:r>
          </a:p>
          <a:p>
            <a:r>
              <a:rPr lang="en-US" sz="2400" b="1" dirty="0" smtClean="0"/>
              <a:t>Spring 2017</a:t>
            </a:r>
          </a:p>
          <a:p>
            <a:pPr lvl="1"/>
            <a:r>
              <a:rPr lang="en-US" sz="2400" dirty="0" smtClean="0"/>
              <a:t>2 new courses &amp; 2 repeated courses (5 sections by 3 faculty); 237 students</a:t>
            </a:r>
          </a:p>
          <a:p>
            <a:r>
              <a:rPr lang="en-US" sz="2400" b="1" dirty="0" smtClean="0"/>
              <a:t>Summer 2017</a:t>
            </a:r>
          </a:p>
          <a:p>
            <a:pPr lvl="1"/>
            <a:r>
              <a:rPr lang="en-US" sz="2400" dirty="0" smtClean="0"/>
              <a:t>1 course (1 section by 1 faculty); 28 students</a:t>
            </a:r>
          </a:p>
          <a:p>
            <a:r>
              <a:rPr lang="en-US" sz="2400" b="1" dirty="0" smtClean="0"/>
              <a:t>Fall 2017</a:t>
            </a:r>
          </a:p>
          <a:p>
            <a:pPr lvl="1"/>
            <a:r>
              <a:rPr lang="en-US" sz="2400" dirty="0"/>
              <a:t>4 new courses </a:t>
            </a:r>
            <a:r>
              <a:rPr lang="en-US" sz="2400" dirty="0" smtClean="0"/>
              <a:t>&amp; </a:t>
            </a:r>
            <a:r>
              <a:rPr lang="en-US" sz="2400" dirty="0"/>
              <a:t>3 repeated courses </a:t>
            </a:r>
            <a:r>
              <a:rPr lang="en-US" sz="2400" dirty="0" smtClean="0"/>
              <a:t>(16 sections by 13 faculty); 456 students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9 master course templates developed</a:t>
            </a:r>
          </a:p>
          <a:p>
            <a:r>
              <a:rPr lang="en-US" sz="2400" dirty="0" smtClean="0"/>
              <a:t>@ 1,200 students served in the first two years of the grant</a:t>
            </a:r>
          </a:p>
          <a:p>
            <a:r>
              <a:rPr lang="en-US" sz="2400" dirty="0" smtClean="0"/>
              <a:t>9 courses currently in recruitment or development</a:t>
            </a:r>
          </a:p>
          <a:p>
            <a:r>
              <a:rPr lang="en-US" sz="2400" dirty="0" smtClean="0"/>
              <a:t>Minimum of 26 new master courses during the grant 2015-2020, encompassing the highest-enrolling general education requirements.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806" y="2653553"/>
            <a:ext cx="9015181" cy="1472184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Closing Thoughts…</a:t>
            </a:r>
            <a:br>
              <a:rPr lang="en-US" sz="5300" b="1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83D">
                    <a:lumMod val="7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UAA Title III Robust Online Learning Grant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583D">
                  <a:lumMod val="75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5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is your </a:t>
            </a:r>
            <a:r>
              <a:rPr lang="en-US" sz="3200" dirty="0" smtClean="0"/>
              <a:t>institution’s definition </a:t>
            </a:r>
            <a:r>
              <a:rPr lang="en-US" sz="3200" dirty="0"/>
              <a:t>of a Master Course and </a:t>
            </a:r>
            <a:r>
              <a:rPr lang="en-US" sz="3200"/>
              <a:t>how </a:t>
            </a:r>
            <a:r>
              <a:rPr lang="en-US" sz="3200" smtClean="0"/>
              <a:t>do you use </a:t>
            </a:r>
            <a:r>
              <a:rPr lang="en-US" sz="3200" dirty="0"/>
              <a:t>master courses? </a:t>
            </a:r>
          </a:p>
          <a:p>
            <a:r>
              <a:rPr lang="en-US" sz="3200" dirty="0" smtClean="0"/>
              <a:t>What challenges has your institution faced with online master course templates?</a:t>
            </a:r>
            <a:endParaRPr lang="en-US" sz="3200" dirty="0"/>
          </a:p>
          <a:p>
            <a:r>
              <a:rPr lang="en-US" sz="3200" dirty="0"/>
              <a:t>Do you have any recommendations for building and implementing online master courses?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Help us improve!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C401"/>
                </a:solidFill>
              </a:rPr>
              <a:t>Please take a few minutes to complete the session evaluation in the conference app today!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000" dirty="0">
              <a:solidFill>
                <a:srgbClr val="FFC40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FFC401"/>
                </a:solidFill>
              </a:rPr>
              <a:t>We’d love to hear your thoughts, questions, </a:t>
            </a:r>
            <a:r>
              <a:rPr lang="en-US" sz="4000" dirty="0" smtClean="0">
                <a:solidFill>
                  <a:srgbClr val="FFC401"/>
                </a:solidFill>
              </a:rPr>
              <a:t/>
            </a:r>
            <a:br>
              <a:rPr lang="en-US" sz="4000" dirty="0" smtClean="0">
                <a:solidFill>
                  <a:srgbClr val="FFC401"/>
                </a:solidFill>
              </a:rPr>
            </a:br>
            <a:r>
              <a:rPr lang="en-US" sz="4000" dirty="0" smtClean="0">
                <a:solidFill>
                  <a:srgbClr val="FFC401"/>
                </a:solidFill>
              </a:rPr>
              <a:t>and </a:t>
            </a:r>
            <a:r>
              <a:rPr lang="en-US" sz="4000" dirty="0">
                <a:solidFill>
                  <a:srgbClr val="FFC401"/>
                </a:solidFill>
              </a:rPr>
              <a:t>suggestions.  Contact us</a:t>
            </a:r>
            <a:r>
              <a:rPr lang="en-US" sz="4000" dirty="0" smtClean="0">
                <a:solidFill>
                  <a:srgbClr val="FFC401"/>
                </a:solidFill>
              </a:rPr>
              <a:t>!</a:t>
            </a:r>
            <a:endParaRPr lang="en-US" sz="3600" dirty="0" smtClean="0">
              <a:solidFill>
                <a:srgbClr val="FFC40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Thank You!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25" y="1981201"/>
            <a:ext cx="5061482" cy="39751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Debbi Canavan, MS CTE</a:t>
            </a:r>
          </a:p>
          <a:p>
            <a:r>
              <a:rPr lang="en-US" sz="3600" dirty="0" smtClean="0">
                <a:hlinkClick r:id="rId2"/>
              </a:rPr>
              <a:t>dacanavan@alaska.edu</a:t>
            </a:r>
            <a:endParaRPr lang="en-US" sz="3600" dirty="0" smtClean="0"/>
          </a:p>
          <a:p>
            <a:r>
              <a:rPr lang="en-US" sz="3600" dirty="0" smtClean="0"/>
              <a:t>907-483-1202</a:t>
            </a:r>
          </a:p>
          <a:p>
            <a:r>
              <a:rPr lang="en-US" sz="3600" dirty="0" smtClean="0"/>
              <a:t>Kodiak, Alaska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1431" y="1981201"/>
            <a:ext cx="4876800" cy="39751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Heather Nash, PhD</a:t>
            </a:r>
          </a:p>
          <a:p>
            <a:r>
              <a:rPr lang="en-US" sz="3600" dirty="0" smtClean="0">
                <a:hlinkClick r:id="rId3"/>
              </a:rPr>
              <a:t>hmnash@alaska.edu</a:t>
            </a:r>
            <a:endParaRPr lang="en-US" sz="3600" dirty="0" smtClean="0"/>
          </a:p>
          <a:p>
            <a:r>
              <a:rPr lang="en-US" sz="3600" dirty="0" smtClean="0"/>
              <a:t>907-786-6520</a:t>
            </a:r>
          </a:p>
          <a:p>
            <a:r>
              <a:rPr lang="en-US" sz="3600" dirty="0" smtClean="0"/>
              <a:t>Anchorage, Alaska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484" y="5610226"/>
            <a:ext cx="11558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University of Alaska Anchorage,  Academic Innovations &amp; eLearning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4807" y="2653553"/>
            <a:ext cx="8655574" cy="1472184"/>
          </a:xfrm>
        </p:spPr>
        <p:txBody>
          <a:bodyPr>
            <a:normAutofit/>
          </a:bodyPr>
          <a:lstStyle/>
          <a:p>
            <a:r>
              <a:rPr lang="en-US" dirty="0" smtClean="0"/>
              <a:t>Debra Canavan &amp; Heather Nash</a:t>
            </a:r>
            <a:br>
              <a:rPr lang="en-US" dirty="0" smtClean="0"/>
            </a:br>
            <a:r>
              <a:rPr lang="en-US" sz="3100" dirty="0" smtClean="0"/>
              <a:t>QM Alaska-System Leads / UAA</a:t>
            </a:r>
            <a:endParaRPr lang="en-US" sz="3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314807" y="4134881"/>
            <a:ext cx="9119956" cy="57607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000" dirty="0"/>
              <a:t>September 25, 2017</a:t>
            </a:r>
          </a:p>
          <a:p>
            <a:pPr algn="r"/>
            <a:r>
              <a:rPr lang="en-US" sz="2000" dirty="0" smtClean="0"/>
              <a:t>TRACK :  The Power of QA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UAA Title III Robust Online Learning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9487" y="1366838"/>
            <a:ext cx="11606213" cy="1000125"/>
          </a:xfrm>
          <a:prstGeom prst="rect">
            <a:avLst/>
          </a:prstGeom>
          <a:solidFill>
            <a:srgbClr val="0058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Alaska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1/5</a:t>
            </a:r>
            <a:r>
              <a:rPr lang="en-US" baseline="30000" dirty="0" smtClean="0"/>
              <a:t>th</a:t>
            </a:r>
            <a:r>
              <a:rPr lang="en-US" dirty="0" smtClean="0"/>
              <a:t> of entire contiguous states; &lt; 1,000,000 people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" b="8694"/>
          <a:stretch/>
        </p:blipFill>
        <p:spPr>
          <a:xfrm>
            <a:off x="1428744" y="1566866"/>
            <a:ext cx="9322841" cy="5291130"/>
          </a:xfr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43100" y="83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9487" y="1366838"/>
            <a:ext cx="11606213" cy="1000125"/>
          </a:xfrm>
          <a:prstGeom prst="rect">
            <a:avLst/>
          </a:prstGeom>
          <a:solidFill>
            <a:srgbClr val="0058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033" y="295833"/>
            <a:ext cx="10111317" cy="1143000"/>
          </a:xfrm>
        </p:spPr>
        <p:txBody>
          <a:bodyPr>
            <a:normAutofit fontScale="90000"/>
          </a:bodyPr>
          <a:lstStyle/>
          <a:p>
            <a:r>
              <a:rPr lang="en-US" sz="4400" i="1" dirty="0" smtClean="0"/>
              <a:t>University</a:t>
            </a:r>
            <a:br>
              <a:rPr lang="en-US" sz="4400" i="1" dirty="0" smtClean="0"/>
            </a:br>
            <a:r>
              <a:rPr lang="en-US" sz="4400" i="1" dirty="0" smtClean="0"/>
              <a:t>Dynamics</a:t>
            </a:r>
            <a:endParaRPr lang="en-US" sz="4400" dirty="0"/>
          </a:p>
        </p:txBody>
      </p:sp>
      <p:pic>
        <p:nvPicPr>
          <p:cNvPr id="12" name="Picture Placeholder 11" descr="Outline map of Alaska showing the location of the 3 Main Academic Units (MAUs) of Fairbanks, Anchorage, and Juneau with all the related extended campus locations." title="University of Alaska 16 Campus Locations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81" y="228081"/>
            <a:ext cx="7558282" cy="6385446"/>
          </a:xfrm>
        </p:spPr>
      </p:pic>
      <p:sp>
        <p:nvSpPr>
          <p:cNvPr id="8" name="Text Placeholder 7"/>
          <p:cNvSpPr>
            <a:spLocks noGrp="1"/>
          </p:cNvSpPr>
          <p:nvPr>
            <p:ph sz="half" idx="2"/>
          </p:nvPr>
        </p:nvSpPr>
        <p:spPr>
          <a:xfrm>
            <a:off x="749301" y="1971676"/>
            <a:ext cx="3584574" cy="39751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 Major Academic Units (MAUs)</a:t>
            </a:r>
            <a:endParaRPr lang="en-US" sz="2400" dirty="0"/>
          </a:p>
          <a:p>
            <a:r>
              <a:rPr lang="en-US" sz="2400" dirty="0" smtClean="0"/>
              <a:t>UAA:  5 community campuses</a:t>
            </a:r>
          </a:p>
          <a:p>
            <a:r>
              <a:rPr lang="en-US" sz="2400" dirty="0" smtClean="0"/>
              <a:t>3+ extension sites</a:t>
            </a:r>
            <a:endParaRPr lang="en-US" sz="2400" dirty="0"/>
          </a:p>
          <a:p>
            <a:r>
              <a:rPr lang="en-US" sz="2400" dirty="0" smtClean="0"/>
              <a:t>Students take courses from all over the system!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8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Identify key structures, QA principles, and ideas underpinning the Online </a:t>
            </a:r>
            <a:r>
              <a:rPr lang="en-US" sz="2800" dirty="0" smtClean="0"/>
              <a:t>Master Course (OMC) </a:t>
            </a:r>
            <a:r>
              <a:rPr lang="en-US" sz="2800" dirty="0"/>
              <a:t>framework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Anticipate roadblocks and possible solutions for similar course design initiatives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Examine similar initiatives at attendees' institutions for strategies &amp; </a:t>
            </a:r>
            <a:r>
              <a:rPr lang="en-US" sz="2800" dirty="0" smtClean="0"/>
              <a:t>lessons learned</a:t>
            </a:r>
            <a:r>
              <a:rPr lang="en-US" sz="2800" dirty="0"/>
              <a:t>.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806" y="2653553"/>
            <a:ext cx="9015181" cy="1472184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Title III Grant = ROLL</a:t>
            </a:r>
            <a:br>
              <a:rPr lang="en-US" sz="5300" b="1" dirty="0" smtClean="0"/>
            </a:br>
            <a:r>
              <a:rPr lang="en-US" dirty="0" smtClean="0"/>
              <a:t>Online Master Course (OMC)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hlinkClick r:id="rId4"/>
              </a:rPr>
              <a:t>UAA Robust Online Learning Grant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Academic Problem 1: </a:t>
            </a:r>
            <a:br>
              <a:rPr lang="en-US" dirty="0" smtClean="0"/>
            </a:br>
            <a:r>
              <a:rPr lang="en-US" dirty="0" smtClean="0"/>
              <a:t>Low Retention Rates for Minority Students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3227" y="5392259"/>
            <a:ext cx="10212982" cy="1146674"/>
          </a:xfrm>
        </p:spPr>
        <p:txBody>
          <a:bodyPr>
            <a:normAutofit/>
          </a:bodyPr>
          <a:lstStyle/>
          <a:p>
            <a:r>
              <a:rPr lang="en-US" dirty="0" smtClean="0"/>
              <a:t>2015 UAA retention data - </a:t>
            </a:r>
            <a:r>
              <a:rPr lang="en-US" dirty="0">
                <a:solidFill>
                  <a:srgbClr val="FFC401"/>
                </a:solidFill>
              </a:rPr>
              <a:t>students </a:t>
            </a:r>
            <a:r>
              <a:rPr lang="en-US" dirty="0" smtClean="0">
                <a:solidFill>
                  <a:srgbClr val="FFC401"/>
                </a:solidFill>
              </a:rPr>
              <a:t>with no </a:t>
            </a:r>
            <a:r>
              <a:rPr lang="en-US" dirty="0">
                <a:solidFill>
                  <a:srgbClr val="FFC401"/>
                </a:solidFill>
              </a:rPr>
              <a:t>online </a:t>
            </a:r>
            <a:r>
              <a:rPr lang="en-US" dirty="0" smtClean="0">
                <a:solidFill>
                  <a:srgbClr val="FFC401"/>
                </a:solidFill>
              </a:rPr>
              <a:t>courses = </a:t>
            </a:r>
            <a:r>
              <a:rPr lang="en-US" b="1" dirty="0" smtClean="0">
                <a:solidFill>
                  <a:srgbClr val="FFC401"/>
                </a:solidFill>
              </a:rPr>
              <a:t>58% retention</a:t>
            </a:r>
            <a:endParaRPr lang="en-US" b="1" dirty="0" smtClean="0"/>
          </a:p>
          <a:p>
            <a:r>
              <a:rPr lang="en-US" b="1" dirty="0" smtClean="0"/>
              <a:t>Positive</a:t>
            </a:r>
            <a:r>
              <a:rPr lang="en-US" dirty="0" smtClean="0"/>
              <a:t> retention effect for students taking </a:t>
            </a:r>
            <a:r>
              <a:rPr lang="en-US" b="1" dirty="0" smtClean="0"/>
              <a:t>1-24%</a:t>
            </a:r>
            <a:r>
              <a:rPr lang="en-US" dirty="0" smtClean="0"/>
              <a:t> of course load as online learning.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UAA Title III Robust Online Learning Grant</a:t>
            </a: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845195"/>
              </p:ext>
            </p:extLst>
          </p:nvPr>
        </p:nvGraphicFramePr>
        <p:xfrm>
          <a:off x="1266817" y="1709065"/>
          <a:ext cx="9324986" cy="3502124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481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8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7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Retention </a:t>
                      </a:r>
                    </a:p>
                    <a:p>
                      <a:pPr algn="ctr"/>
                      <a:r>
                        <a:rPr lang="en-US" sz="2200" dirty="0" smtClean="0"/>
                        <a:t>at UAA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Minority Students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Alaska Native Students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16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Overall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67%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53%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50%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33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Incorporated some online learning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71%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66%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65%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33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Enrolled in Baccalaureate programs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77%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71%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0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Institutional Management Problem 2: </a:t>
            </a:r>
            <a:r>
              <a:rPr lang="en-US" dirty="0"/>
              <a:t>Inadequate Infrastructure and Course Development </a:t>
            </a:r>
            <a:r>
              <a:rPr lang="en-US" dirty="0" smtClean="0"/>
              <a:t>Model 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772324"/>
              </p:ext>
            </p:extLst>
          </p:nvPr>
        </p:nvGraphicFramePr>
        <p:xfrm>
          <a:off x="61912" y="1690664"/>
          <a:ext cx="12072938" cy="5265855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603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6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1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Online </a:t>
                      </a:r>
                      <a:r>
                        <a:rPr lang="en-US" sz="2000" dirty="0">
                          <a:effectLst/>
                        </a:rPr>
                        <a:t>Learning: From Individual to Collective Development and Delivery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Problem: </a:t>
                      </a:r>
                      <a:endParaRPr lang="en-US" sz="2400" b="1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Current </a:t>
                      </a:r>
                      <a:r>
                        <a:rPr lang="en-US" sz="2400" b="1" dirty="0">
                          <a:effectLst/>
                        </a:rPr>
                        <a:t>Model </a:t>
                      </a:r>
                      <a:r>
                        <a:rPr lang="en-US" sz="2400" dirty="0">
                          <a:effectLst/>
                        </a:rPr>
                        <a:t>(Individual </a:t>
                      </a:r>
                      <a:r>
                        <a:rPr lang="en-US" sz="2400" dirty="0" smtClean="0">
                          <a:effectLst/>
                        </a:rPr>
                        <a:t>Development)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Proposed Solution: </a:t>
                      </a:r>
                      <a:endParaRPr lang="en-US" sz="2400" b="1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Master </a:t>
                      </a:r>
                      <a:r>
                        <a:rPr lang="en-US" sz="2400" b="1" dirty="0">
                          <a:effectLst/>
                        </a:rPr>
                        <a:t>Courses </a:t>
                      </a:r>
                      <a:r>
                        <a:rPr lang="en-US" sz="2400" dirty="0">
                          <a:effectLst/>
                        </a:rPr>
                        <a:t>(Collective </a:t>
                      </a:r>
                      <a:r>
                        <a:rPr lang="en-US" sz="2400" dirty="0" smtClean="0">
                          <a:effectLst/>
                        </a:rPr>
                        <a:t>Development)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7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583D"/>
                          </a:solidFill>
                          <a:effectLst/>
                        </a:rPr>
                        <a:t>Each faculty member develops </a:t>
                      </a:r>
                      <a:r>
                        <a:rPr lang="en-US" sz="2000" dirty="0" smtClean="0">
                          <a:solidFill>
                            <a:srgbClr val="00583D"/>
                          </a:solidFill>
                          <a:effectLst/>
                        </a:rPr>
                        <a:t>own version; </a:t>
                      </a:r>
                      <a:r>
                        <a:rPr lang="en-US" sz="2000" b="1" dirty="0" smtClean="0">
                          <a:solidFill>
                            <a:srgbClr val="00583D"/>
                          </a:solidFill>
                          <a:effectLst/>
                        </a:rPr>
                        <a:t>no </a:t>
                      </a:r>
                      <a:r>
                        <a:rPr lang="en-US" sz="2000" b="1" dirty="0">
                          <a:solidFill>
                            <a:srgbClr val="00583D"/>
                          </a:solidFill>
                          <a:effectLst/>
                        </a:rPr>
                        <a:t>support </a:t>
                      </a:r>
                      <a:r>
                        <a:rPr lang="en-US" sz="2000" dirty="0">
                          <a:solidFill>
                            <a:srgbClr val="00583D"/>
                          </a:solidFill>
                          <a:effectLst/>
                        </a:rPr>
                        <a:t>from the institution.</a:t>
                      </a:r>
                      <a:endParaRPr lang="en-US" sz="2000" dirty="0">
                        <a:solidFill>
                          <a:srgbClr val="00583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583D"/>
                          </a:solidFill>
                          <a:effectLst/>
                        </a:rPr>
                        <a:t>Course </a:t>
                      </a:r>
                      <a:r>
                        <a:rPr lang="en-US" sz="2000" dirty="0" smtClean="0">
                          <a:solidFill>
                            <a:srgbClr val="00583D"/>
                          </a:solidFill>
                          <a:effectLst/>
                        </a:rPr>
                        <a:t>developed </a:t>
                      </a:r>
                      <a:r>
                        <a:rPr lang="en-US" sz="2000" dirty="0">
                          <a:solidFill>
                            <a:srgbClr val="00583D"/>
                          </a:solidFill>
                          <a:effectLst/>
                        </a:rPr>
                        <a:t>by a </a:t>
                      </a:r>
                      <a:r>
                        <a:rPr lang="en-US" sz="2000" b="1" dirty="0" smtClean="0">
                          <a:solidFill>
                            <a:srgbClr val="00583D"/>
                          </a:solidFill>
                          <a:effectLst/>
                        </a:rPr>
                        <a:t>team</a:t>
                      </a:r>
                      <a:r>
                        <a:rPr lang="en-US" sz="2000" dirty="0" smtClean="0">
                          <a:solidFill>
                            <a:srgbClr val="00583D"/>
                          </a:solidFill>
                          <a:effectLst/>
                        </a:rPr>
                        <a:t>: subject </a:t>
                      </a:r>
                      <a:r>
                        <a:rPr lang="en-US" sz="2000" dirty="0">
                          <a:solidFill>
                            <a:srgbClr val="00583D"/>
                          </a:solidFill>
                          <a:effectLst/>
                        </a:rPr>
                        <a:t>matter, expert stakeholders, instructional designers, media and technology specialists</a:t>
                      </a:r>
                      <a:endParaRPr lang="en-US" sz="2000" dirty="0">
                        <a:solidFill>
                          <a:srgbClr val="00583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average national cost for development of a basic online 3-hour credit courses is approximately $5,500; UAA incurs this cost each time an individual faculty member develops a course (i.e. 5 English courses = $27,500)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one-time cost to the institution for each course would be $5,500.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46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583D"/>
                          </a:solidFill>
                          <a:effectLst/>
                        </a:rPr>
                        <a:t>No review for quality; no guarantee of quality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583D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583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583D"/>
                          </a:solidFill>
                          <a:effectLst/>
                        </a:rPr>
                        <a:t>The </a:t>
                      </a:r>
                      <a:r>
                        <a:rPr lang="en-US" sz="2000" b="1" dirty="0">
                          <a:solidFill>
                            <a:srgbClr val="00583D"/>
                          </a:solidFill>
                          <a:effectLst/>
                        </a:rPr>
                        <a:t>stakeholder group decides </a:t>
                      </a:r>
                      <a:r>
                        <a:rPr lang="en-US" sz="2000" dirty="0">
                          <a:solidFill>
                            <a:srgbClr val="00583D"/>
                          </a:solidFill>
                          <a:effectLst/>
                        </a:rPr>
                        <a:t>what can be altered by individual instructors (i.e. change an activity but not the objectives or final assessments); the course is reviewed for quality design standards.</a:t>
                      </a:r>
                      <a:endParaRPr lang="en-US" sz="2000" dirty="0">
                        <a:solidFill>
                          <a:srgbClr val="00583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4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806" y="2653553"/>
            <a:ext cx="9015181" cy="1472184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OMC QM Connect Jeopardy!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83D">
                    <a:lumMod val="7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UAA Title III Robust Online Learning Grant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583D">
                  <a:lumMod val="75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88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UAA-AIe">
      <a:dk1>
        <a:srgbClr val="00583D"/>
      </a:dk1>
      <a:lt1>
        <a:srgbClr val="FFFFFF"/>
      </a:lt1>
      <a:dk2>
        <a:srgbClr val="00BFC3"/>
      </a:dk2>
      <a:lt2>
        <a:srgbClr val="0096FF"/>
      </a:lt2>
      <a:accent1>
        <a:srgbClr val="FFC401"/>
      </a:accent1>
      <a:accent2>
        <a:srgbClr val="F1B015"/>
      </a:accent2>
      <a:accent3>
        <a:srgbClr val="FBEC85"/>
      </a:accent3>
      <a:accent4>
        <a:srgbClr val="BC8F00"/>
      </a:accent4>
      <a:accent5>
        <a:srgbClr val="FF0000"/>
      </a:accent5>
      <a:accent6>
        <a:srgbClr val="C00000"/>
      </a:accent6>
      <a:hlink>
        <a:srgbClr val="92D050"/>
      </a:hlink>
      <a:folHlink>
        <a:srgbClr val="B9850B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4213</TotalTime>
  <Words>794</Words>
  <Application>Microsoft Office PowerPoint</Application>
  <PresentationFormat>Widescreen</PresentationFormat>
  <Paragraphs>125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Gill Sans MT</vt:lpstr>
      <vt:lpstr>Times New Roman</vt:lpstr>
      <vt:lpstr>Wingdings 2</vt:lpstr>
      <vt:lpstr>Pixel</vt:lpstr>
      <vt:lpstr>Toss those Cookie Cutters! Grappling with Quality, Consistency, Scalability, and Academic Freedom</vt:lpstr>
      <vt:lpstr>Debra Canavan &amp; Heather Nash QM Alaska-System Leads / UAA</vt:lpstr>
      <vt:lpstr>Alaska:  1/5th of entire contiguous states; &lt; 1,000,000 people</vt:lpstr>
      <vt:lpstr>University Dynamics</vt:lpstr>
      <vt:lpstr>Learning Objectives:</vt:lpstr>
      <vt:lpstr>Title III Grant = ROLL Online Master Course (OMC) Overview</vt:lpstr>
      <vt:lpstr>Academic Problem 1:  Low Retention Rates for Minority Students</vt:lpstr>
      <vt:lpstr>Institutional Management Problem 2: Inadequate Infrastructure and Course Development Model </vt:lpstr>
      <vt:lpstr>OMC QM Connect Jeopardy!</vt:lpstr>
      <vt:lpstr>How to Play Along</vt:lpstr>
      <vt:lpstr>Jeopardy Polling (Poll Everywhere)</vt:lpstr>
      <vt:lpstr>Jeopardy Game Screen</vt:lpstr>
      <vt:lpstr>Current Progress STATS OMC Results So Far</vt:lpstr>
      <vt:lpstr>Grant Years 1 &amp; 2 (Oct. 2015 – Sept. 2017)</vt:lpstr>
      <vt:lpstr>Current Impact</vt:lpstr>
      <vt:lpstr>Closing Thoughts… </vt:lpstr>
      <vt:lpstr>Something to Think About</vt:lpstr>
      <vt:lpstr>Help us improve!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 A Canavan</dc:creator>
  <cp:lastModifiedBy>Debbi A Canavan</cp:lastModifiedBy>
  <cp:revision>65</cp:revision>
  <dcterms:created xsi:type="dcterms:W3CDTF">2013-07-15T20:26:09Z</dcterms:created>
  <dcterms:modified xsi:type="dcterms:W3CDTF">2017-09-20T19:10:19Z</dcterms:modified>
</cp:coreProperties>
</file>