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8" r:id="rId3"/>
    <p:sldId id="272" r:id="rId4"/>
    <p:sldId id="282" r:id="rId5"/>
    <p:sldId id="287" r:id="rId6"/>
    <p:sldId id="279" r:id="rId7"/>
    <p:sldId id="283" r:id="rId8"/>
    <p:sldId id="285" r:id="rId9"/>
    <p:sldId id="284" r:id="rId10"/>
    <p:sldId id="268" r:id="rId11"/>
    <p:sldId id="276" r:id="rId12"/>
    <p:sldId id="280" r:id="rId13"/>
    <p:sldId id="261" r:id="rId14"/>
    <p:sldId id="263" r:id="rId15"/>
    <p:sldId id="262" r:id="rId16"/>
    <p:sldId id="264" r:id="rId17"/>
    <p:sldId id="265" r:id="rId18"/>
    <p:sldId id="257" r:id="rId19"/>
    <p:sldId id="259" r:id="rId20"/>
    <p:sldId id="260" r:id="rId21"/>
    <p:sldId id="271" r:id="rId22"/>
    <p:sldId id="286" r:id="rId23"/>
    <p:sldId id="274" r:id="rId24"/>
    <p:sldId id="275" r:id="rId25"/>
    <p:sldId id="26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114" d="100"/>
          <a:sy n="114" d="100"/>
        </p:scale>
        <p:origin x="-9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C126B10-96CD-4750-A267-C5556691A808}" type="datetimeFigureOut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1DDF5E2-F075-418C-9459-5F2AE661163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questgarden.com/167/21/4/140204222855/index.htm" TargetMode="External"/><Relationship Id="rId2" Type="http://schemas.openxmlformats.org/officeDocument/2006/relationships/hyperlink" Target="http://webquest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help/162866443847527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hronicle.com/section/NEXT-The-Future-of-Higher/751/" TargetMode="External"/><Relationship Id="rId2" Type="http://schemas.openxmlformats.org/officeDocument/2006/relationships/hyperlink" Target="http://www.cmu.edu/teaching/designteach/design/instructionalstrategies/discussion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8001000" cy="1295401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Hybrid </a:t>
            </a:r>
            <a:r>
              <a:rPr lang="en-US" sz="4000" b="1" dirty="0" smtClean="0">
                <a:solidFill>
                  <a:srgbClr val="00B0F0"/>
                </a:solidFill>
              </a:rPr>
              <a:t>Innovation Strategies (HIS) </a:t>
            </a:r>
            <a:r>
              <a:rPr lang="en-US" sz="4000" b="1" dirty="0" smtClean="0">
                <a:solidFill>
                  <a:srgbClr val="00B0F0"/>
                </a:solidFill>
              </a:rPr>
              <a:t>in  Course Features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393952" y="3602723"/>
            <a:ext cx="4836456" cy="1040845"/>
          </a:xfrm>
        </p:spPr>
        <p:txBody>
          <a:bodyPr>
            <a:normAutofit/>
          </a:bodyPr>
          <a:lstStyle/>
          <a:p>
            <a:r>
              <a:rPr lang="en-US" dirty="0" smtClean="0"/>
              <a:t>Asynchronous Discussions</a:t>
            </a:r>
          </a:p>
          <a:p>
            <a:r>
              <a:rPr lang="en-US" dirty="0" smtClean="0"/>
              <a:t>Roberto Gamarra and Debra Stone</a:t>
            </a:r>
          </a:p>
          <a:p>
            <a:r>
              <a:rPr lang="en-US" dirty="0" smtClean="0"/>
              <a:t>Eastern New Mexico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0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b="1" dirty="0" smtClean="0"/>
              <a:t>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389525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The </a:t>
            </a:r>
            <a:r>
              <a:rPr lang="en-US" sz="4400" b="1" dirty="0"/>
              <a:t>Online class outperforms the live class</a:t>
            </a:r>
          </a:p>
          <a:p>
            <a:r>
              <a:rPr lang="en-US" sz="4400" b="1" dirty="0"/>
              <a:t>THE DISCOVERY</a:t>
            </a:r>
          </a:p>
          <a:p>
            <a:r>
              <a:rPr lang="en-US" sz="4400" dirty="0"/>
              <a:t>What does the discovery mean?</a:t>
            </a:r>
          </a:p>
          <a:p>
            <a:r>
              <a:rPr lang="en-US" sz="4400" dirty="0"/>
              <a:t>Research and strategic innovation in course features</a:t>
            </a:r>
          </a:p>
          <a:p>
            <a:r>
              <a:rPr lang="en-US" sz="4400" dirty="0"/>
              <a:t>The quest is part of the </a:t>
            </a:r>
            <a:r>
              <a:rPr lang="en-US" sz="4400" dirty="0" smtClean="0"/>
              <a:t>journey</a:t>
            </a:r>
            <a:endParaRPr lang="en-US" sz="4400" b="1" dirty="0" smtClean="0"/>
          </a:p>
          <a:p>
            <a:endParaRPr lang="en-US" sz="4400" dirty="0"/>
          </a:p>
          <a:p>
            <a:r>
              <a:rPr lang="en-US" sz="4400" dirty="0" smtClean="0"/>
              <a:t>Educators are responsible for innovation in their own teaching and course delivery</a:t>
            </a:r>
          </a:p>
          <a:p>
            <a:pPr marL="114300" indent="0">
              <a:buNone/>
            </a:pPr>
            <a:endParaRPr lang="en-US" sz="4400" dirty="0"/>
          </a:p>
          <a:p>
            <a:r>
              <a:rPr lang="en-US" sz="4400" dirty="0" smtClean="0"/>
              <a:t>Successful innovation is the key to success in Higher Education</a:t>
            </a:r>
          </a:p>
          <a:p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HIS- Delivery and Content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Take your face-to-face only class hybrid- </a:t>
            </a:r>
            <a:r>
              <a:rPr lang="en-US" b="1" dirty="0" smtClean="0"/>
              <a:t>strategies</a:t>
            </a:r>
            <a:endParaRPr lang="en-US" sz="2400" b="1" dirty="0"/>
          </a:p>
          <a:p>
            <a:endParaRPr lang="en-US" sz="2400" dirty="0"/>
          </a:p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Enhance  in-class </a:t>
            </a:r>
            <a:r>
              <a:rPr lang="en-US" sz="3200" dirty="0" smtClean="0"/>
              <a:t>discussion with online </a:t>
            </a:r>
            <a:r>
              <a:rPr lang="en-US" sz="3200" dirty="0" smtClean="0"/>
              <a:t>delivered discussion </a:t>
            </a:r>
            <a:r>
              <a:rPr lang="en-US" sz="3200" dirty="0" smtClean="0"/>
              <a:t>using WebQuest, debate or both </a:t>
            </a:r>
            <a:r>
              <a:rPr lang="en-US" sz="3200" dirty="0" smtClean="0"/>
              <a:t>to expand content</a:t>
            </a:r>
            <a:endParaRPr lang="en-US" sz="32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Building Group Assignment with Discussion Questions built off existing content or book assignments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Consider </a:t>
            </a:r>
            <a:r>
              <a:rPr lang="en-US" sz="3200" dirty="0" smtClean="0"/>
              <a:t>course content delivery by using </a:t>
            </a:r>
            <a:r>
              <a:rPr lang="en-US" sz="3200" dirty="0" smtClean="0"/>
              <a:t>Facebook Group </a:t>
            </a:r>
            <a:r>
              <a:rPr lang="en-US" sz="3200" dirty="0" smtClean="0"/>
              <a:t>Page to enhance content for class</a:t>
            </a:r>
            <a:endParaRPr lang="en-US" sz="3200" dirty="0" smtClean="0"/>
          </a:p>
          <a:p>
            <a:pPr marL="857250" indent="-742950">
              <a:buFont typeface="+mj-lt"/>
              <a:buAutoNum type="arabicPeriod"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6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Strategies in </a:t>
            </a:r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Design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Delivery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Content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Assessment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 Topics in </a:t>
            </a:r>
            <a:r>
              <a:rPr lang="en-US" b="1" dirty="0" smtClean="0"/>
              <a:t>Discussions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Topics Today</a:t>
            </a:r>
            <a:endParaRPr lang="en-US" sz="3600" b="1" dirty="0"/>
          </a:p>
          <a:p>
            <a:pPr marL="857250" indent="-742950">
              <a:buFont typeface="+mj-lt"/>
              <a:buAutoNum type="arabicPeriod"/>
            </a:pPr>
            <a:r>
              <a:rPr lang="en-US" sz="3600" dirty="0" smtClean="0"/>
              <a:t>Excellence in Questioning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3600" dirty="0"/>
              <a:t>Facebook Groups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3600" dirty="0" smtClean="0"/>
              <a:t>Building </a:t>
            </a:r>
            <a:r>
              <a:rPr lang="en-US" sz="3600" dirty="0"/>
              <a:t>Projects in Group Discussions</a:t>
            </a:r>
          </a:p>
          <a:p>
            <a:pPr marL="857250" indent="-742950">
              <a:buFont typeface="+mj-lt"/>
              <a:buAutoNum type="arabicPeriod"/>
            </a:pPr>
            <a:r>
              <a:rPr lang="en-US" sz="3600" dirty="0" smtClean="0"/>
              <a:t>Making real face-to-face hybrid- </a:t>
            </a:r>
            <a:r>
              <a:rPr lang="en-US" sz="3600" b="1" u="sng" dirty="0" smtClean="0"/>
              <a:t>build the discussion bridge to hybrid learning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01583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 Discussion Question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Exploratory Questions</a:t>
            </a:r>
          </a:p>
          <a:p>
            <a:r>
              <a:rPr lang="en-US" sz="2400" dirty="0" smtClean="0"/>
              <a:t>Challenge Assumptions- </a:t>
            </a:r>
            <a:r>
              <a:rPr lang="en-US" sz="2400" dirty="0" smtClean="0">
                <a:solidFill>
                  <a:srgbClr val="FF0000"/>
                </a:solidFill>
              </a:rPr>
              <a:t>Debates</a:t>
            </a:r>
          </a:p>
          <a:p>
            <a:r>
              <a:rPr lang="en-US" sz="2400" dirty="0" smtClean="0"/>
              <a:t>Draw Comparisons</a:t>
            </a:r>
          </a:p>
          <a:p>
            <a:r>
              <a:rPr lang="en-US" sz="2400" dirty="0" smtClean="0"/>
              <a:t>Question underlying motives</a:t>
            </a:r>
          </a:p>
          <a:p>
            <a:r>
              <a:rPr lang="en-US" sz="2400" dirty="0" smtClean="0"/>
              <a:t>Request Conclusions</a:t>
            </a:r>
          </a:p>
          <a:p>
            <a:r>
              <a:rPr lang="en-US" sz="2400" dirty="0" smtClean="0"/>
              <a:t>Ask or inquire about relationships</a:t>
            </a:r>
          </a:p>
          <a:p>
            <a:r>
              <a:rPr lang="en-US" sz="2400" dirty="0" smtClean="0"/>
              <a:t>Expand existing discussions- </a:t>
            </a:r>
            <a:r>
              <a:rPr lang="en-US" sz="2400" dirty="0" smtClean="0">
                <a:solidFill>
                  <a:srgbClr val="FF0000"/>
                </a:solidFill>
              </a:rPr>
              <a:t>Web Quest</a:t>
            </a:r>
          </a:p>
          <a:p>
            <a:r>
              <a:rPr lang="en-US" sz="2400" dirty="0" smtClean="0"/>
              <a:t>Pose a new question</a:t>
            </a:r>
          </a:p>
          <a:p>
            <a:r>
              <a:rPr lang="en-US" sz="2400" dirty="0" smtClean="0"/>
              <a:t>Identify key issues</a:t>
            </a:r>
          </a:p>
          <a:p>
            <a:r>
              <a:rPr lang="en-US" sz="2400" dirty="0" smtClean="0"/>
              <a:t>Synthesize knowledge</a:t>
            </a:r>
          </a:p>
          <a:p>
            <a:r>
              <a:rPr lang="en-US" sz="1700" dirty="0"/>
              <a:t>Carnegie Mellon. (2014, April 11). </a:t>
            </a:r>
            <a:r>
              <a:rPr lang="en-US" sz="1700" i="1" dirty="0"/>
              <a:t>Design and teach a course</a:t>
            </a:r>
            <a:r>
              <a:rPr lang="en-US" sz="1700" dirty="0"/>
              <a:t>. Retrieved from Carnegie Mellon Eberly Center: http://www.cmu.edu/teaching/designteach/design/instructionalstrategies/discussions.html</a:t>
            </a:r>
          </a:p>
        </p:txBody>
      </p:sp>
    </p:spTree>
    <p:extLst>
      <p:ext uri="{BB962C8B-B14F-4D97-AF65-F5344CB8AC3E}">
        <p14:creationId xmlns:p14="http://schemas.microsoft.com/office/powerpoint/2010/main" val="98865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HIS Discussion Questions-  Three Strategies to consider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Possible Strategies</a:t>
            </a:r>
            <a:endParaRPr lang="en-US" dirty="0"/>
          </a:p>
          <a:p>
            <a:r>
              <a:rPr lang="en-US" sz="6000" b="1" dirty="0" smtClean="0"/>
              <a:t>Web Quests </a:t>
            </a:r>
            <a:r>
              <a:rPr lang="en-US" sz="6000" b="1" dirty="0" smtClean="0"/>
              <a:t>– HIS Strategy 1</a:t>
            </a:r>
            <a:endParaRPr lang="en-US" sz="6000" b="1" dirty="0"/>
          </a:p>
          <a:p>
            <a:endParaRPr lang="en-US" sz="6000" b="1" dirty="0" smtClean="0"/>
          </a:p>
          <a:p>
            <a:endParaRPr lang="en-US" sz="6000" b="1" dirty="0"/>
          </a:p>
          <a:p>
            <a:r>
              <a:rPr lang="en-US" sz="6000" b="1" dirty="0" smtClean="0"/>
              <a:t>Debates- HIS Strategy 2</a:t>
            </a:r>
            <a:endParaRPr lang="en-US" sz="6000" b="1" dirty="0" smtClean="0"/>
          </a:p>
          <a:p>
            <a:endParaRPr lang="en-US" sz="6000" b="1" dirty="0"/>
          </a:p>
          <a:p>
            <a:endParaRPr lang="en-US" sz="6000" b="1" dirty="0" smtClean="0"/>
          </a:p>
          <a:p>
            <a:r>
              <a:rPr lang="en-US" sz="6000" b="1" dirty="0" smtClean="0"/>
              <a:t>Facebook- HIS Strategy 3</a:t>
            </a:r>
            <a:endParaRPr lang="en-US" sz="6000" b="1" dirty="0" smtClean="0"/>
          </a:p>
          <a:p>
            <a:endParaRPr lang="en-US" sz="6000" b="1" dirty="0"/>
          </a:p>
          <a:p>
            <a:pPr marL="114300" indent="0">
              <a:buNone/>
            </a:pPr>
            <a:endParaRPr lang="en-US" sz="6000" b="1" dirty="0" smtClean="0"/>
          </a:p>
          <a:p>
            <a:r>
              <a:rPr lang="en-US" sz="6000" dirty="0" smtClean="0"/>
              <a:t>There can be others</a:t>
            </a:r>
          </a:p>
          <a:p>
            <a:endParaRPr lang="en-US" sz="3900" b="1" dirty="0"/>
          </a:p>
          <a:p>
            <a:endParaRPr lang="en-US" sz="3900" b="1" dirty="0" smtClean="0"/>
          </a:p>
          <a:p>
            <a:pPr marL="0" indent="0">
              <a:buNone/>
            </a:pPr>
            <a:r>
              <a:rPr lang="en-US" sz="2000" dirty="0" smtClean="0"/>
              <a:t>Kanuka</a:t>
            </a:r>
            <a:r>
              <a:rPr lang="en-US" sz="2000" dirty="0"/>
              <a:t>, H. (2011). Interaction and the online distance classroom: Do instructional methods effect the quality of interaction? </a:t>
            </a:r>
            <a:r>
              <a:rPr lang="en-US" sz="2000" i="1" dirty="0"/>
              <a:t>Journal of Computing in Higher Education</a:t>
            </a:r>
            <a:r>
              <a:rPr lang="en-US" sz="2000" dirty="0"/>
              <a:t>, 143-156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4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HIS-Strategy 1</a:t>
            </a:r>
            <a:br>
              <a:rPr lang="en-US" b="1" dirty="0" smtClean="0"/>
            </a:br>
            <a:r>
              <a:rPr lang="en-US" b="1" dirty="0" smtClean="0"/>
              <a:t>WebQuests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Web-Quest</a:t>
            </a:r>
          </a:p>
          <a:p>
            <a:r>
              <a:rPr lang="en-US" dirty="0" smtClean="0"/>
              <a:t>Students favor Web Quest Activities</a:t>
            </a:r>
          </a:p>
          <a:p>
            <a:r>
              <a:rPr lang="en-US" dirty="0" smtClean="0"/>
              <a:t>Students consider them creative and engaging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://webquest.org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questgarden.com/167/21/4/140204222855/index.htm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Aina, S., &amp; Sofowora, A. (2013). Perceived benefits and attitudes of student teachers to Web-Quest as a motivating, creative and inquiry-based learning tool in education. </a:t>
            </a:r>
            <a:r>
              <a:rPr lang="en-US" i="1" dirty="0"/>
              <a:t>Higher Education Studies</a:t>
            </a:r>
            <a:r>
              <a:rPr lang="en-US" dirty="0"/>
              <a:t>, 29-35.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9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HIS-Strategy 2</a:t>
            </a:r>
            <a:br>
              <a:rPr lang="en-US" b="1" dirty="0" smtClean="0"/>
            </a:br>
            <a:r>
              <a:rPr lang="en-US" b="1" dirty="0" smtClean="0"/>
              <a:t>Debates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Allow students to develop skills of analysis</a:t>
            </a:r>
          </a:p>
          <a:p>
            <a:r>
              <a:rPr lang="en-US" sz="3600" dirty="0" smtClean="0"/>
              <a:t>Highest level of learning</a:t>
            </a:r>
          </a:p>
          <a:p>
            <a:r>
              <a:rPr lang="en-US" sz="3600" dirty="0" smtClean="0"/>
              <a:t>Structured discussion forum for development and support of ideas</a:t>
            </a:r>
          </a:p>
          <a:p>
            <a:r>
              <a:rPr lang="en-US" sz="3600" dirty="0" smtClean="0"/>
              <a:t>Students learn to defend ideas against objections</a:t>
            </a:r>
          </a:p>
          <a:p>
            <a:r>
              <a:rPr lang="en-US" sz="1900" dirty="0"/>
              <a:t>Kingsley, P. (2011). The Socratic dialogue in asynchronous online discussions: is constructivism redundant? </a:t>
            </a:r>
            <a:r>
              <a:rPr lang="en-US" sz="1900" i="1" dirty="0"/>
              <a:t>Campus-Wide Information Systems</a:t>
            </a:r>
            <a:r>
              <a:rPr lang="en-US" sz="1900" dirty="0"/>
              <a:t>, 320-330.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985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HIS-Strategy 3 </a:t>
            </a:r>
            <a:br>
              <a:rPr lang="en-US" sz="4000" b="1" dirty="0" smtClean="0"/>
            </a:br>
            <a:r>
              <a:rPr lang="en-US" sz="4000" b="1" dirty="0"/>
              <a:t>Facebook Groups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Facebook groups have been found to 400 percent greater participation than Blackboard alone</a:t>
            </a:r>
          </a:p>
          <a:p>
            <a:r>
              <a:rPr lang="en-US" sz="4000" dirty="0" smtClean="0">
                <a:hlinkClick r:id="rId2"/>
              </a:rPr>
              <a:t>https://www.facebook.com/help/162866443847527/</a:t>
            </a:r>
            <a:endParaRPr lang="en-US" sz="4000" dirty="0" smtClean="0"/>
          </a:p>
          <a:p>
            <a:r>
              <a:rPr lang="en-US" sz="1900" dirty="0"/>
              <a:t>Kent, M. (2013). Changing the conversation: Facebook as a venue for online class discussion. </a:t>
            </a:r>
            <a:r>
              <a:rPr lang="en-US" sz="1900" i="1" dirty="0"/>
              <a:t>Journal of Online Learning and Teaching</a:t>
            </a:r>
            <a:r>
              <a:rPr lang="en-US" sz="1900" dirty="0"/>
              <a:t>, 546-565</a:t>
            </a:r>
            <a:endParaRPr lang="en-US" sz="19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712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HIS-Strategy </a:t>
            </a: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Students more directly involved in Facebook Group</a:t>
            </a:r>
          </a:p>
          <a:p>
            <a:endParaRPr lang="en-US" sz="3600" dirty="0"/>
          </a:p>
          <a:p>
            <a:r>
              <a:rPr lang="en-US" sz="3600" dirty="0" smtClean="0"/>
              <a:t>Visited it more often than discussion in Blackboard – </a:t>
            </a:r>
            <a:r>
              <a:rPr lang="en-US" sz="2000" dirty="0" smtClean="0"/>
              <a:t>maybe due to ease of access visiting Facebook for other than school purposes- students could jump in or add to Facebook anytime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428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041440" cy="1442674"/>
          </a:xfrm>
        </p:spPr>
        <p:txBody>
          <a:bodyPr/>
          <a:lstStyle/>
          <a:p>
            <a:r>
              <a:rPr lang="en-US" dirty="0" smtClean="0"/>
              <a:t>			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467600" cy="395133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Why HIS for class discussion?</a:t>
            </a:r>
          </a:p>
          <a:p>
            <a:r>
              <a:rPr lang="en-US" b="1" dirty="0" smtClean="0"/>
              <a:t>Quality Matters Rubric Considerations</a:t>
            </a:r>
          </a:p>
          <a:p>
            <a:r>
              <a:rPr lang="en-US" b="1" dirty="0" smtClean="0"/>
              <a:t>Innovation Process</a:t>
            </a:r>
          </a:p>
          <a:p>
            <a:r>
              <a:rPr lang="en-US" b="1" dirty="0" smtClean="0"/>
              <a:t>Hybrid Innovation Strategies(HIS)</a:t>
            </a:r>
          </a:p>
          <a:p>
            <a:r>
              <a:rPr lang="en-US" b="1" dirty="0" smtClean="0"/>
              <a:t>Our Thoughts</a:t>
            </a:r>
          </a:p>
          <a:p>
            <a:r>
              <a:rPr lang="en-US" b="1" dirty="0" smtClean="0"/>
              <a:t>Hand-Out and Discussion- Design, Delivery, Content and Assessment</a:t>
            </a:r>
          </a:p>
          <a:p>
            <a:r>
              <a:rPr lang="en-US" b="1" dirty="0" smtClean="0"/>
              <a:t>Hybrid Course Defined</a:t>
            </a:r>
          </a:p>
          <a:p>
            <a:r>
              <a:rPr lang="en-US" b="1" dirty="0" smtClean="0"/>
              <a:t>The Story</a:t>
            </a:r>
          </a:p>
          <a:p>
            <a:r>
              <a:rPr lang="en-US" b="1" dirty="0" smtClean="0"/>
              <a:t>HIS Delivery and Content Strategies</a:t>
            </a:r>
          </a:p>
          <a:p>
            <a:r>
              <a:rPr lang="en-US" b="1" dirty="0" smtClean="0"/>
              <a:t>HIS Strategies  in Discussion</a:t>
            </a:r>
          </a:p>
          <a:p>
            <a:r>
              <a:rPr lang="en-US" b="1" dirty="0" smtClean="0"/>
              <a:t>HIS Topics in Discussion</a:t>
            </a:r>
          </a:p>
          <a:p>
            <a:r>
              <a:rPr lang="en-US" b="1" dirty="0" smtClean="0"/>
              <a:t>HIS Discussion Question  Strategies</a:t>
            </a:r>
          </a:p>
          <a:p>
            <a:r>
              <a:rPr lang="en-US" b="1" dirty="0" smtClean="0"/>
              <a:t>HIS Discussion Questions- Three Strategies to consider</a:t>
            </a:r>
          </a:p>
          <a:p>
            <a:r>
              <a:rPr lang="en-US" b="1" dirty="0" smtClean="0"/>
              <a:t>Hybrid Innovation Strategies 1,2 and 3</a:t>
            </a:r>
          </a:p>
          <a:p>
            <a:r>
              <a:rPr lang="en-US" b="1" dirty="0" smtClean="0"/>
              <a:t>HIS Implementation</a:t>
            </a:r>
          </a:p>
          <a:p>
            <a:r>
              <a:rPr lang="en-US" b="1" dirty="0" smtClean="0"/>
              <a:t>HIS Assessment</a:t>
            </a:r>
          </a:p>
          <a:p>
            <a:r>
              <a:rPr lang="en-US" b="1" dirty="0" smtClean="0"/>
              <a:t>Groups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HIS-Strategy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Does not reduce participation in Blackboard Discussion</a:t>
            </a:r>
          </a:p>
          <a:p>
            <a:endParaRPr lang="en-US" sz="3200" dirty="0" smtClean="0"/>
          </a:p>
          <a:p>
            <a:r>
              <a:rPr lang="en-US" sz="3200" dirty="0" smtClean="0"/>
              <a:t>Increases link sharing and collaboration</a:t>
            </a:r>
          </a:p>
          <a:p>
            <a:endParaRPr lang="en-US" sz="3200" dirty="0" smtClean="0"/>
          </a:p>
          <a:p>
            <a:r>
              <a:rPr lang="en-US" sz="3200" dirty="0" smtClean="0"/>
              <a:t>Increases extended learning beyond the unit question itself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9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Structure a discussion around a project</a:t>
            </a:r>
          </a:p>
          <a:p>
            <a:r>
              <a:rPr lang="en-US" sz="3200" dirty="0" smtClean="0"/>
              <a:t>Allow students to build knowledge and complete project in steps</a:t>
            </a:r>
          </a:p>
          <a:p>
            <a:r>
              <a:rPr lang="en-US" sz="3200" dirty="0" smtClean="0"/>
              <a:t>Assign Groups Online</a:t>
            </a:r>
          </a:p>
          <a:p>
            <a:r>
              <a:rPr lang="en-US" sz="3200" dirty="0" smtClean="0"/>
              <a:t>Present project and learning components over a time period like 6 weeks</a:t>
            </a:r>
          </a:p>
          <a:p>
            <a:r>
              <a:rPr lang="en-US" sz="3200" dirty="0" smtClean="0"/>
              <a:t>Help students synthesize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65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b="1" dirty="0" smtClean="0"/>
              <a:t>Allows alternative assessment strategies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Allows blending of all content and synthesizing of learning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Allows another method for instructors to assess students learning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7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into working groups</a:t>
            </a:r>
          </a:p>
          <a:p>
            <a:endParaRPr lang="en-US" dirty="0"/>
          </a:p>
          <a:p>
            <a:r>
              <a:rPr lang="en-US" sz="3600" b="1" dirty="0" smtClean="0"/>
              <a:t>Brainstorm and share your hybrid innovation strategies</a:t>
            </a:r>
          </a:p>
          <a:p>
            <a:r>
              <a:rPr lang="en-US" dirty="0" smtClean="0"/>
              <a:t>See Handout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367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Bibliography</a:t>
            </a:r>
          </a:p>
          <a:p>
            <a:r>
              <a:rPr lang="en-US" dirty="0"/>
              <a:t>Aina, S., &amp; Sofowora, A. (2013). Perceived benefits and attitudes of student teachers to Web-Quest as a motivating, creative and inquiry-based learning tool in education. </a:t>
            </a:r>
            <a:r>
              <a:rPr lang="en-US" i="1" dirty="0"/>
              <a:t>Higher Education Studies</a:t>
            </a:r>
            <a:r>
              <a:rPr lang="en-US" dirty="0"/>
              <a:t>, 29-35.</a:t>
            </a:r>
          </a:p>
          <a:p>
            <a:r>
              <a:rPr lang="en-US" dirty="0"/>
              <a:t>Carnegie Mellon. (2014, April 11). </a:t>
            </a:r>
            <a:r>
              <a:rPr lang="en-US" i="1" dirty="0"/>
              <a:t>Design and teach a course</a:t>
            </a:r>
            <a:r>
              <a:rPr lang="en-US" dirty="0"/>
              <a:t>. Retrieved from Carnegie Mellon Eberly Center: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www.cmu.edu/teaching/designteach/design/instructionalstrategies/discussions.html</a:t>
            </a:r>
            <a:endParaRPr lang="en-US" dirty="0" smtClean="0"/>
          </a:p>
          <a:p>
            <a:r>
              <a:rPr lang="en-US" dirty="0" smtClean="0"/>
              <a:t>Chronicle </a:t>
            </a:r>
            <a:r>
              <a:rPr lang="en-US" dirty="0"/>
              <a:t>of Higher Education. (2014, February). </a:t>
            </a:r>
            <a:r>
              <a:rPr lang="en-US" i="1" dirty="0"/>
              <a:t>Chronicle of Higher Education</a:t>
            </a:r>
            <a:r>
              <a:rPr lang="en-US" dirty="0"/>
              <a:t>. Retrieved February 2014, from Next: The Future of Higher Education: </a:t>
            </a:r>
            <a:r>
              <a:rPr lang="en-US" dirty="0">
                <a:hlinkClick r:id="rId3"/>
              </a:rPr>
              <a:t>http://chronicle.com/section/NEXT-The-Future-of-Higher/751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Garud, R., Tuertscher, P., &amp; Van De Ven, A. (2013). Perspectives on Innovation Processes. </a:t>
            </a:r>
            <a:r>
              <a:rPr lang="en-US" i="1" dirty="0"/>
              <a:t>The Academy of Management</a:t>
            </a:r>
            <a:r>
              <a:rPr lang="en-US" dirty="0"/>
              <a:t>, 773-817.</a:t>
            </a:r>
          </a:p>
          <a:p>
            <a:endParaRPr lang="en-US" dirty="0"/>
          </a:p>
          <a:p>
            <a:r>
              <a:rPr lang="en-US" dirty="0"/>
              <a:t>Kanuka, H. (2011). Interaction and the online distance classroom: Do instructional methods effect the quality of interaction? </a:t>
            </a:r>
            <a:r>
              <a:rPr lang="en-US" i="1" dirty="0"/>
              <a:t>Journal of Computing in Higher Education</a:t>
            </a:r>
            <a:r>
              <a:rPr lang="en-US" dirty="0"/>
              <a:t>, 143-156.</a:t>
            </a:r>
          </a:p>
          <a:p>
            <a:r>
              <a:rPr lang="en-US" dirty="0"/>
              <a:t>Kent, M. (2013). Changing the conversation: Facebook as a venue for online class discussion. </a:t>
            </a:r>
            <a:r>
              <a:rPr lang="en-US" i="1" dirty="0"/>
              <a:t>Journal of Online Learning and Teaching</a:t>
            </a:r>
            <a:r>
              <a:rPr lang="en-US" dirty="0"/>
              <a:t>, 546-565.</a:t>
            </a:r>
          </a:p>
          <a:p>
            <a:r>
              <a:rPr lang="en-US" dirty="0"/>
              <a:t>Kingsley, P. (2011). The Socratic dialogue in asynchronous online discussions: is constructivism redundant? </a:t>
            </a:r>
            <a:r>
              <a:rPr lang="en-US" i="1" dirty="0"/>
              <a:t>Campus-Wide Information Systems</a:t>
            </a:r>
            <a:r>
              <a:rPr lang="en-US" dirty="0"/>
              <a:t>, 320-330.</a:t>
            </a:r>
          </a:p>
          <a:p>
            <a:r>
              <a:rPr lang="en-US" dirty="0"/>
              <a:t>Webquest. (2014, April). </a:t>
            </a:r>
            <a:r>
              <a:rPr lang="en-US" i="1" dirty="0"/>
              <a:t>Webquest</a:t>
            </a:r>
            <a:r>
              <a:rPr lang="en-US" dirty="0"/>
              <a:t>. Retrieved from Webquest: http://webquest.org/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67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Join the presentation Facebook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presentation, keep in touch by joining  the Facebook group at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2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HIS for class discussion?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620000" cy="495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Online discussion  improves the learning in the regular face-to-face class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Helps </a:t>
            </a:r>
            <a:r>
              <a:rPr lang="en-US" sz="2800" b="1" dirty="0" smtClean="0"/>
              <a:t>extend </a:t>
            </a:r>
            <a:r>
              <a:rPr lang="en-US" sz="2800" b="1" dirty="0" smtClean="0"/>
              <a:t>assignments and builds project learning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Builds Community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2879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Matters Rubric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/>
              <a:t>Quality Matters Rubric</a:t>
            </a:r>
          </a:p>
          <a:p>
            <a:endParaRPr lang="en-US" sz="1800" dirty="0"/>
          </a:p>
          <a:p>
            <a:r>
              <a:rPr lang="en-US" sz="1800" b="1" dirty="0"/>
              <a:t>General Standard 3: Assessment strategies are designed to evaluate student progress by reference to stated learning objectives; to measure the effectiveness of student learning; and to be integral to the learning process.</a:t>
            </a:r>
            <a:endParaRPr lang="en-US" sz="1800" dirty="0"/>
          </a:p>
          <a:p>
            <a:r>
              <a:rPr lang="en-US" sz="1600" dirty="0" smtClean="0"/>
              <a:t>3.4 </a:t>
            </a:r>
            <a:r>
              <a:rPr lang="en-US" sz="1600" dirty="0"/>
              <a:t>The assessment instruments selected are sequenced, varied, and appropriate to the student work being assessed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 smtClean="0"/>
              <a:t>3.5 </a:t>
            </a:r>
            <a:r>
              <a:rPr lang="en-US" sz="1600" dirty="0"/>
              <a:t>Students have multiple opportunities to measure their own learning progress.</a:t>
            </a:r>
            <a:endParaRPr lang="en-US" sz="1800" dirty="0" smtClean="0"/>
          </a:p>
          <a:p>
            <a:r>
              <a:rPr lang="en-US" sz="1800" b="1" dirty="0"/>
              <a:t>General Standard 4: Instructional materials are sufficiently comprehensive to achieve stated course objectives and learning outcomes.</a:t>
            </a:r>
            <a:endParaRPr lang="en-US" sz="1800" dirty="0"/>
          </a:p>
          <a:p>
            <a:r>
              <a:rPr lang="en-US" sz="1800" dirty="0" smtClean="0"/>
              <a:t>4.5 The </a:t>
            </a:r>
            <a:r>
              <a:rPr lang="en-US" sz="1800" dirty="0"/>
              <a:t>instructional materials present a variety of perspectives on the course </a:t>
            </a:r>
            <a:r>
              <a:rPr lang="en-US" sz="1800" dirty="0" smtClean="0"/>
              <a:t>content</a:t>
            </a:r>
          </a:p>
          <a:p>
            <a:r>
              <a:rPr lang="en-US" sz="1800" b="1" dirty="0"/>
              <a:t>General Standard 5: Forms of interaction incorporated in the course motivate students and promote learning.</a:t>
            </a:r>
            <a:endParaRPr lang="en-US" sz="1800" dirty="0"/>
          </a:p>
          <a:p>
            <a:r>
              <a:rPr lang="en-US" sz="1800" dirty="0"/>
              <a:t>5.1 The learning activities promote the achievement of the stated learning </a:t>
            </a:r>
            <a:r>
              <a:rPr lang="en-US" sz="1800" dirty="0" smtClean="0"/>
              <a:t>objectives</a:t>
            </a:r>
            <a:endParaRPr lang="en-US" sz="1800" dirty="0"/>
          </a:p>
          <a:p>
            <a:r>
              <a:rPr lang="en-US" sz="1800" dirty="0" smtClean="0"/>
              <a:t>5.2 </a:t>
            </a:r>
            <a:r>
              <a:rPr lang="en-US" sz="1800" dirty="0"/>
              <a:t>Learning activities provide opportunities for interaction that support active </a:t>
            </a:r>
            <a:r>
              <a:rPr lang="en-US" sz="1800" dirty="0" smtClean="0"/>
              <a:t>learning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499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The Innovation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620000" cy="4800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sz="4400" b="1" dirty="0" smtClean="0"/>
              <a:t>Invention</a:t>
            </a:r>
            <a:r>
              <a:rPr lang="en-US" sz="3600" b="1" dirty="0"/>
              <a:t> </a:t>
            </a:r>
          </a:p>
          <a:p>
            <a:pPr marL="11430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dirty="0"/>
              <a:t>R</a:t>
            </a:r>
            <a:r>
              <a:rPr lang="en-US" dirty="0" smtClean="0"/>
              <a:t>ecombining ideas and approaches</a:t>
            </a:r>
          </a:p>
          <a:p>
            <a:r>
              <a:rPr lang="en-US" sz="4400" b="1" dirty="0" smtClean="0"/>
              <a:t>Development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Transformation in thinking and process</a:t>
            </a:r>
          </a:p>
          <a:p>
            <a:endParaRPr lang="en-US" dirty="0"/>
          </a:p>
          <a:p>
            <a:r>
              <a:rPr lang="en-US" sz="4400" b="1" dirty="0" smtClean="0"/>
              <a:t>Implementation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Institutionalization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300" dirty="0"/>
              <a:t>Garud, R., Tuertscher, P., &amp; Van De Ven, A. (2013). Perspectives on Innovation Processes. </a:t>
            </a:r>
            <a:r>
              <a:rPr lang="en-US" sz="1300" i="1" dirty="0"/>
              <a:t>The Academy of Management</a:t>
            </a:r>
            <a:r>
              <a:rPr lang="en-US" sz="1300" dirty="0"/>
              <a:t>, 773-817.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Innovation </a:t>
            </a:r>
            <a:r>
              <a:rPr lang="en-US" dirty="0" smtClean="0"/>
              <a:t>Strategies(HIS)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Love it or hate it, innovation and technology seem to be on everyone's agenda these days </a:t>
            </a:r>
            <a:r>
              <a:rPr lang="en-US" dirty="0"/>
              <a:t>(Chronicle of Higher Education, February, 2014). </a:t>
            </a:r>
            <a:r>
              <a:rPr lang="en-US" b="1" dirty="0"/>
              <a:t>“Innovation is becoming recognized as not just a priority for individual organizations but as an imperative for whole nations and regions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dirty="0"/>
              <a:t>To address the strategic challenge of hybrid innovation in higher education, we propose employing </a:t>
            </a:r>
            <a:r>
              <a:rPr lang="en-US" b="1" dirty="0"/>
              <a:t>“hybrid innovation strategies”</a:t>
            </a:r>
            <a:r>
              <a:rPr lang="en-US" b="1" i="1" dirty="0"/>
              <a:t> </a:t>
            </a:r>
            <a:r>
              <a:rPr lang="en-US" b="1" dirty="0"/>
              <a:t>(HIS).</a:t>
            </a:r>
            <a:r>
              <a:rPr lang="en-US" dirty="0"/>
              <a:t> </a:t>
            </a:r>
            <a:r>
              <a:rPr lang="en-US" u="sng" dirty="0"/>
              <a:t>By HIS we mean course design, content, delivery and assessment strategies that combine the strengths of courses with onsite-only features, and courses with online-only features</a:t>
            </a:r>
            <a:r>
              <a:rPr lang="en-US" u="sng" dirty="0" smtClean="0"/>
              <a:t>.</a:t>
            </a:r>
          </a:p>
          <a:p>
            <a:endParaRPr lang="en-US" u="sng" dirty="0"/>
          </a:p>
          <a:p>
            <a:pPr marL="114300" indent="0">
              <a:buNone/>
            </a:pPr>
            <a:endParaRPr lang="en-US" dirty="0"/>
          </a:p>
          <a:p>
            <a:r>
              <a:rPr lang="en-US" sz="1300" dirty="0"/>
              <a:t>Chronicle of Higher Education. (2014, February). </a:t>
            </a:r>
            <a:r>
              <a:rPr lang="en-US" sz="1300" i="1" dirty="0"/>
              <a:t>Chronicle of Higher Education</a:t>
            </a:r>
            <a:r>
              <a:rPr lang="en-US" sz="1300" dirty="0"/>
              <a:t>. Retrieved February 2014, from Next: The Future of Higher Education: http://chronicle.com/section/NEXT-The-Future-of-Higher/751/</a:t>
            </a:r>
          </a:p>
          <a:p>
            <a:endParaRPr lang="en-US" u="sng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4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The course </a:t>
            </a:r>
            <a:r>
              <a:rPr lang="en-US" b="1" dirty="0"/>
              <a:t> </a:t>
            </a:r>
            <a:r>
              <a:rPr lang="en-US" b="1" dirty="0" smtClean="0"/>
              <a:t>is the unit </a:t>
            </a:r>
            <a:r>
              <a:rPr lang="en-US" b="1" dirty="0"/>
              <a:t>of analysis </a:t>
            </a:r>
            <a:r>
              <a:rPr lang="en-US" dirty="0"/>
              <a:t>in the teaching-learning process, and developing an analytical description of the learning process in course work.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Consider Design</a:t>
            </a:r>
            <a:r>
              <a:rPr lang="en-US" b="1" dirty="0"/>
              <a:t>, delivery, content, and assessment </a:t>
            </a:r>
            <a:r>
              <a:rPr lang="en-US" b="1" dirty="0" smtClean="0"/>
              <a:t>categories</a:t>
            </a:r>
          </a:p>
          <a:p>
            <a:pPr lvl="0"/>
            <a:endParaRPr lang="en-US" dirty="0"/>
          </a:p>
          <a:p>
            <a:pPr lvl="0"/>
            <a:r>
              <a:rPr lang="en-US" b="1" dirty="0" smtClean="0"/>
              <a:t>We propose the </a:t>
            </a:r>
            <a:r>
              <a:rPr lang="en-US" b="1" dirty="0"/>
              <a:t>notion of HIS,</a:t>
            </a:r>
            <a:r>
              <a:rPr lang="en-US" dirty="0"/>
              <a:t> and illustrated how these types of innovation strategies can be formulated and implemented.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Figure One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Figure One Handout</a:t>
            </a:r>
          </a:p>
          <a:p>
            <a:endParaRPr lang="en-US" dirty="0"/>
          </a:p>
          <a:p>
            <a:r>
              <a:rPr lang="en-US" sz="2800" b="1" dirty="0" smtClean="0"/>
              <a:t>Design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Delivery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Content</a:t>
            </a:r>
          </a:p>
          <a:p>
            <a:endParaRPr lang="en-US" sz="2800" b="1" dirty="0"/>
          </a:p>
          <a:p>
            <a:r>
              <a:rPr lang="en-US" sz="2800" b="1" dirty="0" smtClean="0"/>
              <a:t>Assessment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4714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smtClean="0"/>
              <a:t>Course </a:t>
            </a:r>
            <a:r>
              <a:rPr lang="en-US" dirty="0" smtClean="0"/>
              <a:t>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Hybrid </a:t>
            </a:r>
            <a:r>
              <a:rPr lang="en-US" b="1" dirty="0"/>
              <a:t>courses </a:t>
            </a:r>
            <a:r>
              <a:rPr lang="en-US" b="1" dirty="0" smtClean="0"/>
              <a:t>-</a:t>
            </a:r>
            <a:r>
              <a:rPr lang="en-US" dirty="0" smtClean="0"/>
              <a:t>offer </a:t>
            </a:r>
            <a:r>
              <a:rPr lang="en-US" dirty="0"/>
              <a:t>a wide range of options and opportunities for mixing, combining and creating a course. Hybrid courses seek to combine the best of face-to-face-only, online-only and correspondence teaching delivery methods. The hybrid course features generally include a learning management system, and classrooms may be different mixes of both face-to-face and online-only venues. The delivery of education may be live, online or both, and may include lectures, discussions, examples, guided practice and various other options. The content may include hardcopy texts, e-books, and other media both in the live class or delivered online via the Internet. Assessments may be delivered online, in-class, or both, including tests and quizzes, homework, team projects, discussions, or individual projects.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9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Custom 3">
      <a:dk1>
        <a:srgbClr val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462</TotalTime>
  <Words>1463</Words>
  <Application>Microsoft Office PowerPoint</Application>
  <PresentationFormat>On-screen Show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Sketchbook</vt:lpstr>
      <vt:lpstr>Hybrid Innovation Strategies (HIS) in  Course Features</vt:lpstr>
      <vt:lpstr>   Outline for today</vt:lpstr>
      <vt:lpstr>Why HIS for class discussion?</vt:lpstr>
      <vt:lpstr>Quality Matters Rubric Considerations</vt:lpstr>
      <vt:lpstr> The Innovation Process</vt:lpstr>
      <vt:lpstr>Hybrid Innovation Strategies(HIS)</vt:lpstr>
      <vt:lpstr>OUR THOUGHTS</vt:lpstr>
      <vt:lpstr>See Figure One Handout</vt:lpstr>
      <vt:lpstr>Hybrid Course Defined</vt:lpstr>
      <vt:lpstr>The Story</vt:lpstr>
      <vt:lpstr>HIS- Delivery and Content Strategies</vt:lpstr>
      <vt:lpstr>HIS Strategies in Discussion </vt:lpstr>
      <vt:lpstr>HIS Topics in Discussions</vt:lpstr>
      <vt:lpstr>HIS Discussion Question Strategies</vt:lpstr>
      <vt:lpstr>HIS Discussion Questions-  Three Strategies to consider</vt:lpstr>
      <vt:lpstr>HIS-Strategy 1 WebQuests</vt:lpstr>
      <vt:lpstr>HIS-Strategy 2 Debates</vt:lpstr>
      <vt:lpstr>HIS-Strategy 3  Facebook Groups</vt:lpstr>
      <vt:lpstr>  HIS-Strategy 3</vt:lpstr>
      <vt:lpstr>HIS-Strategy 3</vt:lpstr>
      <vt:lpstr>HIS Implementation</vt:lpstr>
      <vt:lpstr>HIS Assessment</vt:lpstr>
      <vt:lpstr>Group work</vt:lpstr>
      <vt:lpstr>References</vt:lpstr>
      <vt:lpstr>Join the presentation Facebook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in Course Features</dc:title>
  <dc:creator>Debra</dc:creator>
  <cp:lastModifiedBy>Stone, Debra</cp:lastModifiedBy>
  <cp:revision>89</cp:revision>
  <cp:lastPrinted>2014-04-15T20:22:55Z</cp:lastPrinted>
  <dcterms:created xsi:type="dcterms:W3CDTF">2014-04-12T07:12:21Z</dcterms:created>
  <dcterms:modified xsi:type="dcterms:W3CDTF">2014-04-15T20:27:12Z</dcterms:modified>
</cp:coreProperties>
</file>