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5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6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  <p:sldMasterId id="2147483666" r:id="rId2"/>
    <p:sldMasterId id="2147483730" r:id="rId3"/>
    <p:sldMasterId id="2147483790" r:id="rId4"/>
    <p:sldMasterId id="2147483854" r:id="rId5"/>
    <p:sldMasterId id="2147483914" r:id="rId6"/>
    <p:sldMasterId id="2147483978" r:id="rId7"/>
  </p:sldMasterIdLst>
  <p:notesMasterIdLst>
    <p:notesMasterId r:id="rId26"/>
  </p:notesMasterIdLst>
  <p:handoutMasterIdLst>
    <p:handoutMasterId r:id="rId27"/>
  </p:handoutMasterIdLst>
  <p:sldIdLst>
    <p:sldId id="556" r:id="rId8"/>
    <p:sldId id="557" r:id="rId9"/>
    <p:sldId id="540" r:id="rId10"/>
    <p:sldId id="546" r:id="rId11"/>
    <p:sldId id="558" r:id="rId12"/>
    <p:sldId id="547" r:id="rId13"/>
    <p:sldId id="549" r:id="rId14"/>
    <p:sldId id="541" r:id="rId15"/>
    <p:sldId id="550" r:id="rId16"/>
    <p:sldId id="553" r:id="rId17"/>
    <p:sldId id="555" r:id="rId18"/>
    <p:sldId id="560" r:id="rId19"/>
    <p:sldId id="554" r:id="rId20"/>
    <p:sldId id="559" r:id="rId21"/>
    <p:sldId id="561" r:id="rId22"/>
    <p:sldId id="562" r:id="rId23"/>
    <p:sldId id="539" r:id="rId24"/>
    <p:sldId id="565" r:id="rId25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95"/>
    <a:srgbClr val="596BC5"/>
    <a:srgbClr val="C60B46"/>
    <a:srgbClr val="0F0FB1"/>
    <a:srgbClr val="0033CC"/>
    <a:srgbClr val="005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4630" autoAdjust="0"/>
  </p:normalViewPr>
  <p:slideViewPr>
    <p:cSldViewPr snapToGrid="0" snapToObjects="1">
      <p:cViewPr varScale="1">
        <p:scale>
          <a:sx n="60" d="100"/>
          <a:sy n="60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93F8-0AE6-C249-88D1-96A9E6FBDA5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824A-DCC5-0D4C-8982-63E645770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5F39-EECA-44BD-8906-A5DEE5F0D83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1755-D094-43BA-BB66-F93304757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Matters (QM) is a quality assurance leader in online education. Its impact and influence is seen broadly across the U.S. and is expanding internationally.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1755-D094-43BA-BB66-F93304757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1755-D094-43BA-BB66-F93304757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1755-D094-43BA-BB66-F93304757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1755-D094-43BA-BB66-F93304757B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4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4343400"/>
          </a:xfrm>
        </p:spPr>
        <p:txBody>
          <a:bodyPr/>
          <a:lstStyle/>
          <a:p>
            <a:r>
              <a:rPr lang="en-US" dirty="0" smtClean="0"/>
              <a:t>Share name, institution, job, and best distance learning practice.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Briefly (in one sentence) describe your best distance learning practice.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F40E-7E64-CC44-A173-A7F42543B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©2014 MarylandOnline  All rights reserved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9601-0F89-40A4-B051-8DCAD9335B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08"/>
    </mc:Choice>
    <mc:Fallback xmlns:mv="urn:schemas-microsoft-com:mac:vml" xmlns="">
      <p:transition advTm="4208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Trying it out with Standard 1.2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67600" cy="4953000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 smtClean="0"/>
              <a:t>A statement introduces the student to</a:t>
            </a:r>
          </a:p>
          <a:p>
            <a:r>
              <a:rPr lang="en-US" dirty="0" smtClean="0"/>
              <a:t>the purpose of the course and to its </a:t>
            </a:r>
          </a:p>
          <a:p>
            <a:r>
              <a:rPr lang="en-US" dirty="0" smtClean="0"/>
              <a:t>components; in the case of a hybrid </a:t>
            </a:r>
          </a:p>
          <a:p>
            <a:r>
              <a:rPr lang="en-US" dirty="0" smtClean="0"/>
              <a:t>course, the statement clarifies the</a:t>
            </a:r>
          </a:p>
          <a:p>
            <a:r>
              <a:rPr lang="en-US" dirty="0" smtClean="0"/>
              <a:t>relationship between the face-to-face </a:t>
            </a:r>
          </a:p>
          <a:p>
            <a:r>
              <a:rPr lang="en-US" dirty="0" smtClean="0"/>
              <a:t>and online components. </a:t>
            </a:r>
          </a:p>
          <a:p>
            <a:endParaRPr lang="en-US" dirty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8EE5-7D06-9246-A043-46DE624B9743}" type="datetime1">
              <a:rPr lang="en-US" smtClean="0"/>
              <a:t>10/17/2016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F20D74-6E7B-405D-B642-7BB9CAAC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F8A6-7BCC-3542-A1DC-A5D81BC43F3B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masterinsidetemplate3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3D6EB-1547-5A4E-AE1A-AA3A58EBFE4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t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934" y="590676"/>
            <a:ext cx="6744163" cy="4410385"/>
          </a:xfrm>
          <a:prstGeom prst="rect">
            <a:avLst/>
          </a:prstGeom>
        </p:spPr>
        <p:txBody>
          <a:bodyPr anchor="ctr"/>
          <a:lstStyle>
            <a:lvl1pPr algn="ctr">
              <a:defRPr sz="4000" b="0" cap="none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CB358-FE7B-1C4D-961D-F0057BB560A2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masterinsidetemplate3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3D6EB-1547-5A4E-AE1A-AA3A58EBFE4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1B70-96D7-254B-AC5A-31DD806C3EDD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4E2042-AB83-4745-AD4C-51FD321C41AA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4B98B-91C2-F243-B738-75B9101BF9A9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4343400"/>
          </a:xfrm>
        </p:spPr>
        <p:txBody>
          <a:bodyPr/>
          <a:lstStyle/>
          <a:p>
            <a:r>
              <a:rPr lang="en-US" dirty="0" smtClean="0"/>
              <a:t>Share name, institution, job, and best distance learning practice.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Briefly (in one sentence) describe your best distance learning practice.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F40E-7E64-CC44-A173-A7F42543B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©2014 MarylandOnline  All rights reserved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9601-0F89-40A4-B051-8DCAD9335B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08"/>
    </mc:Choice>
    <mc:Fallback xmlns:mv="urn:schemas-microsoft-com:mac:vml" xmlns="">
      <p:transition advTm="4208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Trying it out with Standard 1.2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67600" cy="4953000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 smtClean="0"/>
              <a:t>A statement introduces the student to</a:t>
            </a:r>
          </a:p>
          <a:p>
            <a:r>
              <a:rPr lang="en-US" dirty="0" smtClean="0"/>
              <a:t>the purpose of the course and to its </a:t>
            </a:r>
          </a:p>
          <a:p>
            <a:r>
              <a:rPr lang="en-US" dirty="0" smtClean="0"/>
              <a:t>components; in the case of a hybrid </a:t>
            </a:r>
          </a:p>
          <a:p>
            <a:r>
              <a:rPr lang="en-US" dirty="0" smtClean="0"/>
              <a:t>course, the statement clarifies the</a:t>
            </a:r>
          </a:p>
          <a:p>
            <a:r>
              <a:rPr lang="en-US" dirty="0" smtClean="0"/>
              <a:t>relationship between the face-to-face </a:t>
            </a:r>
          </a:p>
          <a:p>
            <a:r>
              <a:rPr lang="en-US" dirty="0" smtClean="0"/>
              <a:t>and online components. </a:t>
            </a:r>
          </a:p>
          <a:p>
            <a:endParaRPr lang="en-US" dirty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8EE5-7D06-9246-A043-46DE624B9743}" type="datetime1">
              <a:rPr lang="en-US" smtClean="0"/>
              <a:t>10/17/2016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F20D74-6E7B-405D-B642-7BB9CAAC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3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F8A6-7BCC-3542-A1DC-A5D81BC43F3B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1B70-96D7-254B-AC5A-31DD806C3EDD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4E2042-AB83-4745-AD4C-51FD321C41AA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4E2042-AB83-4745-AD4C-51FD321C41AA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4B98B-91C2-F243-B738-75B9101BF9A9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4343400"/>
          </a:xfrm>
        </p:spPr>
        <p:txBody>
          <a:bodyPr/>
          <a:lstStyle/>
          <a:p>
            <a:r>
              <a:rPr lang="en-US" dirty="0" smtClean="0"/>
              <a:t>Share name, institution, job, and best distance learning practice.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Briefly (in one sentence) describe your best distance learning practice.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F40E-7E64-CC44-A173-A7F42543B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©2014 MarylandOnline  All rights reserved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9601-0F89-40A4-B051-8DCAD9335B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08"/>
    </mc:Choice>
    <mc:Fallback xmlns:mv="urn:schemas-microsoft-com:mac:vml" xmlns="">
      <p:transition advTm="4208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Trying it out with Standard 1.2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67600" cy="4953000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 smtClean="0"/>
              <a:t>A statement introduces the student to</a:t>
            </a:r>
          </a:p>
          <a:p>
            <a:r>
              <a:rPr lang="en-US" dirty="0" smtClean="0"/>
              <a:t>the purpose of the course and to its </a:t>
            </a:r>
          </a:p>
          <a:p>
            <a:r>
              <a:rPr lang="en-US" dirty="0" smtClean="0"/>
              <a:t>components; in the case of a hybrid </a:t>
            </a:r>
          </a:p>
          <a:p>
            <a:r>
              <a:rPr lang="en-US" dirty="0" smtClean="0"/>
              <a:t>course, the statement clarifies the</a:t>
            </a:r>
          </a:p>
          <a:p>
            <a:r>
              <a:rPr lang="en-US" dirty="0" smtClean="0"/>
              <a:t>relationship between the face-to-face </a:t>
            </a:r>
          </a:p>
          <a:p>
            <a:r>
              <a:rPr lang="en-US" dirty="0" smtClean="0"/>
              <a:t>and online components. </a:t>
            </a:r>
          </a:p>
          <a:p>
            <a:endParaRPr lang="en-US" dirty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8EE5-7D06-9246-A043-46DE624B9743}" type="datetime1">
              <a:rPr lang="en-US" smtClean="0"/>
              <a:t>10/17/2016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F20D74-6E7B-405D-B642-7BB9CAAC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3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F8A6-7BCC-3542-A1DC-A5D81BC43F3B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smtClean="0">
                <a:solidFill>
                  <a:srgbClr val="949499"/>
                </a:solidFill>
              </a:rPr>
              <a:t>©2014 MarylandOnline., Inc.</a:t>
            </a:r>
            <a:endParaRPr lang="en-US" baseline="30000" dirty="0" smtClean="0">
              <a:solidFill>
                <a:srgbClr val="949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masterinsidetemplate3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3D6EB-1547-5A4E-AE1A-AA3A58EBFE4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masterinsidetemplate3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3D6EB-1547-5A4E-AE1A-AA3A58EBFE4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4B98B-91C2-F243-B738-75B9101BF9A9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4343400"/>
          </a:xfrm>
        </p:spPr>
        <p:txBody>
          <a:bodyPr/>
          <a:lstStyle/>
          <a:p>
            <a:r>
              <a:rPr lang="en-US" dirty="0" smtClean="0"/>
              <a:t>Share name, institution, job, and best distance learning practice.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Briefly (in one sentence) describe your best distance learning practice.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F40E-7E64-CC44-A173-A7F42543B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©2014 MarylandOnline  All rights reserved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9601-0F89-40A4-B051-8DCAD9335B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08"/>
    </mc:Choice>
    <mc:Fallback xmlns:mv="urn:schemas-microsoft-com:mac:vml" xmlns="">
      <p:transition advTm="4208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762000"/>
          </a:xfrm>
        </p:spPr>
        <p:txBody>
          <a:bodyPr/>
          <a:lstStyle/>
          <a:p>
            <a:r>
              <a:rPr lang="en-US" dirty="0" smtClean="0"/>
              <a:t>Trying it out with Standard 1.2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67600" cy="4953000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 smtClean="0"/>
              <a:t>A statement introduces the student to</a:t>
            </a:r>
          </a:p>
          <a:p>
            <a:r>
              <a:rPr lang="en-US" dirty="0" smtClean="0"/>
              <a:t>the purpose of the course and to its </a:t>
            </a:r>
          </a:p>
          <a:p>
            <a:r>
              <a:rPr lang="en-US" dirty="0" smtClean="0"/>
              <a:t>components; in the case of a hybrid </a:t>
            </a:r>
          </a:p>
          <a:p>
            <a:r>
              <a:rPr lang="en-US" dirty="0" smtClean="0"/>
              <a:t>course, the statement clarifies the</a:t>
            </a:r>
          </a:p>
          <a:p>
            <a:r>
              <a:rPr lang="en-US" dirty="0" smtClean="0"/>
              <a:t>relationship between the face-to-face </a:t>
            </a:r>
          </a:p>
          <a:p>
            <a:r>
              <a:rPr lang="en-US" dirty="0" smtClean="0"/>
              <a:t>and online components. </a:t>
            </a:r>
          </a:p>
          <a:p>
            <a:endParaRPr lang="en-US" dirty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8EE5-7D06-9246-A043-46DE624B9743}" type="datetime1">
              <a:rPr lang="en-US" smtClean="0"/>
              <a:t>10/17/2016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F20D74-6E7B-405D-B642-7BB9CAAC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6F8A6-7BCC-3542-A1DC-A5D81BC43F3B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tBack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8592-02DA-CC45-9067-949A32E69B6D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658F-4E06-8042-9363-B92808865FD5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FDA2-0836-484C-94BE-FAE64E98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4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t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934" y="590676"/>
            <a:ext cx="6744163" cy="4410385"/>
          </a:xfrm>
          <a:prstGeom prst="rect">
            <a:avLst/>
          </a:prstGeom>
        </p:spPr>
        <p:txBody>
          <a:bodyPr anchor="ctr"/>
          <a:lstStyle>
            <a:lvl1pPr algn="ctr">
              <a:defRPr sz="4000" b="0" cap="none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CB358-FE7B-1C4D-961D-F0057BB560A2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masterinsidetemplate3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3D6EB-1547-5A4E-AE1A-AA3A58EBFE4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t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934" y="590676"/>
            <a:ext cx="6744163" cy="4410385"/>
          </a:xfrm>
        </p:spPr>
        <p:txBody>
          <a:bodyPr anchor="ctr"/>
          <a:lstStyle>
            <a:lvl1pPr algn="ctr">
              <a:defRPr sz="4000" b="0" cap="none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CB358-FE7B-1C4D-961D-F0057BB560A2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1B70-96D7-254B-AC5A-31DD806C3EDD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4E2042-AB83-4745-AD4C-51FD321C41AA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4B98B-91C2-F243-B738-75B9101BF9A9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EE4-DE80-C04C-8096-FA0324ACE28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0579-D4F7-4B33-ACB3-D324C978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7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1" y="176188"/>
            <a:ext cx="7347813" cy="9067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25C31-4A26-F942-9177-5ED4513F2FF0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MarylandOnline  All rights reserved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BE24E-2BFF-1B46-9F7C-6242F335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image" Target="../media/image6.jpg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image" Target="../media/image5.jpg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6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slideLayout" Target="../slideLayouts/slideLayout186.xml"/><Relationship Id="rId65" Type="http://schemas.openxmlformats.org/officeDocument/2006/relationships/image" Target="../media/image6.jpg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64" Type="http://schemas.openxmlformats.org/officeDocument/2006/relationships/theme" Target="../theme/theme4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slideLayout" Target="../slideLayouts/slideLayout18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39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223.xml"/><Relationship Id="rId42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236.xml"/><Relationship Id="rId50" Type="http://schemas.openxmlformats.org/officeDocument/2006/relationships/slideLayout" Target="../slideLayouts/slideLayout239.xml"/><Relationship Id="rId55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slideLayout" Target="../slideLayouts/slideLayout222.xml"/><Relationship Id="rId38" Type="http://schemas.openxmlformats.org/officeDocument/2006/relationships/slideLayout" Target="../slideLayouts/slideLayout227.xml"/><Relationship Id="rId46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18.xml"/><Relationship Id="rId41" Type="http://schemas.openxmlformats.org/officeDocument/2006/relationships/slideLayout" Target="../slideLayouts/slideLayout230.xml"/><Relationship Id="rId54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226.xml"/><Relationship Id="rId40" Type="http://schemas.openxmlformats.org/officeDocument/2006/relationships/slideLayout" Target="../slideLayouts/slideLayout229.xml"/><Relationship Id="rId45" Type="http://schemas.openxmlformats.org/officeDocument/2006/relationships/slideLayout" Target="../slideLayouts/slideLayout234.xml"/><Relationship Id="rId53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slideLayout" Target="../slideLayouts/slideLayout225.xml"/><Relationship Id="rId49" Type="http://schemas.openxmlformats.org/officeDocument/2006/relationships/slideLayout" Target="../slideLayouts/slideLayout238.xml"/><Relationship Id="rId57" Type="http://schemas.openxmlformats.org/officeDocument/2006/relationships/image" Target="../media/image5.jpg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0.xml"/><Relationship Id="rId44" Type="http://schemas.openxmlformats.org/officeDocument/2006/relationships/slideLayout" Target="../slideLayouts/slideLayout233.xml"/><Relationship Id="rId52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43" Type="http://schemas.openxmlformats.org/officeDocument/2006/relationships/slideLayout" Target="../slideLayouts/slideLayout232.xml"/><Relationship Id="rId48" Type="http://schemas.openxmlformats.org/officeDocument/2006/relationships/slideLayout" Target="../slideLayouts/slideLayout237.xml"/><Relationship Id="rId56" Type="http://schemas.openxmlformats.org/officeDocument/2006/relationships/theme" Target="../theme/theme5.xml"/><Relationship Id="rId8" Type="http://schemas.openxmlformats.org/officeDocument/2006/relationships/slideLayout" Target="../slideLayouts/slideLayout197.xml"/><Relationship Id="rId51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1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8.xml"/><Relationship Id="rId9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196080"/>
            <a:ext cx="9144000" cy="2661920"/>
          </a:xfrm>
          <a:prstGeom prst="rect">
            <a:avLst/>
          </a:prstGeom>
          <a:solidFill>
            <a:srgbClr val="1F328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M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00" y="741303"/>
            <a:ext cx="3351602" cy="2062857"/>
          </a:xfrm>
          <a:prstGeom prst="rect">
            <a:avLst/>
          </a:prstGeom>
        </p:spPr>
      </p:pic>
      <p:pic>
        <p:nvPicPr>
          <p:cNvPr id="10" name="Picture 9" descr="QM-Rubric-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3581400"/>
            <a:ext cx="1229360" cy="1229360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0" y="3581400"/>
            <a:ext cx="1229360" cy="1229360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bg1">
                <a:alpha val="2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3581400"/>
            <a:ext cx="1229360" cy="1229360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bg1">
                <a:alpha val="20000"/>
              </a:schemeClr>
            </a:outerShdw>
          </a:effectLst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5234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4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D1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650" r:id="rId64"/>
    <p:sldLayoutId id="2147483665" r:id="rId6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  <p:sldLayoutId id="2147483787" r:id="rId57"/>
    <p:sldLayoutId id="2147483788" r:id="rId58"/>
    <p:sldLayoutId id="2147483789" r:id="rId5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  <p:sldLayoutId id="2147483849" r:id="rId59"/>
    <p:sldLayoutId id="2147483850" r:id="rId60"/>
    <p:sldLayoutId id="2147483851" r:id="rId61"/>
    <p:sldLayoutId id="2147483852" r:id="rId62"/>
    <p:sldLayoutId id="2147483853" r:id="rId6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7" r:id="rId2"/>
    <p:sldLayoutId id="2147483858" r:id="rId3"/>
    <p:sldLayoutId id="2147483859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  <p:sldLayoutId id="2147483887" r:id="rId30"/>
    <p:sldLayoutId id="2147483888" r:id="rId31"/>
    <p:sldLayoutId id="2147483889" r:id="rId32"/>
    <p:sldLayoutId id="2147483890" r:id="rId33"/>
    <p:sldLayoutId id="2147483891" r:id="rId34"/>
    <p:sldLayoutId id="2147483892" r:id="rId35"/>
    <p:sldLayoutId id="2147483893" r:id="rId36"/>
    <p:sldLayoutId id="2147483894" r:id="rId37"/>
    <p:sldLayoutId id="2147483895" r:id="rId38"/>
    <p:sldLayoutId id="2147483896" r:id="rId39"/>
    <p:sldLayoutId id="2147483897" r:id="rId40"/>
    <p:sldLayoutId id="2147483898" r:id="rId41"/>
    <p:sldLayoutId id="2147483899" r:id="rId42"/>
    <p:sldLayoutId id="2147483900" r:id="rId43"/>
    <p:sldLayoutId id="2147483901" r:id="rId44"/>
    <p:sldLayoutId id="2147483902" r:id="rId45"/>
    <p:sldLayoutId id="2147483903" r:id="rId46"/>
    <p:sldLayoutId id="2147483904" r:id="rId47"/>
    <p:sldLayoutId id="2147483905" r:id="rId48"/>
    <p:sldLayoutId id="2147483906" r:id="rId49"/>
    <p:sldLayoutId id="2147483907" r:id="rId50"/>
    <p:sldLayoutId id="2147483908" r:id="rId51"/>
    <p:sldLayoutId id="2147483909" r:id="rId52"/>
    <p:sldLayoutId id="2147483910" r:id="rId53"/>
    <p:sldLayoutId id="2147483911" r:id="rId54"/>
    <p:sldLayoutId id="2147483912" r:id="rId5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 MarylandOnline 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4" r:id="rId6"/>
    <p:sldLayoutId id="214748392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ygao@qualitymatters.org" TargetMode="External"/><Relationship Id="rId1" Type="http://schemas.openxmlformats.org/officeDocument/2006/relationships/slideLayout" Target="../slideLayouts/slideLayout2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qaahe.org/" TargetMode="External"/><Relationship Id="rId2" Type="http://schemas.openxmlformats.org/officeDocument/2006/relationships/hyperlink" Target="http://www.icde.org/associations" TargetMode="External"/><Relationship Id="rId1" Type="http://schemas.openxmlformats.org/officeDocument/2006/relationships/slideLayout" Target="../slideLayouts/slideLayout251.xml"/><Relationship Id="rId5" Type="http://schemas.openxmlformats.org/officeDocument/2006/relationships/image" Target="../media/image14.jpg"/><Relationship Id="rId4" Type="http://schemas.openxmlformats.org/officeDocument/2006/relationships/hyperlink" Target="http://www.cheainternational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ce.org.mx/" TargetMode="External"/><Relationship Id="rId2" Type="http://schemas.openxmlformats.org/officeDocument/2006/relationships/hyperlink" Target="http://www.fudan.edu.cn/2016/index.html" TargetMode="External"/><Relationship Id="rId1" Type="http://schemas.openxmlformats.org/officeDocument/2006/relationships/slideLayout" Target="../slideLayouts/slideLayout251.xml"/><Relationship Id="rId5" Type="http://schemas.openxmlformats.org/officeDocument/2006/relationships/image" Target="../media/image14.jpg"/><Relationship Id="rId4" Type="http://schemas.openxmlformats.org/officeDocument/2006/relationships/hyperlink" Target="http://www.ibstpi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166649" y="5133968"/>
            <a:ext cx="7425558" cy="144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FFD4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QM International Initiatives</a:t>
            </a: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&amp; </a:t>
            </a:r>
            <a:r>
              <a:rPr lang="en-US" sz="4800" b="1" dirty="0" err="1" smtClean="0">
                <a:solidFill>
                  <a:schemeClr val="bg1"/>
                </a:solidFill>
              </a:rPr>
              <a:t>iQM</a:t>
            </a:r>
            <a:r>
              <a:rPr lang="en-US" sz="4800" b="1" dirty="0" smtClean="0">
                <a:solidFill>
                  <a:schemeClr val="bg1"/>
                </a:solidFill>
              </a:rPr>
              <a:t> Association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295"/>
                </a:solidFill>
              </a:rPr>
              <a:t>Strategies to Overcome Constraints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Two-Year Strategic Plan 2016-2017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Target non-English speaking countries and regions: China, Mexico, Saudi Arabia and the Middle-East region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Identify prestigious </a:t>
            </a:r>
            <a:r>
              <a:rPr lang="en-US" sz="3200" dirty="0" smtClean="0"/>
              <a:t>institutions &amp; established service providers</a:t>
            </a:r>
            <a:endParaRPr lang="en-US" sz="3200" dirty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Start with Basic </a:t>
            </a:r>
            <a:r>
              <a:rPr lang="en-US" sz="3200" dirty="0" smtClean="0"/>
              <a:t>Membership &amp; gradually build materials / tools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Ways to protect intellectual property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295"/>
                </a:solidFill>
              </a:rPr>
              <a:t>Establishment of </a:t>
            </a:r>
            <a:r>
              <a:rPr lang="en-US" sz="3600" b="1" dirty="0" err="1" smtClean="0">
                <a:solidFill>
                  <a:srgbClr val="C00000"/>
                </a:solidFill>
              </a:rPr>
              <a:t>iQM</a:t>
            </a:r>
            <a:r>
              <a:rPr lang="en-US" sz="3600" b="1" dirty="0" smtClean="0">
                <a:solidFill>
                  <a:srgbClr val="002295"/>
                </a:solidFill>
              </a:rPr>
              <a:t> Association</a:t>
            </a:r>
            <a:endParaRPr lang="en-US" sz="3600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Collectively, the </a:t>
            </a:r>
            <a:r>
              <a:rPr lang="en-US" sz="3200" dirty="0" err="1"/>
              <a:t>iQM</a:t>
            </a:r>
            <a:r>
              <a:rPr lang="en-US" sz="3200" dirty="0"/>
              <a:t> Association will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serve </a:t>
            </a:r>
            <a:r>
              <a:rPr lang="en-US" sz="3200" dirty="0"/>
              <a:t>as a special interest group to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discuss quality </a:t>
            </a:r>
            <a:r>
              <a:rPr lang="en-US" sz="3200" dirty="0"/>
              <a:t>and quality </a:t>
            </a:r>
            <a:r>
              <a:rPr lang="en-US" sz="3200" dirty="0" smtClean="0"/>
              <a:t>assurance </a:t>
            </a:r>
            <a:r>
              <a:rPr lang="en-US" sz="3200" dirty="0"/>
              <a:t>in online and blended learning outside of the United States, and to identify and/or to help evaluate international opportunities for QM in light of the QM goals, interests and capacity. 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295"/>
                </a:solidFill>
              </a:rPr>
              <a:t>Establishment of </a:t>
            </a:r>
            <a:r>
              <a:rPr lang="en-US" sz="3600" b="1" dirty="0" err="1" smtClean="0">
                <a:solidFill>
                  <a:srgbClr val="C00000"/>
                </a:solidFill>
              </a:rPr>
              <a:t>iQM</a:t>
            </a:r>
            <a:r>
              <a:rPr lang="en-US" sz="3600" b="1" dirty="0" smtClean="0">
                <a:solidFill>
                  <a:srgbClr val="002295"/>
                </a:solidFill>
              </a:rPr>
              <a:t> Association</a:t>
            </a:r>
            <a:endParaRPr lang="en-US" sz="3600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Individually</a:t>
            </a:r>
            <a:r>
              <a:rPr lang="en-US" sz="3200" dirty="0"/>
              <a:t>, </a:t>
            </a:r>
            <a:r>
              <a:rPr lang="en-US" sz="3200" dirty="0" err="1" smtClean="0"/>
              <a:t>iQM</a:t>
            </a:r>
            <a:r>
              <a:rPr lang="en-US" sz="3200" dirty="0" smtClean="0"/>
              <a:t> Association Members </a:t>
            </a:r>
            <a:br>
              <a:rPr lang="en-US" sz="3200" dirty="0" smtClean="0"/>
            </a:br>
            <a:r>
              <a:rPr lang="en-US" sz="3200" dirty="0" smtClean="0"/>
              <a:t>assist </a:t>
            </a:r>
            <a:r>
              <a:rPr lang="en-US" sz="3200" dirty="0"/>
              <a:t>QM in individual country 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regional </a:t>
            </a:r>
            <a:r>
              <a:rPr lang="en-US" sz="3200" dirty="0"/>
              <a:t>initiatives where QM may need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such </a:t>
            </a:r>
            <a:r>
              <a:rPr lang="en-US" sz="3200" dirty="0"/>
              <a:t>support. QM may turn to </a:t>
            </a:r>
            <a:r>
              <a:rPr lang="en-US" sz="3200" dirty="0" err="1"/>
              <a:t>iQM</a:t>
            </a:r>
            <a:r>
              <a:rPr lang="en-US" sz="3200" dirty="0"/>
              <a:t> members with relevant language, educational and cultural expertise to serve as advisers, translators, facilitators, and, in special circumstances, representatives in targeted international collaborations.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iQM</a:t>
            </a:r>
            <a:r>
              <a:rPr lang="en-US" b="1" dirty="0" smtClean="0">
                <a:solidFill>
                  <a:srgbClr val="002295"/>
                </a:solidFill>
              </a:rPr>
              <a:t> Association Membership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900" dirty="0" smtClean="0"/>
              <a:t>51 </a:t>
            </a:r>
            <a:r>
              <a:rPr lang="en-US" sz="3900" dirty="0" err="1" smtClean="0"/>
              <a:t>iQM</a:t>
            </a:r>
            <a:r>
              <a:rPr lang="en-US" sz="3900" dirty="0" smtClean="0"/>
              <a:t> Association Members </a:t>
            </a:r>
            <a:br>
              <a:rPr lang="en-US" sz="3900" dirty="0" smtClean="0"/>
            </a:br>
            <a:r>
              <a:rPr lang="en-US" sz="3000" dirty="0" smtClean="0"/>
              <a:t>(10/17/2016, </a:t>
            </a:r>
            <a:r>
              <a:rPr lang="en-US" sz="3000" smtClean="0"/>
              <a:t>application on-going)</a:t>
            </a:r>
            <a:endParaRPr lang="en-US" sz="3000" dirty="0" smtClean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 smtClean="0"/>
              <a:t>11 in Chinese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 smtClean="0"/>
              <a:t>10 in Arabic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/>
              <a:t>8 in </a:t>
            </a:r>
            <a:r>
              <a:rPr lang="en-US" sz="3400" dirty="0" smtClean="0"/>
              <a:t>Spanish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/>
              <a:t>5</a:t>
            </a:r>
            <a:r>
              <a:rPr lang="en-US" sz="3400" dirty="0" smtClean="0"/>
              <a:t> in German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 smtClean="0"/>
              <a:t>4 in French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400" dirty="0" smtClean="0"/>
              <a:t>Also in Russian, Italian, Hungarian, Dutch, Korean, Portuguese, Turkish, Thai etc.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iQM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295"/>
                </a:solidFill>
              </a:rPr>
              <a:t>Membership Convening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Inaugural gathering </a:t>
            </a:r>
            <a:r>
              <a:rPr lang="en-US" sz="3600" dirty="0" smtClean="0"/>
              <a:t>in </a:t>
            </a:r>
            <a:r>
              <a:rPr lang="en-US" sz="3600" dirty="0"/>
              <a:t>Portland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(Oct</a:t>
            </a:r>
            <a:r>
              <a:rPr lang="en-US" dirty="0"/>
              <a:t>. 30 – Nov. </a:t>
            </a:r>
            <a:r>
              <a:rPr lang="en-US" dirty="0" smtClean="0"/>
              <a:t>2)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Annual convening at QM Connect and Regional Conferences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Virtual meetings as needed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On-going communication and input gathering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iQM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295"/>
                </a:solidFill>
              </a:rPr>
              <a:t>Membership Structure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Future Sub-Groups/Chapters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600" dirty="0" err="1" smtClean="0"/>
              <a:t>iQM</a:t>
            </a:r>
            <a:r>
              <a:rPr lang="en-US" sz="3600" dirty="0" smtClean="0"/>
              <a:t> Arabic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600" dirty="0" err="1" smtClean="0"/>
              <a:t>iQM</a:t>
            </a:r>
            <a:r>
              <a:rPr lang="en-US" sz="3600" dirty="0" smtClean="0"/>
              <a:t> Chinese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600" dirty="0" err="1" smtClean="0"/>
              <a:t>iQM</a:t>
            </a:r>
            <a:r>
              <a:rPr lang="en-US" sz="3600" dirty="0" smtClean="0"/>
              <a:t> Spanish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600" dirty="0" err="1" smtClean="0"/>
              <a:t>iQM</a:t>
            </a:r>
            <a:r>
              <a:rPr lang="en-US" sz="3600" dirty="0" smtClean="0"/>
              <a:t> French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Etc.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iQM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295"/>
                </a:solidFill>
              </a:rPr>
              <a:t>Members </a:t>
            </a:r>
            <a:r>
              <a:rPr lang="en-US" b="1" dirty="0" smtClean="0">
                <a:solidFill>
                  <a:srgbClr val="002295"/>
                </a:solidFill>
              </a:rPr>
              <a:t>Can Help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Introduce QM to international institutions &amp; organizations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Promote QM membership and </a:t>
            </a:r>
            <a:br>
              <a:rPr lang="en-US" sz="3600" dirty="0" smtClean="0"/>
            </a:br>
            <a:r>
              <a:rPr lang="en-US" sz="3600" dirty="0" smtClean="0"/>
              <a:t>services in English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Identify and recommend potential collaborators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Volunteer for translating and consulting services when called upon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6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166385"/>
            <a:ext cx="6842502" cy="288778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Yaping</a:t>
            </a:r>
            <a:r>
              <a:rPr lang="en-US" sz="4000" b="1" dirty="0" smtClean="0">
                <a:solidFill>
                  <a:srgbClr val="C00000"/>
                </a:solidFill>
              </a:rPr>
              <a:t> Gao</a:t>
            </a:r>
            <a:r>
              <a:rPr lang="en-US" sz="4000" dirty="0" smtClean="0">
                <a:solidFill>
                  <a:srgbClr val="C00000"/>
                </a:solidFill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</a:rPr>
              <a:t>Ed.D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Senior Academic </a:t>
            </a:r>
            <a:r>
              <a:rPr lang="en-US" sz="3500" dirty="0" smtClean="0"/>
              <a:t>Director</a:t>
            </a:r>
          </a:p>
          <a:p>
            <a:r>
              <a:rPr lang="en-US" sz="3500" dirty="0" smtClean="0"/>
              <a:t>Programs &amp; Services</a:t>
            </a:r>
          </a:p>
          <a:p>
            <a:r>
              <a:rPr lang="en-US" dirty="0" smtClean="0">
                <a:hlinkClick r:id="rId2"/>
              </a:rPr>
              <a:t>ygao@qualitymatters.org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yaping.qm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3627" y="1410345"/>
            <a:ext cx="8810373" cy="170826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295"/>
                </a:solidFill>
              </a:rPr>
              <a:t>Questions or Comments?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" y="1652478"/>
            <a:ext cx="8486274" cy="42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/>
          </p:cNvSpPr>
          <p:nvPr/>
        </p:nvSpPr>
        <p:spPr>
          <a:xfrm>
            <a:off x="7005672" y="602369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©2016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MarylandOnline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, Inc.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867423" y="1658154"/>
            <a:ext cx="3921509" cy="198340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2295"/>
                </a:solidFill>
              </a:rPr>
              <a:t>Deb Adair, Ph.D.</a:t>
            </a:r>
          </a:p>
          <a:p>
            <a:pPr algn="l"/>
            <a:r>
              <a:rPr lang="en-US" dirty="0" smtClean="0"/>
              <a:t>Executive Director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Quality Matters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5672" y="3902287"/>
            <a:ext cx="1358721" cy="19962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5838" y="1585174"/>
            <a:ext cx="1608958" cy="18255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1986853" y="3938638"/>
            <a:ext cx="4802079" cy="2333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err="1" smtClean="0">
                <a:solidFill>
                  <a:srgbClr val="002295"/>
                </a:solidFill>
              </a:rPr>
              <a:t>Yaping</a:t>
            </a:r>
            <a:r>
              <a:rPr lang="en-US" sz="3600" b="1" dirty="0" smtClean="0">
                <a:solidFill>
                  <a:srgbClr val="002295"/>
                </a:solidFill>
              </a:rPr>
              <a:t> Gao, </a:t>
            </a:r>
            <a:r>
              <a:rPr lang="en-US" sz="3600" b="1" dirty="0" err="1" smtClean="0">
                <a:solidFill>
                  <a:srgbClr val="002295"/>
                </a:solidFill>
              </a:rPr>
              <a:t>Ed.D</a:t>
            </a:r>
            <a:r>
              <a:rPr lang="en-US" sz="3600" b="1" dirty="0" smtClean="0">
                <a:solidFill>
                  <a:srgbClr val="002295"/>
                </a:solidFill>
              </a:rPr>
              <a:t>.</a:t>
            </a:r>
          </a:p>
          <a:p>
            <a:pPr algn="r"/>
            <a:r>
              <a:rPr lang="en-US" dirty="0" smtClean="0"/>
              <a:t>Senior Academic Director</a:t>
            </a:r>
          </a:p>
          <a:p>
            <a:pPr algn="r"/>
            <a:r>
              <a:rPr lang="en-US" dirty="0" smtClean="0"/>
              <a:t>Programs &amp; Services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Quality Matters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295"/>
                </a:solidFill>
              </a:rPr>
              <a:t>Background &amp; Context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893337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Increasing international interest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Variety of institutions and organizations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Desire to represent QM in non-English speaking countries and regions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Need to protect intellectual property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295"/>
                </a:solidFill>
              </a:rPr>
              <a:t>Current Membership Outside USA</a:t>
            </a:r>
            <a:endParaRPr lang="en-US" sz="3600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710774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/>
              <a:t>7</a:t>
            </a:r>
            <a:r>
              <a:rPr lang="en-US" sz="3600" dirty="0" smtClean="0"/>
              <a:t> countries outside USA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46 international member institutions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35 institutions in Canada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/>
              <a:t>4</a:t>
            </a:r>
            <a:r>
              <a:rPr lang="en-US" sz="3200" dirty="0" smtClean="0"/>
              <a:t> institutions in Saudi Arabia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3 institutions in Australia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1 in China, Fiji, Japan, &amp; Mexico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Ongoing inquiries</a:t>
            </a:r>
            <a:endParaRPr lang="en-US" sz="3200" dirty="0" smtClean="0"/>
          </a:p>
          <a:p>
            <a:pPr marL="1314450" lvl="1" indent="-571500"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295"/>
                </a:solidFill>
              </a:rPr>
              <a:t>QM Joins International Organizations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710774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Member of Internal Council for </a:t>
            </a:r>
            <a:br>
              <a:rPr lang="en-US" sz="3600" dirty="0" smtClean="0"/>
            </a:br>
            <a:r>
              <a:rPr lang="en-US" sz="3600" dirty="0" smtClean="0"/>
              <a:t>Open and Distance Education (</a:t>
            </a:r>
            <a:r>
              <a:rPr lang="en-US" sz="3600" dirty="0" smtClean="0">
                <a:hlinkClick r:id="rId2"/>
              </a:rPr>
              <a:t>ICDE</a:t>
            </a:r>
            <a:r>
              <a:rPr lang="en-US" sz="3600" dirty="0" smtClean="0"/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Member of International Network for Quality Assurance Agencies in Higher Education (</a:t>
            </a:r>
            <a:r>
              <a:rPr lang="en-US" sz="3600" dirty="0" smtClean="0">
                <a:hlinkClick r:id="rId3"/>
              </a:rPr>
              <a:t>INQAAHE</a:t>
            </a:r>
            <a:r>
              <a:rPr lang="en-US" sz="3600" dirty="0" smtClean="0"/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i="1" dirty="0" smtClean="0"/>
              <a:t>CHEA International Quality Group (</a:t>
            </a:r>
            <a:r>
              <a:rPr lang="en-US" sz="3600" i="1" dirty="0" smtClean="0">
                <a:hlinkClick r:id="rId4"/>
              </a:rPr>
              <a:t>CIQG</a:t>
            </a:r>
            <a:r>
              <a:rPr lang="en-US" sz="3600" i="1" dirty="0" smtClean="0"/>
              <a:t>) – in discussion</a:t>
            </a:r>
            <a:endParaRPr lang="en-US" sz="3200" i="1" dirty="0" smtClean="0"/>
          </a:p>
          <a:p>
            <a:pPr marL="1314450" lvl="1" indent="-571500"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295"/>
                </a:solidFill>
              </a:rPr>
              <a:t>Ongoing Outreach &amp; Collaboration</a:t>
            </a:r>
            <a:endParaRPr lang="en-US" sz="3600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518834"/>
            <a:ext cx="8240366" cy="49004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Updates on QM-</a:t>
            </a:r>
            <a:r>
              <a:rPr lang="en-US" sz="3600" dirty="0" err="1" smtClean="0">
                <a:hlinkClick r:id="rId2"/>
              </a:rPr>
              <a:t>Fudan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collaboration (China)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On-going conversations with such as: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Middle-East</a:t>
            </a:r>
            <a:r>
              <a:rPr lang="en-US" sz="3200" dirty="0"/>
              <a:t> </a:t>
            </a:r>
            <a:r>
              <a:rPr lang="en-US" sz="3200" dirty="0" smtClean="0"/>
              <a:t>organizations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Mexican Society of Computing in Education (</a:t>
            </a:r>
            <a:r>
              <a:rPr lang="en-US" sz="3200" dirty="0" smtClean="0">
                <a:hlinkClick r:id="rId3"/>
              </a:rPr>
              <a:t>SOMECE</a:t>
            </a:r>
            <a:r>
              <a:rPr lang="en-US" sz="3200" dirty="0" smtClean="0"/>
              <a:t>, Mexico)</a:t>
            </a:r>
          </a:p>
          <a:p>
            <a:pPr marL="1314450" lvl="1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International Board of Standards for Training, Performance, and Instruction (</a:t>
            </a:r>
            <a:r>
              <a:rPr lang="en-US" sz="3200" dirty="0" smtClean="0">
                <a:hlinkClick r:id="rId4"/>
              </a:rPr>
              <a:t>IBSTPI</a:t>
            </a:r>
            <a:r>
              <a:rPr lang="en-US" sz="32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295"/>
                </a:solidFill>
              </a:rPr>
              <a:t>Goals for International Expansion</a:t>
            </a:r>
            <a:endParaRPr lang="en-US" sz="3600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58" y="1710774"/>
            <a:ext cx="8423742" cy="45259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Contribute to international  </a:t>
            </a:r>
            <a:br>
              <a:rPr lang="en-US" sz="3600" dirty="0" smtClean="0"/>
            </a:br>
            <a:r>
              <a:rPr lang="en-US" sz="3600" dirty="0" smtClean="0"/>
              <a:t>quality assurance in online education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Generate revenues to support existing products and services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Develop new products and services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Grow international reputation of </a:t>
            </a:r>
            <a:br>
              <a:rPr lang="en-US" sz="3600" dirty="0" smtClean="0"/>
            </a:br>
            <a:r>
              <a:rPr lang="en-US" sz="3600" dirty="0" smtClean="0"/>
              <a:t>QM brand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295"/>
                </a:solidFill>
              </a:rPr>
              <a:t>Constraints to Expand Internationally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Minimal capital dollars to invest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Limited internal human resources to manage the 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Need to protect intellectual property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Language and cultural barriers</a:t>
            </a: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295"/>
                </a:solidFill>
              </a:rPr>
              <a:t>Strategies to Overcome Constraints</a:t>
            </a:r>
            <a:endParaRPr lang="en-US" b="1" dirty="0">
              <a:solidFill>
                <a:srgbClr val="0022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QM International Expansion Policy </a:t>
            </a:r>
            <a:br>
              <a:rPr lang="en-US" sz="3600" dirty="0" smtClean="0"/>
            </a:br>
            <a:r>
              <a:rPr lang="en-US" sz="3600" dirty="0" smtClean="0"/>
              <a:t>and Guidelines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Strategic goals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Principles of collaboration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Strategies to overcome constraints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Ways to evaluate </a:t>
            </a:r>
            <a:r>
              <a:rPr lang="en-US" sz="3200" smtClean="0"/>
              <a:t>potential collaborators</a:t>
            </a:r>
            <a:endParaRPr lang="en-US" sz="32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2632" y="6054175"/>
            <a:ext cx="2137226" cy="36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©2016 </a:t>
            </a:r>
            <a:r>
              <a:rPr lang="en-US" dirty="0" err="1" smtClean="0"/>
              <a:t>MarylandOnline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86" y="1218171"/>
            <a:ext cx="1351972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Q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Q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QM2014</Template>
  <TotalTime>51432</TotalTime>
  <Words>351</Words>
  <Application>Microsoft Office PowerPoint</Application>
  <PresentationFormat>On-screen Show (4:3)</PresentationFormat>
  <Paragraphs>109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Wingdings</vt:lpstr>
      <vt:lpstr>Custom Design</vt:lpstr>
      <vt:lpstr>QM2014</vt:lpstr>
      <vt:lpstr>QualityMatters2014</vt:lpstr>
      <vt:lpstr>1_QM2014</vt:lpstr>
      <vt:lpstr>1_QualityMatters2014</vt:lpstr>
      <vt:lpstr>2_QM2014</vt:lpstr>
      <vt:lpstr>2_QualityMatters2014</vt:lpstr>
      <vt:lpstr>PowerPoint Presentation</vt:lpstr>
      <vt:lpstr>PowerPoint Presentation</vt:lpstr>
      <vt:lpstr>Background &amp; Context</vt:lpstr>
      <vt:lpstr>Current Membership Outside USA</vt:lpstr>
      <vt:lpstr>QM Joins International Organizations</vt:lpstr>
      <vt:lpstr>Ongoing Outreach &amp; Collaboration</vt:lpstr>
      <vt:lpstr>Goals for International Expansion</vt:lpstr>
      <vt:lpstr>Constraints to Expand Internationally</vt:lpstr>
      <vt:lpstr>Strategies to Overcome Constraints</vt:lpstr>
      <vt:lpstr>Strategies to Overcome Constraints</vt:lpstr>
      <vt:lpstr>Establishment of iQM Association</vt:lpstr>
      <vt:lpstr>Establishment of iQM Association</vt:lpstr>
      <vt:lpstr>iQM Association Membership</vt:lpstr>
      <vt:lpstr>iQM Membership Convening</vt:lpstr>
      <vt:lpstr>iQM Membership Structure</vt:lpstr>
      <vt:lpstr>iQM Members Can Help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Overview</dc:title>
  <dc:subject/>
  <dc:creator>Grace</dc:creator>
  <cp:keywords/>
  <dc:description/>
  <cp:lastModifiedBy>ygao@QM</cp:lastModifiedBy>
  <cp:revision>480</cp:revision>
  <cp:lastPrinted>2012-06-22T16:09:53Z</cp:lastPrinted>
  <dcterms:created xsi:type="dcterms:W3CDTF">2011-08-11T19:03:15Z</dcterms:created>
  <dcterms:modified xsi:type="dcterms:W3CDTF">2016-10-17T12:07:23Z</dcterms:modified>
  <cp:category/>
</cp:coreProperties>
</file>