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7"/>
  </p:notesMasterIdLst>
  <p:sldIdLst>
    <p:sldId id="256" r:id="rId5"/>
    <p:sldId id="258" r:id="rId6"/>
    <p:sldId id="257" r:id="rId7"/>
    <p:sldId id="276" r:id="rId8"/>
    <p:sldId id="277" r:id="rId9"/>
    <p:sldId id="278" r:id="rId10"/>
    <p:sldId id="279" r:id="rId11"/>
    <p:sldId id="259" r:id="rId12"/>
    <p:sldId id="260" r:id="rId13"/>
    <p:sldId id="261" r:id="rId14"/>
    <p:sldId id="262" r:id="rId15"/>
    <p:sldId id="263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71" r:id="rId24"/>
    <p:sldId id="272" r:id="rId25"/>
    <p:sldId id="273" r:id="rId26"/>
    <p:sldId id="280" r:id="rId27"/>
    <p:sldId id="283" r:id="rId28"/>
    <p:sldId id="284" r:id="rId29"/>
    <p:sldId id="285" r:id="rId30"/>
    <p:sldId id="295" r:id="rId31"/>
    <p:sldId id="274" r:id="rId32"/>
    <p:sldId id="275" r:id="rId33"/>
    <p:sldId id="294" r:id="rId34"/>
    <p:sldId id="286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" y="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E896F-EECE-F248-8CE6-33693736E487}" type="datetimeFigureOut">
              <a:rPr lang="en-US" smtClean="0"/>
              <a:t>9/25/13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48112-7B0A-5443-A59C-2979A064E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Approach: Introduce yourself, your institution, and your MOOC (Use the most apt acronym for a label) and describe how it  is/is not  Massive, Open, Online, Course. Identify the discipline/content and delivery platform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C50D-66DB-4448-A8EA-ACA512D3352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25000"/>
            </a:pPr>
            <a:r>
              <a:rPr lang="en" sz="1800" b="1" dirty="0">
                <a:solidFill>
                  <a:srgbClr val="1F497D"/>
                </a:solidFill>
                <a:ea typeface="Calibri"/>
                <a:cs typeface="Calibri"/>
                <a:sym typeface="Calibri"/>
              </a:rPr>
              <a:t>Projects Examined the Perspectives of:</a:t>
            </a:r>
            <a:endParaRPr lang="en-US" sz="1800" b="1" dirty="0">
              <a:solidFill>
                <a:srgbClr val="1F497D"/>
              </a:solidFill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Community College students enrolled in course</a:t>
            </a:r>
          </a:p>
          <a:p>
            <a:pPr marL="1028643" lvl="1" indent="-457175">
              <a:buClr>
                <a:schemeClr val="dk1"/>
              </a:buClr>
              <a:buSzPct val="128571"/>
              <a:buFont typeface="Arial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 and post course surveys</a:t>
            </a:r>
          </a:p>
          <a:p>
            <a:pPr marL="1028643" lvl="1" indent="-457175">
              <a:buClr>
                <a:schemeClr val="dk1"/>
              </a:buClr>
              <a:buSzPct val="128571"/>
              <a:buFont typeface="Arial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focus groups</a:t>
            </a:r>
          </a:p>
          <a:p>
            <a:pPr marL="1028643" lvl="1" indent="-457175">
              <a:buClr>
                <a:schemeClr val="dk1"/>
              </a:buClr>
              <a:buSzPct val="128571"/>
              <a:buFont typeface="Arial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analysis of student participation in on-site and off-site course activities</a:t>
            </a:r>
          </a:p>
          <a:p>
            <a:pPr marL="1028643" lvl="1" indent="-457175">
              <a:buClr>
                <a:schemeClr val="dk1"/>
              </a:buClr>
              <a:buSzPct val="128571"/>
              <a:buFont typeface="Arial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assessment results </a:t>
            </a:r>
          </a:p>
          <a:p>
            <a:pPr marL="1028643" lvl="1" indent="-457175">
              <a:buClr>
                <a:schemeClr val="dk1"/>
              </a:buClr>
              <a:buSzPct val="128571"/>
              <a:buFont typeface="Arial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class observations</a:t>
            </a:r>
          </a:p>
          <a:p>
            <a:pPr marL="1028643" lvl="1" indent="-457175">
              <a:buClr>
                <a:schemeClr val="dk1"/>
              </a:buClr>
              <a:buSzPct val="128571"/>
              <a:buFont typeface="Arial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big data</a:t>
            </a:r>
          </a:p>
          <a:p>
            <a:r>
              <a:rPr lang="en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Community College Instructors</a:t>
            </a:r>
          </a:p>
          <a:p>
            <a:pPr marL="1028643" lvl="1" indent="-457175">
              <a:buClr>
                <a:schemeClr val="dk1"/>
              </a:buClr>
              <a:buSzPct val="128571"/>
              <a:buFont typeface="Arial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 and post course surveys</a:t>
            </a:r>
          </a:p>
          <a:p>
            <a:pPr marL="1028643" lvl="1" indent="-457175">
              <a:buClr>
                <a:schemeClr val="dk1"/>
              </a:buClr>
              <a:buSzPct val="128571"/>
              <a:buFont typeface="Arial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interviews</a:t>
            </a:r>
          </a:p>
          <a:p>
            <a:pPr marL="1028643" lvl="1" indent="-457175">
              <a:buClr>
                <a:schemeClr val="dk1"/>
              </a:buClr>
              <a:buSzPct val="128571"/>
              <a:buFont typeface="Arial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class observations</a:t>
            </a:r>
            <a:endParaRPr lang="en-US" sz="20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71441">
              <a:buClr>
                <a:schemeClr val="dk1"/>
              </a:buClr>
              <a:buSzPct val="128571"/>
            </a:pPr>
            <a:r>
              <a:rPr lang="en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Community Colleges and other accrediting institutions</a:t>
            </a:r>
            <a:endParaRPr lang="en-US" sz="20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71441">
              <a:buClr>
                <a:schemeClr val="dk1"/>
              </a:buClr>
              <a:buSzPct val="128571"/>
            </a:pPr>
            <a:r>
              <a:rPr lang="en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edX and other providers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0C111-8D25-4674-9896-7EDF2F20E7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95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692">
              <a:lnSpc>
                <a:spcPct val="115000"/>
              </a:lnSpc>
              <a:buClr>
                <a:srgbClr val="000000"/>
              </a:buClr>
              <a:buSzPct val="166666"/>
            </a:pPr>
            <a:r>
              <a:rPr lang="en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Project Research Questions </a:t>
            </a:r>
          </a:p>
          <a:p>
            <a:pPr marL="311133" indent="-171441">
              <a:lnSpc>
                <a:spcPct val="115000"/>
              </a:lnSpc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Can Community Colleges (and other credit granting institutions) adopt and use MOOCs to benefit their students?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To what extent do </a:t>
            </a:r>
            <a:r>
              <a:rPr lang="en" i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edX</a:t>
            </a: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courses (and MOOCs in general) need modification for delivery in a community college classroom?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How do different types of students respond to the flipped classroom approach?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How do faculty view the effectiveness of the flipped classroom approach?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How do students perceive their learning in this format compared to their other online and in-class courses?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0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How does the Community College student experiences (and performance) compare to those students who have completed the same course as a MOOC in the Fall 2012?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What support do the faculty need to use the </a:t>
            </a:r>
            <a:r>
              <a:rPr lang="en" i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edX</a:t>
            </a: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courseware? How are institutions able to support them?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0C111-8D25-4674-9896-7EDF2F20E7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0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1755-D094-43BA-BB66-F93304757B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8112-7B0A-5443-A59C-2979A064ED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Purpose: Identify the purpose of your MOOC and how your institution is using it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C50D-66DB-4448-A8EA-ACA512D3352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Audience: Identify the target audience and anything of particular note about them, including if you provided any special orientation for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C50D-66DB-4448-A8EA-ACA512D3352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Design: Describe the development process and any design highlights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C50D-66DB-4448-A8EA-ACA512D3352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692">
              <a:lnSpc>
                <a:spcPct val="115000"/>
              </a:lnSpc>
              <a:buClr>
                <a:srgbClr val="000000"/>
              </a:buClr>
              <a:buSzPct val="166666"/>
            </a:pPr>
            <a:r>
              <a:rPr lang="en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Project Research Questions </a:t>
            </a:r>
          </a:p>
          <a:p>
            <a:pPr marL="311133" indent="-171441">
              <a:lnSpc>
                <a:spcPct val="115000"/>
              </a:lnSpc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Can Community Colleges (and other credit granting institutions) adopt and use MOOCs to benefit their students?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To what extent do </a:t>
            </a:r>
            <a:r>
              <a:rPr lang="en" i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edX</a:t>
            </a: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courses (and MOOCs in general) need modification for delivery in a community college classroom?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How do different types of students respond to the flipped classroom approach?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How do faculty view the effectiveness of the flipped classroom approach?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How do students perceive their learning in this format compared to their other online and in-class courses?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0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How does the Community College student experiences (and performance) compare to those students who have completed the same course as a MOOC in the Fall 2012?</a:t>
            </a:r>
          </a:p>
          <a:p>
            <a:pPr marL="596867" indent="-457175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What support do the faculty need to use the </a:t>
            </a:r>
            <a:r>
              <a:rPr lang="en" i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edX</a:t>
            </a:r>
            <a:r>
              <a:rPr lang="en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courseware? How are institutions able to support them?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0C111-8D25-4674-9896-7EDF2F20E7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Both schools serve urban, highly diverse student populations </a:t>
            </a:r>
          </a:p>
          <a:p>
            <a:r>
              <a:rPr lang="en-US" sz="1100" dirty="0"/>
              <a:t>   (race, income, gender, age, ethnicity, language, etc.).</a:t>
            </a:r>
          </a:p>
          <a:p>
            <a:endParaRPr lang="en-US" sz="1100" dirty="0"/>
          </a:p>
          <a:p>
            <a:r>
              <a:rPr lang="en-US" sz="1100" b="1" dirty="0"/>
              <a:t>MassBay students: mostly computer science majors --76% of whom 83% had completed at least one computer programming course. </a:t>
            </a:r>
          </a:p>
          <a:p>
            <a:endParaRPr lang="en-US" sz="1100" b="1" dirty="0"/>
          </a:p>
          <a:p>
            <a:r>
              <a:rPr lang="en-US" sz="1100" b="1" dirty="0"/>
              <a:t>Bunker Hill students: all IT majors—7% of whom 29% had completed a computer programming course. </a:t>
            </a:r>
            <a:r>
              <a:rPr lang="en-US" sz="1100" dirty="0"/>
              <a:t>(BHCC does not offer a computer science program )</a:t>
            </a:r>
          </a:p>
          <a:p>
            <a:endParaRPr lang="en-US" sz="1100" dirty="0"/>
          </a:p>
          <a:p>
            <a:r>
              <a:rPr lang="en-US" sz="1100" dirty="0"/>
              <a:t>Thus there were major differences in comfort with math between the two student populations. </a:t>
            </a:r>
          </a:p>
          <a:p>
            <a:endParaRPr lang="en-US" sz="1100" dirty="0"/>
          </a:p>
          <a:p>
            <a:r>
              <a:rPr lang="en-US" sz="1100" b="1" dirty="0"/>
              <a:t>34% of survey respondents had never taken an online course (including hybrid/blended) before.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(33% @ MBCC  and 36% @ BHCC)</a:t>
            </a:r>
          </a:p>
          <a:p>
            <a:endParaRPr lang="en-US" sz="1100" dirty="0"/>
          </a:p>
          <a:p>
            <a:r>
              <a:rPr lang="en-US" sz="1100" b="1" dirty="0"/>
              <a:t>53% of survey respondents had never completed an online course (including hybrid/blended)  before.</a:t>
            </a:r>
            <a:r>
              <a:rPr lang="en-US" sz="1100" dirty="0"/>
              <a:t>  (56% @ MBCC and  50% @ BHCC)</a:t>
            </a:r>
          </a:p>
          <a:p>
            <a:endParaRPr lang="en-US" sz="1100" dirty="0"/>
          </a:p>
          <a:p>
            <a:r>
              <a:rPr lang="en-US" sz="1100" b="1" dirty="0"/>
              <a:t>78% of survey respondents had never completed an online course (including hybrid/blended) in computer sciences/IT before.</a:t>
            </a:r>
            <a:r>
              <a:rPr lang="en-US" sz="1100" dirty="0"/>
              <a:t>  (83% @ MBCC and 71% @ BHCC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0C111-8D25-4674-9896-7EDF2F20E7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9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MIT’s </a:t>
            </a:r>
            <a:r>
              <a:rPr lang="en-US" i="1" dirty="0" smtClean="0">
                <a:latin typeface="Cambria" pitchFamily="18" charset="0"/>
              </a:rPr>
              <a:t>6.00 Introduction to Computer Science</a:t>
            </a:r>
            <a:r>
              <a:rPr lang="en-US" i="1" baseline="0" dirty="0" smtClean="0">
                <a:latin typeface="Cambria" pitchFamily="18" charset="0"/>
              </a:rPr>
              <a:t> &amp; Programming  </a:t>
            </a:r>
            <a:r>
              <a:rPr lang="en-US" baseline="0" dirty="0" smtClean="0"/>
              <a:t>is a required course at MIT for students who are NOT computer science majors.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Neither community colleges modified the </a:t>
            </a:r>
            <a:r>
              <a:rPr lang="en-US" baseline="0" dirty="0" err="1" smtClean="0"/>
              <a:t>MITx</a:t>
            </a:r>
            <a:r>
              <a:rPr lang="en-US" baseline="0" dirty="0" smtClean="0"/>
              <a:t>  course content (videos, problem sets, exams, etc.) and each community college used </a:t>
            </a:r>
            <a:r>
              <a:rPr lang="en-US" baseline="0" dirty="0" err="1" smtClean="0"/>
              <a:t>MITx</a:t>
            </a:r>
            <a:r>
              <a:rPr lang="en-US" baseline="0" dirty="0" smtClean="0"/>
              <a:t> materials identical to that presented in the global Fall 2012 MOOC.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0C111-8D25-4674-9896-7EDF2F20E7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and Next Steps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C50D-66DB-4448-A8EA-ACA512D3352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dirty="0" smtClean="0"/>
          </a:p>
          <a:p>
            <a:pPr defTabSz="897301">
              <a:defRPr/>
            </a:pPr>
            <a:r>
              <a:rPr lang="en-US" b="1" dirty="0" smtClean="0"/>
              <a:t>Experience from</a:t>
            </a:r>
            <a:r>
              <a:rPr lang="en-US" b="1" baseline="0" dirty="0" smtClean="0"/>
              <a:t> the </a:t>
            </a:r>
            <a:r>
              <a:rPr lang="en-US" b="1" dirty="0" smtClean="0"/>
              <a:t>Fall 2012 </a:t>
            </a:r>
            <a:r>
              <a:rPr lang="en-US" b="1" dirty="0" err="1" smtClean="0"/>
              <a:t>MITx</a:t>
            </a:r>
            <a:r>
              <a:rPr lang="en-US" b="1" dirty="0" smtClean="0"/>
              <a:t> MOOC:  </a:t>
            </a:r>
            <a:r>
              <a:rPr lang="en-US" dirty="0" smtClean="0"/>
              <a:t>Approximately 5,000 earned the </a:t>
            </a:r>
            <a:r>
              <a:rPr lang="en-US" dirty="0" err="1" smtClean="0"/>
              <a:t>MITx</a:t>
            </a:r>
            <a:r>
              <a:rPr lang="en-US" dirty="0" smtClean="0"/>
              <a:t> certificate.</a:t>
            </a:r>
            <a:r>
              <a:rPr lang="en-US" baseline="0" dirty="0" smtClean="0"/>
              <a:t>   A large majority of those who were award the </a:t>
            </a:r>
            <a:r>
              <a:rPr lang="en-US" baseline="0" dirty="0" err="1" smtClean="0"/>
              <a:t>MITx</a:t>
            </a:r>
            <a:r>
              <a:rPr lang="en-US" baseline="0" dirty="0" smtClean="0"/>
              <a:t> certificate had BA/BS degrees (or higher) and were computer science/ IT professionals.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0C111-8D25-4674-9896-7EDF2F20E7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1"/>
            </a:gs>
            <a:gs pos="100000">
              <a:prstClr val="white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3694-8D30-4FF7-B67E-092265E035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9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48427-4226-4A92-958E-C23B96F2A5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1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7A0B7-3875-4683-8F42-4692BA055C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4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D468C-0780-4C34-80B9-146EAE2E6C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96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402AE-0D3B-40A3-93FF-05C5BB99B4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7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4A738-EEC3-47A4-86B4-BFED750C49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91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89DB0-D2D3-4EBD-9C32-A10ACC08FE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83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C262D-5DF7-4E49-8A5F-AFA24E7F5F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0"/>
            <a:ext cx="945645" cy="9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18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1F195-CB20-4750-9BB7-3DC490B98D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0"/>
            <a:ext cx="945645" cy="9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0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938B8-F5B0-45B4-B6E5-6F48EFB1A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0"/>
            <a:ext cx="945645" cy="9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699BA-9730-4725-A0C9-066717C32A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0"/>
            <a:ext cx="945645" cy="9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4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 descr="1sjs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562600"/>
            <a:ext cx="1076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600200" y="64008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313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1sjs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562600"/>
            <a:ext cx="1076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00200" y="64008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039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196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880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724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319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57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8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874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337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890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651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1"/>
            </a:gs>
            <a:gs pos="100000">
              <a:prstClr val="white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3694-8D30-4FF7-B67E-092265E035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86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48427-4226-4A92-958E-C23B96F2A5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5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7A0B7-3875-4683-8F42-4692BA055C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88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D468C-0780-4C34-80B9-146EAE2E6C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96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402AE-0D3B-40A3-93FF-05C5BB99B4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05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4A738-EEC3-47A4-86B4-BFED750C49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3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4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89DB0-D2D3-4EBD-9C32-A10ACC08FE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8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C262D-5DF7-4E49-8A5F-AFA24E7F5F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0"/>
            <a:ext cx="945645" cy="9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7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1F195-CB20-4750-9BB7-3DC490B98D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0"/>
            <a:ext cx="945645" cy="9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2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938B8-F5B0-45B4-B6E5-6F48EFB1A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0"/>
            <a:ext cx="945645" cy="9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699BA-9730-4725-A0C9-066717C32A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0"/>
            <a:ext cx="945645" cy="9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4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2B10-A257-B14C-9DE7-E42B071B2490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9F082-67E1-1C47-A6D8-D8D11E07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600"/>
            <a:ext cx="9144000" cy="6248400"/>
          </a:xfrm>
          <a:prstGeom prst="rect">
            <a:avLst/>
          </a:prstGeom>
          <a:gradFill flip="none" rotWithShape="1">
            <a:gsLst>
              <a:gs pos="0">
                <a:srgbClr val="007C89"/>
              </a:gs>
              <a:gs pos="85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61087" dir="22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43000" y="0"/>
            <a:ext cx="8001000" cy="609600"/>
          </a:xfrm>
          <a:prstGeom prst="rect">
            <a:avLst/>
          </a:prstGeom>
          <a:gradFill flip="none" rotWithShape="1">
            <a:gsLst>
              <a:gs pos="0">
                <a:srgbClr val="007C89"/>
              </a:gs>
              <a:gs pos="85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7" descr="Tri-C Logo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95275" y="228600"/>
            <a:ext cx="923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927F2BF-B1A0-4E1C-BDDD-56AA2008540F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39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3EE03B2-327F-4861-A2E1-BCB998CB9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9/25/13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687AE12-6C1E-4A50-897D-28671A9E51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36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600"/>
            <a:ext cx="9144000" cy="6248400"/>
          </a:xfrm>
          <a:prstGeom prst="rect">
            <a:avLst/>
          </a:prstGeom>
          <a:gradFill flip="none" rotWithShape="1">
            <a:gsLst>
              <a:gs pos="0">
                <a:srgbClr val="007C89"/>
              </a:gs>
              <a:gs pos="85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61087" dir="22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43000" y="0"/>
            <a:ext cx="8001000" cy="609600"/>
          </a:xfrm>
          <a:prstGeom prst="rect">
            <a:avLst/>
          </a:prstGeom>
          <a:gradFill flip="none" rotWithShape="1">
            <a:gsLst>
              <a:gs pos="0">
                <a:srgbClr val="007C89"/>
              </a:gs>
              <a:gs pos="85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7" descr="Tri-C Logo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95275" y="228600"/>
            <a:ext cx="923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927F2BF-B1A0-4E1C-BDDD-56AA2008540F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81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mooc.hyperlib.sjsu.edu/" TargetMode="Externa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2" Type="http://schemas.openxmlformats.org/officeDocument/2006/relationships/hyperlink" Target="https://mooc.hyperlib.sjsu.edu/about/technical-desig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s://mooc.hyperlib.sjsu.edu/about/instructional-design/" TargetMode="Externa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ooc.hyperlib.sjsu.edu/badges/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mooc.hyperlib.sjsu.edu/community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mooc.hyperlib.sjsu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man.sjsu@gmail.com" TargetMode="External"/><Relationship Id="rId4" Type="http://schemas.openxmlformats.org/officeDocument/2006/relationships/hyperlink" Target="mailto:lgrisham@massbay.edu" TargetMode="External"/><Relationship Id="rId5" Type="http://schemas.openxmlformats.org/officeDocument/2006/relationships/hyperlink" Target="mailto:mancini@uta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nielle.budzick@tri-c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canvas.net/courses/83" TargetMode="External"/><Relationship Id="rId4" Type="http://schemas.openxmlformats.org/officeDocument/2006/relationships/hyperlink" Target="http://mooc.hyperlib.sjsu.edu/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ric.coursesites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le.budzick@tri-c.edu" TargetMode="External"/><Relationship Id="rId4" Type="http://schemas.openxmlformats.org/officeDocument/2006/relationships/hyperlink" Target="mailto:alman.sjsu@gmail.com" TargetMode="External"/><Relationship Id="rId5" Type="http://schemas.openxmlformats.org/officeDocument/2006/relationships/hyperlink" Target="mailto:lgrisham@massbay.edu" TargetMode="External"/><Relationship Id="rId6" Type="http://schemas.openxmlformats.org/officeDocument/2006/relationships/hyperlink" Target="mailto:mancini@uta.edu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creativecommons.org/licenses/by/3.0" TargetMode="Externa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embed/kMehDOaVtHo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"The Many Shades of MOOC: A Showcase of Approaches"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0700" y="3695700"/>
            <a:ext cx="3175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5th Annual </a:t>
            </a:r>
          </a:p>
          <a:p>
            <a:r>
              <a:rPr lang="en-US" b="1" dirty="0" smtClean="0"/>
              <a:t>QM Conference  </a:t>
            </a:r>
          </a:p>
          <a:p>
            <a:r>
              <a:rPr lang="en-US" b="1" dirty="0" smtClean="0"/>
              <a:t>October 1-4, 2013 </a:t>
            </a:r>
          </a:p>
          <a:p>
            <a:r>
              <a:rPr lang="en-US" b="1" dirty="0" smtClean="0"/>
              <a:t>Nashville, TN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1400" y="5963166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Moderated by Deb Adair, QM Managing Director and Chief Planning Officer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338594"/>
            <a:ext cx="3747406" cy="228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2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PURPOSE OF OUR MOOC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89250"/>
            <a:ext cx="6400800" cy="274955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PROVIDE A “TEST DRIVE” OF THE AP RN-TO-BSN PROGRAM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PROVIDE CONTINUING EDUCATION IN A KEY AREA IN THE FIELD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STUDENT RECRUITMENT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9-08 at 12.0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5250"/>
          </a:xfrm>
          <a:prstGeom prst="rect">
            <a:avLst/>
          </a:prstGeom>
        </p:spPr>
      </p:pic>
      <p:pic>
        <p:nvPicPr>
          <p:cNvPr id="5" name="Picture 4" descr="Screen Shot 2013-09-08 at 12.1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875"/>
            <a:ext cx="91440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8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AUDIENCE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625" y="3000375"/>
            <a:ext cx="7143749" cy="29845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PRIMARY: ADN-PREPARED NURSES NEEDING DEGREE COMPLETION PROGRAM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SECONDARY: HEALTHCARE PROVIDERS AND PATIENTS/OTHERS INTERESTED IN PATIENT SAFETY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09-08 at 12.0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5250"/>
          </a:xfrm>
          <a:prstGeom prst="rect">
            <a:avLst/>
          </a:prstGeom>
        </p:spPr>
      </p:pic>
      <p:pic>
        <p:nvPicPr>
          <p:cNvPr id="5" name="Picture 4" descr="Screen Shot 2013-09-08 at 12.1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875"/>
            <a:ext cx="91440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2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0604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DESIGN PROCESS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5750"/>
            <a:ext cx="7772400" cy="266699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WHO WAS INVOLVED?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WHAT DID THEY DO?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WHAT WHERE THE </a:t>
            </a:r>
            <a:r>
              <a:rPr lang="en-US" smtClean="0">
                <a:solidFill>
                  <a:srgbClr val="000000"/>
                </a:solidFill>
              </a:rPr>
              <a:t>LESSONS WE LEARNED?</a:t>
            </a:r>
            <a:endParaRPr lang="en-US" dirty="0" smtClean="0">
              <a:solidFill>
                <a:srgbClr val="000000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3" descr="Screen Shot 2013-09-08 at 12.0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5250"/>
          </a:xfrm>
          <a:prstGeom prst="rect">
            <a:avLst/>
          </a:prstGeom>
        </p:spPr>
      </p:pic>
      <p:pic>
        <p:nvPicPr>
          <p:cNvPr id="5" name="Picture 4" descr="Screen Shot 2013-09-08 at 12.1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875"/>
            <a:ext cx="91440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3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924800" cy="1981199"/>
          </a:xfrm>
        </p:spPr>
        <p:txBody>
          <a:bodyPr>
            <a:noAutofit/>
          </a:bodyPr>
          <a:lstStyle/>
          <a:p>
            <a:r>
              <a:rPr lang="en-US" sz="3200" dirty="0" smtClean="0"/>
              <a:t>One MOOC Experience </a:t>
            </a:r>
            <a:br>
              <a:rPr lang="en-US" sz="3200" dirty="0" smtClean="0"/>
            </a:br>
            <a:r>
              <a:rPr lang="en-US" sz="3200" dirty="0" smtClean="0"/>
              <a:t>at </a:t>
            </a:r>
            <a:br>
              <a:rPr lang="en-US" sz="3200" dirty="0" smtClean="0"/>
            </a:br>
            <a:r>
              <a:rPr lang="en-US" sz="3200" dirty="0" smtClean="0"/>
              <a:t>San José State University</a:t>
            </a:r>
            <a:br>
              <a:rPr lang="en-US" sz="3200" dirty="0" smtClean="0"/>
            </a:br>
            <a:r>
              <a:rPr lang="en-US" sz="3200" dirty="0" smtClean="0"/>
              <a:t>School of Library &amp; Information Science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400" b="1" dirty="0" smtClean="0"/>
          </a:p>
          <a:p>
            <a:r>
              <a:rPr lang="en-US" sz="1400" b="1" dirty="0" smtClean="0"/>
              <a:t>Presented by</a:t>
            </a:r>
          </a:p>
          <a:p>
            <a:r>
              <a:rPr lang="en-US" sz="1400" b="1" dirty="0" smtClean="0"/>
              <a:t>Susan W. Alman</a:t>
            </a:r>
          </a:p>
          <a:p>
            <a:r>
              <a:rPr lang="en-US" sz="1400" b="1" dirty="0" smtClean="0"/>
              <a:t>San José State University</a:t>
            </a:r>
          </a:p>
          <a:p>
            <a:r>
              <a:rPr lang="en-US" sz="1400" b="1" dirty="0" smtClean="0"/>
              <a:t>School of Library and Information Science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141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/>
              <a:t>School of Library &amp; Information Science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>
                <a:hlinkClick r:id="rId2"/>
              </a:rPr>
              <a:t>http://mooc.hyperlib.sjsu.edu/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charset="2"/>
              <a:buChar char="ü"/>
            </a:pPr>
            <a:r>
              <a:rPr lang="en-US" sz="3600" dirty="0" smtClean="0"/>
              <a:t>Recognized </a:t>
            </a:r>
            <a:r>
              <a:rPr lang="en-US" sz="3600" dirty="0"/>
              <a:t>leader in online learning with a cutting edge curriculum </a:t>
            </a:r>
          </a:p>
          <a:p>
            <a:pPr lvl="1">
              <a:buFont typeface="Wingdings" charset="2"/>
              <a:buChar char="ü"/>
            </a:pPr>
            <a:r>
              <a:rPr lang="en-US" sz="3600" dirty="0" smtClean="0"/>
              <a:t>Professional Development MOOC for 300 LIS professionals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0023" r="20023"/>
          <a:stretch>
            <a:fillRect/>
          </a:stretch>
        </p:blipFill>
        <p:spPr>
          <a:xfrm>
            <a:off x="533400" y="1600200"/>
            <a:ext cx="3657600" cy="41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err="1" smtClean="0"/>
              <a:t>WordPress</a:t>
            </a:r>
            <a:r>
              <a:rPr lang="en-US" sz="4000" b="1" dirty="0" smtClean="0"/>
              <a:t> &amp; </a:t>
            </a:r>
            <a:r>
              <a:rPr lang="en-US" sz="4000" b="1" dirty="0" err="1" smtClean="0"/>
              <a:t>BuddyPress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Open </a:t>
            </a:r>
            <a:r>
              <a:rPr lang="en-US" dirty="0"/>
              <a:t>source</a:t>
            </a:r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xtremely </a:t>
            </a:r>
            <a:r>
              <a:rPr lang="en-US" dirty="0"/>
              <a:t>flexible</a:t>
            </a:r>
          </a:p>
          <a:p>
            <a:pPr lvl="1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an excellent platform for social interactions and supports </a:t>
            </a:r>
            <a:r>
              <a:rPr lang="en-US" dirty="0" smtClean="0"/>
              <a:t>constructionist </a:t>
            </a:r>
            <a:r>
              <a:rPr lang="en-US" dirty="0"/>
              <a:t>teaching philosophies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Proven successful: Instructors iteratively </a:t>
            </a:r>
            <a:r>
              <a:rPr lang="en-US" dirty="0"/>
              <a:t>building learning environments using it for over 6 years</a:t>
            </a:r>
          </a:p>
          <a:p>
            <a:r>
              <a:rPr lang="en-US" dirty="0">
                <a:hlinkClick r:id="rId2"/>
              </a:rPr>
              <a:t>https://mooc.hyperlib.sjsu.edu/about/technical-design/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524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6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Instructional </a:t>
            </a:r>
            <a:r>
              <a:rPr lang="en-US" b="1" dirty="0" smtClean="0"/>
              <a:t>Design</a:t>
            </a:r>
            <a:br>
              <a:rPr lang="en-US" b="1" dirty="0" smtClean="0"/>
            </a:br>
            <a:r>
              <a:rPr lang="en-US" sz="2700" dirty="0">
                <a:hlinkClick r:id="rId2"/>
              </a:rPr>
              <a:t>https://mooc.hyperlib.sjsu.edu/about/instructional-design/</a:t>
            </a:r>
            <a:r>
              <a:rPr lang="en-US" sz="2700" dirty="0"/>
              <a:t> 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lvl="1">
              <a:buFont typeface="Wingdings" charset="2"/>
              <a:buChar char="ü"/>
            </a:pPr>
            <a:r>
              <a:rPr lang="en-US" sz="7000" b="1" dirty="0" smtClean="0"/>
              <a:t>Connected </a:t>
            </a:r>
            <a:r>
              <a:rPr lang="en-US" sz="7000" b="1" dirty="0"/>
              <a:t>Learning</a:t>
            </a:r>
          </a:p>
          <a:p>
            <a:pPr lvl="2"/>
            <a:r>
              <a:rPr lang="en-US" sz="7000" dirty="0"/>
              <a:t>Shared Purpose</a:t>
            </a:r>
          </a:p>
          <a:p>
            <a:pPr lvl="2"/>
            <a:r>
              <a:rPr lang="en-US" sz="7000" dirty="0"/>
              <a:t>Production Centered</a:t>
            </a:r>
          </a:p>
          <a:p>
            <a:pPr lvl="2"/>
            <a:r>
              <a:rPr lang="en-US" sz="7000" dirty="0"/>
              <a:t>Openly Networked</a:t>
            </a:r>
          </a:p>
          <a:p>
            <a:pPr lvl="1">
              <a:buFont typeface="Wingdings" charset="2"/>
              <a:buChar char="ü"/>
            </a:pPr>
            <a:r>
              <a:rPr lang="en-US" sz="7000" b="1" dirty="0"/>
              <a:t>Transformative Learning</a:t>
            </a:r>
          </a:p>
          <a:p>
            <a:pPr lvl="2"/>
            <a:r>
              <a:rPr lang="en-US" sz="7000" dirty="0"/>
              <a:t>Reflection on experience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lvl="1">
              <a:buFont typeface="Wingdings" charset="2"/>
              <a:buChar char="ü"/>
            </a:pPr>
            <a:r>
              <a:rPr lang="en-US" sz="7000" b="1" dirty="0" err="1"/>
              <a:t>Connectivist</a:t>
            </a:r>
            <a:r>
              <a:rPr lang="en-US" sz="7000" b="1" dirty="0"/>
              <a:t> Learning</a:t>
            </a:r>
          </a:p>
          <a:p>
            <a:pPr lvl="2"/>
            <a:r>
              <a:rPr lang="en-US" sz="7000" dirty="0"/>
              <a:t>Aggregation</a:t>
            </a:r>
          </a:p>
          <a:p>
            <a:pPr lvl="2"/>
            <a:r>
              <a:rPr lang="en-US" sz="7000" dirty="0"/>
              <a:t>Relation</a:t>
            </a:r>
          </a:p>
          <a:p>
            <a:pPr lvl="2"/>
            <a:r>
              <a:rPr lang="en-US" sz="7000" dirty="0"/>
              <a:t>Creation</a:t>
            </a:r>
          </a:p>
          <a:p>
            <a:pPr lvl="2"/>
            <a:r>
              <a:rPr lang="en-US" sz="7000" dirty="0"/>
              <a:t>Sharing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267200"/>
            <a:ext cx="2844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Very </a:t>
            </a:r>
            <a:r>
              <a:rPr lang="en-US" sz="2400" dirty="0"/>
              <a:t>simple, straightforward navigation using verbiage that is common to most students.</a:t>
            </a:r>
          </a:p>
          <a:p>
            <a:r>
              <a:rPr lang="en-US" sz="2400" dirty="0" smtClean="0"/>
              <a:t>Used </a:t>
            </a:r>
            <a:r>
              <a:rPr lang="en-US" sz="2400" dirty="0"/>
              <a:t>testing to make navigation intuitive and, where possible, to contextualize </a:t>
            </a:r>
            <a:r>
              <a:rPr lang="en-US" sz="2400" dirty="0" smtClean="0"/>
              <a:t>pages</a:t>
            </a:r>
            <a:endParaRPr lang="en-US" sz="2400" dirty="0"/>
          </a:p>
          <a:p>
            <a:r>
              <a:rPr lang="en-US" sz="2400" dirty="0" smtClean="0"/>
              <a:t>Learning </a:t>
            </a:r>
            <a:r>
              <a:rPr lang="en-US" sz="2400" dirty="0"/>
              <a:t>community aspects of the course 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://mooc.hyperlib.sjsu.edu/community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e-badges </a:t>
            </a:r>
            <a:r>
              <a:rPr lang="en-US" sz="2400" dirty="0"/>
              <a:t>program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://mooc.hyperlib.sjsu.edu/badges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648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9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787400"/>
            <a:ext cx="72898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2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 Designers &amp; 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Dr. Michael Stephens</a:t>
            </a:r>
            <a:r>
              <a:rPr lang="en-US" dirty="0" smtClean="0"/>
              <a:t>, </a:t>
            </a:r>
            <a:r>
              <a:rPr lang="en-US" sz="2100" dirty="0" smtClean="0"/>
              <a:t>Assistant Professor, School of Library and </a:t>
            </a:r>
            <a:r>
              <a:rPr lang="en-US" sz="2100" dirty="0"/>
              <a:t>Information </a:t>
            </a:r>
            <a:r>
              <a:rPr lang="en-US" sz="2100" dirty="0" smtClean="0"/>
              <a:t>Science with research focusing on the </a:t>
            </a:r>
            <a:r>
              <a:rPr lang="en-US" sz="2100" dirty="0"/>
              <a:t>use of emerging technologies in libraries and technology learning programs</a:t>
            </a:r>
            <a:endParaRPr lang="en-US" sz="2100" dirty="0" smtClean="0"/>
          </a:p>
          <a:p>
            <a:r>
              <a:rPr lang="en-US" b="1" dirty="0"/>
              <a:t>Kyle </a:t>
            </a:r>
            <a:r>
              <a:rPr lang="en-US" b="1" dirty="0" smtClean="0"/>
              <a:t>Jones, </a:t>
            </a:r>
            <a:r>
              <a:rPr lang="en-US" sz="2000" dirty="0" smtClean="0"/>
              <a:t>Lecturer, </a:t>
            </a:r>
            <a:r>
              <a:rPr lang="en-US" sz="2000" dirty="0"/>
              <a:t>San José State </a:t>
            </a:r>
            <a:r>
              <a:rPr lang="en-US" sz="2000" dirty="0" err="1" smtClean="0"/>
              <a:t>University,School</a:t>
            </a:r>
            <a:r>
              <a:rPr lang="en-US" sz="2000" dirty="0" smtClean="0"/>
              <a:t> </a:t>
            </a:r>
            <a:r>
              <a:rPr lang="en-US" sz="2000" dirty="0"/>
              <a:t>of Library and Information </a:t>
            </a:r>
            <a:r>
              <a:rPr lang="en-US" sz="2000" dirty="0" smtClean="0"/>
              <a:t>Science and PhD student, University </a:t>
            </a:r>
            <a:r>
              <a:rPr lang="en-US" sz="2000" dirty="0"/>
              <a:t>of Wisconsin-</a:t>
            </a:r>
            <a:r>
              <a:rPr lang="en-US" sz="2000" dirty="0" smtClean="0"/>
              <a:t>Madison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/>
              <a:t>School of Library and Information </a:t>
            </a:r>
            <a:r>
              <a:rPr lang="en-US" sz="2000" dirty="0" smtClean="0"/>
              <a:t>Studies</a:t>
            </a:r>
          </a:p>
          <a:p>
            <a:r>
              <a:rPr lang="en-US" b="1" dirty="0" smtClean="0"/>
              <a:t>The MOOC Team, </a:t>
            </a:r>
            <a:r>
              <a:rPr lang="en-US" sz="2000" dirty="0" smtClean="0"/>
              <a:t>Members of the SLIS Community</a:t>
            </a:r>
            <a:endParaRPr lang="en-US" sz="2000" b="1" dirty="0" smtClean="0"/>
          </a:p>
          <a:p>
            <a:endParaRPr lang="en-US" sz="1800" dirty="0"/>
          </a:p>
          <a:p>
            <a:pPr marL="0" indent="0" algn="ctr">
              <a:buNone/>
            </a:pPr>
            <a:r>
              <a:rPr lang="en-US" b="1" dirty="0" smtClean="0"/>
              <a:t>For </a:t>
            </a:r>
            <a:r>
              <a:rPr lang="en-US" b="1" dirty="0"/>
              <a:t>More Information: </a:t>
            </a:r>
            <a:r>
              <a:rPr lang="en-US" dirty="0">
                <a:hlinkClick r:id="rId2"/>
              </a:rPr>
              <a:t>http://mooc.hyperlib.sjsu.edu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1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Danielle </a:t>
            </a:r>
            <a:r>
              <a:rPr lang="en-US" b="1" dirty="0" err="1"/>
              <a:t>Budzick</a:t>
            </a:r>
            <a:r>
              <a:rPr lang="en-US" b="1" dirty="0"/>
              <a:t>, </a:t>
            </a:r>
            <a:r>
              <a:rPr lang="en-US" u="sng" dirty="0" smtClean="0">
                <a:hlinkClick r:id="rId2"/>
              </a:rPr>
              <a:t>danielle.budzick@tri-c.edu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District </a:t>
            </a:r>
            <a:r>
              <a:rPr lang="en-US" dirty="0"/>
              <a:t>Director, Innovative Learning Design &amp; Quality</a:t>
            </a:r>
            <a:br>
              <a:rPr lang="en-US" dirty="0"/>
            </a:br>
            <a:r>
              <a:rPr lang="en-US" i="1" dirty="0"/>
              <a:t>Cuyahoga Community </a:t>
            </a:r>
            <a:r>
              <a:rPr lang="en-US" i="1" dirty="0" smtClean="0"/>
              <a:t>College</a:t>
            </a:r>
            <a:endParaRPr lang="en-US" dirty="0" smtClean="0"/>
          </a:p>
          <a:p>
            <a:r>
              <a:rPr lang="en-US" b="1" dirty="0" smtClean="0"/>
              <a:t>Sue </a:t>
            </a:r>
            <a:r>
              <a:rPr lang="en-US" b="1" dirty="0" err="1"/>
              <a:t>Alman</a:t>
            </a:r>
            <a:r>
              <a:rPr lang="en-US" dirty="0"/>
              <a:t>, </a:t>
            </a:r>
            <a:r>
              <a:rPr lang="en-US" u="sng" dirty="0" smtClean="0">
                <a:hlinkClick r:id="rId3"/>
              </a:rPr>
              <a:t>alman.sjsu@gmail.com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Lecturer</a:t>
            </a:r>
            <a:r>
              <a:rPr lang="en-US" dirty="0"/>
              <a:t>, </a:t>
            </a:r>
            <a:r>
              <a:rPr lang="en-US" i="1" dirty="0"/>
              <a:t>San Jose State </a:t>
            </a:r>
            <a:r>
              <a:rPr lang="en-US" i="1" dirty="0" smtClean="0"/>
              <a:t>University</a:t>
            </a:r>
            <a:endParaRPr lang="en-US" dirty="0"/>
          </a:p>
          <a:p>
            <a:r>
              <a:rPr lang="en-US" b="1" dirty="0"/>
              <a:t>Linda M. Grisham,</a:t>
            </a:r>
            <a:r>
              <a:rPr lang="en-US" dirty="0"/>
              <a:t> Ph.D., </a:t>
            </a:r>
            <a:r>
              <a:rPr lang="en-US" u="sng" dirty="0" smtClean="0">
                <a:hlinkClick r:id="rId4"/>
              </a:rPr>
              <a:t>lgrisham@massbay.edu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Director</a:t>
            </a:r>
            <a:r>
              <a:rPr lang="en-US" dirty="0"/>
              <a:t>, Center for Teaching, Learning, and Technology Innovation, </a:t>
            </a:r>
            <a:r>
              <a:rPr lang="en-US" i="1" dirty="0"/>
              <a:t>Massachusetts Bay Community </a:t>
            </a:r>
            <a:r>
              <a:rPr lang="en-US" i="1" dirty="0" smtClean="0"/>
              <a:t>College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/>
              <a:t>Beth </a:t>
            </a:r>
            <a:r>
              <a:rPr lang="en-US" b="1" dirty="0"/>
              <a:t>Mancini,</a:t>
            </a:r>
            <a:r>
              <a:rPr lang="en-US" dirty="0"/>
              <a:t> </a:t>
            </a:r>
            <a:r>
              <a:rPr lang="en-US" dirty="0" smtClean="0"/>
              <a:t>Ph.D., </a:t>
            </a:r>
            <a:r>
              <a:rPr lang="en-US" u="sng" dirty="0" smtClean="0">
                <a:hlinkClick r:id="rId5"/>
              </a:rPr>
              <a:t>mancini@uta.edu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Professor</a:t>
            </a:r>
            <a:r>
              <a:rPr lang="en-US" dirty="0"/>
              <a:t>, Associate Dean and Chair, Undergraduate Nursing Programs, </a:t>
            </a:r>
            <a:r>
              <a:rPr lang="en-US" i="1" dirty="0"/>
              <a:t>University of Texas at Arlington College of Nursing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5684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19" y="0"/>
            <a:ext cx="8229600" cy="2057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College-MIT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edX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Connection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/>
              <a:t>x-type 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MOOC </a:t>
            </a:r>
            <a:r>
              <a:rPr lang="en-US" sz="2800" b="1" dirty="0" smtClean="0"/>
              <a:t>(blended delivery)</a:t>
            </a:r>
            <a:br>
              <a:rPr lang="en-US" sz="2800" b="1" dirty="0" smtClean="0"/>
            </a:br>
            <a:r>
              <a:rPr lang="en-US" sz="3200" b="1" dirty="0" smtClean="0"/>
              <a:t>of              course content</a:t>
            </a:r>
            <a:br>
              <a:rPr lang="en-US" sz="3200" b="1" dirty="0" smtClean="0"/>
            </a:br>
            <a:r>
              <a:rPr lang="en-US" sz="2400" b="1" dirty="0" smtClean="0"/>
              <a:t>Spring 2013</a:t>
            </a:r>
            <a:endParaRPr lang="en-US" sz="3600" b="1" dirty="0"/>
          </a:p>
        </p:txBody>
      </p:sp>
      <p:pic>
        <p:nvPicPr>
          <p:cNvPr id="1026" name="Picture 1" descr="Description: MassBay 50th Anniversary Logo Blue and G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09" y="3356943"/>
            <a:ext cx="2104399" cy="10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09" y="3326002"/>
            <a:ext cx="2886854" cy="1050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318" y="4496154"/>
            <a:ext cx="6455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Linda M. Grisham, Ph.D.</a:t>
            </a:r>
          </a:p>
          <a:p>
            <a:r>
              <a:rPr lang="en-US" sz="2000" b="1" dirty="0" smtClean="0"/>
              <a:t>Director</a:t>
            </a:r>
          </a:p>
          <a:p>
            <a:r>
              <a:rPr lang="en-US" sz="2000" b="1" dirty="0" smtClean="0"/>
              <a:t>Center for Teaching, Learning &amp; Technology Innovation</a:t>
            </a:r>
          </a:p>
          <a:p>
            <a:r>
              <a:rPr lang="en-US" sz="2000" b="1" dirty="0" smtClean="0"/>
              <a:t>Massachusetts Bay Community College</a:t>
            </a:r>
          </a:p>
          <a:p>
            <a:r>
              <a:rPr lang="en-US" sz="2000" b="1" dirty="0" smtClean="0"/>
              <a:t>Wellesley Hills, Boston MA</a:t>
            </a:r>
          </a:p>
          <a:p>
            <a:r>
              <a:rPr lang="en-US" sz="2000" b="1" dirty="0" smtClean="0"/>
              <a:t>lgrisham@massbay.edu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79025" y="4811775"/>
            <a:ext cx="1807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5th Annual </a:t>
            </a:r>
            <a:endParaRPr lang="en-US" b="1" dirty="0" smtClean="0"/>
          </a:p>
          <a:p>
            <a:r>
              <a:rPr lang="en-US" b="1" dirty="0" smtClean="0"/>
              <a:t>QM Conference  </a:t>
            </a:r>
          </a:p>
          <a:p>
            <a:r>
              <a:rPr lang="en-US" b="1" dirty="0" smtClean="0"/>
              <a:t>October 2013 </a:t>
            </a:r>
          </a:p>
          <a:p>
            <a:r>
              <a:rPr lang="en-US" b="1" dirty="0" smtClean="0"/>
              <a:t>Nashville TN 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26" y="5941595"/>
            <a:ext cx="1051478" cy="801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89" y="1981200"/>
            <a:ext cx="6174511" cy="1254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95064"/>
            <a:ext cx="885825" cy="447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293" y="3589799"/>
            <a:ext cx="70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85056" y="3605270"/>
            <a:ext cx="109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3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692647"/>
              </p:ext>
            </p:extLst>
          </p:nvPr>
        </p:nvGraphicFramePr>
        <p:xfrm>
          <a:off x="609600" y="-30479"/>
          <a:ext cx="8153400" cy="688847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76700"/>
                <a:gridCol w="4076700"/>
              </a:tblGrid>
              <a:tr h="71627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2"/>
                          </a:solidFill>
                        </a:rPr>
                        <a:t>MassBay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 Community 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College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Bunker Hill Community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 College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7220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Font typeface="Arial"/>
                        <a:buChar char="•"/>
                      </a:pPr>
                      <a:endParaRPr lang="en-US" sz="2600" b="1" dirty="0" smtClean="0">
                        <a:latin typeface="+mn-lt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2600" b="1" dirty="0" smtClean="0">
                          <a:latin typeface="+mn-lt"/>
                        </a:rPr>
                        <a:t>2-yr. Community College-chartered in 1961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2600" b="1" dirty="0" smtClean="0">
                          <a:latin typeface="+mn-lt"/>
                        </a:rPr>
                        <a:t>95 Full-time faculty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2600" b="1" dirty="0" smtClean="0">
                          <a:latin typeface="+mn-lt"/>
                        </a:rPr>
                        <a:t>250 Adjunct faculty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2600" b="1" dirty="0" smtClean="0">
                          <a:latin typeface="+mn-lt"/>
                        </a:rPr>
                        <a:t>Located 10 miles west of Boston in Wellesley Hills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2600" b="1" dirty="0" smtClean="0">
                          <a:latin typeface="+mn-lt"/>
                        </a:rPr>
                        <a:t>Highly</a:t>
                      </a:r>
                      <a:r>
                        <a:rPr lang="en-US" sz="2600" b="1" baseline="0" dirty="0" smtClean="0">
                          <a:latin typeface="+mn-lt"/>
                        </a:rPr>
                        <a:t> diverse urban student body </a:t>
                      </a:r>
                      <a:endParaRPr lang="en-US" sz="2600" b="1" dirty="0" smtClean="0">
                        <a:latin typeface="+mn-lt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2600" b="1" dirty="0" smtClean="0">
                          <a:solidFill>
                            <a:prstClr val="black"/>
                          </a:solidFill>
                          <a:latin typeface="+mn-lt"/>
                        </a:rPr>
                        <a:t>3,600 full-time students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prstClr val="black"/>
                        </a:buClr>
                        <a:buFont typeface="Arial"/>
                        <a:buChar char="•"/>
                      </a:pPr>
                      <a:r>
                        <a:rPr lang="en-US" sz="2600" b="1" dirty="0" smtClean="0">
                          <a:solidFill>
                            <a:prstClr val="black"/>
                          </a:solidFill>
                          <a:latin typeface="+mn-lt"/>
                        </a:rPr>
                        <a:t>6,300 part-time students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prstClr val="black"/>
                        </a:buClr>
                        <a:buFont typeface="Arial"/>
                        <a:buChar char="•"/>
                      </a:pPr>
                      <a:r>
                        <a:rPr lang="en-US" sz="2600" b="1" dirty="0" smtClean="0">
                          <a:solidFill>
                            <a:prstClr val="black"/>
                          </a:solidFill>
                          <a:latin typeface="+mn-lt"/>
                        </a:rPr>
                        <a:t>70 associate degree and certificate programs</a:t>
                      </a:r>
                      <a:endParaRPr lang="en-US" sz="2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600" b="1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600" b="1" dirty="0" smtClean="0"/>
                        <a:t>2-yr.</a:t>
                      </a:r>
                      <a:r>
                        <a:rPr lang="en-US" sz="2600" b="1" baseline="0" dirty="0" smtClean="0"/>
                        <a:t> Community College- chartered in 1973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600" b="1" dirty="0" smtClean="0"/>
                        <a:t>143 Full-time faculty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600" b="1" dirty="0" smtClean="0"/>
                        <a:t>603 Adjunct</a:t>
                      </a:r>
                      <a:r>
                        <a:rPr lang="en-US" sz="2600" b="1" baseline="0" dirty="0" smtClean="0"/>
                        <a:t> faculty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600" b="1" baseline="0" dirty="0" smtClean="0"/>
                        <a:t>Located in Charlestown, MA (Boston)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600" b="1" dirty="0" smtClean="0">
                          <a:latin typeface="+mn-lt"/>
                        </a:rPr>
                        <a:t>Highly</a:t>
                      </a:r>
                      <a:r>
                        <a:rPr lang="en-US" sz="2600" b="1" baseline="0" dirty="0" smtClean="0">
                          <a:latin typeface="+mn-lt"/>
                        </a:rPr>
                        <a:t> diverse urban student body </a:t>
                      </a:r>
                      <a:endParaRPr lang="en-US" sz="2600" b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600" b="1" baseline="0" dirty="0" smtClean="0"/>
                        <a:t>8,927 full-time students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600" b="1" baseline="0" dirty="0" smtClean="0"/>
                        <a:t>4,577 part-time students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600" b="1" baseline="0" dirty="0" smtClean="0"/>
                        <a:t>Over 100 associate degree  and certificate programs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6015632"/>
            <a:ext cx="762000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6211966"/>
            <a:ext cx="517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Research funded by Bill &amp; Melina Gates Foundation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5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1964859"/>
            <a:ext cx="4343400" cy="744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" y="228600"/>
            <a:ext cx="85344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MITx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6.00x</a:t>
            </a:r>
            <a:r>
              <a:rPr lang="en-US" sz="2400" b="1" dirty="0" smtClean="0">
                <a:solidFill>
                  <a:srgbClr val="0070C0"/>
                </a:solidFill>
              </a:rPr>
              <a:t> Introduction to Computer Science &amp; Programming </a:t>
            </a:r>
            <a:r>
              <a:rPr lang="en-US" sz="2100" b="1" dirty="0" smtClean="0"/>
              <a:t>“…6.00x </a:t>
            </a:r>
            <a:r>
              <a:rPr lang="en-US" sz="2100" b="1" dirty="0"/>
              <a:t>is an introduction to using computation to solve real problems. </a:t>
            </a:r>
            <a:r>
              <a:rPr lang="en-US" sz="2100" b="1" dirty="0">
                <a:solidFill>
                  <a:srgbClr val="FF0000"/>
                </a:solidFill>
              </a:rPr>
              <a:t>The course is aimed at students with little or no prior programming experience </a:t>
            </a:r>
            <a:r>
              <a:rPr lang="en-US" sz="2100" b="1" dirty="0"/>
              <a:t>who have a desire (or at least a need) to understand computational approaches to problem </a:t>
            </a:r>
            <a:r>
              <a:rPr lang="en-US" sz="2100" b="1" dirty="0" smtClean="0"/>
              <a:t>solving…”  </a:t>
            </a:r>
          </a:p>
          <a:p>
            <a:r>
              <a:rPr lang="en-US" sz="2400" b="1" dirty="0" smtClean="0"/>
              <a:t>--</a:t>
            </a:r>
            <a:r>
              <a:rPr lang="en-US" sz="2000" b="1" dirty="0" smtClean="0">
                <a:latin typeface="Cambria" pitchFamily="18" charset="0"/>
              </a:rPr>
              <a:t>from </a:t>
            </a:r>
            <a:r>
              <a:rPr lang="en-US" sz="2000" b="1" dirty="0" err="1" smtClean="0">
                <a:latin typeface="Cambria" pitchFamily="18" charset="0"/>
              </a:rPr>
              <a:t>edX</a:t>
            </a:r>
            <a:r>
              <a:rPr lang="en-US" sz="2000" b="1" dirty="0" smtClean="0">
                <a:latin typeface="Cambria" pitchFamily="18" charset="0"/>
              </a:rPr>
              <a:t> course description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4864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Prerequisites:</a:t>
            </a:r>
          </a:p>
          <a:p>
            <a:r>
              <a:rPr lang="en-US" sz="1600" dirty="0" smtClean="0"/>
              <a:t>“High school algebra and a reasonable aptitude for mathematics.”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35173"/>
              </p:ext>
            </p:extLst>
          </p:nvPr>
        </p:nvGraphicFramePr>
        <p:xfrm>
          <a:off x="304800" y="2788362"/>
          <a:ext cx="8153400" cy="3779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76700"/>
                <a:gridCol w="4076700"/>
              </a:tblGrid>
              <a:tr h="3371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2"/>
                          </a:solidFill>
                        </a:rPr>
                        <a:t>MassBay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 Community 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College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Bunker Hill Community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College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7873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b="1" dirty="0" smtClean="0"/>
                        <a:t>Taught by 1 computer science instructor who created interactive online (bridge)</a:t>
                      </a:r>
                      <a:r>
                        <a:rPr lang="en-US" b="1" baseline="0" dirty="0" smtClean="0"/>
                        <a:t> tutorials</a:t>
                      </a:r>
                      <a:endParaRPr lang="en-US" b="1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="1" dirty="0" smtClean="0"/>
                        <a:t>Most students -computer science majors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="1" dirty="0" smtClean="0"/>
                        <a:t>Full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MITx</a:t>
                      </a:r>
                      <a:r>
                        <a:rPr lang="en-US" b="1" dirty="0" smtClean="0"/>
                        <a:t> 6.00x materials &amp; platform, plus:</a:t>
                      </a:r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b="1" dirty="0" smtClean="0"/>
                        <a:t>Free downloadable O’Reilly text: </a:t>
                      </a:r>
                      <a:r>
                        <a:rPr lang="en-US" b="1" i="1" dirty="0" smtClean="0">
                          <a:latin typeface="Cambria" pitchFamily="18" charset="0"/>
                        </a:rPr>
                        <a:t>Think Python</a:t>
                      </a:r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b="1" dirty="0" smtClean="0"/>
                        <a:t>Interactive tutorials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="1" dirty="0" smtClean="0"/>
                        <a:t>Course designed to keep pace with </a:t>
                      </a:r>
                      <a:r>
                        <a:rPr lang="en-US" b="1" dirty="0" err="1" smtClean="0"/>
                        <a:t>MITx</a:t>
                      </a:r>
                      <a:r>
                        <a:rPr lang="en-US" b="1" baseline="0" dirty="0" smtClean="0"/>
                        <a:t>   semester-long course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="1" dirty="0" smtClean="0"/>
                        <a:t>Co-taught by 2 IT instructors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="1" dirty="0" smtClean="0"/>
                        <a:t>Students were generally not experienced in programming or computer science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="1" dirty="0" smtClean="0"/>
                        <a:t>Only 7 weeks of original 14 weeks of </a:t>
                      </a:r>
                      <a:r>
                        <a:rPr lang="en-US" b="1" dirty="0" err="1" smtClean="0"/>
                        <a:t>MITx</a:t>
                      </a:r>
                      <a:r>
                        <a:rPr lang="en-US" b="1" dirty="0" smtClean="0"/>
                        <a:t> 6.00x material utilized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b="1" dirty="0" smtClean="0"/>
                        <a:t>85% of student grades were based on </a:t>
                      </a:r>
                      <a:r>
                        <a:rPr lang="en-US" b="1" dirty="0" err="1" smtClean="0"/>
                        <a:t>edX</a:t>
                      </a:r>
                      <a:r>
                        <a:rPr lang="en-US" b="1" dirty="0" smtClean="0"/>
                        <a:t> materials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b="1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26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 Matrix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001718"/>
              </p:ext>
            </p:extLst>
          </p:nvPr>
        </p:nvGraphicFramePr>
        <p:xfrm>
          <a:off x="1028701" y="1397000"/>
          <a:ext cx="7124699" cy="497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299"/>
                <a:gridCol w="1446725"/>
                <a:gridCol w="953551"/>
                <a:gridCol w="1783195"/>
                <a:gridCol w="1556929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Purpose/Course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Audience</a:t>
                      </a:r>
                      <a:endParaRPr lang="en-US" dirty="0"/>
                    </a:p>
                  </a:txBody>
                  <a:tcPr/>
                </a:tc>
              </a:tr>
              <a:tr h="577451">
                <a:tc>
                  <a:txBody>
                    <a:bodyPr/>
                    <a:lstStyle/>
                    <a:p>
                      <a:r>
                        <a:rPr lang="en-US" dirty="0" smtClean="0"/>
                        <a:t>Tri-C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https://tric.coursesites.com/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Coursesites</a:t>
                      </a:r>
                      <a:r>
                        <a:rPr lang="en-US" dirty="0" smtClean="0"/>
                        <a:t>/ Blackboard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Dev. Ed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/>
                </a:tc>
              </a:tr>
              <a:tr h="864253">
                <a:tc>
                  <a:txBody>
                    <a:bodyPr/>
                    <a:lstStyle/>
                    <a:p>
                      <a:r>
                        <a:rPr lang="en-US" dirty="0" smtClean="0"/>
                        <a:t>UT</a:t>
                      </a:r>
                      <a:r>
                        <a:rPr lang="en-US" baseline="0" dirty="0" smtClean="0"/>
                        <a:t> Arlington</a:t>
                      </a:r>
                    </a:p>
                    <a:p>
                      <a:r>
                        <a:rPr lang="en-US" dirty="0" smtClean="0">
                          <a:hlinkClick r:id="rId3"/>
                        </a:rPr>
                        <a:t>https://learn.canvas.net/courses/83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Canvas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RN-BSN Program test drive, 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Nurses, Providers</a:t>
                      </a:r>
                      <a:endParaRPr lang="en-US" dirty="0"/>
                    </a:p>
                  </a:txBody>
                  <a:tcPr/>
                </a:tc>
              </a:tr>
              <a:tr h="577451">
                <a:tc>
                  <a:txBody>
                    <a:bodyPr/>
                    <a:lstStyle/>
                    <a:p>
                      <a:r>
                        <a:rPr lang="en-US" dirty="0" smtClean="0"/>
                        <a:t>SJSU</a:t>
                      </a:r>
                    </a:p>
                    <a:p>
                      <a:r>
                        <a:rPr lang="en-US" dirty="0" smtClean="0">
                          <a:hlinkClick r:id="rId4"/>
                        </a:rPr>
                        <a:t>http://mooc.hyperlib.sjsu.edu/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 Press &amp; Buddy 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</a:t>
                      </a:r>
                      <a:r>
                        <a:rPr lang="en-US" baseline="0" dirty="0" smtClean="0"/>
                        <a:t> Professionals</a:t>
                      </a:r>
                      <a:endParaRPr lang="en-US" dirty="0"/>
                    </a:p>
                  </a:txBody>
                  <a:tcPr/>
                </a:tc>
              </a:tr>
              <a:tr h="577451">
                <a:tc>
                  <a:txBody>
                    <a:bodyPr/>
                    <a:lstStyle/>
                    <a:p>
                      <a:r>
                        <a:rPr lang="en-US" dirty="0" smtClean="0"/>
                        <a:t>Mass 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SMOOC Blend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 Computer Programming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 &amp; IT undergrads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1" y="6356350"/>
            <a:ext cx="7124699" cy="365125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Annual QM Conference               "Many Shades of MOOC”                  October 1-4,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03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you </a:t>
            </a:r>
            <a:r>
              <a:rPr lang="en-US" dirty="0" err="1" smtClean="0"/>
              <a:t>MOOC’ed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Designed/Developed?</a:t>
            </a:r>
          </a:p>
          <a:p>
            <a:pPr lvl="1"/>
            <a:r>
              <a:rPr lang="en-US" dirty="0" smtClean="0"/>
              <a:t>Taught?</a:t>
            </a:r>
          </a:p>
          <a:p>
            <a:pPr lvl="1"/>
            <a:r>
              <a:rPr lang="en-US" dirty="0" smtClean="0"/>
              <a:t>Taken?</a:t>
            </a:r>
          </a:p>
          <a:p>
            <a:r>
              <a:rPr lang="en-US" dirty="0" smtClean="0"/>
              <a:t>Discuss (2 minutes, be quick!)with </a:t>
            </a:r>
            <a:r>
              <a:rPr lang="en-US" dirty="0"/>
              <a:t>a </a:t>
            </a:r>
            <a:r>
              <a:rPr lang="en-US" dirty="0" smtClean="0"/>
              <a:t>neighbor</a:t>
            </a:r>
          </a:p>
          <a:p>
            <a:pPr lvl="1"/>
            <a:r>
              <a:rPr lang="en-US" b="1" i="1" dirty="0"/>
              <a:t>C</a:t>
            </a:r>
            <a:r>
              <a:rPr lang="en-US" b="1" i="1" dirty="0" smtClean="0"/>
              <a:t>hallenges</a:t>
            </a:r>
            <a:r>
              <a:rPr lang="en-US" dirty="0" smtClean="0"/>
              <a:t> experienced </a:t>
            </a:r>
            <a:r>
              <a:rPr lang="en-US" dirty="0"/>
              <a:t>or observed </a:t>
            </a:r>
            <a:endParaRPr lang="en-US" dirty="0" smtClean="0"/>
          </a:p>
          <a:p>
            <a:pPr lvl="1"/>
            <a:r>
              <a:rPr lang="en-US" dirty="0"/>
              <a:t> </a:t>
            </a:r>
            <a:r>
              <a:rPr lang="en-US" dirty="0" smtClean="0"/>
              <a:t>What worked </a:t>
            </a:r>
            <a:r>
              <a:rPr lang="en-US" dirty="0"/>
              <a:t>particularly </a:t>
            </a:r>
            <a:r>
              <a:rPr lang="en-US" dirty="0" smtClean="0"/>
              <a:t>well?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1" y="6356350"/>
            <a:ext cx="7124699" cy="365125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Annual QM Conference               "Many Shades of MOOC”                  October 1-4,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71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Presenters?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questions about challenges and/or success?</a:t>
            </a:r>
          </a:p>
          <a:p>
            <a:r>
              <a:rPr lang="en-US" dirty="0" smtClean="0"/>
              <a:t>What are YOUR questions for the presenters?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1" y="6356350"/>
            <a:ext cx="7124699" cy="365125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Annual QM Conference               "Many Shades of MOOC”                  October 1-4,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58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 &amp; Next Steps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1" y="6356350"/>
            <a:ext cx="7124699" cy="365125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Annual QM Conference               "Many Shades of MOOC”                  October 1-4,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49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46314" y="285524"/>
            <a:ext cx="8229600" cy="8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US" sz="3600" kern="0" dirty="0" smtClean="0">
                <a:solidFill>
                  <a:srgbClr val="000000"/>
                </a:solidFill>
                <a:latin typeface="Arial"/>
              </a:rPr>
              <a:t>Results &amp; Next Steps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71645"/>
              </p:ext>
            </p:extLst>
          </p:nvPr>
        </p:nvGraphicFramePr>
        <p:xfrm>
          <a:off x="446314" y="1447800"/>
          <a:ext cx="7554687" cy="219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158"/>
                <a:gridCol w="894802"/>
                <a:gridCol w="1150459"/>
                <a:gridCol w="1070212"/>
                <a:gridCol w="1070922"/>
                <a:gridCol w="1070212"/>
                <a:gridCol w="1070922"/>
              </a:tblGrid>
              <a:tr h="922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Course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Enrolled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Completed Survey (started course)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Completed Level 1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Completed level 2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Completed Level 3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Completed Level 4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</a:tr>
              <a:tr h="302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March 2013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138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</a:tr>
              <a:tr h="302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April 2013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175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</a:tr>
              <a:tr h="302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May 2013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522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280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152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81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</a:tr>
              <a:tr h="302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June 2013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537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152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69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58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4994"/>
              </p:ext>
            </p:extLst>
          </p:nvPr>
        </p:nvGraphicFramePr>
        <p:xfrm>
          <a:off x="446314" y="3810000"/>
          <a:ext cx="6801271" cy="219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462"/>
                <a:gridCol w="979607"/>
                <a:gridCol w="1259494"/>
                <a:gridCol w="1609354"/>
                <a:gridCol w="1609354"/>
              </a:tblGrid>
              <a:tr h="922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Course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Enrolled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Completed Survey (started course)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Completion rate enrolled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Completion rate Participated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</a:tr>
              <a:tr h="302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March 2013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138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10.87%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12.5%</a:t>
                      </a:r>
                      <a:endParaRPr lang="en-US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</a:tr>
              <a:tr h="302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April 2013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175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10.86 %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17.59%</a:t>
                      </a:r>
                      <a:endParaRPr lang="en-US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</a:tr>
              <a:tr h="302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May 2013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522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280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10.54 %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19.64 %</a:t>
                      </a:r>
                      <a:endParaRPr lang="en-US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</a:tr>
              <a:tr h="302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June 2013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537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301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10.81%</a:t>
                      </a:r>
                      <a:endParaRPr lang="en-U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19.27</a:t>
                      </a:r>
                      <a:endParaRPr lang="en-US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155" marR="601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23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338825"/>
              </p:ext>
            </p:extLst>
          </p:nvPr>
        </p:nvGraphicFramePr>
        <p:xfrm>
          <a:off x="685800" y="998041"/>
          <a:ext cx="7576819" cy="5614154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3124200"/>
                <a:gridCol w="914400"/>
                <a:gridCol w="905457"/>
                <a:gridCol w="1340588"/>
                <a:gridCol w="1292174"/>
              </a:tblGrid>
              <a:tr h="1075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MassBay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Bunker Hill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Community College Totals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Fall 2012 Global MOOC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29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% of students with scores </a:t>
                      </a:r>
                      <a:r>
                        <a:rPr lang="en-US" sz="2000" b="1" dirty="0" smtClean="0">
                          <a:effectLst/>
                        </a:rPr>
                        <a:t>between </a:t>
                      </a:r>
                      <a:r>
                        <a:rPr lang="en-US" sz="2000" b="1" dirty="0">
                          <a:effectLst/>
                        </a:rPr>
                        <a:t>90-100% (A grade)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39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9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28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37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29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% of students with scores </a:t>
                      </a:r>
                      <a:r>
                        <a:rPr lang="en-US" sz="2000" b="1" dirty="0" smtClean="0">
                          <a:effectLst/>
                        </a:rPr>
                        <a:t>between </a:t>
                      </a:r>
                      <a:r>
                        <a:rPr lang="en-US" sz="2000" b="1" dirty="0">
                          <a:effectLst/>
                        </a:rPr>
                        <a:t>80-90% (B grade)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44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64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52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23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29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% of students with scores </a:t>
                      </a:r>
                      <a:r>
                        <a:rPr lang="en-US" sz="2000" b="1" dirty="0" smtClean="0">
                          <a:effectLst/>
                        </a:rPr>
                        <a:t>between </a:t>
                      </a:r>
                      <a:r>
                        <a:rPr lang="en-US" sz="2000" b="1" dirty="0">
                          <a:effectLst/>
                        </a:rPr>
                        <a:t>90-100% (C grade)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11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9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10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9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19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% of students with scores below-70%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6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18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10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31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Overall ‘pass’ mid term rate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82%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90%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59%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Number  of students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11,645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152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MBCC </a:t>
            </a:r>
            <a:r>
              <a:rPr lang="e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BHCC Student Performance </a:t>
            </a:r>
            <a:endParaRPr lang="en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MITx </a:t>
            </a:r>
            <a:r>
              <a:rPr lang="e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6.00x </a:t>
            </a:r>
            <a:r>
              <a:rPr lang="e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Mid-term Examination 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28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204"/>
          <p:cNvGraphicFramePr/>
          <p:nvPr>
            <p:extLst>
              <p:ext uri="{D42A27DB-BD31-4B8C-83A1-F6EECF244321}">
                <p14:modId xmlns:p14="http://schemas.microsoft.com/office/powerpoint/2010/main" val="1111064773"/>
              </p:ext>
            </p:extLst>
          </p:nvPr>
        </p:nvGraphicFramePr>
        <p:xfrm>
          <a:off x="381000" y="914401"/>
          <a:ext cx="8053551" cy="529144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38600"/>
                <a:gridCol w="1610907"/>
                <a:gridCol w="1372793"/>
                <a:gridCol w="1031251"/>
              </a:tblGrid>
              <a:tr h="880728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dirty="0"/>
                        <a:t> </a:t>
                      </a:r>
                    </a:p>
                  </a:txBody>
                  <a:tcPr marL="91425" marR="91425" marT="91425" marB="91425"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en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MassBay</a:t>
                      </a:r>
                    </a:p>
                  </a:txBody>
                  <a:tcPr marL="91425" marR="91425" marT="91425" marB="91425"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en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Bunker Hill</a:t>
                      </a:r>
                    </a:p>
                  </a:txBody>
                  <a:tcPr marL="91425" marR="91425" marT="91425" marB="91425"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en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marL="91425" marR="91425" marT="91425" marB="91425"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347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200" b="1" dirty="0"/>
                        <a:t> # of students at </a:t>
                      </a:r>
                      <a:r>
                        <a:rPr lang="en" sz="2200" b="1" dirty="0" smtClean="0"/>
                        <a:t>course start</a:t>
                      </a:r>
                      <a:endParaRPr lang="en" sz="2200" b="1" dirty="0"/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400" b="1" dirty="0"/>
                        <a:t>21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400" b="1" dirty="0"/>
                        <a:t>19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400" b="1"/>
                        <a:t>40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347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200" b="1" dirty="0"/>
                        <a:t># of students sitting for mid-term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400" b="1" dirty="0"/>
                        <a:t>18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400" b="1" dirty="0"/>
                        <a:t>11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400" b="1" dirty="0"/>
                        <a:t>29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905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800" b="1" dirty="0">
                          <a:solidFill>
                            <a:srgbClr val="FF0000"/>
                          </a:solidFill>
                        </a:rPr>
                        <a:t>Mid-course retention rate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800" b="1" dirty="0">
                          <a:solidFill>
                            <a:srgbClr val="FF0000"/>
                          </a:solidFill>
                        </a:rPr>
                        <a:t>86%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800" b="1" dirty="0">
                          <a:solidFill>
                            <a:srgbClr val="FF0000"/>
                          </a:solidFill>
                        </a:rPr>
                        <a:t>58%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800" b="1" dirty="0">
                          <a:solidFill>
                            <a:srgbClr val="FF0000"/>
                          </a:solidFill>
                        </a:rPr>
                        <a:t>73%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347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200" b="1" dirty="0"/>
                        <a:t> # of students </a:t>
                      </a:r>
                      <a:r>
                        <a:rPr lang="en" sz="2200" b="1" dirty="0" smtClean="0"/>
                        <a:t>completing </a:t>
                      </a:r>
                      <a:r>
                        <a:rPr lang="en" sz="2200" b="1" dirty="0"/>
                        <a:t>the course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400" b="1" dirty="0" smtClean="0"/>
                        <a:t>18</a:t>
                      </a:r>
                      <a:endParaRPr lang="en" sz="2400" b="1" dirty="0"/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400" b="1" dirty="0"/>
                        <a:t>10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400" b="1" dirty="0"/>
                        <a:t>26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126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800" b="1" dirty="0">
                          <a:solidFill>
                            <a:srgbClr val="FF0000"/>
                          </a:solidFill>
                        </a:rPr>
                        <a:t>Final retention rate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800" b="1" dirty="0" smtClean="0">
                          <a:solidFill>
                            <a:srgbClr val="FF0000"/>
                          </a:solidFill>
                        </a:rPr>
                        <a:t>86%</a:t>
                      </a:r>
                      <a:endParaRPr lang="en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800" b="1" dirty="0">
                          <a:solidFill>
                            <a:srgbClr val="FF0000"/>
                          </a:solidFill>
                        </a:rPr>
                        <a:t>53%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2800" b="1" dirty="0">
                          <a:solidFill>
                            <a:srgbClr val="FF0000"/>
                          </a:solidFill>
                        </a:rPr>
                        <a:t>65%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337009"/>
            <a:ext cx="8613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MBCC / BHCC Course Enrollment &amp; Retention Rates</a:t>
            </a:r>
            <a:endParaRPr lang="en-US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785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different </a:t>
            </a:r>
            <a:r>
              <a:rPr lang="en-US" dirty="0"/>
              <a:t>approaches to MOOCs based on </a:t>
            </a:r>
            <a:r>
              <a:rPr lang="en-US" dirty="0" smtClean="0"/>
              <a:t>purpose, audience, </a:t>
            </a:r>
            <a:r>
              <a:rPr lang="en-US" dirty="0"/>
              <a:t>and </a:t>
            </a:r>
            <a:r>
              <a:rPr lang="en-US" dirty="0" smtClean="0"/>
              <a:t>design 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Generate </a:t>
            </a:r>
            <a:r>
              <a:rPr lang="en-US" dirty="0"/>
              <a:t>ideas for developing MOOCs for different audiences </a:t>
            </a:r>
          </a:p>
          <a:p>
            <a:r>
              <a:rPr lang="en-US" dirty="0" smtClean="0"/>
              <a:t>Discuss challenges and successes of MOOCs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06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19" y="0"/>
            <a:ext cx="8229600" cy="2057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 </a:t>
            </a:r>
            <a:endParaRPr lang="en-US" sz="3600" b="1" dirty="0"/>
          </a:p>
        </p:txBody>
      </p:sp>
      <p:pic>
        <p:nvPicPr>
          <p:cNvPr id="1026" name="Picture 1" descr="Description: MassBay 50th Anniversary Logo Blue and G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09" y="3356943"/>
            <a:ext cx="2104399" cy="10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09" y="3326002"/>
            <a:ext cx="2886854" cy="1050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319" y="5003985"/>
            <a:ext cx="7705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2000" dirty="0"/>
              <a:t>C</a:t>
            </a:r>
            <a:r>
              <a:rPr lang="en-US" sz="2000" dirty="0" smtClean="0"/>
              <a:t>ourse </a:t>
            </a:r>
            <a:r>
              <a:rPr lang="en-US" sz="2000" dirty="0"/>
              <a:t>will be reconstructed on </a:t>
            </a:r>
            <a:r>
              <a:rPr lang="en-US" sz="2000" dirty="0" err="1"/>
              <a:t>edX</a:t>
            </a:r>
            <a:r>
              <a:rPr lang="en-US" sz="2000" dirty="0"/>
              <a:t> platform (free to download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000" dirty="0" smtClean="0"/>
              <a:t> </a:t>
            </a:r>
            <a:r>
              <a:rPr lang="en-US" sz="2000" dirty="0"/>
              <a:t>W</a:t>
            </a:r>
            <a:r>
              <a:rPr lang="en-US" sz="2000" dirty="0" smtClean="0"/>
              <a:t>ill </a:t>
            </a:r>
            <a:r>
              <a:rPr lang="en-US" sz="2000" dirty="0"/>
              <a:t>run again in Spring 2014 and managed at </a:t>
            </a:r>
            <a:r>
              <a:rPr lang="en-US" sz="2000" dirty="0" err="1" smtClean="0"/>
              <a:t>MassBay</a:t>
            </a:r>
            <a:endParaRPr lang="en-US" sz="2000" dirty="0"/>
          </a:p>
          <a:p>
            <a:pPr marL="342900" indent="-342900">
              <a:buFont typeface="Wingdings" charset="2"/>
              <a:buChar char="²"/>
            </a:pPr>
            <a:r>
              <a:rPr lang="en-US" sz="2000" dirty="0" smtClean="0"/>
              <a:t> </a:t>
            </a:r>
            <a:r>
              <a:rPr lang="en-US" sz="2000" dirty="0"/>
              <a:t>How much of the </a:t>
            </a:r>
            <a:r>
              <a:rPr lang="en-US" sz="2000" dirty="0" err="1"/>
              <a:t>edX</a:t>
            </a:r>
            <a:r>
              <a:rPr lang="en-US" sz="2000" dirty="0"/>
              <a:t> content will be used?  </a:t>
            </a:r>
            <a:r>
              <a:rPr lang="en-US" sz="2000" dirty="0" smtClean="0"/>
              <a:t>TBD</a:t>
            </a:r>
            <a:r>
              <a:rPr lang="en-US" sz="2000" dirty="0"/>
              <a:t> 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89" y="1981200"/>
            <a:ext cx="6174511" cy="1254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293" y="3589799"/>
            <a:ext cx="70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85056" y="3605270"/>
            <a:ext cx="109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843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Questions?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1" y="3189949"/>
            <a:ext cx="4678135" cy="285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1" y="6356350"/>
            <a:ext cx="7124699" cy="365125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Annual QM Conference               "Many Shades of MOOC”                  October 1-4,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6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1" y="6356350"/>
            <a:ext cx="7124699" cy="365125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Annual QM Conference               "Many Shades of MOOC”                  October 1-4,  2013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8701" y="1878042"/>
            <a:ext cx="6934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Danielle </a:t>
            </a:r>
            <a:r>
              <a:rPr lang="en-US" b="1" dirty="0" err="1"/>
              <a:t>Budzick</a:t>
            </a:r>
            <a:r>
              <a:rPr lang="en-US" b="1" dirty="0"/>
              <a:t>, </a:t>
            </a:r>
            <a:r>
              <a:rPr lang="en-US" u="sng" dirty="0">
                <a:hlinkClick r:id="rId3"/>
              </a:rPr>
              <a:t>danielle.budzick@tri-c.edu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District Director, Innovative Learning Design &amp; Quality</a:t>
            </a:r>
            <a:br>
              <a:rPr lang="en-US" dirty="0"/>
            </a:br>
            <a:r>
              <a:rPr lang="en-US" i="1" dirty="0"/>
              <a:t>Cuyahoga Community </a:t>
            </a:r>
            <a:r>
              <a:rPr lang="en-US" i="1" dirty="0" smtClean="0"/>
              <a:t>College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b="1" dirty="0"/>
              <a:t>Sue </a:t>
            </a:r>
            <a:r>
              <a:rPr lang="en-US" b="1" dirty="0" err="1"/>
              <a:t>Alman</a:t>
            </a:r>
            <a:r>
              <a:rPr lang="en-US" dirty="0"/>
              <a:t>, </a:t>
            </a:r>
            <a:r>
              <a:rPr lang="en-US" u="sng" dirty="0">
                <a:hlinkClick r:id="rId4"/>
              </a:rPr>
              <a:t>alman.sjsu@gmail.com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Lecturer, </a:t>
            </a:r>
            <a:r>
              <a:rPr lang="en-US" i="1" dirty="0"/>
              <a:t>San Jose State </a:t>
            </a:r>
            <a:r>
              <a:rPr lang="en-US" i="1" dirty="0" smtClean="0"/>
              <a:t>University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b="1" dirty="0"/>
              <a:t>Linda M. Grisham,</a:t>
            </a:r>
            <a:r>
              <a:rPr lang="en-US" dirty="0"/>
              <a:t> Ph.D., </a:t>
            </a:r>
            <a:r>
              <a:rPr lang="en-US" u="sng" dirty="0">
                <a:hlinkClick r:id="rId5"/>
              </a:rPr>
              <a:t>lgrisham@massbay.edu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Director, Center for Teaching, Learning, and Technology Innovation, </a:t>
            </a:r>
            <a:r>
              <a:rPr lang="en-US" i="1" dirty="0"/>
              <a:t>Massachusetts Bay Community College</a:t>
            </a:r>
            <a:r>
              <a:rPr lang="en-US" dirty="0"/>
              <a:t> 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r>
              <a:rPr lang="en-US" b="1" dirty="0"/>
              <a:t>Beth Mancini,</a:t>
            </a:r>
            <a:r>
              <a:rPr lang="en-US" dirty="0"/>
              <a:t> Ph.D., </a:t>
            </a:r>
            <a:r>
              <a:rPr lang="en-US" u="sng" dirty="0">
                <a:hlinkClick r:id="rId6"/>
              </a:rPr>
              <a:t>mancini@uta.edu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Professor, Associate Dean and Chair, Undergraduate Nursing Programs, </a:t>
            </a:r>
            <a:r>
              <a:rPr lang="en-US" i="1" dirty="0"/>
              <a:t>University of Texas at Arlington College of Nursing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46314" y="285524"/>
            <a:ext cx="8229600" cy="8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US" sz="3600" kern="0" dirty="0" smtClean="0">
                <a:solidFill>
                  <a:srgbClr val="000000"/>
                </a:solidFill>
                <a:latin typeface="Cambria" pitchFamily="18" charset="0"/>
                <a:ea typeface="Adobe Myungjo Std M" pitchFamily="18" charset="-128"/>
                <a:cs typeface="Calibri" pitchFamily="34" charset="0"/>
              </a:rPr>
              <a:t>Approach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8" t="24823" r="8993" b="5498"/>
          <a:stretch/>
        </p:blipFill>
        <p:spPr bwMode="auto">
          <a:xfrm>
            <a:off x="734290" y="1939389"/>
            <a:ext cx="608499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50658" y="718351"/>
            <a:ext cx="11624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BBE0E3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Arial" charset="0"/>
                <a:ea typeface="ＭＳ Ｐゴシック" charset="-128"/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7350658" y="1828800"/>
            <a:ext cx="11015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BBE0E3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Arial" charset="0"/>
                <a:ea typeface="ＭＳ Ｐゴシック" charset="-128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1114" y="2971800"/>
            <a:ext cx="11015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BBE0E3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Arial" charset="0"/>
                <a:ea typeface="ＭＳ Ｐゴシック" charset="-128"/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82717" y="4136832"/>
            <a:ext cx="10374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BBE0E3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Arial" charset="0"/>
                <a:ea typeface="ＭＳ Ｐゴシック" charset="-128"/>
              </a:rPr>
              <a:t>C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8" t="26277" r="35728" b="68308"/>
          <a:stretch/>
        </p:blipFill>
        <p:spPr bwMode="auto">
          <a:xfrm>
            <a:off x="228600" y="1441627"/>
            <a:ext cx="3943350" cy="99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JEAlwMBIgACEQEDEQH/xAAcAAABBQEBAQAAAAAAAAAAAAAHAAQFBggDAQL/xABKEAABAwMBBAUHCAcGBQUAAAABAgMEAAURBgcSITETQVFhsSIycYGRocEUFUJSYnJz0SMkMzSSsuE1NkNTwvAWJWOC0hdFVHSi/8QAGQEBAAMBAQAAAAAAAAAAAAAAAAEDBAIF/8QALREBAAEDAgIIBgMAAAAAAAAAAAECAxESMQQhExQyQlFhgaEVIjNBcZEFsdH/2gAMAwEAAhEDEQA/ADjXmRTG5XWPb0J6XeUtQyltA8o/lUI9qtaQSYrbac8FLe/oKyXuO4ezVprq5raLNdcZphaaVUWRrtpnO/Kt7XpdB+NRknaXCRzvEQH/AKYz+dU/ErXdiZ9Jd9Wr++P2JteZ7KD0jajAScfO0lfcyyTn3VGSNqMRSilKLo//ANwA9hV8Kderns2avaDoKY3rgc94AZUQPTXJyZFaGXJDKR3rAoBObRSvPQ2dw/iyR4BNNl6+uR/Y2yI139Io/CnWOLns2f3VB0dmN6/YfXLzbUc5jZ+75XhXBWoLcg8HVr+6g0Al6zv7h8lUZv0NZ8TTRzUeoH+JuSkdzaEj4U1fyFXdpj1mTHDx95loNepoafNaeUfQB8abr1SkebDXjtU4BWenLhd3QelusxXcHCnwpo6HHDl6Q6s9e+4o06Hjp3uRH4hOuxG1M/toKTrQtg73yNnH13t78qjJO0SI3npbpb2/ukH4mgUmEypQ3W0qUeQCck07RZpi07ybfJ3frllQT7SMe+nU+IntXp9IiEdLbjaiBWkbULen/wB5B/CbJ+FRkjanAGd2VcHT9lBSD7aHSrW+jz0tt/fcT+dcFxd3O+6yOBI8rOafDontXKp9f8OsY2pgRYO0+E7ObbWbhH31AB1xeUg56xngKIVlhtXW9t3V95z5ZHRjdSfJWk8Af99+MbxzmyY0AlSQpKuB5VoPZnK6aPAVxPSwgePqqqbXVL9vo5nTVMxMTOftu719Lbq1RGYEFIwKVe0q9ZkCPand5cCFcJEVRS8XUsJXjzBnGR7TQPWlpSlOSVha1HipZyT6SaNu19netN1B+ipDnowRQlYutwZbSmPNdaSngOiwg+0YJ9ded/Hx9SZ31S08RM4p/BqxAeeSFRYT7oPIssqWPaBT1FjuBG8YD+72qRjHtrk5cJ7u8VzZS1faeUSffRI0zpTQFzcisSL5Il3B9IPRrVueVjJSOHxr0WZREWSXu5WIzaT/AJklvwzmuotaElIcuUBKeZ3Xt/HpAFHqNs20nGAHzUh0pH+KtSs++qldtV6Sst2k22PpGNIEVwtLcU22AVDnjIJ55HHHKgGwh2wKSF3lo8P8KO4rj692uoYtSCQZU17sLcdKP5lUYtNap0rqNYt/zWzEfcGEsPsN7rncCOB9FdtRbO7HPirVBjiDKHFKmB5Oe9PIigDC/mtP7KLOV3uSEJ9wQfGvoSIo4ItrJJ61urV8fhX3cbc/bJ78GWgJeYVuqxxB7CPSMGvIa22ZLTr7CZDSFZU0s4Cx2UDy0RJ14khm02qO4rIG8lnKUd5USQK+ryu5WS7Sba64wh6OpKVKaYQAcpCuHD7VG7RNwh3OwsyLfEEVoZQWgBhJHPiOdCvawwGtZvqAA6VhpfuI/wBNBU3bncnE7puEsJ+oh5SE/wAIwKj3kdIvfcytf1lcTTxSK5qTQM1I4cq5LTz4U8UmuSkUDF5PkkcqMmyCUV22zZ84Ica/hKh/poROIyDRI2QvbsSEgnzJq0e0g/6qw8dHK3V4VQus96PIbxSrzNKtucKQz2rM9JFujaebkMn3f0oDteUhJ7hWiNpDO+vH+dEWj2Z/8qztE4tIz9WsXCxpvXY88+y+7zooOECnMd9UN5qU2cKYWl0HlgpIPwrkhNdVNhbS0n6SSK3KGtQeAPdWddfNdFre9JH/AMgK9qEn40frQ+ZNphP54ux0Lz6Ug0HNrMVLWr1OpTjpo6FHvIyPgPZQU1krbWlxpRS4hQUkjmkjka0lp+f86WKBOIwZEdC1DsJHH35rOLaMqASklR4AAcSeqtB6fb+Y9K29mZkLYjICwOZVjkO/NAOdrcNtq9RHm0JSpxkhRH0t08PdVHCKtevbw1ebugtFCm47e5vJVkFROTjuHLPXVdCRigJ2x14/NM9gngiQFAekf0qH2xRwLvCfA4uMFJPbg/1p5sj3kS7g2eGW0KwfTUhtSs865CA5AiuPlvfCw2M4BxigEKkVzUirDbtM3a6B8wohX0C9xzKgMK7O+nTOhL46y866w3HS1vb3TOAchnNBT1pritPGrHEsrEm0vT13iEwptCyIy8lxwpGcAcMZ7ePOuLtttKLGmYq95nFveEFLHmq3sYKs9nGgrbiM5HdVu2Yv9F0qT9CYhXqO7+VMJrGm0WQKiSZ67ooIPRuIAbRx8oZA491fOh3ejkz0Z6kq8aycZGbWfCY/tbZnFTSdKvhhYcZQ4OS0hXtFKtW6qVT2hN5bgr+0tB9YH5UA7Dpu73n5V81QHJKI75bWpBAAOe/urQm0FP8AyhlfWh8e8EVnV6RLh3K4MRZclhsyVKUhl5SAo9pAPHgazW4xxFfnELavpwl7LpO8XeG9MgsNqjsrUhS1OBIykZOO2u9u02ubZ3Ll8429ltKVENOu4dUU9W7iq+2pQSEhRCewHhXdoDOcca1KmkNDPdPo+zrzn9VQD6hiozW2krdfJTE2fcjCDSNzknCuOeuvnZVIQ9pFhAOS0tSVDsOTUFtmYWTa3yrLYK0bvVvcDn2UEzpbTukocpLsGY1OlIPkqceCt1XaE8s1M6jsr13DLaZSmo6V7zzWMh4Y80nPAUCEDr66IWz3Vb7ElFruT6nI7vBlx1RJbV1DJ6j7qDjf4j1knxJyLBEajNBSDglbbhUDjeBGQezPtqFXeZJuiLiw1HYdQkIShtsbmMdnXmjTcIMe4Q3Y0lAU24kpPaM9lBa625y2XB6I7xLasJI609X++6gtGhbxJn6pW5PcC3XYpbSQkAeSc/nVu1bNj262JmSQ+sNOp3GmXCjfVx4Ejq5n1VQdADd1PGO7nKFj0eSeNXbaEz0ulZR621IX7FDPuzQVNnaTIZ3UptUZMcHzELI4d3DFXuw3uFf4RkQlHh5LjaxhSD2EUEFJ58/bUxoe4uWzU0TdUQ1IV0Lg6iDy99BObTtKMssqvFvaQ0lP7dCBgH7XcaF6xWlbrGbmW2XFeAU26ypCgrsIrNq07uU5zg4oGixzwOdOtLLCLy+j68fwNcFivLMror+z2rQtHx+FVX4zamHVHahpixudLZ4Tn1mEeFe0y0a702mYCuxvd9hIpV3RzpiXM7uGukb+nJB+opKvfWb72nc1BO7FLCh/CP61pnVzXS6auKf+iVezjWa9RjF7K+pbST41VjF7Pk77mHBFOG6bI505bq9wLuxOStcS5RlHyEKbWkfe3s+FSO2Jre0/CdA8ycne+6UL+OKrmxXpE3iacHolxwgkct4HPtxV62jwVT9JS0tp3ltFLwH3Tk+7NAE2xjlTptamgHEnBSd4dxFNmznjz6+FTWm7U9ebmzEZQSknedV1IT15oDnHUVsNqUOJQCaFOtkJ/wCKZxSSSSjPd5CeVFKVJZgxFOukJbQnjQcus75wuT8kHKFK8nvHb6+froHOnXlRrzDUkkbzqUnHYSM0TdVMfKdO3BocyyT7OPwoW2Z3o7tDWDjdeSRw6waMai24koJSUnyVDOc91AAljOD219W1C13aGhoEuF9sJx25FWy+aFubMtw29AkxlKJR5QCkjsI+NO9OabbsUlF2v8llpbIJaYSreIOMZPv4UFz1PM+RWCa4FBDimlIbJ+sRgH0Dn6BWeXAASE5x1Z51ddb6xVfiY0NCmoaFcyfKX3mqU4AB3UDddNo6+iusNY/zMe0EU5X10xfVuPx1g+a6k++uaozEpjdonZw70ul2vsOrT78/GlUdskf6SyTGyfMlZHoKE/EGlUWuxBVut90a6a2S2vrsrT7Qay9qT9/jL+s0R7D/AFrVSk7ySntGKyzqlsNzWEqVupQ642TjOMGuao+eJTGxkjnUrZbc/dpyIkVTSXFAnLqt1IA58aZttW4AFU91Xc3GOfeoU5QbUnj/AMxc9bbf/lVrkWtCptWjoUgXO6Q1yX1b/wChXv4SBjHD/fGrMrWmnlNIX8vbUhQznHj2UBUSIQ82CpXe5IOfcBTpueyBhMCLntXvE+NAR1ubP3lLkOM9Ccn9GFnyj3BJNfQ11ZrXGLFht6GwD2boPpzg+NDxq5OI/ZxoiO8R0nHtpwm7zgRuyejIGB0TaUeAoJ25ahvGofIXvrZJyGWGyU+vHOmIhSwSFR3E9u8MeNMXLhKeOXpchz77qj8a+C8DxKgfTQSqIz7akrJaTg5G84n86cJmz21qWLohG8cn9JkZ9GKgjJQBxWK4rmsjgXE91BZV3aUAA7es46moxUf/ANBNRMyWxIOZEqdIJ61BKR7Mmo0yAseQlavupJ+Fc1LdxwjvekoxUBwt2GkYEZ5R6iXceAps5JZSfJhNg/aWo/Gm61Pcf0OPSoU3WXlHASkf91MwOzsrjlLEdPXwbz45qKujylIyd0Y4+SgJ8KdKafX9NCfVXwi3KfdShSlOqJ4IQnmfVxqNUJwMGxh/eTdGu3ol/wA39KVTGzDTsiy2x6ROTuSZZSej620DkD38T7qVKIxBO66HgM1mjaJb3mb5OZSgBTUtbgHalWSMe0Vpeq3qvRtv1IEOPFTEpA3UvtgZI7D2ilUESzOyXMYLT3D7B4U6b6X6LK/TRhb2R+V+ku6QPsR/60+Z2T24YL9yluHsCUpHhTNXgcgYbQ+eO4E+lYrull4jJdYT6So+Ao3sbMdPNY30ynfvPEeFSDOg9NM8rU0s9rhKvE0+Y5AMlCR58zh2Ns5/mUK6JXDT/jSVHs8hP51oRnTNjYwWrTCBHWWUnxp8zDjRx+rx2W/uNhPhUYq8Tkz2xGU9+wtFxkd+8s+CakWbDdXQCzpd0jqLpWfFQo9YwOGKWKaJ8TIJtaN1M75lkgs9622zj+Iqp6zoDVy+b8GOOxK93H8KKMFKmiDIUt7L7y7+93xpHbuBa/iKdtbJWOBk3d9w9e40B4k0S6VTogzKiM7LLGjHSPTHD3rA+FPmdnWmm/OhLcP2nVfnVtpVOmDKBY0bpxjzLNEP4iN/xzUlFtkCHgxIMZgj/KZSnwFPKVMQh4KVe0qkKlQxh7Up81KlQ9MPPpTjeLTxVu57cIp3A2ntfODUO92iTbelICXFnIHpBA4d9AQ6VUnWWrJ1k1JaLbFbZLMwp6RS0kqGVhPD21dhQKlSpUCpV4apFh1dPuO0C6afebYEWK06ttSQd87q20jPV9M0F4pV4eVUq36snSdpE7Ti22PkcdBKVAHfyENq4+tZ91BdqVeA5Fe0CpUqVAqVKlQKlSpUCpUPtoutblpm6RIsFqOtDzBcV0oJOd4jqNKgpWzvViNNMTkLtsuZ8oWhW9HAO7gEddferr+xri5W6DLZFniJKwt+UTvFKsA9XDlw76+dm+s7Tphiei5B9xUhxCkdAlKgAAeeSO2n2t9Y27WUBq1WK2SJEkuhe8ttO8kDqSATz5HOBigk9pnHXOmSniCUYx+KKmdeWuZOnsrOrvmaD0eOh6QpK1dvkqTkY7SeXKqrrCO7Bv2i4kxwdO0yyhZ3s8Q4BXK5O22LtNuLmtm1uQlBXycOIUtH0dzgPo43uXX7aDpb7lc9J6lt7CNQ/PNtmLCVfpSsDJCeRJ3SM54Hj2VLaju941Rq53S1gmLgMRgTIkIJSo4xvcRxwCoDgRk1WL7L07J1TZFaYgpjRflCUqdS0WkvK30+aD1DtxU3clP6D2hy73JjuvWu4b432xnG+UqI7MhSSfQaCZtWjtS2S9RHYOo3JMJSv1puQpRASOeEkkHPaMY76rdru0Wx7U9SXGcrdZbjyAAOalFxnCQOsnHjVtj7S7ZPu0O32iFMmF5QDiw3u9GntweJx11TYNlh6k2rXu3zlEstl99QbVg5SpCQD/Hn1UFj0mxetWXT/iK5zZUS2Z/VYUeQtCXAD9IAgEdvae6q7Mbuj+1u8R7G8mPMf/R9OriGkdE2VK9PAes1KaPuMjROpndL3p39TkLzEdUfJGeR9CuR7FVFzLyuybXrvOaYckJaOJDTQyvoi01lQHcd00D3UFi1JotlF8hagkzW0OJD7bql8cnHEEkEH2jNSepdcTJdnszGn8NT7ugKC+trjukDPXvZGerBqP1pryFqS0iyaeZkPvzFIyVN44Ag4AzxPD0d9ctQabuWm7Zpu6w2TIdtSAJKE8cErKyfRlShQPJOhNTwIarjF1TLeuDaS4tvpHMLxx3QSo59Ywe6pnTV/n6t0VMDcpMG6tAtGSMAJPML48uHP10zm7WLMu1qMFqU5PdQUoYLfALPDic4Iz2ZNVKfYbxatnDrzra21TJYdktDmloAhO9jqzxI7xmgd3CzTocV6bD2gGZOYSpzoUylpK93iQCXDx7iMGn9z1NcLrssTPMp5ic3MSw4+wstqVg8/J7QRTN+4bP16cUzbrUiRdlRyEI+TK6ULCclSl9gPHOeXKo1lxH/AKPPq30kfOqeOe4UE3p9Oo7jHh6mudyXHs1rb6UsqeWS+htJ3lEdZOCcqr4scHUW0J6TdJN6kW+Che420wpQAI44SAQOGRlRyT4Xm0W9Fy2dR7cTupl2voSRwxvt4J99UXRWrGtFtyrDqVh5hSHlOIWlG9zAzw5kEjgR20Fc2gQ7vbrnGg3uZ8tLLP6vKIO842SfOJ6wcjrpV7tG1D/xDdY0xLDkeF0O7F6YbpdG8d5eOzPhSoL4jzhVi0xzpUqlBai/tiH6E/z1EbUf3Fj8T4UqVQk5d8yyfd/KpvVP9hy/u17SoKnsr5TPSKsFs/vVM/DX/MilSoOOqf32NXZv+8cr8A/yppUqIV3Q395bl+L8KIC/2Tn3fhSpUSGOn/76v+k0S5v7BXoPhSpUA80L++3j7h8KmGf7sK/+x/ppUqCzWj+y4v4afCqZtI/eYn4iPE17SoHt5/ZwfwPjSpUqlD//2Q=="/>
          <p:cNvSpPr>
            <a:spLocks noChangeAspect="1" noChangeArrowheads="1"/>
          </p:cNvSpPr>
          <p:nvPr/>
        </p:nvSpPr>
        <p:spPr bwMode="auto">
          <a:xfrm>
            <a:off x="155575" y="-661988"/>
            <a:ext cx="14382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60107"/>
            <a:ext cx="908696" cy="8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40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46314" y="285524"/>
            <a:ext cx="8229600" cy="8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US" sz="3600" kern="0" dirty="0" smtClean="0">
                <a:solidFill>
                  <a:srgbClr val="000000"/>
                </a:solidFill>
                <a:latin typeface="Cambria" pitchFamily="18" charset="0"/>
              </a:rPr>
              <a:t>Purpose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096" y="1260764"/>
            <a:ext cx="777932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BBE0E3">
                    <a:lumMod val="50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WHY: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Over 90% students place into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Dev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Ed Math 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FY11 - 3,400 test into Math 0910 – Basic Arithmetic &amp; Pre-Algebra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Of this, 1,600 test into upper level placement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BBE0E3">
                    <a:lumMod val="50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WHAT: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Bridge gap for students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Skip 0910 - Go directly to Beginning Algebra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Increase comfort for placement test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BBE0E3">
                    <a:lumMod val="50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HOW: 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Open Educational Resources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Gaming Mechanics – Low risk, low failure 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1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46314" y="285524"/>
            <a:ext cx="8229600" cy="8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US" sz="3600" kern="0" dirty="0" smtClean="0">
                <a:solidFill>
                  <a:srgbClr val="000000"/>
                </a:solidFill>
                <a:latin typeface="Arial"/>
              </a:rPr>
              <a:t>Audience</a:t>
            </a:r>
          </a:p>
        </p:txBody>
      </p:sp>
      <p:pic>
        <p:nvPicPr>
          <p:cNvPr id="3074" name="Picture 2" descr="C:\Users\dbudzic\Dropbox\MOOC\MOOC images\sign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412863" cy="248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00012" y="1260764"/>
            <a:ext cx="47759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BBE0E3">
                    <a:lumMod val="50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WHO?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Multiple audiences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Bridge students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Expanded placement prep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1</a:t>
            </a:r>
            <a:r>
              <a:rPr lang="en-US" sz="2800" baseline="300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st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Generation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Returning students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High school partnerships – PSEOP, Tech Prep, etc.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Local and regional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International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079512"/>
            <a:ext cx="345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The illustrations in this math MOOC are licensed Share and Share Alike under the Creative Commons Attribution 3.0 </a:t>
            </a:r>
            <a:r>
              <a:rPr lang="en-US" sz="8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Unported</a:t>
            </a:r>
            <a:r>
              <a:rPr lang="en-US" sz="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License. To view a copy of this license, visit </a:t>
            </a:r>
            <a:r>
              <a:rPr lang="en-US" sz="800" dirty="0">
                <a:solidFill>
                  <a:srgbClr val="000000"/>
                </a:solidFill>
                <a:latin typeface="Arial" charset="0"/>
                <a:ea typeface="ＭＳ Ｐゴシック" charset="-128"/>
                <a:hlinkClick r:id="rId4"/>
              </a:rPr>
              <a:t>http://creativecommons.org/licenses/by/3.0</a:t>
            </a:r>
            <a:r>
              <a:rPr lang="en-US" sz="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 If you use these illustrations under the Share and Share Alike license, attribute the work to Carl E. Nestor carlnestor.com/copyright</a:t>
            </a:r>
          </a:p>
        </p:txBody>
      </p:sp>
    </p:spTree>
    <p:extLst>
      <p:ext uri="{BB962C8B-B14F-4D97-AF65-F5344CB8AC3E}">
        <p14:creationId xmlns:p14="http://schemas.microsoft.com/office/powerpoint/2010/main" val="385314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46314" y="285524"/>
            <a:ext cx="8229600" cy="8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US" sz="3600" kern="0" dirty="0" smtClean="0">
                <a:solidFill>
                  <a:srgbClr val="000000"/>
                </a:solidFill>
                <a:latin typeface="Arial"/>
              </a:rPr>
              <a:t>Design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9" t="28668" r="10663" b="15252"/>
          <a:stretch/>
        </p:blipFill>
        <p:spPr bwMode="auto">
          <a:xfrm>
            <a:off x="427264" y="1371600"/>
            <a:ext cx="7414409" cy="480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3484108" y="2819400"/>
            <a:ext cx="2154011" cy="1371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77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9-01 at 1.5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8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005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/>
              <a:t> – Soft launch </a:t>
            </a:r>
            <a:br>
              <a:rPr lang="en-US" sz="2800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/>
              <a:t> – International response </a:t>
            </a:r>
            <a:br>
              <a:rPr lang="en-US" sz="2800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/>
              <a:t> – But, of course</a:t>
            </a:r>
            <a:br>
              <a:rPr lang="en-US" sz="2800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 Multi-purpose</a:t>
            </a:r>
            <a:br>
              <a:rPr lang="en-US" sz="2800" dirty="0" smtClean="0"/>
            </a:br>
            <a:r>
              <a:rPr lang="en-US" sz="2800" dirty="0" smtClean="0"/>
              <a:t>	&gt;Degree Credit In UTACON AP RN-to-BSN Program</a:t>
            </a:r>
            <a:br>
              <a:rPr lang="en-US" sz="2800" dirty="0" smtClean="0"/>
            </a:br>
            <a:r>
              <a:rPr lang="en-US" sz="2800" dirty="0" smtClean="0"/>
              <a:t>	&gt;Formal Continuing Education Units (CEUs)</a:t>
            </a:r>
            <a:br>
              <a:rPr lang="en-US" sz="2800" dirty="0" smtClean="0"/>
            </a:br>
            <a:r>
              <a:rPr lang="en-US" sz="2800" dirty="0" smtClean="0"/>
              <a:t>	&gt;Personal Learning (Ultimately, Badging)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 descr="Screen Shot 2013-09-08 at 12.0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5250"/>
          </a:xfrm>
          <a:prstGeom prst="rect">
            <a:avLst/>
          </a:prstGeom>
        </p:spPr>
      </p:pic>
      <p:pic>
        <p:nvPicPr>
          <p:cNvPr id="5" name="Picture 4" descr="Screen Shot 2013-09-08 at 12.1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875"/>
            <a:ext cx="91440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7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JSU-SL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1922</Words>
  <Application>Microsoft Macintosh PowerPoint</Application>
  <PresentationFormat>On-screen Show (4:3)</PresentationFormat>
  <Paragraphs>423</Paragraphs>
  <Slides>32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Default Design</vt:lpstr>
      <vt:lpstr>1_SJSU-SLIS</vt:lpstr>
      <vt:lpstr>1_Default Design</vt:lpstr>
      <vt:lpstr>"The Many Shades of MOOC: A Showcase of Approaches" </vt:lpstr>
      <vt:lpstr>Presenters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 – Soft launch  O – International response  O – But, of course C – Multi-purpose  &gt;Degree Credit In UTACON AP RN-to-BSN Program  &gt;Formal Continuing Education Units (CEUs)  &gt;Personal Learning (Ultimately, Badging) </vt:lpstr>
      <vt:lpstr>PURPOSE OF OUR MOOC   </vt:lpstr>
      <vt:lpstr>AUDIENCE </vt:lpstr>
      <vt:lpstr>DESIGN PROCESS</vt:lpstr>
      <vt:lpstr>One MOOC Experience  at  San José State University School of Library &amp; Information Science</vt:lpstr>
      <vt:lpstr>School of Library &amp; Information Science http://mooc.hyperlib.sjsu.edu/ </vt:lpstr>
      <vt:lpstr> WordPress &amp; BuddyPress </vt:lpstr>
      <vt:lpstr>Instructional Design https://mooc.hyperlib.sjsu.edu/about/instructional-design/  </vt:lpstr>
      <vt:lpstr>Unique Features</vt:lpstr>
      <vt:lpstr>PowerPoint Presentation</vt:lpstr>
      <vt:lpstr>MOOC Designers &amp; Instructors</vt:lpstr>
      <vt:lpstr>Community College-MIT edX Connection  x-type SMOOC (blended delivery) of              course content Spring 2013</vt:lpstr>
      <vt:lpstr>PowerPoint Presentation</vt:lpstr>
      <vt:lpstr>PowerPoint Presentation</vt:lpstr>
      <vt:lpstr>MOOC Matrix</vt:lpstr>
      <vt:lpstr>Discussion</vt:lpstr>
      <vt:lpstr>Questions for Presenters?</vt:lpstr>
      <vt:lpstr>Results &amp; Next Steps</vt:lpstr>
      <vt:lpstr>PowerPoint Presentation</vt:lpstr>
      <vt:lpstr>PowerPoint Presentation</vt:lpstr>
      <vt:lpstr>PowerPoint Presentation</vt:lpstr>
      <vt:lpstr>Next Steps </vt:lpstr>
      <vt:lpstr>Final Questions? </vt:lpstr>
      <vt:lpstr>Contact Information</vt:lpstr>
    </vt:vector>
  </TitlesOfParts>
  <Company>Quality Matters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"The Many Shades of MOOC: A Showcase of Approaches" </dc:title>
  <dc:creator>Deb Adair</dc:creator>
  <cp:lastModifiedBy>Deb Adair</cp:lastModifiedBy>
  <cp:revision>23</cp:revision>
  <dcterms:created xsi:type="dcterms:W3CDTF">2013-09-12T22:46:32Z</dcterms:created>
  <dcterms:modified xsi:type="dcterms:W3CDTF">2013-09-26T02:01:58Z</dcterms:modified>
</cp:coreProperties>
</file>