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9" r:id="rId2"/>
    <p:sldId id="270" r:id="rId3"/>
    <p:sldId id="263" r:id="rId4"/>
    <p:sldId id="258" r:id="rId5"/>
    <p:sldId id="259" r:id="rId6"/>
    <p:sldId id="262" r:id="rId7"/>
    <p:sldId id="260" r:id="rId8"/>
    <p:sldId id="264" r:id="rId9"/>
    <p:sldId id="267" r:id="rId10"/>
    <p:sldId id="268" r:id="rId11"/>
    <p:sldId id="266" r:id="rId12"/>
    <p:sldId id="273" r:id="rId13"/>
    <p:sldId id="271" r:id="rId14"/>
    <p:sldId id="272" r:id="rId15"/>
    <p:sldId id="274"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p:restoredTop sz="76749"/>
  </p:normalViewPr>
  <p:slideViewPr>
    <p:cSldViewPr snapToGrid="0">
      <p:cViewPr varScale="1">
        <p:scale>
          <a:sx n="51" d="100"/>
          <a:sy n="51" d="100"/>
        </p:scale>
        <p:origin x="-236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2F934-A32A-E44D-B38A-CBA08B7BB938}"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E22CEFE6-EBDA-6444-B091-CF5C34915A90}">
      <dgm:prSet phldrT="[Text]"/>
      <dgm:spPr/>
      <dgm:t>
        <a:bodyPr/>
        <a:lstStyle/>
        <a:p>
          <a:r>
            <a:rPr lang="en-US" dirty="0"/>
            <a:t>Online</a:t>
          </a:r>
        </a:p>
      </dgm:t>
    </dgm:pt>
    <dgm:pt modelId="{7BCD4FE0-A7A4-D64A-B05E-CC01A8786BCE}" type="parTrans" cxnId="{FEF5BF5D-6155-B44B-A985-B8C5CEBE2F5C}">
      <dgm:prSet/>
      <dgm:spPr/>
      <dgm:t>
        <a:bodyPr/>
        <a:lstStyle/>
        <a:p>
          <a:endParaRPr lang="en-US"/>
        </a:p>
      </dgm:t>
    </dgm:pt>
    <dgm:pt modelId="{617F64DD-C378-BA44-9EB8-F1E6B149673F}" type="sibTrans" cxnId="{FEF5BF5D-6155-B44B-A985-B8C5CEBE2F5C}">
      <dgm:prSet/>
      <dgm:spPr/>
      <dgm:t>
        <a:bodyPr/>
        <a:lstStyle/>
        <a:p>
          <a:endParaRPr lang="en-US"/>
        </a:p>
      </dgm:t>
    </dgm:pt>
    <dgm:pt modelId="{6E3B0B4F-E0E5-584F-B7C3-1A1C6D06AAFC}">
      <dgm:prSet phldrT="[Text]"/>
      <dgm:spPr/>
      <dgm:t>
        <a:bodyPr/>
        <a:lstStyle/>
        <a:p>
          <a:r>
            <a:rPr lang="en-US" dirty="0"/>
            <a:t>F2F</a:t>
          </a:r>
        </a:p>
      </dgm:t>
    </dgm:pt>
    <dgm:pt modelId="{A0E01360-9079-4845-8A28-635F3B5A046B}" type="parTrans" cxnId="{DBEE98F4-379A-F14E-BA9F-CB506D303CCD}">
      <dgm:prSet/>
      <dgm:spPr/>
      <dgm:t>
        <a:bodyPr/>
        <a:lstStyle/>
        <a:p>
          <a:endParaRPr lang="en-US"/>
        </a:p>
      </dgm:t>
    </dgm:pt>
    <dgm:pt modelId="{D97555F0-F983-9F4F-812D-ADA289DFC1CA}" type="sibTrans" cxnId="{DBEE98F4-379A-F14E-BA9F-CB506D303CCD}">
      <dgm:prSet/>
      <dgm:spPr/>
      <dgm:t>
        <a:bodyPr/>
        <a:lstStyle/>
        <a:p>
          <a:endParaRPr lang="en-US"/>
        </a:p>
      </dgm:t>
    </dgm:pt>
    <dgm:pt modelId="{C16C1C83-CFBD-F94C-994B-8CAC361E8F9F}" type="pres">
      <dgm:prSet presAssocID="{6BD2F934-A32A-E44D-B38A-CBA08B7BB938}" presName="Name0" presStyleCnt="0">
        <dgm:presLayoutVars>
          <dgm:chMax val="7"/>
          <dgm:chPref val="7"/>
          <dgm:dir/>
          <dgm:animLvl val="lvl"/>
        </dgm:presLayoutVars>
      </dgm:prSet>
      <dgm:spPr/>
      <dgm:t>
        <a:bodyPr/>
        <a:lstStyle/>
        <a:p>
          <a:endParaRPr lang="en-US"/>
        </a:p>
      </dgm:t>
    </dgm:pt>
    <dgm:pt modelId="{0132947A-4332-C142-B0E8-4B483A046FE3}" type="pres">
      <dgm:prSet presAssocID="{E22CEFE6-EBDA-6444-B091-CF5C34915A90}" presName="Accent1" presStyleCnt="0"/>
      <dgm:spPr/>
    </dgm:pt>
    <dgm:pt modelId="{BBD99401-DAE0-C64E-B04A-123EDF02629C}" type="pres">
      <dgm:prSet presAssocID="{E22CEFE6-EBDA-6444-B091-CF5C34915A90}" presName="Accent" presStyleLbl="node1" presStyleIdx="0" presStyleCnt="2"/>
      <dgm:spPr/>
    </dgm:pt>
    <dgm:pt modelId="{936769E8-E79F-F64B-AFF5-DA02CAA90932}" type="pres">
      <dgm:prSet presAssocID="{E22CEFE6-EBDA-6444-B091-CF5C34915A90}" presName="Parent1" presStyleLbl="revTx" presStyleIdx="0" presStyleCnt="2">
        <dgm:presLayoutVars>
          <dgm:chMax val="1"/>
          <dgm:chPref val="1"/>
          <dgm:bulletEnabled val="1"/>
        </dgm:presLayoutVars>
      </dgm:prSet>
      <dgm:spPr/>
      <dgm:t>
        <a:bodyPr/>
        <a:lstStyle/>
        <a:p>
          <a:endParaRPr lang="en-US"/>
        </a:p>
      </dgm:t>
    </dgm:pt>
    <dgm:pt modelId="{A3BA73EF-C0AC-484E-B56B-22F1BC3483E2}" type="pres">
      <dgm:prSet presAssocID="{6E3B0B4F-E0E5-584F-B7C3-1A1C6D06AAFC}" presName="Accent2" presStyleCnt="0"/>
      <dgm:spPr/>
    </dgm:pt>
    <dgm:pt modelId="{236FE14C-78C1-6F49-96A3-05077B265DC2}" type="pres">
      <dgm:prSet presAssocID="{6E3B0B4F-E0E5-584F-B7C3-1A1C6D06AAFC}" presName="Accent" presStyleLbl="node1" presStyleIdx="1" presStyleCnt="2"/>
      <dgm:spPr/>
    </dgm:pt>
    <dgm:pt modelId="{6A6EA308-D888-A544-B2E1-E7080AC1A924}" type="pres">
      <dgm:prSet presAssocID="{6E3B0B4F-E0E5-584F-B7C3-1A1C6D06AAFC}" presName="Parent2" presStyleLbl="revTx" presStyleIdx="1" presStyleCnt="2">
        <dgm:presLayoutVars>
          <dgm:chMax val="1"/>
          <dgm:chPref val="1"/>
          <dgm:bulletEnabled val="1"/>
        </dgm:presLayoutVars>
      </dgm:prSet>
      <dgm:spPr/>
      <dgm:t>
        <a:bodyPr/>
        <a:lstStyle/>
        <a:p>
          <a:endParaRPr lang="en-US"/>
        </a:p>
      </dgm:t>
    </dgm:pt>
  </dgm:ptLst>
  <dgm:cxnLst>
    <dgm:cxn modelId="{C4D6F958-4244-0A4B-8EAC-93ECC73C849E}" type="presOf" srcId="{E22CEFE6-EBDA-6444-B091-CF5C34915A90}" destId="{936769E8-E79F-F64B-AFF5-DA02CAA90932}" srcOrd="0" destOrd="0" presId="urn:microsoft.com/office/officeart/2009/layout/CircleArrowProcess"/>
    <dgm:cxn modelId="{DBEE98F4-379A-F14E-BA9F-CB506D303CCD}" srcId="{6BD2F934-A32A-E44D-B38A-CBA08B7BB938}" destId="{6E3B0B4F-E0E5-584F-B7C3-1A1C6D06AAFC}" srcOrd="1" destOrd="0" parTransId="{A0E01360-9079-4845-8A28-635F3B5A046B}" sibTransId="{D97555F0-F983-9F4F-812D-ADA289DFC1CA}"/>
    <dgm:cxn modelId="{A9AEFA51-3A74-1242-9D48-6EA926CD55E5}" type="presOf" srcId="{6E3B0B4F-E0E5-584F-B7C3-1A1C6D06AAFC}" destId="{6A6EA308-D888-A544-B2E1-E7080AC1A924}" srcOrd="0" destOrd="0" presId="urn:microsoft.com/office/officeart/2009/layout/CircleArrowProcess"/>
    <dgm:cxn modelId="{4C335CB9-FBDB-0245-A7ED-A5EBCE01C178}" type="presOf" srcId="{6BD2F934-A32A-E44D-B38A-CBA08B7BB938}" destId="{C16C1C83-CFBD-F94C-994B-8CAC361E8F9F}" srcOrd="0" destOrd="0" presId="urn:microsoft.com/office/officeart/2009/layout/CircleArrowProcess"/>
    <dgm:cxn modelId="{FEF5BF5D-6155-B44B-A985-B8C5CEBE2F5C}" srcId="{6BD2F934-A32A-E44D-B38A-CBA08B7BB938}" destId="{E22CEFE6-EBDA-6444-B091-CF5C34915A90}" srcOrd="0" destOrd="0" parTransId="{7BCD4FE0-A7A4-D64A-B05E-CC01A8786BCE}" sibTransId="{617F64DD-C378-BA44-9EB8-F1E6B149673F}"/>
    <dgm:cxn modelId="{C432E3AC-18F7-B147-94AD-626BC7B5557D}" type="presParOf" srcId="{C16C1C83-CFBD-F94C-994B-8CAC361E8F9F}" destId="{0132947A-4332-C142-B0E8-4B483A046FE3}" srcOrd="0" destOrd="0" presId="urn:microsoft.com/office/officeart/2009/layout/CircleArrowProcess"/>
    <dgm:cxn modelId="{99042AE2-E1F7-804B-A515-BD05CA9F80AD}" type="presParOf" srcId="{0132947A-4332-C142-B0E8-4B483A046FE3}" destId="{BBD99401-DAE0-C64E-B04A-123EDF02629C}" srcOrd="0" destOrd="0" presId="urn:microsoft.com/office/officeart/2009/layout/CircleArrowProcess"/>
    <dgm:cxn modelId="{E235FC54-CDA4-704B-923B-F3167064158E}" type="presParOf" srcId="{C16C1C83-CFBD-F94C-994B-8CAC361E8F9F}" destId="{936769E8-E79F-F64B-AFF5-DA02CAA90932}" srcOrd="1" destOrd="0" presId="urn:microsoft.com/office/officeart/2009/layout/CircleArrowProcess"/>
    <dgm:cxn modelId="{0DC3CF5F-0766-2944-8361-70EC0F6464AE}" type="presParOf" srcId="{C16C1C83-CFBD-F94C-994B-8CAC361E8F9F}" destId="{A3BA73EF-C0AC-484E-B56B-22F1BC3483E2}" srcOrd="2" destOrd="0" presId="urn:microsoft.com/office/officeart/2009/layout/CircleArrowProcess"/>
    <dgm:cxn modelId="{DA27190F-3BE1-A441-AD39-7A0F647A0B2B}" type="presParOf" srcId="{A3BA73EF-C0AC-484E-B56B-22F1BC3483E2}" destId="{236FE14C-78C1-6F49-96A3-05077B265DC2}" srcOrd="0" destOrd="0" presId="urn:microsoft.com/office/officeart/2009/layout/CircleArrowProcess"/>
    <dgm:cxn modelId="{193DF341-E56A-F640-B6E8-CCB51FA7D264}" type="presParOf" srcId="{C16C1C83-CFBD-F94C-994B-8CAC361E8F9F}" destId="{6A6EA308-D888-A544-B2E1-E7080AC1A924}"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9401-DAE0-C64E-B04A-123EDF02629C}">
      <dsp:nvSpPr>
        <dsp:cNvPr id="0" name=""/>
        <dsp:cNvSpPr/>
      </dsp:nvSpPr>
      <dsp:spPr>
        <a:xfrm>
          <a:off x="1973268" y="0"/>
          <a:ext cx="2708578" cy="270865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6769E8-E79F-F64B-AFF5-DA02CAA90932}">
      <dsp:nvSpPr>
        <dsp:cNvPr id="0" name=""/>
        <dsp:cNvSpPr/>
      </dsp:nvSpPr>
      <dsp:spPr>
        <a:xfrm>
          <a:off x="2571481" y="980643"/>
          <a:ext cx="1511173" cy="75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a:t>Online</a:t>
          </a:r>
        </a:p>
      </dsp:txBody>
      <dsp:txXfrm>
        <a:off x="2571481" y="980643"/>
        <a:ext cx="1511173" cy="755497"/>
      </dsp:txXfrm>
    </dsp:sp>
    <dsp:sp modelId="{236FE14C-78C1-6F49-96A3-05077B265DC2}">
      <dsp:nvSpPr>
        <dsp:cNvPr id="0" name=""/>
        <dsp:cNvSpPr/>
      </dsp:nvSpPr>
      <dsp:spPr>
        <a:xfrm>
          <a:off x="1414153" y="1736140"/>
          <a:ext cx="2326875" cy="2327859"/>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6EA308-D888-A544-B2E1-E7080AC1A924}">
      <dsp:nvSpPr>
        <dsp:cNvPr id="0" name=""/>
        <dsp:cNvSpPr/>
      </dsp:nvSpPr>
      <dsp:spPr>
        <a:xfrm>
          <a:off x="1815894" y="2540000"/>
          <a:ext cx="1511173" cy="75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a:t>F2F</a:t>
          </a:r>
        </a:p>
      </dsp:txBody>
      <dsp:txXfrm>
        <a:off x="1815894" y="2540000"/>
        <a:ext cx="1511173" cy="75549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F8794D4-81A2-3E44-9CAB-E4CF2665EBD5}" type="datetimeFigureOut">
              <a:rPr lang="en-US" smtClean="0"/>
              <a:t>11/1/16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A09D15EB-686D-EE46-B79E-2841B5444AE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D15EB-686D-EE46-B79E-2841B5444AEE}" type="slidenum">
              <a:rPr lang="en-US" smtClean="0"/>
              <a:t>1</a:t>
            </a:fld>
            <a:endParaRPr lang="en-US"/>
          </a:p>
        </p:txBody>
      </p:sp>
    </p:spTree>
    <p:extLst>
      <p:ext uri="{BB962C8B-B14F-4D97-AF65-F5344CB8AC3E}">
        <p14:creationId xmlns:p14="http://schemas.microsoft.com/office/powerpoint/2010/main" val="288573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a predictable framework for their hybrid instruction,</a:t>
            </a:r>
            <a:r>
              <a:rPr lang="en-US" baseline="0"/>
              <a:t> students begin their course with a welcome message from their instructor.  A</a:t>
            </a:r>
            <a:r>
              <a:rPr lang="en-US"/>
              <a:t>s soon as the site is available to students,</a:t>
            </a:r>
            <a:r>
              <a:rPr lang="en-US" baseline="0"/>
              <a:t> they will have a welcome message that includes a few important items, such as: the name of the course, days and time course will meet, who the instructor is, and how to contact her.</a:t>
            </a:r>
          </a:p>
          <a:p>
            <a:endParaRPr lang="en-US" baseline="0"/>
          </a:p>
        </p:txBody>
      </p:sp>
      <p:sp>
        <p:nvSpPr>
          <p:cNvPr id="4" name="Slide Number Placeholder 3"/>
          <p:cNvSpPr>
            <a:spLocks noGrp="1"/>
          </p:cNvSpPr>
          <p:nvPr>
            <p:ph type="sldNum" sz="quarter" idx="10"/>
          </p:nvPr>
        </p:nvSpPr>
        <p:spPr/>
        <p:txBody>
          <a:bodyPr/>
          <a:lstStyle/>
          <a:p>
            <a:fld id="{A09D15EB-686D-EE46-B79E-2841B5444AEE}" type="slidenum">
              <a:rPr lang="en-US" smtClean="0"/>
              <a:t>10</a:t>
            </a:fld>
            <a:endParaRPr lang="en-US"/>
          </a:p>
        </p:txBody>
      </p:sp>
    </p:spTree>
    <p:extLst>
      <p:ext uri="{BB962C8B-B14F-4D97-AF65-F5344CB8AC3E}">
        <p14:creationId xmlns:p14="http://schemas.microsoft.com/office/powerpoint/2010/main" val="53988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451">
              <a:defRPr/>
            </a:pPr>
            <a:r>
              <a:rPr lang="en-US" dirty="0">
                <a:solidFill>
                  <a:prstClr val="black"/>
                </a:solidFill>
              </a:rPr>
              <a:t>[Play Introduction/</a:t>
            </a:r>
            <a:r>
              <a:rPr lang="en-US" dirty="0" err="1">
                <a:solidFill>
                  <a:prstClr val="black"/>
                </a:solidFill>
              </a:rPr>
              <a:t>Tellagami</a:t>
            </a:r>
            <a:r>
              <a:rPr lang="en-US" dirty="0">
                <a:solidFill>
                  <a:prstClr val="black"/>
                </a:solidFill>
              </a:rPr>
              <a:t> link, via Bb]</a:t>
            </a:r>
          </a:p>
          <a:p>
            <a:pPr defTabSz="453451">
              <a:defRPr/>
            </a:pPr>
            <a:endParaRPr lang="en-US" dirty="0">
              <a:solidFill>
                <a:prstClr val="black"/>
              </a:solidFill>
            </a:endParaRPr>
          </a:p>
          <a:p>
            <a:pPr defTabSz="453451">
              <a:defRPr/>
            </a:pPr>
            <a:r>
              <a:rPr lang="en-US" dirty="0">
                <a:solidFill>
                  <a:prstClr val="black"/>
                </a:solidFill>
              </a:rPr>
              <a:t>For this course, the instructor used </a:t>
            </a:r>
            <a:r>
              <a:rPr lang="en-US" dirty="0" err="1">
                <a:solidFill>
                  <a:prstClr val="black"/>
                </a:solidFill>
              </a:rPr>
              <a:t>Tellagami</a:t>
            </a:r>
            <a:r>
              <a:rPr lang="en-US" dirty="0">
                <a:solidFill>
                  <a:prstClr val="black"/>
                </a:solidFill>
              </a:rPr>
              <a:t>.  We have a handout that provides a step-by-step process for you to develop your own avatar and introduction.  You can download the app and we’ll walk you through your own online introduction at the conclusion of this session if you’d like to try!</a:t>
            </a:r>
          </a:p>
          <a:p>
            <a:pPr defTabSz="453451">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A09D15EB-686D-EE46-B79E-2841B5444AEE}" type="slidenum">
              <a:rPr lang="en-US" smtClean="0"/>
              <a:t>11</a:t>
            </a:fld>
            <a:endParaRPr lang="en-US"/>
          </a:p>
        </p:txBody>
      </p:sp>
    </p:spTree>
    <p:extLst>
      <p:ext uri="{BB962C8B-B14F-4D97-AF65-F5344CB8AC3E}">
        <p14:creationId xmlns:p14="http://schemas.microsoft.com/office/powerpoint/2010/main" val="134237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In addition to Standard 1, the instructor was also able to address Standard 8 by using both videos to address diverse learners needs, as well as by uploading the transcripts for both the course introduction and course overview videos.  This allows for an “equivalent textual representation” – again meeting the needs of all learners.</a:t>
            </a:r>
          </a:p>
          <a:p>
            <a:endParaRPr lang="en-US"/>
          </a:p>
        </p:txBody>
      </p:sp>
      <p:sp>
        <p:nvSpPr>
          <p:cNvPr id="4" name="Slide Number Placeholder 3"/>
          <p:cNvSpPr>
            <a:spLocks noGrp="1"/>
          </p:cNvSpPr>
          <p:nvPr>
            <p:ph type="sldNum" sz="quarter" idx="10"/>
          </p:nvPr>
        </p:nvSpPr>
        <p:spPr/>
        <p:txBody>
          <a:bodyPr/>
          <a:lstStyle/>
          <a:p>
            <a:fld id="{A09D15EB-686D-EE46-B79E-2841B5444AEE}" type="slidenum">
              <a:rPr lang="en-US" smtClean="0"/>
              <a:t>12</a:t>
            </a:fld>
            <a:endParaRPr lang="en-US"/>
          </a:p>
        </p:txBody>
      </p:sp>
    </p:spTree>
    <p:extLst>
      <p:ext uri="{BB962C8B-B14F-4D97-AF65-F5344CB8AC3E}">
        <p14:creationId xmlns:p14="http://schemas.microsoft.com/office/powerpoint/2010/main" val="539884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D15EB-686D-EE46-B79E-2841B5444AEE}" type="slidenum">
              <a:rPr lang="en-US" smtClean="0"/>
              <a:t>13</a:t>
            </a:fld>
            <a:endParaRPr lang="en-US"/>
          </a:p>
        </p:txBody>
      </p:sp>
    </p:spTree>
    <p:extLst>
      <p:ext uri="{BB962C8B-B14F-4D97-AF65-F5344CB8AC3E}">
        <p14:creationId xmlns:p14="http://schemas.microsoft.com/office/powerpoint/2010/main" val="361007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D15EB-686D-EE46-B79E-2841B5444AEE}" type="slidenum">
              <a:rPr lang="en-US" smtClean="0"/>
              <a:t>14</a:t>
            </a:fld>
            <a:endParaRPr lang="en-US"/>
          </a:p>
        </p:txBody>
      </p:sp>
    </p:spTree>
    <p:extLst>
      <p:ext uri="{BB962C8B-B14F-4D97-AF65-F5344CB8AC3E}">
        <p14:creationId xmlns:p14="http://schemas.microsoft.com/office/powerpoint/2010/main" val="361007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D15EB-686D-EE46-B79E-2841B5444AEE}" type="slidenum">
              <a:rPr lang="en-US" smtClean="0"/>
              <a:t>2</a:t>
            </a:fld>
            <a:endParaRPr lang="en-US"/>
          </a:p>
        </p:txBody>
      </p:sp>
    </p:spTree>
    <p:extLst>
      <p:ext uri="{BB962C8B-B14F-4D97-AF65-F5344CB8AC3E}">
        <p14:creationId xmlns:p14="http://schemas.microsoft.com/office/powerpoint/2010/main" val="376216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Opportunities that were provided by the grant to develop a fully hybrid delivered program. </a:t>
            </a:r>
          </a:p>
          <a:p>
            <a:endParaRPr lang="en-US" dirty="0" smtClean="0"/>
          </a:p>
          <a:p>
            <a:r>
              <a:rPr lang="en-US" dirty="0" smtClean="0"/>
              <a:t>The genesis for this program was partnership with the RI Department</a:t>
            </a:r>
            <a:r>
              <a:rPr lang="en-US" baseline="0" dirty="0" smtClean="0"/>
              <a:t> of Education as part of </a:t>
            </a:r>
            <a:r>
              <a:rPr lang="en-US" dirty="0" smtClean="0"/>
              <a:t>the Race to Top,</a:t>
            </a:r>
            <a:r>
              <a:rPr lang="en-US" baseline="0" dirty="0" smtClean="0"/>
              <a:t> Early Learning Challenge Grant. </a:t>
            </a:r>
          </a:p>
          <a:p>
            <a:endParaRPr lang="en-US" baseline="0" dirty="0" smtClean="0"/>
          </a:p>
          <a:p>
            <a:r>
              <a:rPr lang="en-US" baseline="0" dirty="0" smtClean="0"/>
              <a:t>This option for a bachelor’s degree using an alternative delivery was designed specifically to meet the needs and different context of early childhood professionals working full-time in early care and education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A09D15EB-686D-EE46-B79E-2841B5444AEE}" type="slidenum">
              <a:rPr lang="en-US" smtClean="0"/>
              <a:t>3</a:t>
            </a:fld>
            <a:endParaRPr lang="en-US"/>
          </a:p>
        </p:txBody>
      </p:sp>
    </p:spTree>
    <p:extLst>
      <p:ext uri="{BB962C8B-B14F-4D97-AF65-F5344CB8AC3E}">
        <p14:creationId xmlns:p14="http://schemas.microsoft.com/office/powerpoint/2010/main" val="222833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were designing</a:t>
            </a:r>
            <a:r>
              <a:rPr lang="en-US" baseline="0" dirty="0"/>
              <a:t> a program for individuals who worked full-time we had to develop an Innovative Delivery System for the coursework to meet their needs. </a:t>
            </a:r>
          </a:p>
          <a:p>
            <a:endParaRPr lang="en-US" baseline="0" dirty="0"/>
          </a:p>
          <a:p>
            <a:r>
              <a:rPr lang="en-US" baseline="0" dirty="0"/>
              <a:t>RIC has defined hybrid as: </a:t>
            </a:r>
            <a:r>
              <a:rPr lang="en-US" i="1" baseline="0" dirty="0"/>
              <a:t>A course in which half of the instruction is online and the rest in person..</a:t>
            </a:r>
          </a:p>
          <a:p>
            <a:endParaRPr lang="en-US" i="1" baseline="0" dirty="0"/>
          </a:p>
          <a:p>
            <a:r>
              <a:rPr lang="en-US" i="1" baseline="0" dirty="0"/>
              <a:t>The actual percentage of face-to-face (f2f) and online may vary, depending on course content and format (lecture vs. practicum), student needs or other criteria. </a:t>
            </a:r>
            <a:endParaRPr lang="en-US" i="1" baseline="0" dirty="0" smtClean="0"/>
          </a:p>
          <a:p>
            <a:endParaRPr lang="en-US" i="1" baseline="0" dirty="0" smtClean="0"/>
          </a:p>
          <a:p>
            <a:r>
              <a:rPr lang="en-US" i="1" baseline="0" dirty="0" smtClean="0"/>
              <a:t>This meant that we were creating new courses and these were developed in a hybrid format while other courses that currently existed needed to be modified from a fully F2F to a hybrid model.</a:t>
            </a:r>
          </a:p>
          <a:p>
            <a:r>
              <a:rPr lang="en-US" i="1" baseline="0" dirty="0" smtClean="0"/>
              <a:t>For example: Wellness Course and ECED 302 Child Development</a:t>
            </a:r>
          </a:p>
          <a:p>
            <a:endParaRPr lang="en-US" i="1" baseline="0" dirty="0" smtClean="0"/>
          </a:p>
          <a:p>
            <a:r>
              <a:rPr lang="en-US" i="1" baseline="0" dirty="0" smtClean="0"/>
              <a:t>Whether the courses are F2F or Hybrid the QM Standards provided a framework for “Best Practice” in teaching. </a:t>
            </a:r>
          </a:p>
          <a:p>
            <a:endParaRPr lang="en-US" i="1" baseline="0" dirty="0" smtClean="0"/>
          </a:p>
          <a:p>
            <a:r>
              <a:rPr lang="en-US" i="1" baseline="0" dirty="0" smtClean="0"/>
              <a:t>We didn’t have an instructional designer and so the QM Standards provided the guidance for us in the design of courses in place of an instructional designer. </a:t>
            </a:r>
            <a:endParaRPr lang="en-US" i="1" baseline="0" dirty="0"/>
          </a:p>
          <a:p>
            <a:r>
              <a:rPr lang="en-US" baseline="0" dirty="0" smtClean="0"/>
              <a:t>We </a:t>
            </a:r>
            <a:r>
              <a:rPr lang="en-US" baseline="0" dirty="0"/>
              <a:t>made the decision to deliver all of the content/coursework using the 50-50 model of hybrid and f2f. Candidates would take two courses each semester and only come to campus one night a week.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09D15EB-686D-EE46-B79E-2841B5444AEE}" type="slidenum">
              <a:rPr lang="en-US" smtClean="0"/>
              <a:t>4</a:t>
            </a:fld>
            <a:endParaRPr lang="en-US"/>
          </a:p>
        </p:txBody>
      </p:sp>
    </p:spTree>
    <p:extLst>
      <p:ext uri="{BB962C8B-B14F-4D97-AF65-F5344CB8AC3E}">
        <p14:creationId xmlns:p14="http://schemas.microsoft.com/office/powerpoint/2010/main" val="134252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support students that were in many cases returning to school after a hiatus, were working full time, and not always confident in their academic skills we needed to find ways to make the online courses as user friendly as possible. </a:t>
            </a:r>
          </a:p>
          <a:p>
            <a:endParaRPr lang="en-US" baseline="0" dirty="0" smtClean="0"/>
          </a:p>
          <a:p>
            <a:r>
              <a:rPr lang="en-US" baseline="0" dirty="0" smtClean="0"/>
              <a:t>The QM Standards </a:t>
            </a:r>
            <a:r>
              <a:rPr lang="en-US" baseline="0" dirty="0" err="1" smtClean="0"/>
              <a:t>heped</a:t>
            </a:r>
            <a:r>
              <a:rPr lang="en-US" baseline="0" dirty="0" smtClean="0"/>
              <a:t> us to keep the student in mind – How could they best access the information and internalize the content. </a:t>
            </a:r>
            <a:endParaRPr lang="en-US" baseline="0" dirty="0"/>
          </a:p>
        </p:txBody>
      </p:sp>
      <p:sp>
        <p:nvSpPr>
          <p:cNvPr id="4" name="Slide Number Placeholder 3"/>
          <p:cNvSpPr>
            <a:spLocks noGrp="1"/>
          </p:cNvSpPr>
          <p:nvPr>
            <p:ph type="sldNum" sz="quarter" idx="10"/>
          </p:nvPr>
        </p:nvSpPr>
        <p:spPr/>
        <p:txBody>
          <a:bodyPr/>
          <a:lstStyle/>
          <a:p>
            <a:fld id="{A09D15EB-686D-EE46-B79E-2841B5444AEE}" type="slidenum">
              <a:rPr lang="en-US" smtClean="0"/>
              <a:t>5</a:t>
            </a:fld>
            <a:endParaRPr lang="en-US"/>
          </a:p>
        </p:txBody>
      </p:sp>
    </p:spTree>
    <p:extLst>
      <p:ext uri="{BB962C8B-B14F-4D97-AF65-F5344CB8AC3E}">
        <p14:creationId xmlns:p14="http://schemas.microsoft.com/office/powerpoint/2010/main" val="399749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needed to decide how we were going to ensure the quality of the online delivery. </a:t>
            </a:r>
          </a:p>
          <a:p>
            <a:endParaRPr lang="en-US" dirty="0"/>
          </a:p>
          <a:p>
            <a:r>
              <a:rPr lang="en-US" dirty="0"/>
              <a:t>The College had been simultaneously</a:t>
            </a:r>
            <a:r>
              <a:rPr lang="en-US" baseline="0" dirty="0"/>
              <a:t> searching for a way to ensure the quality of online teaching and learning and determined that Quality Matters would best meet the needs of the college. </a:t>
            </a:r>
            <a:endParaRPr lang="en-US" baseline="0" dirty="0" smtClean="0"/>
          </a:p>
          <a:p>
            <a:endParaRPr lang="en-US" baseline="0" dirty="0" smtClean="0"/>
          </a:p>
          <a:p>
            <a:r>
              <a:rPr lang="en-US" baseline="0" dirty="0" smtClean="0"/>
              <a:t>Through the grant we had an opportunity to bring in a QM Training open to any faculty member across the college who wanted to participate. The Applying the QM Rubric training was held and was coordinated through the college’s FCTL. </a:t>
            </a:r>
          </a:p>
          <a:p>
            <a:r>
              <a:rPr lang="en-US" baseline="0" dirty="0" smtClean="0"/>
              <a:t>We had faculty from the Nursing, ELED, SPED, ECED, PSYC, and HPE participate in the training. </a:t>
            </a:r>
            <a:endParaRPr lang="en-US" dirty="0"/>
          </a:p>
        </p:txBody>
      </p:sp>
      <p:sp>
        <p:nvSpPr>
          <p:cNvPr id="4" name="Slide Number Placeholder 3"/>
          <p:cNvSpPr>
            <a:spLocks noGrp="1"/>
          </p:cNvSpPr>
          <p:nvPr>
            <p:ph type="sldNum" sz="quarter" idx="10"/>
          </p:nvPr>
        </p:nvSpPr>
        <p:spPr/>
        <p:txBody>
          <a:bodyPr/>
          <a:lstStyle/>
          <a:p>
            <a:fld id="{A09D15EB-686D-EE46-B79E-2841B5444AEE}" type="slidenum">
              <a:rPr lang="en-US" smtClean="0"/>
              <a:t>6</a:t>
            </a:fld>
            <a:endParaRPr lang="en-US"/>
          </a:p>
        </p:txBody>
      </p:sp>
    </p:spTree>
    <p:extLst>
      <p:ext uri="{BB962C8B-B14F-4D97-AF65-F5344CB8AC3E}">
        <p14:creationId xmlns:p14="http://schemas.microsoft.com/office/powerpoint/2010/main" val="255131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31">
              <a:defRPr/>
            </a:pPr>
            <a:r>
              <a:rPr lang="en-US" baseline="0" dirty="0" smtClean="0"/>
              <a:t>The QM Standards helped us to make decisions such as </a:t>
            </a:r>
            <a:r>
              <a:rPr lang="en-US" baseline="0" dirty="0"/>
              <a:t>the decision to utilize a course template so that each course in the program would have the same look when a student entered their Blackboard course. </a:t>
            </a:r>
            <a:r>
              <a:rPr lang="en-US" baseline="0" dirty="0" smtClean="0"/>
              <a:t>F2F or Hybrid.</a:t>
            </a:r>
            <a:endParaRPr lang="en-US" dirty="0"/>
          </a:p>
          <a:p>
            <a:endParaRPr lang="en-US" dirty="0"/>
          </a:p>
          <a:p>
            <a:endParaRPr lang="en-US" dirty="0"/>
          </a:p>
          <a:p>
            <a:r>
              <a:rPr lang="en-US" dirty="0"/>
              <a:t>We found</a:t>
            </a:r>
            <a:r>
              <a:rPr lang="en-US" baseline="0" dirty="0"/>
              <a:t> that course instructors often used a variety of language to label course materials or portals. We decided that it was important that each course have the same look and information for continuity and ease of use.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09D15EB-686D-EE46-B79E-2841B5444AEE}" type="slidenum">
              <a:rPr lang="en-US" smtClean="0"/>
              <a:t>7</a:t>
            </a:fld>
            <a:endParaRPr lang="en-US"/>
          </a:p>
        </p:txBody>
      </p:sp>
    </p:spTree>
    <p:extLst>
      <p:ext uri="{BB962C8B-B14F-4D97-AF65-F5344CB8AC3E}">
        <p14:creationId xmlns:p14="http://schemas.microsoft.com/office/powerpoint/2010/main" val="196529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a:t>
            </a:r>
            <a:r>
              <a:rPr lang="en-US" baseline="0" dirty="0"/>
              <a:t> what the Blackboard site looks like for one of our courses, ECED 302 a child development course in our early childhood program</a:t>
            </a:r>
            <a:r>
              <a:rPr lang="en-US" baseline="0" dirty="0" smtClean="0"/>
              <a:t>. This course is delivered both in F2F and Hybrid. </a:t>
            </a:r>
          </a:p>
          <a:p>
            <a:endParaRPr lang="en-US" baseline="0" dirty="0"/>
          </a:p>
          <a:p>
            <a:r>
              <a:rPr lang="en-US" dirty="0"/>
              <a:t>Standard</a:t>
            </a:r>
            <a:r>
              <a:rPr lang="en-US" baseline="0" dirty="0"/>
              <a:t> 1 looks for </a:t>
            </a:r>
            <a:r>
              <a:rPr lang="en-US" dirty="0"/>
              <a:t>navigation of the course to be </a:t>
            </a:r>
            <a:r>
              <a:rPr lang="en-US" u="sng" dirty="0"/>
              <a:t>consistent</a:t>
            </a:r>
            <a:r>
              <a:rPr lang="en-US" baseline="0" dirty="0"/>
              <a:t> and </a:t>
            </a:r>
            <a:r>
              <a:rPr lang="en-US" u="sng" baseline="0" dirty="0"/>
              <a:t>logical</a:t>
            </a:r>
            <a:r>
              <a:rPr lang="en-US" baseline="0" dirty="0"/>
              <a:t>.  And as a program we’ve made the decision to keep the navigation consistent across all program courses – again helping students by creating an </a:t>
            </a:r>
            <a:r>
              <a:rPr lang="en-US" u="sng" baseline="0" dirty="0"/>
              <a:t>efficient</a:t>
            </a:r>
            <a:r>
              <a:rPr lang="en-US" baseline="0" dirty="0"/>
              <a:t> way to access course materials that looks the same regardless of the course they are taking in our program.  Content of course changes, but how to identify where the content is located: the syllabus, the assignments, the individual units of instruction – all remain the same</a:t>
            </a:r>
          </a:p>
          <a:p>
            <a:endParaRPr lang="en-US" dirty="0"/>
          </a:p>
        </p:txBody>
      </p:sp>
      <p:sp>
        <p:nvSpPr>
          <p:cNvPr id="4" name="Slide Number Placeholder 3"/>
          <p:cNvSpPr>
            <a:spLocks noGrp="1"/>
          </p:cNvSpPr>
          <p:nvPr>
            <p:ph type="sldNum" sz="quarter" idx="10"/>
          </p:nvPr>
        </p:nvSpPr>
        <p:spPr/>
        <p:txBody>
          <a:bodyPr/>
          <a:lstStyle/>
          <a:p>
            <a:fld id="{A09D15EB-686D-EE46-B79E-2841B5444AEE}" type="slidenum">
              <a:rPr lang="en-US" smtClean="0"/>
              <a:t>8</a:t>
            </a:fld>
            <a:endParaRPr lang="en-US"/>
          </a:p>
        </p:txBody>
      </p:sp>
    </p:spTree>
    <p:extLst>
      <p:ext uri="{BB962C8B-B14F-4D97-AF65-F5344CB8AC3E}">
        <p14:creationId xmlns:p14="http://schemas.microsoft.com/office/powerpoint/2010/main" val="53988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way the instructor has addressed Standard 1 is by creating</a:t>
            </a:r>
            <a:r>
              <a:rPr lang="en-US" baseline="0"/>
              <a:t> a Camtasia video, allowing the professor to narrate a </a:t>
            </a:r>
            <a:r>
              <a:rPr lang="en-US" baseline="0" err="1"/>
              <a:t>powerpoint</a:t>
            </a:r>
            <a:r>
              <a:rPr lang="en-US" baseline="0"/>
              <a:t> that describes the structure of the course and where materials can be found on the Blackboard course shell.</a:t>
            </a:r>
          </a:p>
          <a:p>
            <a:endParaRPr lang="en-US"/>
          </a:p>
        </p:txBody>
      </p:sp>
      <p:sp>
        <p:nvSpPr>
          <p:cNvPr id="4" name="Slide Number Placeholder 3"/>
          <p:cNvSpPr>
            <a:spLocks noGrp="1"/>
          </p:cNvSpPr>
          <p:nvPr>
            <p:ph type="sldNum" sz="quarter" idx="10"/>
          </p:nvPr>
        </p:nvSpPr>
        <p:spPr/>
        <p:txBody>
          <a:bodyPr/>
          <a:lstStyle/>
          <a:p>
            <a:fld id="{A09D15EB-686D-EE46-B79E-2841B5444AEE}" type="slidenum">
              <a:rPr lang="en-US" smtClean="0"/>
              <a:t>9</a:t>
            </a:fld>
            <a:endParaRPr lang="en-US"/>
          </a:p>
        </p:txBody>
      </p:sp>
    </p:spTree>
    <p:extLst>
      <p:ext uri="{BB962C8B-B14F-4D97-AF65-F5344CB8AC3E}">
        <p14:creationId xmlns:p14="http://schemas.microsoft.com/office/powerpoint/2010/main" val="53988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A5CD8-0F95-2040-8E15-264915864384}"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334650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A5CD8-0F95-2040-8E15-264915864384}"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138884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A5CD8-0F95-2040-8E15-264915864384}"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3248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A5CD8-0F95-2040-8E15-264915864384}"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93394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5CD8-0F95-2040-8E15-264915864384}"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407243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A5CD8-0F95-2040-8E15-264915864384}"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241353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A5CD8-0F95-2040-8E15-264915864384}" type="datetimeFigureOut">
              <a:rPr lang="en-US" smtClean="0"/>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71460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A5CD8-0F95-2040-8E15-264915864384}" type="datetimeFigureOut">
              <a:rPr lang="en-US" smtClean="0"/>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26572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A5CD8-0F95-2040-8E15-264915864384}" type="datetimeFigureOut">
              <a:rPr lang="en-US" smtClean="0"/>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274512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A5CD8-0F95-2040-8E15-264915864384}"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252899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A5CD8-0F95-2040-8E15-264915864384}"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3AA4-1C91-7A43-95CA-6EBDA6CCB931}" type="slidenum">
              <a:rPr lang="en-US" smtClean="0"/>
              <a:t>‹#›</a:t>
            </a:fld>
            <a:endParaRPr lang="en-US"/>
          </a:p>
        </p:txBody>
      </p:sp>
    </p:spTree>
    <p:extLst>
      <p:ext uri="{BB962C8B-B14F-4D97-AF65-F5344CB8AC3E}">
        <p14:creationId xmlns:p14="http://schemas.microsoft.com/office/powerpoint/2010/main" val="3170787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A5CD8-0F95-2040-8E15-264915864384}" type="datetimeFigureOut">
              <a:rPr lang="en-US" smtClean="0"/>
              <a:t>11/1/16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F3AA4-1C91-7A43-95CA-6EBDA6CCB931}" type="slidenum">
              <a:rPr lang="en-US" smtClean="0"/>
              <a:t>‹#›</a:t>
            </a:fld>
            <a:endParaRPr lang="en-US"/>
          </a:p>
        </p:txBody>
      </p:sp>
    </p:spTree>
    <p:extLst>
      <p:ext uri="{BB962C8B-B14F-4D97-AF65-F5344CB8AC3E}">
        <p14:creationId xmlns:p14="http://schemas.microsoft.com/office/powerpoint/2010/main" val="2651578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hyperlink" Target="mailto:Lsevey@ric.edu" TargetMode="External"/><Relationship Id="rId4" Type="http://schemas.openxmlformats.org/officeDocument/2006/relationships/hyperlink" Target="mailto:Szoll@ric.edu" TargetMode="External"/><Relationship Id="rId1" Type="http://schemas.openxmlformats.org/officeDocument/2006/relationships/slideLayout" Target="../slideLayouts/slideLayout2.xml"/><Relationship Id="rId2" Type="http://schemas.openxmlformats.org/officeDocument/2006/relationships/hyperlink" Target="mailto:Kcastagno@ri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68425"/>
            <a:ext cx="7772400" cy="1470025"/>
          </a:xfrm>
        </p:spPr>
        <p:txBody>
          <a:bodyPr>
            <a:normAutofit/>
          </a:bodyPr>
          <a:lstStyle/>
          <a:p>
            <a:r>
              <a:rPr lang="en-US" b="1">
                <a:solidFill>
                  <a:schemeClr val="accent2">
                    <a:lumMod val="75000"/>
                  </a:schemeClr>
                </a:solidFill>
              </a:rPr>
              <a:t>No Instructional Designer! </a:t>
            </a:r>
            <a:br>
              <a:rPr lang="en-US" b="1">
                <a:solidFill>
                  <a:schemeClr val="accent2">
                    <a:lumMod val="75000"/>
                  </a:schemeClr>
                </a:solidFill>
              </a:rPr>
            </a:br>
            <a:r>
              <a:rPr lang="en-US" b="1">
                <a:solidFill>
                  <a:schemeClr val="accent2">
                    <a:lumMod val="75000"/>
                  </a:schemeClr>
                </a:solidFill>
              </a:rPr>
              <a:t>Now What?</a:t>
            </a:r>
          </a:p>
        </p:txBody>
      </p:sp>
      <p:sp>
        <p:nvSpPr>
          <p:cNvPr id="9" name="Subtitle 8"/>
          <p:cNvSpPr>
            <a:spLocks noGrp="1"/>
          </p:cNvSpPr>
          <p:nvPr>
            <p:ph type="subTitle" idx="1"/>
          </p:nvPr>
        </p:nvSpPr>
        <p:spPr>
          <a:xfrm>
            <a:off x="1371600" y="4400550"/>
            <a:ext cx="6400800" cy="1238250"/>
          </a:xfrm>
        </p:spPr>
        <p:txBody>
          <a:bodyPr>
            <a:normAutofit lnSpcReduction="10000"/>
          </a:bodyPr>
          <a:lstStyle/>
          <a:p>
            <a:pPr algn="r"/>
            <a:r>
              <a:rPr lang="en-US" sz="2400"/>
              <a:t>Dr. Karen Castagno</a:t>
            </a:r>
          </a:p>
          <a:p>
            <a:pPr algn="r"/>
            <a:r>
              <a:rPr lang="en-US" sz="2400"/>
              <a:t>Dr. Leslie Sevey</a:t>
            </a:r>
          </a:p>
          <a:p>
            <a:pPr algn="r"/>
            <a:r>
              <a:rPr lang="en-US" sz="2400"/>
              <a:t>Dr. Susan Zoll</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4109144"/>
            <a:ext cx="2278380" cy="1776101"/>
          </a:xfrm>
          <a:prstGeom prst="rect">
            <a:avLst/>
          </a:prstGeom>
        </p:spPr>
      </p:pic>
    </p:spTree>
    <p:extLst>
      <p:ext uri="{BB962C8B-B14F-4D97-AF65-F5344CB8AC3E}">
        <p14:creationId xmlns:p14="http://schemas.microsoft.com/office/powerpoint/2010/main" val="273194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30"/>
          </a:xfrm>
        </p:spPr>
        <p:txBody>
          <a:bodyPr>
            <a:normAutofit/>
          </a:bodyPr>
          <a:lstStyle/>
          <a:p>
            <a:r>
              <a:rPr lang="en-US" b="1">
                <a:solidFill>
                  <a:schemeClr val="accent2">
                    <a:lumMod val="75000"/>
                  </a:schemeClr>
                </a:solidFill>
              </a:rPr>
              <a:t>QM Standard 1</a:t>
            </a:r>
            <a:endParaRPr lang="en-US" sz="2700" b="1">
              <a:solidFill>
                <a:schemeClr val="accent2">
                  <a:lumMod val="75000"/>
                </a:schemeClr>
              </a:solidFill>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09" t="15038" b="7918"/>
          <a:stretch/>
        </p:blipFill>
        <p:spPr>
          <a:xfrm>
            <a:off x="795866" y="2328333"/>
            <a:ext cx="7720263" cy="3378199"/>
          </a:xfrm>
        </p:spPr>
      </p:pic>
      <p:sp>
        <p:nvSpPr>
          <p:cNvPr id="6" name="Rectangle 5"/>
          <p:cNvSpPr/>
          <p:nvPr/>
        </p:nvSpPr>
        <p:spPr>
          <a:xfrm>
            <a:off x="228600" y="1033788"/>
            <a:ext cx="8686800" cy="369332"/>
          </a:xfrm>
          <a:prstGeom prst="rect">
            <a:avLst/>
          </a:prstGeom>
        </p:spPr>
        <p:txBody>
          <a:bodyPr wrap="square">
            <a:spAutoFit/>
          </a:bodyPr>
          <a:lstStyle/>
          <a:p>
            <a:r>
              <a:rPr lang="en-US" i="1"/>
              <a:t>The overall design of the course is made clear to the learner at the beginning of the course.</a:t>
            </a:r>
          </a:p>
        </p:txBody>
      </p:sp>
      <p:sp>
        <p:nvSpPr>
          <p:cNvPr id="7" name="Left Arrow 6"/>
          <p:cNvSpPr/>
          <p:nvPr/>
        </p:nvSpPr>
        <p:spPr>
          <a:xfrm>
            <a:off x="4783667" y="3158067"/>
            <a:ext cx="1447800" cy="423333"/>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23080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Tellagami</a:t>
            </a:r>
            <a:endParaRPr lang="en-US"/>
          </a:p>
        </p:txBody>
      </p:sp>
      <p:pic>
        <p:nvPicPr>
          <p:cNvPr id="4" name="Content Placeholder 3" descr="Screen Shot 2016-10-25 at 12.37.4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5364" b="4488"/>
          <a:stretch/>
        </p:blipFill>
        <p:spPr>
          <a:xfrm>
            <a:off x="-38144" y="1354667"/>
            <a:ext cx="9120909" cy="4110039"/>
          </a:xfrm>
        </p:spPr>
      </p:pic>
      <p:sp>
        <p:nvSpPr>
          <p:cNvPr id="5" name="Rectangle 4"/>
          <p:cNvSpPr/>
          <p:nvPr/>
        </p:nvSpPr>
        <p:spPr>
          <a:xfrm>
            <a:off x="4429570" y="5640401"/>
            <a:ext cx="4416594" cy="369332"/>
          </a:xfrm>
          <a:prstGeom prst="rect">
            <a:avLst/>
          </a:prstGeom>
        </p:spPr>
        <p:txBody>
          <a:bodyPr wrap="none">
            <a:spAutoFit/>
          </a:bodyPr>
          <a:lstStyle/>
          <a:p>
            <a:r>
              <a:rPr lang="en-US"/>
              <a:t>https://tellagami.com/gami/KBSYV4/embed/</a:t>
            </a:r>
          </a:p>
        </p:txBody>
      </p:sp>
    </p:spTree>
    <p:extLst>
      <p:ext uri="{BB962C8B-B14F-4D97-AF65-F5344CB8AC3E}">
        <p14:creationId xmlns:p14="http://schemas.microsoft.com/office/powerpoint/2010/main" val="135418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317034"/>
            <a:ext cx="6572250" cy="769441"/>
          </a:xfrm>
          <a:prstGeom prst="rect">
            <a:avLst/>
          </a:prstGeom>
        </p:spPr>
        <p:txBody>
          <a:bodyPr wrap="square">
            <a:spAutoFit/>
          </a:bodyPr>
          <a:lstStyle/>
          <a:p>
            <a:pPr algn="ctr"/>
            <a:r>
              <a:rPr lang="en-US" sz="4400" b="1">
                <a:solidFill>
                  <a:schemeClr val="accent2">
                    <a:lumMod val="75000"/>
                  </a:schemeClr>
                </a:solidFill>
                <a:ea typeface="+mj-ea"/>
                <a:cs typeface="+mj-cs"/>
              </a:rPr>
              <a:t>QM Standard 8</a:t>
            </a:r>
            <a:endParaRPr lang="en-US" b="1">
              <a:solidFill>
                <a:schemeClr val="accent2">
                  <a:lumMod val="75000"/>
                </a:schemeClr>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1" t="11787" r="26011" b="2281"/>
          <a:stretch/>
        </p:blipFill>
        <p:spPr bwMode="auto">
          <a:xfrm>
            <a:off x="1783970" y="2176174"/>
            <a:ext cx="5552773" cy="412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10800000">
            <a:off x="5850461" y="5439839"/>
            <a:ext cx="609599" cy="3810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ectangle 5"/>
          <p:cNvSpPr/>
          <p:nvPr/>
        </p:nvSpPr>
        <p:spPr>
          <a:xfrm>
            <a:off x="491066" y="933388"/>
            <a:ext cx="8138583" cy="369332"/>
          </a:xfrm>
          <a:prstGeom prst="rect">
            <a:avLst/>
          </a:prstGeom>
        </p:spPr>
        <p:txBody>
          <a:bodyPr wrap="square">
            <a:spAutoFit/>
          </a:bodyPr>
          <a:lstStyle/>
          <a:p>
            <a:r>
              <a:rPr lang="en-US" i="1"/>
              <a:t>The course design reflects a commitment to accessibility and usability for all learners</a:t>
            </a:r>
          </a:p>
        </p:txBody>
      </p:sp>
      <p:sp>
        <p:nvSpPr>
          <p:cNvPr id="10" name="Right Arrow 9"/>
          <p:cNvSpPr/>
          <p:nvPr/>
        </p:nvSpPr>
        <p:spPr>
          <a:xfrm rot="10800000">
            <a:off x="6506630" y="5916092"/>
            <a:ext cx="609599" cy="3810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701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525018"/>
            <a:ext cx="5590176" cy="1143000"/>
          </a:xfrm>
        </p:spPr>
        <p:txBody>
          <a:bodyPr/>
          <a:lstStyle/>
          <a:p>
            <a:r>
              <a:rPr lang="en-US"/>
              <a:t>Our belief…</a:t>
            </a:r>
          </a:p>
        </p:txBody>
      </p:sp>
      <p:sp>
        <p:nvSpPr>
          <p:cNvPr id="5" name="Title 3"/>
          <p:cNvSpPr txBox="1">
            <a:spLocks/>
          </p:cNvSpPr>
          <p:nvPr/>
        </p:nvSpPr>
        <p:spPr>
          <a:xfrm>
            <a:off x="342900" y="2686050"/>
            <a:ext cx="8382000" cy="3810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t>Quality Matters is good teaching practice.</a:t>
            </a:r>
          </a:p>
          <a:p>
            <a:pPr algn="l"/>
            <a:endParaRPr lang="en-US"/>
          </a:p>
          <a:p>
            <a:pPr algn="l"/>
            <a:r>
              <a:rPr lang="en-US"/>
              <a:t>Whether designing a new program, a new course, or even down to individual teaching sessions – the standards help faculty improve content delivery to meet the needs of all students.</a:t>
            </a:r>
          </a:p>
          <a:p>
            <a:pPr algn="l"/>
            <a:endParaRPr lang="en-US"/>
          </a:p>
          <a:p>
            <a:pPr algn="l"/>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726" y="288036"/>
            <a:ext cx="2544174" cy="1616964"/>
          </a:xfrm>
          <a:prstGeom prst="rect">
            <a:avLst/>
          </a:prstGeom>
        </p:spPr>
      </p:pic>
    </p:spTree>
    <p:extLst>
      <p:ext uri="{BB962C8B-B14F-4D97-AF65-F5344CB8AC3E}">
        <p14:creationId xmlns:p14="http://schemas.microsoft.com/office/powerpoint/2010/main" val="327860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525018"/>
            <a:ext cx="4942476" cy="1143000"/>
          </a:xfrm>
        </p:spPr>
        <p:txBody>
          <a:bodyPr/>
          <a:lstStyle/>
          <a:p>
            <a:r>
              <a:rPr lang="en-US" b="1">
                <a:solidFill>
                  <a:schemeClr val="accent2"/>
                </a:solidFill>
              </a:rPr>
              <a:t>Synopsis</a:t>
            </a:r>
          </a:p>
        </p:txBody>
      </p:sp>
      <p:sp>
        <p:nvSpPr>
          <p:cNvPr id="5" name="Title 3"/>
          <p:cNvSpPr txBox="1">
            <a:spLocks/>
          </p:cNvSpPr>
          <p:nvPr/>
        </p:nvSpPr>
        <p:spPr>
          <a:xfrm>
            <a:off x="342900" y="2514600"/>
            <a:ext cx="8382000" cy="398145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a:latin typeface="+mn-lt"/>
              </a:rPr>
              <a:t>Begin with the standard to inform your course design</a:t>
            </a:r>
          </a:p>
          <a:p>
            <a:pPr algn="l"/>
            <a:endParaRPr lang="en-US">
              <a:latin typeface="+mn-lt"/>
            </a:endParaRPr>
          </a:p>
          <a:p>
            <a:pPr marL="571500" indent="-571500" algn="l">
              <a:buFont typeface="Arial" panose="020B0604020202020204" pitchFamily="34" charset="0"/>
              <a:buChar char="•"/>
            </a:pPr>
            <a:r>
              <a:rPr lang="en-US">
                <a:latin typeface="+mn-lt"/>
              </a:rPr>
              <a:t>Take part in QM professional development / training</a:t>
            </a:r>
          </a:p>
          <a:p>
            <a:pPr algn="l"/>
            <a:endParaRPr lang="en-US">
              <a:latin typeface="+mn-lt"/>
            </a:endParaRPr>
          </a:p>
          <a:p>
            <a:pPr marL="571500" indent="-571500" algn="l">
              <a:buFont typeface="Arial" panose="020B0604020202020204" pitchFamily="34" charset="0"/>
              <a:buChar char="•"/>
            </a:pPr>
            <a:r>
              <a:rPr lang="en-US">
                <a:latin typeface="+mn-lt"/>
              </a:rPr>
              <a:t>Find like-minded colleagues along the way</a:t>
            </a:r>
          </a:p>
          <a:p>
            <a:pPr algn="l"/>
            <a:endParaRPr lang="en-US">
              <a:latin typeface="+mn-lt"/>
            </a:endParaRPr>
          </a:p>
          <a:p>
            <a:pPr marL="571500" indent="-571500" algn="l">
              <a:buFont typeface="Arial" panose="020B0604020202020204" pitchFamily="34" charset="0"/>
              <a:buChar char="•"/>
            </a:pPr>
            <a:r>
              <a:rPr lang="en-US">
                <a:latin typeface="+mn-lt"/>
              </a:rPr>
              <a:t>Build on your own areas of strength and address a new area to grow in each time you teach your course</a:t>
            </a:r>
          </a:p>
          <a:p>
            <a:pPr algn="l"/>
            <a:endParaRPr lang="en-US"/>
          </a:p>
          <a:p>
            <a:pPr algn="l"/>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693" y="288036"/>
            <a:ext cx="2074239" cy="1616964"/>
          </a:xfrm>
          <a:prstGeom prst="rect">
            <a:avLst/>
          </a:prstGeom>
        </p:spPr>
      </p:pic>
    </p:spTree>
    <p:extLst>
      <p:ext uri="{BB962C8B-B14F-4D97-AF65-F5344CB8AC3E}">
        <p14:creationId xmlns:p14="http://schemas.microsoft.com/office/powerpoint/2010/main" val="233274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with Colleagues</a:t>
            </a:r>
            <a:endParaRPr lang="en-US" dirty="0"/>
          </a:p>
        </p:txBody>
      </p:sp>
      <p:sp>
        <p:nvSpPr>
          <p:cNvPr id="3" name="Content Placeholder 2"/>
          <p:cNvSpPr>
            <a:spLocks noGrp="1"/>
          </p:cNvSpPr>
          <p:nvPr>
            <p:ph idx="1"/>
          </p:nvPr>
        </p:nvSpPr>
        <p:spPr/>
        <p:txBody>
          <a:bodyPr/>
          <a:lstStyle/>
          <a:p>
            <a:r>
              <a:rPr lang="en-US" dirty="0" smtClean="0"/>
              <a:t>To continue the conversation you can contact us at:</a:t>
            </a:r>
          </a:p>
          <a:p>
            <a:endParaRPr lang="en-US" dirty="0"/>
          </a:p>
          <a:p>
            <a:pPr marL="0" indent="0">
              <a:buNone/>
            </a:pPr>
            <a:r>
              <a:rPr lang="en-US" dirty="0" smtClean="0"/>
              <a:t>Karen Castagno  </a:t>
            </a:r>
            <a:r>
              <a:rPr lang="en-US" dirty="0" smtClean="0">
                <a:hlinkClick r:id="rId2"/>
              </a:rPr>
              <a:t>Kcastagno@ric.edu</a:t>
            </a:r>
            <a:endParaRPr lang="en-US" dirty="0" smtClean="0"/>
          </a:p>
          <a:p>
            <a:pPr marL="0" indent="0">
              <a:buNone/>
            </a:pPr>
            <a:r>
              <a:rPr lang="en-US" dirty="0" smtClean="0"/>
              <a:t>Leslie </a:t>
            </a:r>
            <a:r>
              <a:rPr lang="en-US" dirty="0" err="1" smtClean="0"/>
              <a:t>Sevey</a:t>
            </a:r>
            <a:r>
              <a:rPr lang="en-US" dirty="0" smtClean="0"/>
              <a:t>        </a:t>
            </a:r>
            <a:r>
              <a:rPr lang="en-US" dirty="0" smtClean="0">
                <a:hlinkClick r:id="rId3"/>
              </a:rPr>
              <a:t>Lsevey@ric.edu</a:t>
            </a:r>
            <a:r>
              <a:rPr lang="en-US" dirty="0" smtClean="0"/>
              <a:t> </a:t>
            </a:r>
          </a:p>
          <a:p>
            <a:pPr marL="0" indent="0">
              <a:buNone/>
            </a:pPr>
            <a:r>
              <a:rPr lang="en-US" dirty="0" smtClean="0"/>
              <a:t>Susan </a:t>
            </a:r>
            <a:r>
              <a:rPr lang="en-US" dirty="0" err="1" smtClean="0"/>
              <a:t>Zoll</a:t>
            </a:r>
            <a:r>
              <a:rPr lang="en-US" dirty="0" smtClean="0"/>
              <a:t>            </a:t>
            </a:r>
            <a:r>
              <a:rPr lang="en-US" dirty="0" smtClean="0">
                <a:hlinkClick r:id="rId4"/>
              </a:rPr>
              <a:t>Szoll@ric.edu</a:t>
            </a:r>
            <a:r>
              <a:rPr lang="en-US" smtClean="0"/>
              <a:t> </a:t>
            </a:r>
          </a:p>
          <a:p>
            <a:pPr marL="0" indent="0">
              <a:buNone/>
            </a:pPr>
            <a:endParaRPr lang="en-US"/>
          </a:p>
        </p:txBody>
      </p:sp>
    </p:spTree>
    <p:extLst>
      <p:ext uri="{BB962C8B-B14F-4D97-AF65-F5344CB8AC3E}">
        <p14:creationId xmlns:p14="http://schemas.microsoft.com/office/powerpoint/2010/main" val="191915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2">
                    <a:lumMod val="75000"/>
                  </a:schemeClr>
                </a:solidFill>
              </a:rPr>
              <a:t>Objectives of Session</a:t>
            </a:r>
          </a:p>
        </p:txBody>
      </p:sp>
      <p:sp>
        <p:nvSpPr>
          <p:cNvPr id="3" name="Content Placeholder 2"/>
          <p:cNvSpPr>
            <a:spLocks noGrp="1"/>
          </p:cNvSpPr>
          <p:nvPr>
            <p:ph idx="1"/>
          </p:nvPr>
        </p:nvSpPr>
        <p:spPr>
          <a:xfrm>
            <a:off x="285750" y="1600200"/>
            <a:ext cx="8629650" cy="4525963"/>
          </a:xfrm>
        </p:spPr>
        <p:txBody>
          <a:bodyPr/>
          <a:lstStyle/>
          <a:p>
            <a:r>
              <a:rPr lang="en-US"/>
              <a:t>Overview of Project</a:t>
            </a:r>
          </a:p>
          <a:p>
            <a:pPr marL="0" indent="0">
              <a:buNone/>
            </a:pPr>
            <a:endParaRPr lang="en-US"/>
          </a:p>
          <a:p>
            <a:r>
              <a:rPr lang="en-US"/>
              <a:t>Course &gt; program: Using QM as a framework</a:t>
            </a:r>
          </a:p>
          <a:p>
            <a:pPr marL="0" indent="0">
              <a:buNone/>
            </a:pPr>
            <a:endParaRPr lang="en-US"/>
          </a:p>
          <a:p>
            <a:r>
              <a:rPr lang="en-US"/>
              <a:t>Addressing Quality Matter Standards</a:t>
            </a:r>
          </a:p>
          <a:p>
            <a:pPr lvl="1"/>
            <a:r>
              <a:rPr lang="en-US"/>
              <a:t>QM Standard 1 – Course Overview and Introduction</a:t>
            </a:r>
          </a:p>
          <a:p>
            <a:pPr lvl="1"/>
            <a:r>
              <a:rPr lang="en-US"/>
              <a:t>QM Standard 8 – Accessibility and Usability</a:t>
            </a:r>
          </a:p>
        </p:txBody>
      </p:sp>
    </p:spTree>
    <p:extLst>
      <p:ext uri="{BB962C8B-B14F-4D97-AF65-F5344CB8AC3E}">
        <p14:creationId xmlns:p14="http://schemas.microsoft.com/office/powerpoint/2010/main" val="157227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a:solidFill>
                  <a:schemeClr val="accent2">
                    <a:lumMod val="75000"/>
                  </a:schemeClr>
                </a:solidFill>
              </a:rPr>
              <a:t>Race to the Top – Early Learning Challenge </a:t>
            </a:r>
          </a:p>
        </p:txBody>
      </p:sp>
      <p:sp>
        <p:nvSpPr>
          <p:cNvPr id="7" name="Text Placeholder 6"/>
          <p:cNvSpPr>
            <a:spLocks noGrp="1"/>
          </p:cNvSpPr>
          <p:nvPr>
            <p:ph type="body" idx="1"/>
          </p:nvPr>
        </p:nvSpPr>
        <p:spPr>
          <a:xfrm>
            <a:off x="495300" y="5592763"/>
            <a:ext cx="4040188" cy="639762"/>
          </a:xfrm>
        </p:spPr>
        <p:txBody>
          <a:bodyPr/>
          <a:lstStyle/>
          <a:p>
            <a:pPr algn="ctr"/>
            <a:r>
              <a:rPr lang="en-US"/>
              <a:t>Rhode Island College</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614" y="2582323"/>
            <a:ext cx="3896836" cy="3037761"/>
          </a:xfrm>
        </p:spPr>
      </p:pic>
      <p:sp>
        <p:nvSpPr>
          <p:cNvPr id="8" name="Text Placeholder 7"/>
          <p:cNvSpPr>
            <a:spLocks noGrp="1"/>
          </p:cNvSpPr>
          <p:nvPr>
            <p:ph type="body" sz="quarter" idx="3"/>
          </p:nvPr>
        </p:nvSpPr>
        <p:spPr>
          <a:xfrm>
            <a:off x="4949825" y="5573713"/>
            <a:ext cx="4041775" cy="639762"/>
          </a:xfrm>
        </p:spPr>
        <p:txBody>
          <a:bodyPr/>
          <a:lstStyle/>
          <a:p>
            <a:pPr algn="ctr"/>
            <a:r>
              <a:rPr lang="en-US"/>
              <a:t>RI Department of Education</a:t>
            </a:r>
          </a:p>
        </p:txBody>
      </p:sp>
      <p:pic>
        <p:nvPicPr>
          <p:cNvPr id="3" name="Content Placeholder 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489575" y="3505200"/>
            <a:ext cx="2877710" cy="1121569"/>
          </a:xfrm>
        </p:spPr>
      </p:pic>
    </p:spTree>
    <p:extLst>
      <p:ext uri="{BB962C8B-B14F-4D97-AF65-F5344CB8AC3E}">
        <p14:creationId xmlns:p14="http://schemas.microsoft.com/office/powerpoint/2010/main" val="314913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2">
                    <a:lumMod val="75000"/>
                  </a:schemeClr>
                </a:solidFill>
              </a:rPr>
              <a:t>“Innovative Program”</a:t>
            </a:r>
          </a:p>
        </p:txBody>
      </p:sp>
      <p:sp>
        <p:nvSpPr>
          <p:cNvPr id="3" name="Content Placeholder 2"/>
          <p:cNvSpPr>
            <a:spLocks noGrp="1"/>
          </p:cNvSpPr>
          <p:nvPr>
            <p:ph idx="1"/>
          </p:nvPr>
        </p:nvSpPr>
        <p:spPr>
          <a:xfrm>
            <a:off x="457200" y="2332037"/>
            <a:ext cx="8229600" cy="4525963"/>
          </a:xfrm>
        </p:spPr>
        <p:txBody>
          <a:bodyPr>
            <a:normAutofit/>
          </a:bodyPr>
          <a:lstStyle/>
          <a:p>
            <a:pPr marL="0" indent="0">
              <a:buNone/>
            </a:pPr>
            <a:endParaRPr lang="en-US"/>
          </a:p>
          <a:p>
            <a:pPr marL="0" indent="0">
              <a:buNone/>
            </a:pPr>
            <a:endParaRPr lang="en-US"/>
          </a:p>
          <a:p>
            <a:endParaRPr lang="en-US"/>
          </a:p>
          <a:p>
            <a:pPr marL="0" indent="0">
              <a:buNone/>
            </a:pPr>
            <a:endParaRPr lang="en-US"/>
          </a:p>
        </p:txBody>
      </p:sp>
      <p:graphicFrame>
        <p:nvGraphicFramePr>
          <p:cNvPr id="4" name="Diagram 3"/>
          <p:cNvGraphicFramePr/>
          <p:nvPr>
            <p:extLst>
              <p:ext uri="{D42A27DB-BD31-4B8C-83A1-F6EECF244321}">
                <p14:modId xmlns:p14="http://schemas.microsoft.com/office/powerpoint/2010/main" val="4288404335"/>
              </p:ext>
            </p:extLst>
          </p:nvPr>
        </p:nvGraphicFramePr>
        <p:xfrm>
          <a:off x="1524000" y="19157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91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0233" y="1036913"/>
            <a:ext cx="7195079" cy="5452172"/>
          </a:xfrm>
          <a:prstGeom prst="rect">
            <a:avLst/>
          </a:prstGeom>
        </p:spPr>
      </p:pic>
    </p:spTree>
    <p:extLst>
      <p:ext uri="{BB962C8B-B14F-4D97-AF65-F5344CB8AC3E}">
        <p14:creationId xmlns:p14="http://schemas.microsoft.com/office/powerpoint/2010/main" val="366949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2">
                    <a:lumMod val="75000"/>
                  </a:schemeClr>
                </a:solidFill>
              </a:rPr>
              <a:t>Quality Online Instruction</a:t>
            </a:r>
          </a:p>
        </p:txBody>
      </p:sp>
      <p:pic>
        <p:nvPicPr>
          <p:cNvPr id="4" name="Content Placeholder 3"/>
          <p:cNvPicPr>
            <a:picLocks noGrp="1" noChangeAspect="1"/>
          </p:cNvPicPr>
          <p:nvPr>
            <p:ph idx="1"/>
          </p:nvPr>
        </p:nvPicPr>
        <p:blipFill>
          <a:blip r:embed="rId3"/>
          <a:srcRect t="8678" b="8678"/>
          <a:stretch>
            <a:fillRect/>
          </a:stretch>
        </p:blipFill>
        <p:spPr/>
      </p:pic>
    </p:spTree>
    <p:extLst>
      <p:ext uri="{BB962C8B-B14F-4D97-AF65-F5344CB8AC3E}">
        <p14:creationId xmlns:p14="http://schemas.microsoft.com/office/powerpoint/2010/main" val="244606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solidFill>
                  <a:schemeClr val="accent2">
                    <a:lumMod val="75000"/>
                  </a:schemeClr>
                </a:solidFill>
              </a:rPr>
              <a:t>QM Standard 8</a:t>
            </a:r>
          </a:p>
        </p:txBody>
      </p:sp>
      <p:sp>
        <p:nvSpPr>
          <p:cNvPr id="5" name="Content Placeholder 4"/>
          <p:cNvSpPr>
            <a:spLocks noGrp="1"/>
          </p:cNvSpPr>
          <p:nvPr>
            <p:ph idx="1"/>
          </p:nvPr>
        </p:nvSpPr>
        <p:spPr>
          <a:xfrm>
            <a:off x="457200" y="1252194"/>
            <a:ext cx="8229600" cy="4873969"/>
          </a:xfrm>
        </p:spPr>
        <p:txBody>
          <a:bodyPr>
            <a:normAutofit lnSpcReduction="10000"/>
          </a:bodyPr>
          <a:lstStyle/>
          <a:p>
            <a:pPr marL="0" indent="0" algn="ctr">
              <a:buNone/>
            </a:pPr>
            <a:r>
              <a:rPr lang="en-US"/>
              <a:t>Blackboard Course Template</a:t>
            </a:r>
          </a:p>
          <a:p>
            <a:pPr marL="0" indent="0">
              <a:buNone/>
            </a:pPr>
            <a:r>
              <a:rPr lang="en-US" sz="2000"/>
              <a:t>Homepage </a:t>
            </a:r>
          </a:p>
          <a:p>
            <a:pPr marL="0" indent="0">
              <a:buNone/>
            </a:pPr>
            <a:r>
              <a:rPr lang="en-US" sz="1400"/>
              <a:t>	</a:t>
            </a:r>
            <a:r>
              <a:rPr lang="en-US" sz="1400">
                <a:solidFill>
                  <a:srgbClr val="3366FF"/>
                </a:solidFill>
              </a:rPr>
              <a:t>Announcements</a:t>
            </a:r>
          </a:p>
          <a:p>
            <a:pPr marL="0" indent="0">
              <a:buNone/>
            </a:pPr>
            <a:r>
              <a:rPr lang="en-US" sz="2000">
                <a:solidFill>
                  <a:srgbClr val="000000"/>
                </a:solidFill>
              </a:rPr>
              <a:t>General Course Information</a:t>
            </a:r>
          </a:p>
          <a:p>
            <a:pPr marL="0" indent="0">
              <a:buNone/>
            </a:pPr>
            <a:r>
              <a:rPr lang="en-US" sz="1400">
                <a:solidFill>
                  <a:srgbClr val="3366FF"/>
                </a:solidFill>
              </a:rPr>
              <a:t>	My Instructor</a:t>
            </a:r>
          </a:p>
          <a:p>
            <a:pPr marL="0" indent="0">
              <a:buNone/>
            </a:pPr>
            <a:r>
              <a:rPr lang="en-US" sz="1400">
                <a:solidFill>
                  <a:srgbClr val="3366FF"/>
                </a:solidFill>
              </a:rPr>
              <a:t>	Syllabus</a:t>
            </a:r>
          </a:p>
          <a:p>
            <a:pPr marL="0" indent="0">
              <a:buNone/>
            </a:pPr>
            <a:r>
              <a:rPr lang="en-US" sz="1400">
                <a:solidFill>
                  <a:srgbClr val="3366FF"/>
                </a:solidFill>
              </a:rPr>
              <a:t>	Course Materials</a:t>
            </a:r>
          </a:p>
          <a:p>
            <a:pPr marL="0" indent="0">
              <a:buNone/>
            </a:pPr>
            <a:r>
              <a:rPr lang="en-US" sz="1400">
                <a:solidFill>
                  <a:srgbClr val="3366FF"/>
                </a:solidFill>
              </a:rPr>
              <a:t>	My Grades</a:t>
            </a:r>
          </a:p>
          <a:p>
            <a:pPr marL="0" indent="0">
              <a:buNone/>
            </a:pPr>
            <a:r>
              <a:rPr lang="en-US" sz="2000">
                <a:solidFill>
                  <a:srgbClr val="000000"/>
                </a:solidFill>
              </a:rPr>
              <a:t>Course Content</a:t>
            </a:r>
          </a:p>
          <a:p>
            <a:pPr marL="0" indent="0">
              <a:buNone/>
            </a:pPr>
            <a:r>
              <a:rPr lang="en-US" sz="1400">
                <a:solidFill>
                  <a:srgbClr val="3366FF"/>
                </a:solidFill>
              </a:rPr>
              <a:t>	Units of Instruction</a:t>
            </a:r>
          </a:p>
          <a:p>
            <a:pPr marL="0" indent="0">
              <a:buNone/>
            </a:pPr>
            <a:r>
              <a:rPr lang="en-US" sz="1400">
                <a:solidFill>
                  <a:srgbClr val="3366FF"/>
                </a:solidFill>
              </a:rPr>
              <a:t>	Assignments</a:t>
            </a:r>
          </a:p>
          <a:p>
            <a:pPr marL="0" indent="0">
              <a:buNone/>
            </a:pPr>
            <a:r>
              <a:rPr lang="en-US" sz="1400">
                <a:solidFill>
                  <a:srgbClr val="3366FF"/>
                </a:solidFill>
              </a:rPr>
              <a:t>	Additional Course Resources</a:t>
            </a:r>
          </a:p>
          <a:p>
            <a:pPr marL="0" indent="0">
              <a:buNone/>
            </a:pPr>
            <a:r>
              <a:rPr lang="en-US" sz="2000">
                <a:solidFill>
                  <a:srgbClr val="000000"/>
                </a:solidFill>
              </a:rPr>
              <a:t>Course Communication</a:t>
            </a:r>
          </a:p>
          <a:p>
            <a:pPr marL="0" indent="0">
              <a:buNone/>
            </a:pPr>
            <a:r>
              <a:rPr lang="en-US" sz="1400">
                <a:solidFill>
                  <a:srgbClr val="3366FF"/>
                </a:solidFill>
              </a:rPr>
              <a:t>	Class Discussion or Blogs</a:t>
            </a:r>
          </a:p>
          <a:p>
            <a:pPr marL="0" indent="0">
              <a:buNone/>
            </a:pPr>
            <a:r>
              <a:rPr lang="en-US" sz="1400">
                <a:solidFill>
                  <a:srgbClr val="3366FF"/>
                </a:solidFill>
              </a:rPr>
              <a:t>	Email</a:t>
            </a:r>
          </a:p>
          <a:p>
            <a:pPr marL="0" indent="0">
              <a:buNone/>
            </a:pPr>
            <a:r>
              <a:rPr lang="en-US" sz="2000">
                <a:solidFill>
                  <a:srgbClr val="000000"/>
                </a:solidFill>
              </a:rPr>
              <a:t>College Resources</a:t>
            </a:r>
          </a:p>
          <a:p>
            <a:pPr marL="0" indent="0">
              <a:buNone/>
            </a:pPr>
            <a:r>
              <a:rPr lang="en-US" sz="1400">
                <a:solidFill>
                  <a:srgbClr val="3366FF"/>
                </a:solidFill>
              </a:rPr>
              <a:t>	</a:t>
            </a:r>
          </a:p>
          <a:p>
            <a:pPr marL="0" indent="0">
              <a:buNone/>
            </a:pPr>
            <a:endParaRPr lang="en-US"/>
          </a:p>
        </p:txBody>
      </p:sp>
    </p:spTree>
    <p:extLst>
      <p:ext uri="{BB962C8B-B14F-4D97-AF65-F5344CB8AC3E}">
        <p14:creationId xmlns:p14="http://schemas.microsoft.com/office/powerpoint/2010/main" val="316513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931988"/>
            <a:ext cx="8229600" cy="826030"/>
          </a:xfrm>
        </p:spPr>
        <p:txBody>
          <a:bodyPr>
            <a:normAutofit/>
          </a:bodyPr>
          <a:lstStyle/>
          <a:p>
            <a:r>
              <a:rPr lang="en-US" sz="2800"/>
              <a:t>ECED 302 Child Development, Birth-8</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09" t="15038" b="7918"/>
          <a:stretch/>
        </p:blipFill>
        <p:spPr>
          <a:xfrm>
            <a:off x="873793" y="2624667"/>
            <a:ext cx="7720263" cy="3378199"/>
          </a:xfrm>
        </p:spPr>
      </p:pic>
      <p:sp>
        <p:nvSpPr>
          <p:cNvPr id="9" name="Right Arrow 8"/>
          <p:cNvSpPr/>
          <p:nvPr/>
        </p:nvSpPr>
        <p:spPr>
          <a:xfrm>
            <a:off x="186267" y="4504267"/>
            <a:ext cx="609599" cy="3810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Rectangle 2"/>
          <p:cNvSpPr/>
          <p:nvPr/>
        </p:nvSpPr>
        <p:spPr>
          <a:xfrm>
            <a:off x="1447800" y="317034"/>
            <a:ext cx="6572250" cy="769441"/>
          </a:xfrm>
          <a:prstGeom prst="rect">
            <a:avLst/>
          </a:prstGeom>
        </p:spPr>
        <p:txBody>
          <a:bodyPr wrap="square">
            <a:spAutoFit/>
          </a:bodyPr>
          <a:lstStyle/>
          <a:p>
            <a:pPr algn="ctr"/>
            <a:r>
              <a:rPr lang="en-US" sz="4400" b="1">
                <a:solidFill>
                  <a:schemeClr val="accent2">
                    <a:lumMod val="75000"/>
                  </a:schemeClr>
                </a:solidFill>
                <a:ea typeface="+mj-ea"/>
                <a:cs typeface="+mj-cs"/>
              </a:rPr>
              <a:t>QM Standard 1</a:t>
            </a:r>
            <a:endParaRPr lang="en-US" b="1">
              <a:solidFill>
                <a:schemeClr val="accent2">
                  <a:lumMod val="75000"/>
                </a:schemeClr>
              </a:solidFill>
            </a:endParaRPr>
          </a:p>
        </p:txBody>
      </p:sp>
      <p:sp>
        <p:nvSpPr>
          <p:cNvPr id="5" name="Rectangle 4"/>
          <p:cNvSpPr/>
          <p:nvPr/>
        </p:nvSpPr>
        <p:spPr>
          <a:xfrm>
            <a:off x="186267" y="1068110"/>
            <a:ext cx="8805333" cy="369332"/>
          </a:xfrm>
          <a:prstGeom prst="rect">
            <a:avLst/>
          </a:prstGeom>
        </p:spPr>
        <p:txBody>
          <a:bodyPr wrap="square">
            <a:spAutoFit/>
          </a:bodyPr>
          <a:lstStyle/>
          <a:p>
            <a:r>
              <a:rPr lang="en-US" i="1">
                <a:solidFill>
                  <a:prstClr val="black"/>
                </a:solidFill>
              </a:rPr>
              <a:t>The overall design of the course is made clear to the learner at the beginning of the course</a:t>
            </a:r>
            <a:endParaRPr lang="en-US"/>
          </a:p>
        </p:txBody>
      </p:sp>
    </p:spTree>
    <p:extLst>
      <p:ext uri="{BB962C8B-B14F-4D97-AF65-F5344CB8AC3E}">
        <p14:creationId xmlns:p14="http://schemas.microsoft.com/office/powerpoint/2010/main" val="4146637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09" t="15038" b="7918"/>
          <a:stretch/>
        </p:blipFill>
        <p:spPr>
          <a:xfrm>
            <a:off x="795866" y="2370666"/>
            <a:ext cx="7720263" cy="3378199"/>
          </a:xfrm>
        </p:spPr>
      </p:pic>
      <p:sp>
        <p:nvSpPr>
          <p:cNvPr id="7" name="Left Arrow 6"/>
          <p:cNvSpPr/>
          <p:nvPr/>
        </p:nvSpPr>
        <p:spPr>
          <a:xfrm>
            <a:off x="5418667" y="4555067"/>
            <a:ext cx="1447800" cy="423333"/>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5757151" y="4195802"/>
            <a:ext cx="1065278" cy="369332"/>
          </a:xfrm>
          <a:prstGeom prst="rect">
            <a:avLst/>
          </a:prstGeom>
        </p:spPr>
        <p:txBody>
          <a:bodyPr wrap="none">
            <a:spAutoFit/>
          </a:bodyPr>
          <a:lstStyle/>
          <a:p>
            <a:r>
              <a:rPr lang="en-US" b="1" err="1"/>
              <a:t>Camtasia</a:t>
            </a:r>
            <a:endParaRPr lang="en-US" b="1"/>
          </a:p>
        </p:txBody>
      </p:sp>
      <p:sp>
        <p:nvSpPr>
          <p:cNvPr id="3" name="Title 2"/>
          <p:cNvSpPr>
            <a:spLocks noGrp="1"/>
          </p:cNvSpPr>
          <p:nvPr>
            <p:ph type="title"/>
          </p:nvPr>
        </p:nvSpPr>
        <p:spPr>
          <a:xfrm>
            <a:off x="457200" y="342900"/>
            <a:ext cx="8229600" cy="1074738"/>
          </a:xfrm>
        </p:spPr>
        <p:txBody>
          <a:bodyPr>
            <a:normAutofit fontScale="90000"/>
          </a:bodyPr>
          <a:lstStyle/>
          <a:p>
            <a:pPr lvl="0">
              <a:spcBef>
                <a:spcPts val="0"/>
              </a:spcBef>
            </a:pPr>
            <a:r>
              <a:rPr lang="en-US" sz="4900" b="1">
                <a:solidFill>
                  <a:srgbClr val="C0504D">
                    <a:lumMod val="75000"/>
                  </a:srgbClr>
                </a:solidFill>
                <a:ea typeface="+mn-ea"/>
                <a:cs typeface="+mn-cs"/>
              </a:rPr>
              <a:t>QM Standard 1</a:t>
            </a:r>
            <a:r>
              <a:rPr lang="en-US" sz="1800" b="1">
                <a:solidFill>
                  <a:srgbClr val="C0504D">
                    <a:lumMod val="75000"/>
                  </a:srgbClr>
                </a:solidFill>
                <a:ea typeface="+mn-ea"/>
                <a:cs typeface="+mn-cs"/>
              </a:rPr>
              <a:t/>
            </a:r>
            <a:br>
              <a:rPr lang="en-US" sz="1800" b="1">
                <a:solidFill>
                  <a:srgbClr val="C0504D">
                    <a:lumMod val="75000"/>
                  </a:srgbClr>
                </a:solidFill>
                <a:ea typeface="+mn-ea"/>
                <a:cs typeface="+mn-cs"/>
              </a:rPr>
            </a:br>
            <a:endParaRPr lang="en-US"/>
          </a:p>
        </p:txBody>
      </p:sp>
      <p:sp>
        <p:nvSpPr>
          <p:cNvPr id="9" name="Rectangle 8"/>
          <p:cNvSpPr/>
          <p:nvPr/>
        </p:nvSpPr>
        <p:spPr>
          <a:xfrm>
            <a:off x="186267" y="1068110"/>
            <a:ext cx="8805333" cy="369332"/>
          </a:xfrm>
          <a:prstGeom prst="rect">
            <a:avLst/>
          </a:prstGeom>
        </p:spPr>
        <p:txBody>
          <a:bodyPr wrap="square">
            <a:spAutoFit/>
          </a:bodyPr>
          <a:lstStyle/>
          <a:p>
            <a:r>
              <a:rPr lang="en-US" i="1">
                <a:solidFill>
                  <a:prstClr val="black"/>
                </a:solidFill>
              </a:rPr>
              <a:t>The overall design of the course is made clear to the learner at the beginning of the course</a:t>
            </a:r>
            <a:endParaRPr lang="en-US"/>
          </a:p>
        </p:txBody>
      </p:sp>
    </p:spTree>
    <p:extLst>
      <p:ext uri="{BB962C8B-B14F-4D97-AF65-F5344CB8AC3E}">
        <p14:creationId xmlns:p14="http://schemas.microsoft.com/office/powerpoint/2010/main" val="290086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TotalTime>
  <Words>1245</Words>
  <Application>Microsoft Macintosh PowerPoint</Application>
  <PresentationFormat>On-screen Show (4:3)</PresentationFormat>
  <Paragraphs>126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No Instructional Designer!  Now What?</vt:lpstr>
      <vt:lpstr>Objectives of Session</vt:lpstr>
      <vt:lpstr>Race to the Top – Early Learning Challenge </vt:lpstr>
      <vt:lpstr>“Innovative Program”</vt:lpstr>
      <vt:lpstr>PowerPoint Presentation</vt:lpstr>
      <vt:lpstr>Quality Online Instruction</vt:lpstr>
      <vt:lpstr>QM Standard 8</vt:lpstr>
      <vt:lpstr>ECED 302 Child Development, Birth-8</vt:lpstr>
      <vt:lpstr>QM Standard 1 </vt:lpstr>
      <vt:lpstr>QM Standard 1</vt:lpstr>
      <vt:lpstr>Tellagami</vt:lpstr>
      <vt:lpstr>PowerPoint Presentation</vt:lpstr>
      <vt:lpstr>Our belief…</vt:lpstr>
      <vt:lpstr>Synopsis</vt:lpstr>
      <vt:lpstr>Connecting with Colleagues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Instructional Designer!  Now What?</dc:title>
  <dc:creator>Zoll, Susan Marie</dc:creator>
  <cp:lastModifiedBy>Susan Zoll</cp:lastModifiedBy>
  <cp:revision>7</cp:revision>
  <cp:lastPrinted>2016-10-31T04:17:38Z</cp:lastPrinted>
  <dcterms:modified xsi:type="dcterms:W3CDTF">2016-11-01T16:28:17Z</dcterms:modified>
</cp:coreProperties>
</file>