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6" r:id="rId43"/>
    <p:sldId id="299" r:id="rId44"/>
    <p:sldId id="300" r:id="rId45"/>
    <p:sldId id="301" r:id="rId46"/>
    <p:sldId id="302" r:id="rId47"/>
    <p:sldId id="303" r:id="rId48"/>
    <p:sldId id="304" r:id="rId49"/>
    <p:sldId id="305" r:id="rId50"/>
    <p:sldId id="306" r:id="rId51"/>
    <p:sldId id="307" r:id="rId52"/>
    <p:sldId id="308" r:id="rId53"/>
    <p:sldId id="309" r:id="rId54"/>
    <p:sldId id="315" r:id="rId55"/>
    <p:sldId id="349"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50" r:id="rId74"/>
    <p:sldId id="351" r:id="rId75"/>
    <p:sldId id="340" r:id="rId76"/>
    <p:sldId id="341" r:id="rId77"/>
    <p:sldId id="342" r:id="rId78"/>
    <p:sldId id="343" r:id="rId79"/>
    <p:sldId id="344" r:id="rId80"/>
    <p:sldId id="345" r:id="rId81"/>
    <p:sldId id="347" r:id="rId82"/>
    <p:sldId id="348" r:id="rId83"/>
    <p:sldId id="346" r:id="rId84"/>
  </p:sldIdLst>
  <p:sldSz cx="9144000" cy="6858000" type="screen4x3"/>
  <p:notesSz cx="7023100" cy="93091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te, Steven B." initials="SBC" lastIdx="7" clrIdx="0"/>
  <p:cmAuthor id="1" name="test" initials="t" lastIdx="8" clrIdx="1"/>
  <p:cmAuthor id="2" name="hluttrell" initials="h"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3714" autoAdjust="0"/>
  </p:normalViewPr>
  <p:slideViewPr>
    <p:cSldViewPr>
      <p:cViewPr>
        <p:scale>
          <a:sx n="91" d="100"/>
          <a:sy n="91" d="100"/>
        </p:scale>
        <p:origin x="-2214" y="-24"/>
      </p:cViewPr>
      <p:guideLst>
        <p:guide orient="horz" pos="2160"/>
        <p:guide pos="2880"/>
      </p:guideLst>
    </p:cSldViewPr>
  </p:slideViewPr>
  <p:outlineViewPr>
    <p:cViewPr>
      <p:scale>
        <a:sx n="33" d="100"/>
        <a:sy n="33" d="100"/>
      </p:scale>
      <p:origin x="0" y="273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983D2DB-5059-4C4B-A546-071C0E161F4F}" type="datetimeFigureOut">
              <a:rPr lang="en-US" smtClean="0"/>
              <a:t>3/8/2016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361EDE9-5231-4204-AF7E-112082FA2283}" type="slidenum">
              <a:rPr lang="en-US" smtClean="0"/>
              <a:t>‹#›</a:t>
            </a:fld>
            <a:endParaRPr lang="en-US" dirty="0"/>
          </a:p>
        </p:txBody>
      </p:sp>
    </p:spTree>
    <p:extLst>
      <p:ext uri="{BB962C8B-B14F-4D97-AF65-F5344CB8AC3E}">
        <p14:creationId xmlns:p14="http://schemas.microsoft.com/office/powerpoint/2010/main" val="83109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udlcenter.org/aboutudl/udlcurriculum"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61EDE9-5231-4204-AF7E-112082FA2283}" type="slidenum">
              <a:rPr lang="en-US" smtClean="0"/>
              <a:t>1</a:t>
            </a:fld>
            <a:endParaRPr lang="en-US" dirty="0"/>
          </a:p>
        </p:txBody>
      </p:sp>
    </p:spTree>
    <p:extLst>
      <p:ext uri="{BB962C8B-B14F-4D97-AF65-F5344CB8AC3E}">
        <p14:creationId xmlns:p14="http://schemas.microsoft.com/office/powerpoint/2010/main" val="100398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not necessary to have a full understanding of HTML markup in order to implement Best Practices, familiarity with HTML will ease understanding and facilitate implementation. I strongly recommend that instructional designers for the web learn HTML. Your ability to understand and use these Best Practices will be greatly enhanced </a:t>
            </a:r>
            <a:r>
              <a:rPr lang="en-US" dirty="0" smtClean="0"/>
              <a:t>if you understand HTML</a:t>
            </a:r>
            <a:r>
              <a:rPr lang="en-US" dirty="0"/>
              <a:t>, principles of Universal Design, and access issues in general.</a:t>
            </a:r>
          </a:p>
        </p:txBody>
      </p:sp>
      <p:sp>
        <p:nvSpPr>
          <p:cNvPr id="4" name="Slide Number Placeholder 3"/>
          <p:cNvSpPr>
            <a:spLocks noGrp="1"/>
          </p:cNvSpPr>
          <p:nvPr>
            <p:ph type="sldNum" sz="quarter" idx="10"/>
          </p:nvPr>
        </p:nvSpPr>
        <p:spPr/>
        <p:txBody>
          <a:bodyPr/>
          <a:lstStyle/>
          <a:p>
            <a:fld id="{9361EDE9-5231-4204-AF7E-112082FA2283}" type="slidenum">
              <a:rPr lang="en-US" smtClean="0"/>
              <a:t>10</a:t>
            </a:fld>
            <a:endParaRPr lang="en-US" dirty="0"/>
          </a:p>
        </p:txBody>
      </p:sp>
    </p:spTree>
    <p:extLst>
      <p:ext uri="{BB962C8B-B14F-4D97-AF65-F5344CB8AC3E}">
        <p14:creationId xmlns:p14="http://schemas.microsoft.com/office/powerpoint/2010/main" val="1560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discuss</a:t>
            </a:r>
            <a:r>
              <a:rPr lang="en-US" baseline="0" dirty="0" smtClean="0"/>
              <a:t> course navigation and organization next.</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11</a:t>
            </a:fld>
            <a:endParaRPr lang="en-US" dirty="0"/>
          </a:p>
        </p:txBody>
      </p:sp>
    </p:spTree>
    <p:extLst>
      <p:ext uri="{BB962C8B-B14F-4D97-AF65-F5344CB8AC3E}">
        <p14:creationId xmlns:p14="http://schemas.microsoft.com/office/powerpoint/2010/main" val="160811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most part, if you are using an LMS, navigation between course materials is typically handled by the system.  This means that as a designer or developer that you probably have no control over this navigation and students ability to navigate around depends on the quality of the implementation of the LMS itself.  Despite this restriction, there are things you need to do to ensure decent navigation for students.  Whether you use an LMS or work outside of an LMS, certain rules of page and navigation apply universally.</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12</a:t>
            </a:fld>
            <a:endParaRPr lang="en-US" dirty="0"/>
          </a:p>
        </p:txBody>
      </p:sp>
    </p:spTree>
    <p:extLst>
      <p:ext uri="{BB962C8B-B14F-4D97-AF65-F5344CB8AC3E}">
        <p14:creationId xmlns:p14="http://schemas.microsoft.com/office/powerpoint/2010/main" val="222481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breeds</a:t>
            </a:r>
            <a:r>
              <a:rPr lang="en-US" baseline="0" dirty="0" smtClean="0"/>
              <a:t> familiarity and increased </a:t>
            </a:r>
            <a:r>
              <a:rPr lang="en-US" baseline="0" dirty="0" smtClean="0"/>
              <a:t>confidence, not contempt.  </a:t>
            </a:r>
            <a:r>
              <a:rPr lang="en-US" baseline="0" dirty="0" smtClean="0"/>
              <a:t>However, structure should not only be consistent but be similar.  In other words, use highly similar language on all content pages.  For example, you have a section for assessments.  In Unit 1, you call it Quizzes and it’s introduced using an H4 heading.  In Unit 2, we would not want to call it Tests and introduce it with an H3 heading.  Choose the clearest and most descriptive heading titles that you can.  Keep the use of heading levels consistent and make the language choices echo throughout the course.</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13</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color combinations and font sizes</a:t>
            </a:r>
            <a:r>
              <a:rPr lang="en-US" baseline="0" dirty="0" smtClean="0"/>
              <a:t> should be similar across all pages, this doesn’t have to </a:t>
            </a:r>
            <a:r>
              <a:rPr lang="en-US" baseline="0" dirty="0" smtClean="0"/>
              <a:t>be restrictive.  </a:t>
            </a:r>
            <a:r>
              <a:rPr lang="en-US" baseline="0" dirty="0" smtClean="0"/>
              <a:t>Consistent appearance can create a more professional look and feel.  It may be </a:t>
            </a:r>
            <a:r>
              <a:rPr lang="en-US" baseline="0" dirty="0" smtClean="0"/>
              <a:t>proper </a:t>
            </a:r>
            <a:r>
              <a:rPr lang="en-US" baseline="0" dirty="0" smtClean="0"/>
              <a:t>to color-code certain areas of content.  For instance, you might interrupt text with </a:t>
            </a:r>
            <a:r>
              <a:rPr lang="en-US" baseline="0" dirty="0" smtClean="0"/>
              <a:t>important </a:t>
            </a:r>
            <a:r>
              <a:rPr lang="en-US" baseline="0" dirty="0" smtClean="0"/>
              <a:t>information in a specially styled box with more padding and a yellow background because you </a:t>
            </a:r>
            <a:r>
              <a:rPr lang="en-US" baseline="0" dirty="0" smtClean="0"/>
              <a:t>need </a:t>
            </a:r>
            <a:r>
              <a:rPr lang="en-US" baseline="0" dirty="0" smtClean="0"/>
              <a:t>to bring attention to a key point or you might </a:t>
            </a:r>
            <a:r>
              <a:rPr lang="en-US" baseline="0" dirty="0" smtClean="0"/>
              <a:t>want the </a:t>
            </a:r>
            <a:r>
              <a:rPr lang="en-US" baseline="0" dirty="0" smtClean="0"/>
              <a:t>content for each decade of the 20</a:t>
            </a:r>
            <a:r>
              <a:rPr lang="en-US" baseline="30000" dirty="0" smtClean="0"/>
              <a:t>th</a:t>
            </a:r>
            <a:r>
              <a:rPr lang="en-US" baseline="0" dirty="0" smtClean="0"/>
              <a:t> century to be in a different color.  Just make sure that that all of the key points get the same style and color and that all of the subpages for the 1970s are stylistically consistent.  This is not the same as using color to convey meaning (which is a no-no).  This is one of the areas that people confuse.  Giving visual relief is different than using color to convey </a:t>
            </a:r>
            <a:r>
              <a:rPr lang="en-US" baseline="0" dirty="0" smtClean="0"/>
              <a:t>meaning, which we’ll discuss later.</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14</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Links can be read by screen readers apart from the words that surround them on the page. Even when tabbing through a web page, a sighted student's ability to decide if a particular link is something </a:t>
            </a:r>
            <a:r>
              <a:rPr lang="en-US" dirty="0" smtClean="0"/>
              <a:t>they are </a:t>
            </a:r>
            <a:r>
              <a:rPr lang="en-US" dirty="0"/>
              <a:t>interested in following is improved if the </a:t>
            </a:r>
            <a:r>
              <a:rPr lang="en-US" dirty="0" smtClean="0"/>
              <a:t>link is </a:t>
            </a:r>
            <a:r>
              <a:rPr lang="en-US" dirty="0"/>
              <a:t>styled differently from surrounding text and appears somewhat </a:t>
            </a:r>
            <a:r>
              <a:rPr lang="en-US" dirty="0" smtClean="0"/>
              <a:t>independent and provides </a:t>
            </a:r>
            <a:r>
              <a:rPr lang="en-US" dirty="0"/>
              <a:t>a clear indication of what it points to.</a:t>
            </a:r>
          </a:p>
          <a:p>
            <a:pPr fontAlgn="base"/>
            <a:r>
              <a:rPr lang="en-US" dirty="0"/>
              <a:t>Same goes for </a:t>
            </a:r>
            <a:r>
              <a:rPr lang="en-US" dirty="0" smtClean="0"/>
              <a:t>titles.  Except </a:t>
            </a:r>
            <a:r>
              <a:rPr lang="en-US" dirty="0"/>
              <a:t>a title should convey not only the page content but also where that content is, structurally, within the course. Use your best judgment on how much context you need to </a:t>
            </a:r>
            <a:r>
              <a:rPr lang="en-US" dirty="0" smtClean="0"/>
              <a:t>provide.  But, imagine </a:t>
            </a:r>
            <a:r>
              <a:rPr lang="en-US" dirty="0"/>
              <a:t>that you are given only the page title from which to determine the page's content and location in </a:t>
            </a:r>
            <a:r>
              <a:rPr lang="en-US" dirty="0" smtClean="0"/>
              <a:t>a </a:t>
            </a:r>
            <a:r>
              <a:rPr lang="en-US" dirty="0"/>
              <a:t>particular course. Which is better: "Module 1" or "Module 1: Environmental Factors – Theories of Evolution – Biology 650." </a:t>
            </a:r>
            <a:r>
              <a:rPr lang="en-US" dirty="0" smtClean="0"/>
              <a:t>There is no consensus</a:t>
            </a:r>
            <a:r>
              <a:rPr lang="en-US" baseline="0" dirty="0" smtClean="0"/>
              <a:t> </a:t>
            </a:r>
            <a:r>
              <a:rPr lang="en-US" dirty="0" smtClean="0"/>
              <a:t>on </a:t>
            </a:r>
            <a:r>
              <a:rPr lang="en-US" dirty="0"/>
              <a:t>what character to use to separate the parts of a title. I </a:t>
            </a:r>
            <a:r>
              <a:rPr lang="en-US" dirty="0" smtClean="0"/>
              <a:t>prefer </a:t>
            </a:r>
            <a:r>
              <a:rPr lang="en-US" dirty="0"/>
              <a:t>a dash or a colon with a space on both sides</a:t>
            </a:r>
            <a:r>
              <a:rPr lang="en-US" dirty="0" smtClean="0"/>
              <a:t>.  But that is a personal preference.  </a:t>
            </a:r>
            <a:r>
              <a:rPr lang="en-US" dirty="0"/>
              <a:t>We could also argue about the order of the parts. Do </a:t>
            </a:r>
            <a:r>
              <a:rPr lang="en-US" dirty="0" smtClean="0"/>
              <a:t>you </a:t>
            </a:r>
            <a:r>
              <a:rPr lang="en-US" dirty="0"/>
              <a:t>work from page content out to course number or title or from course title to page content? </a:t>
            </a:r>
            <a:r>
              <a:rPr lang="en-US" dirty="0" smtClean="0"/>
              <a:t>If you start </a:t>
            </a:r>
            <a:r>
              <a:rPr lang="en-US" dirty="0"/>
              <a:t>with the page, it makes skimming with a screen reader easier because the user has less to read before getting </a:t>
            </a:r>
            <a:r>
              <a:rPr lang="en-US" dirty="0" smtClean="0"/>
              <a:t>to</a:t>
            </a:r>
            <a:r>
              <a:rPr lang="en-US" baseline="0" dirty="0" smtClean="0"/>
              <a:t> the meat</a:t>
            </a:r>
            <a:r>
              <a:rPr lang="en-US" dirty="0" smtClean="0"/>
              <a:t>. </a:t>
            </a:r>
            <a:r>
              <a:rPr lang="en-US" dirty="0"/>
              <a:t>But starting with the course number or name allows for bookmarks in the browser to be alphabetized so that titles from the same course follow one another.  Whichever way you go, </a:t>
            </a:r>
            <a:r>
              <a:rPr lang="en-US" dirty="0" smtClean="0"/>
              <a:t>just </a:t>
            </a:r>
            <a:r>
              <a:rPr lang="en-US" dirty="0"/>
              <a:t>be consistent across the content as a whole.</a:t>
            </a:r>
          </a:p>
        </p:txBody>
      </p:sp>
      <p:sp>
        <p:nvSpPr>
          <p:cNvPr id="4" name="Slide Number Placeholder 3"/>
          <p:cNvSpPr>
            <a:spLocks noGrp="1"/>
          </p:cNvSpPr>
          <p:nvPr>
            <p:ph type="sldNum" sz="quarter" idx="10"/>
          </p:nvPr>
        </p:nvSpPr>
        <p:spPr/>
        <p:txBody>
          <a:bodyPr/>
          <a:lstStyle/>
          <a:p>
            <a:fld id="{9361EDE9-5231-4204-AF7E-112082FA2283}" type="slidenum">
              <a:rPr lang="en-US" smtClean="0"/>
              <a:t>15</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solidFill>
                  <a:srgbClr val="FF0000"/>
                </a:solidFill>
              </a:rPr>
              <a:t>Time is restricting</a:t>
            </a:r>
            <a:r>
              <a:rPr lang="en-US" baseline="0" dirty="0" smtClean="0">
                <a:solidFill>
                  <a:srgbClr val="FF0000"/>
                </a:solidFill>
              </a:rPr>
              <a:t> how much I can go into designing outside of an LMS.  Since so many people use an LMS, I’m focusing on this group, but if you want more information on content structure outside of an LMS, let me know.  So, I’m skipping the bulk of navigation for time sake.</a:t>
            </a:r>
            <a:endParaRPr lang="en-US" dirty="0" smtClean="0">
              <a:solidFill>
                <a:srgbClr val="FF0000"/>
              </a:solidFill>
            </a:endParaRPr>
          </a:p>
          <a:p>
            <a:pPr fontAlgn="base"/>
            <a:endParaRPr lang="en-US" dirty="0" smtClean="0">
              <a:solidFill>
                <a:srgbClr val="FF0000"/>
              </a:solidFill>
            </a:endParaRPr>
          </a:p>
          <a:p>
            <a:pPr fontAlgn="base"/>
            <a:r>
              <a:rPr lang="en-US" dirty="0" smtClean="0">
                <a:solidFill>
                  <a:srgbClr val="FF0000"/>
                </a:solidFill>
              </a:rPr>
              <a:t>SKIP BELOW</a:t>
            </a:r>
          </a:p>
          <a:p>
            <a:pPr fontAlgn="base"/>
            <a:r>
              <a:rPr lang="en-US" dirty="0" smtClean="0">
                <a:solidFill>
                  <a:srgbClr val="FF0000"/>
                </a:solidFill>
              </a:rPr>
              <a:t>========================================================================================================================================</a:t>
            </a:r>
          </a:p>
          <a:p>
            <a:pPr fontAlgn="base"/>
            <a:r>
              <a:rPr lang="en-US" dirty="0" smtClean="0">
                <a:solidFill>
                  <a:srgbClr val="FF0000"/>
                </a:solidFill>
              </a:rPr>
              <a:t>I wanted to address issues</a:t>
            </a:r>
            <a:r>
              <a:rPr lang="en-US" baseline="0" dirty="0" smtClean="0">
                <a:solidFill>
                  <a:srgbClr val="FF0000"/>
                </a:solidFill>
              </a:rPr>
              <a:t> for everyone whether you use an LMS or not, but I had to cut a lot of that out for time sake.  But, some things are important for depth of knowledge.  So, some non-LMS items will sneak in</a:t>
            </a:r>
            <a:r>
              <a:rPr lang="en-US" dirty="0" smtClean="0">
                <a:solidFill>
                  <a:srgbClr val="FF0000"/>
                </a:solidFill>
              </a:rPr>
              <a:t>.  </a:t>
            </a:r>
            <a:r>
              <a:rPr lang="en-US" dirty="0">
                <a:solidFill>
                  <a:srgbClr val="FF0000"/>
                </a:solidFill>
              </a:rPr>
              <a:t>So, </a:t>
            </a:r>
            <a:r>
              <a:rPr lang="en-US" dirty="0" smtClean="0">
                <a:solidFill>
                  <a:srgbClr val="FF0000"/>
                </a:solidFill>
              </a:rPr>
              <a:t>surprise!,</a:t>
            </a:r>
            <a:r>
              <a:rPr lang="en-US" baseline="0" dirty="0" smtClean="0">
                <a:solidFill>
                  <a:srgbClr val="FF0000"/>
                </a:solidFill>
              </a:rPr>
              <a:t> </a:t>
            </a:r>
            <a:r>
              <a:rPr lang="en-US" dirty="0" smtClean="0">
                <a:solidFill>
                  <a:srgbClr val="FF0000"/>
                </a:solidFill>
              </a:rPr>
              <a:t>this </a:t>
            </a:r>
            <a:r>
              <a:rPr lang="en-US" dirty="0">
                <a:solidFill>
                  <a:srgbClr val="FF0000"/>
                </a:solidFill>
              </a:rPr>
              <a:t>applies more to those who work outside of an </a:t>
            </a:r>
            <a:r>
              <a:rPr lang="en-US" dirty="0" smtClean="0">
                <a:solidFill>
                  <a:srgbClr val="FF0000"/>
                </a:solidFill>
              </a:rPr>
              <a:t>LMS.</a:t>
            </a:r>
            <a:endParaRPr lang="en-US" dirty="0">
              <a:solidFill>
                <a:srgbClr val="FF0000"/>
              </a:solidFill>
            </a:endParaRPr>
          </a:p>
          <a:p>
            <a:pPr fontAlgn="base"/>
            <a:r>
              <a:rPr lang="en-US" dirty="0">
                <a:solidFill>
                  <a:srgbClr val="FF0000"/>
                </a:solidFill>
              </a:rPr>
              <a:t>If you get to design your own content structure, you have complete control over page to page navigation.  In these cases, the key for usability in course navigation is keep it consistent across pages.  It doesn’t matter if the navigation is a list of links or an actual navigation bar, consistent navigation allows for screen reader users to have a familiar set of references that are always identical.  I can’t really stress how important this is.  It makes all the difference in the world to someone using a screen reader or who can only navigate using a keyboard.  It increases the page to page navigation but it helps students feel confident that they know where to find content.  For students with cognitive disabilities, consistent navigation reduces cognitive load by providing a familiar reference.  So, the student doesn’t have to worry about or be distracted trying to figure out navigation.</a:t>
            </a:r>
          </a:p>
        </p:txBody>
      </p:sp>
      <p:sp>
        <p:nvSpPr>
          <p:cNvPr id="4" name="Slide Number Placeholder 3"/>
          <p:cNvSpPr>
            <a:spLocks noGrp="1"/>
          </p:cNvSpPr>
          <p:nvPr>
            <p:ph type="sldNum" sz="quarter" idx="10"/>
          </p:nvPr>
        </p:nvSpPr>
        <p:spPr/>
        <p:txBody>
          <a:bodyPr/>
          <a:lstStyle/>
          <a:p>
            <a:fld id="{9361EDE9-5231-4204-AF7E-112082FA2283}" type="slidenum">
              <a:rPr lang="en-US" smtClean="0"/>
              <a:t>16</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smtClean="0"/>
              <a:t>However,</a:t>
            </a:r>
            <a:r>
              <a:rPr lang="en-US" baseline="0" dirty="0" smtClean="0"/>
              <a:t> this is something that you might run up against when using a WYSIWIG editor in your LMS.  A</a:t>
            </a:r>
            <a:r>
              <a:rPr lang="en-US" dirty="0" smtClean="0"/>
              <a:t> </a:t>
            </a:r>
            <a:r>
              <a:rPr lang="en-US" dirty="0"/>
              <a:t>text link back to the course "home" page </a:t>
            </a:r>
            <a:r>
              <a:rPr lang="en-US" dirty="0" smtClean="0"/>
              <a:t>is </a:t>
            </a:r>
            <a:r>
              <a:rPr lang="en-US" dirty="0"/>
              <a:t>preferable to the all-too-common practice of creating a clickable course logo or some other non-text anchor back to the home page.  You can still have the clickable course logo or similar item, but you should incorporate a text link back to home too.</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17</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smtClean="0"/>
              <a:t>SKIP</a:t>
            </a:r>
          </a:p>
          <a:p>
            <a:pPr defTabSz="933237" fontAlgn="base">
              <a:defRPr/>
            </a:pPr>
            <a:r>
              <a:rPr lang="en-US" dirty="0" smtClean="0"/>
              <a:t>======================================================================================================================================</a:t>
            </a:r>
          </a:p>
          <a:p>
            <a:pPr defTabSz="933237" fontAlgn="base">
              <a:defRPr/>
            </a:pPr>
            <a:endParaRPr lang="en-US" dirty="0" smtClean="0"/>
          </a:p>
          <a:p>
            <a:pPr defTabSz="933237" fontAlgn="base">
              <a:defRPr/>
            </a:pPr>
            <a:r>
              <a:rPr lang="en-US" dirty="0" smtClean="0"/>
              <a:t>I’ve </a:t>
            </a:r>
            <a:r>
              <a:rPr lang="en-US" dirty="0"/>
              <a:t>had faculty and staff say to me, “Well, we’re not supposed to use nested lists…”  This is not true.  Use nested lists if they are needed.  However, it is best to nest deeper than 3 levels deep.  I’ll discuss the reasons fully later.  Use CSS to manipulate appearance if necessary. Screen readers can browse the contents of lists with simple keystrokes. In addition, most screen readers announce the number of items in a list before they begin reading it. For these reasons and because of the semantic appropriateness and styling possibilities of lists, use of unordered lists for grouping navigation links has become a web convention. Virtually all modern web sites organize their navigation bars and menus using unordered lists. This may not be obvious to visual users of the web because often these navigation elements get sophisticated styles that make them appear similar to the menus of desktop applications. But if you disable the style sheets or look at the code, you will see unordered lists are the rule for site navigation schemes.</a:t>
            </a:r>
          </a:p>
        </p:txBody>
      </p:sp>
      <p:sp>
        <p:nvSpPr>
          <p:cNvPr id="4" name="Slide Number Placeholder 3"/>
          <p:cNvSpPr>
            <a:spLocks noGrp="1"/>
          </p:cNvSpPr>
          <p:nvPr>
            <p:ph type="sldNum" sz="quarter" idx="10"/>
          </p:nvPr>
        </p:nvSpPr>
        <p:spPr/>
        <p:txBody>
          <a:bodyPr/>
          <a:lstStyle/>
          <a:p>
            <a:fld id="{9361EDE9-5231-4204-AF7E-112082FA2283}" type="slidenum">
              <a:rPr lang="en-US" smtClean="0"/>
              <a:t>18</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smtClean="0"/>
              <a:t>SKIP</a:t>
            </a:r>
          </a:p>
          <a:p>
            <a:pPr defTabSz="933237" fontAlgn="base">
              <a:defRPr/>
            </a:pPr>
            <a:r>
              <a:rPr lang="en-US" dirty="0" smtClean="0"/>
              <a:t>======================================================================================================================================</a:t>
            </a:r>
          </a:p>
          <a:p>
            <a:pPr defTabSz="933237" fontAlgn="base">
              <a:defRPr/>
            </a:pPr>
            <a:endParaRPr lang="en-US" dirty="0" smtClean="0"/>
          </a:p>
          <a:p>
            <a:pPr defTabSz="933237" fontAlgn="base">
              <a:defRPr/>
            </a:pPr>
            <a:r>
              <a:rPr lang="en-US" dirty="0" smtClean="0"/>
              <a:t>As </a:t>
            </a:r>
            <a:r>
              <a:rPr lang="en-US" dirty="0"/>
              <a:t>mentioned, screen readers can navigate by heading. Browsing a page's headings is one of the first things a screen reader user will do when entering a page. Introducing the site navigation with an H3 heading (or other level as appropriate to page structure) such as "Course Navigation Bar" provides an easily discoverable landing spot or coordinates for blind students. Such headings may be hidden from visual users using the "off-left" technique, if you feel the page design is adversely affected by having the heading visible.</a:t>
            </a:r>
          </a:p>
        </p:txBody>
      </p:sp>
      <p:sp>
        <p:nvSpPr>
          <p:cNvPr id="4" name="Slide Number Placeholder 3"/>
          <p:cNvSpPr>
            <a:spLocks noGrp="1"/>
          </p:cNvSpPr>
          <p:nvPr>
            <p:ph type="sldNum" sz="quarter" idx="10"/>
          </p:nvPr>
        </p:nvSpPr>
        <p:spPr/>
        <p:txBody>
          <a:bodyPr/>
          <a:lstStyle/>
          <a:p>
            <a:fld id="{9361EDE9-5231-4204-AF7E-112082FA2283}" type="slidenum">
              <a:rPr lang="en-US" smtClean="0"/>
              <a:t>19</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61EDE9-5231-4204-AF7E-112082FA2283}" type="slidenum">
              <a:rPr lang="en-US" smtClean="0"/>
              <a:t>2</a:t>
            </a:fld>
            <a:endParaRPr lang="en-US" dirty="0"/>
          </a:p>
        </p:txBody>
      </p:sp>
    </p:spTree>
    <p:extLst>
      <p:ext uri="{BB962C8B-B14F-4D97-AF65-F5344CB8AC3E}">
        <p14:creationId xmlns:p14="http://schemas.microsoft.com/office/powerpoint/2010/main" val="3835988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 lot of content creators think that we have to jeopardize the nice and elegant styling of their content in order to make them accessible.  Not so!  I encourage keeping the elegant or interesting design of your content and not  jeopardize the styling because of accessibility. But, I encourage </a:t>
            </a:r>
            <a:r>
              <a:rPr lang="en-US" dirty="0" err="1"/>
              <a:t>youto</a:t>
            </a:r>
            <a:r>
              <a:rPr lang="en-US" dirty="0"/>
              <a:t> separate structure of the content from presentation.</a:t>
            </a:r>
          </a:p>
          <a:p>
            <a:pPr fontAlgn="base"/>
            <a:r>
              <a:rPr lang="en-US" dirty="0" smtClean="0"/>
              <a:t>I’m </a:t>
            </a:r>
            <a:r>
              <a:rPr lang="en-US" dirty="0"/>
              <a:t>going to </a:t>
            </a:r>
            <a:r>
              <a:rPr lang="en-US" dirty="0" smtClean="0"/>
              <a:t>provide </a:t>
            </a:r>
            <a:r>
              <a:rPr lang="en-US" dirty="0"/>
              <a:t>you with some Best Practices that can ensure the accessibility of your content without jeopardizing the styling </a:t>
            </a:r>
            <a:r>
              <a:rPr lang="en-US" dirty="0" smtClean="0"/>
              <a:t>effects.</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20</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discuss scalability </a:t>
            </a:r>
            <a:r>
              <a:rPr lang="en-US" dirty="0" smtClean="0"/>
              <a:t>and </a:t>
            </a:r>
            <a:r>
              <a:rPr lang="en-US" dirty="0" smtClean="0"/>
              <a:t>briefly touch on some</a:t>
            </a:r>
            <a:r>
              <a:rPr lang="en-US" baseline="0" dirty="0" smtClean="0"/>
              <a:t> </a:t>
            </a:r>
            <a:r>
              <a:rPr lang="en-US" baseline="0" dirty="0" smtClean="0"/>
              <a:t>of the more intimating things like CSS and elastic designs</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21</a:t>
            </a:fld>
            <a:endParaRPr lang="en-US" dirty="0"/>
          </a:p>
        </p:txBody>
      </p:sp>
    </p:spTree>
    <p:extLst>
      <p:ext uri="{BB962C8B-B14F-4D97-AF65-F5344CB8AC3E}">
        <p14:creationId xmlns:p14="http://schemas.microsoft.com/office/powerpoint/2010/main" val="361676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Icons and colors can be useful for signifying functionality. However, without textual content, a screen reader user will be unable to comprehend the information. The textual content can be </a:t>
            </a:r>
            <a:r>
              <a:rPr lang="en-US" dirty="0" smtClean="0"/>
              <a:t>in the text that is adjacent </a:t>
            </a:r>
            <a:r>
              <a:rPr lang="en-US" dirty="0"/>
              <a:t>to the icon or color or, in the case of icons that are HTML </a:t>
            </a:r>
            <a:r>
              <a:rPr lang="en-US" dirty="0" smtClean="0"/>
              <a:t>images, use "alt</a:t>
            </a:r>
            <a:r>
              <a:rPr lang="en-US" dirty="0"/>
              <a:t>" </a:t>
            </a:r>
            <a:r>
              <a:rPr lang="en-US" dirty="0" smtClean="0"/>
              <a:t>tags. </a:t>
            </a:r>
            <a:r>
              <a:rPr lang="en-US" dirty="0"/>
              <a:t>The problem is more complicated than this. Color blind students may be unable to distinguish between certain colors and testing is necessary to determine the effectiveness of the color choice. </a:t>
            </a:r>
            <a:r>
              <a:rPr lang="en-US" dirty="0" smtClean="0"/>
              <a:t>Later, I’ll </a:t>
            </a:r>
            <a:r>
              <a:rPr lang="en-US" dirty="0"/>
              <a:t>provide some of my favorite tools for testing contrast or other accessibility issues.</a:t>
            </a:r>
          </a:p>
          <a:p>
            <a:pPr defTabSz="933237" fontAlgn="base">
              <a:defRPr/>
            </a:pPr>
            <a:endParaRPr lang="en-US" dirty="0"/>
          </a:p>
          <a:p>
            <a:pPr defTabSz="933237" fontAlgn="base">
              <a:defRPr/>
            </a:pPr>
            <a:r>
              <a:rPr lang="en-US" dirty="0" smtClean="0"/>
              <a:t>There are </a:t>
            </a:r>
            <a:r>
              <a:rPr lang="en-US" dirty="0"/>
              <a:t>very few universally understood icons for </a:t>
            </a:r>
            <a:r>
              <a:rPr lang="en-US" dirty="0" smtClean="0"/>
              <a:t>computers—maybe </a:t>
            </a:r>
            <a:r>
              <a:rPr lang="en-US" dirty="0"/>
              <a:t>the "save" computer disk </a:t>
            </a:r>
            <a:r>
              <a:rPr lang="en-US" dirty="0" smtClean="0"/>
              <a:t>icon or </a:t>
            </a:r>
            <a:r>
              <a:rPr lang="en-US" dirty="0"/>
              <a:t>the "clipboard" copy </a:t>
            </a:r>
            <a:r>
              <a:rPr lang="en-US" dirty="0" smtClean="0"/>
              <a:t>icon </a:t>
            </a:r>
            <a:r>
              <a:rPr lang="en-US" dirty="0"/>
              <a:t>are recognizable. </a:t>
            </a:r>
            <a:r>
              <a:rPr lang="en-US" dirty="0" smtClean="0"/>
              <a:t>But, students </a:t>
            </a:r>
            <a:r>
              <a:rPr lang="en-US" dirty="0"/>
              <a:t>with cognitive disabilities may </a:t>
            </a:r>
            <a:r>
              <a:rPr lang="en-US" dirty="0" smtClean="0"/>
              <a:t>not be able to </a:t>
            </a:r>
            <a:r>
              <a:rPr lang="en-US" dirty="0"/>
              <a:t>understand even relatively "universal" iconography. </a:t>
            </a:r>
            <a:r>
              <a:rPr lang="en-US" dirty="0" smtClean="0"/>
              <a:t>  The </a:t>
            </a:r>
            <a:r>
              <a:rPr lang="en-US" dirty="0"/>
              <a:t>overriding lesson is that, if you use color or iconography to deliver content or indicate functionality, accompany the color or icon with a visible textual equivalent.  You can certainly have color and pretty pictures.  Just be thoughtful.</a:t>
            </a:r>
          </a:p>
        </p:txBody>
      </p:sp>
      <p:sp>
        <p:nvSpPr>
          <p:cNvPr id="4" name="Slide Number Placeholder 3"/>
          <p:cNvSpPr>
            <a:spLocks noGrp="1"/>
          </p:cNvSpPr>
          <p:nvPr>
            <p:ph type="sldNum" sz="quarter" idx="10"/>
          </p:nvPr>
        </p:nvSpPr>
        <p:spPr/>
        <p:txBody>
          <a:bodyPr/>
          <a:lstStyle/>
          <a:p>
            <a:fld id="{9361EDE9-5231-4204-AF7E-112082FA2283}" type="slidenum">
              <a:rPr lang="en-US" smtClean="0"/>
              <a:t>22</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Students </a:t>
            </a:r>
            <a:r>
              <a:rPr lang="en-US" dirty="0" smtClean="0"/>
              <a:t>grouped </a:t>
            </a:r>
            <a:r>
              <a:rPr lang="en-US" dirty="0"/>
              <a:t>under the category of "low vision," may have severe difficulties if there is not sufficient contrast between text and background colors. The W3C recommends a minimum color contrast ratio of 3:1. Students with one of the varieties of color blindness may be affected both by low color contrast and color differences that are indistinguishable. Rather than guessing if you are achieving proper foreground-background contrast or if your color choices are </a:t>
            </a:r>
            <a:r>
              <a:rPr lang="en-US" dirty="0" smtClean="0"/>
              <a:t>recognizable </a:t>
            </a:r>
            <a:r>
              <a:rPr lang="en-US" dirty="0"/>
              <a:t>by students with color blindness, use a tool to test the page.  I’ll give you a list of some that I find helpful later.</a:t>
            </a:r>
          </a:p>
        </p:txBody>
      </p:sp>
      <p:sp>
        <p:nvSpPr>
          <p:cNvPr id="4" name="Slide Number Placeholder 3"/>
          <p:cNvSpPr>
            <a:spLocks noGrp="1"/>
          </p:cNvSpPr>
          <p:nvPr>
            <p:ph type="sldNum" sz="quarter" idx="10"/>
          </p:nvPr>
        </p:nvSpPr>
        <p:spPr/>
        <p:txBody>
          <a:bodyPr/>
          <a:lstStyle/>
          <a:p>
            <a:fld id="{9361EDE9-5231-4204-AF7E-112082FA2283}" type="slidenum">
              <a:rPr lang="en-US" smtClean="0"/>
              <a:t>23</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White</a:t>
            </a:r>
            <a:r>
              <a:rPr lang="en-US" baseline="0" dirty="0" smtClean="0"/>
              <a:t> space – whether you love it or hate it -- </a:t>
            </a:r>
            <a:r>
              <a:rPr lang="en-US" dirty="0" smtClean="0"/>
              <a:t>Cramped </a:t>
            </a:r>
            <a:r>
              <a:rPr lang="en-US" dirty="0"/>
              <a:t>text is difficult for anyone to read. The stakes are heightened for a student with a cognitive or reading disability. There are no hard and fast rules for margins or line </a:t>
            </a:r>
            <a:r>
              <a:rPr lang="en-US" dirty="0" smtClean="0"/>
              <a:t>height.</a:t>
            </a:r>
            <a:r>
              <a:rPr lang="en-US" baseline="0" dirty="0" smtClean="0"/>
              <a:t>  And, it </a:t>
            </a:r>
            <a:r>
              <a:rPr lang="en-US" dirty="0" smtClean="0"/>
              <a:t>may be </a:t>
            </a:r>
            <a:r>
              <a:rPr lang="en-US" dirty="0"/>
              <a:t>the case that your LMS determines margins and </a:t>
            </a:r>
            <a:r>
              <a:rPr lang="en-US" dirty="0" smtClean="0"/>
              <a:t>line height. </a:t>
            </a:r>
            <a:r>
              <a:rPr lang="en-US" dirty="0"/>
              <a:t>However, if you have the ability to control it, ensure that margins are simultaneously tall enough for the eye to easily distinguish between paragraphs yet still be able to clearly discern that </a:t>
            </a:r>
            <a:r>
              <a:rPr lang="en-US" dirty="0" smtClean="0"/>
              <a:t>related paragraphs are sequential rather</a:t>
            </a:r>
            <a:r>
              <a:rPr lang="en-US" baseline="0" dirty="0" smtClean="0"/>
              <a:t> than wholly separate elements and that neighboring paragraphs </a:t>
            </a:r>
            <a:r>
              <a:rPr lang="en-US" dirty="0" smtClean="0"/>
              <a:t>"feel</a:t>
            </a:r>
            <a:r>
              <a:rPr lang="en-US" dirty="0"/>
              <a:t>" related. </a:t>
            </a:r>
            <a:r>
              <a:rPr lang="en-US" dirty="0" smtClean="0"/>
              <a:t>There should </a:t>
            </a:r>
            <a:r>
              <a:rPr lang="en-US" dirty="0"/>
              <a:t>be right and left margins ample enough to clearly distinguish paragraphs in the main body of the text from elements in the sidebar. Line height of text should between 130% and 150% of the base font size.</a:t>
            </a:r>
          </a:p>
        </p:txBody>
      </p:sp>
      <p:sp>
        <p:nvSpPr>
          <p:cNvPr id="4" name="Slide Number Placeholder 3"/>
          <p:cNvSpPr>
            <a:spLocks noGrp="1"/>
          </p:cNvSpPr>
          <p:nvPr>
            <p:ph type="sldNum" sz="quarter" idx="10"/>
          </p:nvPr>
        </p:nvSpPr>
        <p:spPr/>
        <p:txBody>
          <a:bodyPr/>
          <a:lstStyle/>
          <a:p>
            <a:fld id="{9361EDE9-5231-4204-AF7E-112082FA2283}" type="slidenum">
              <a:rPr lang="en-US" smtClean="0"/>
              <a:t>24</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Heading styles should differ enough that level changes are visually apparent—and meaningful and that an H3 "feels" subordinate to an H2, and so on. This can be achieved not only through size differences but also through changes in indentation and the spatial relationships between the heading and the </a:t>
            </a:r>
            <a:r>
              <a:rPr lang="en-US" dirty="0" smtClean="0"/>
              <a:t>surrounding elements</a:t>
            </a:r>
            <a:r>
              <a:rPr lang="en-US" dirty="0"/>
              <a:t>.</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25</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Anecdotal evidence suggests that sans-serif fonts are easier to read than serif fonts for students with dyslexia and other reading disabilities. </a:t>
            </a:r>
            <a:r>
              <a:rPr lang="en-US" dirty="0" smtClean="0"/>
              <a:t>Although </a:t>
            </a:r>
            <a:r>
              <a:rPr lang="en-US" dirty="0"/>
              <a:t>Arial is the default sans-serif font for many web browsers, Trebuchet MS, Verdana, Helvetica, or Lucida Sans are probably preferable because similar-appearing </a:t>
            </a:r>
            <a:r>
              <a:rPr lang="en-US" dirty="0" smtClean="0"/>
              <a:t>characters—"</a:t>
            </a:r>
            <a:r>
              <a:rPr lang="en-US" dirty="0"/>
              <a:t>b" and "d"—and characters that visually run </a:t>
            </a:r>
            <a:r>
              <a:rPr lang="en-US" dirty="0" smtClean="0"/>
              <a:t>together— </a:t>
            </a:r>
            <a:r>
              <a:rPr lang="en-US" dirty="0"/>
              <a:t>"</a:t>
            </a:r>
            <a:r>
              <a:rPr lang="en-US" dirty="0" err="1"/>
              <a:t>rn</a:t>
            </a:r>
            <a:r>
              <a:rPr lang="en-US" dirty="0"/>
              <a:t>" </a:t>
            </a:r>
            <a:r>
              <a:rPr lang="en-US" dirty="0" smtClean="0"/>
              <a:t>can look like </a:t>
            </a:r>
            <a:r>
              <a:rPr lang="en-US" dirty="0"/>
              <a:t>"m"—are more easily distinguished than in Arial.</a:t>
            </a:r>
          </a:p>
          <a:p>
            <a:pPr fontAlgn="base"/>
            <a:r>
              <a:rPr lang="en-US" dirty="0"/>
              <a:t>As I said, the evidence is anecdotal at this time.  So, just keep this information in mind as you design.</a:t>
            </a:r>
          </a:p>
        </p:txBody>
      </p:sp>
      <p:sp>
        <p:nvSpPr>
          <p:cNvPr id="4" name="Slide Number Placeholder 3"/>
          <p:cNvSpPr>
            <a:spLocks noGrp="1"/>
          </p:cNvSpPr>
          <p:nvPr>
            <p:ph type="sldNum" sz="quarter" idx="10"/>
          </p:nvPr>
        </p:nvSpPr>
        <p:spPr/>
        <p:txBody>
          <a:bodyPr/>
          <a:lstStyle/>
          <a:p>
            <a:fld id="{9361EDE9-5231-4204-AF7E-112082FA2283}" type="slidenum">
              <a:rPr lang="en-US" smtClean="0"/>
              <a:t>26</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Though the default font-size in most </a:t>
            </a:r>
            <a:r>
              <a:rPr lang="en-US" dirty="0" smtClean="0"/>
              <a:t>browsers</a:t>
            </a:r>
            <a:r>
              <a:rPr lang="en-US" baseline="0" dirty="0" smtClean="0"/>
              <a:t> </a:t>
            </a:r>
            <a:r>
              <a:rPr lang="en-US" dirty="0" smtClean="0"/>
              <a:t>seem </a:t>
            </a:r>
            <a:r>
              <a:rPr lang="en-US" dirty="0"/>
              <a:t>big (it is typically 16 pixels), try to avoid </a:t>
            </a:r>
            <a:r>
              <a:rPr lang="en-US" dirty="0" smtClean="0"/>
              <a:t>using a </a:t>
            </a:r>
            <a:r>
              <a:rPr lang="en-US" dirty="0"/>
              <a:t>smaller font for main page content. </a:t>
            </a:r>
            <a:r>
              <a:rPr lang="en-US" dirty="0" smtClean="0"/>
              <a:t>If </a:t>
            </a:r>
            <a:r>
              <a:rPr lang="en-US" dirty="0"/>
              <a:t>there is a need for a smaller default font, make sure that students can increase text size </a:t>
            </a:r>
            <a:r>
              <a:rPr lang="en-US" dirty="0" smtClean="0"/>
              <a:t>using </a:t>
            </a:r>
            <a:r>
              <a:rPr lang="en-US" dirty="0"/>
              <a:t>standard browser commands, such as View &gt; Zoom or Ctrl + + to increase the font </a:t>
            </a:r>
            <a:r>
              <a:rPr lang="en-US" dirty="0" smtClean="0"/>
              <a:t>size.</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27</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Course designers will have the easiest time maintaining uniformity of style across the course web site if they put all presentational styles inside an external style sheet. Modifications to styles then affect all of the pages/courses that use the style sheet</a:t>
            </a:r>
            <a:r>
              <a:rPr lang="en-US" dirty="0" smtClean="0"/>
              <a:t>.</a:t>
            </a:r>
            <a:r>
              <a:rPr lang="en-US" baseline="0" dirty="0" smtClean="0"/>
              <a:t>  LMSs have the CSS built in, but it can usually be modified by an administrator.</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28</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This is really only applicable if you are building your own pages outside of an LMS.  </a:t>
            </a:r>
            <a:r>
              <a:rPr lang="en-US" dirty="0" smtClean="0"/>
              <a:t>Again.  Just know that if you build outside of an LMS, elastic is best.</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29</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all familiar with standards – the rubrics are full of standards that we’re trying to meet.</a:t>
            </a:r>
            <a:r>
              <a:rPr lang="en-US" baseline="0" dirty="0" smtClean="0"/>
              <a:t>  Industries from insurance to banking are regulated by standards.  </a:t>
            </a:r>
            <a:r>
              <a:rPr lang="en-US" baseline="0" dirty="0" smtClean="0"/>
              <a:t>A standard </a:t>
            </a:r>
            <a:r>
              <a:rPr lang="en-US" baseline="0" dirty="0" smtClean="0"/>
              <a:t>is something that has gained acceptance and been organized for others to follow.  As </a:t>
            </a:r>
            <a:r>
              <a:rPr lang="en-US" baseline="0" dirty="0" smtClean="0"/>
              <a:t>standards </a:t>
            </a:r>
            <a:r>
              <a:rPr lang="en-US" baseline="0" dirty="0" smtClean="0"/>
              <a:t>relate to functional accessibility, </a:t>
            </a:r>
            <a:r>
              <a:rPr lang="en-US" baseline="0" dirty="0" smtClean="0"/>
              <a:t>the </a:t>
            </a:r>
            <a:r>
              <a:rPr lang="en-US" baseline="0" dirty="0" smtClean="0"/>
              <a:t>internet simply wouldn’t </a:t>
            </a:r>
            <a:r>
              <a:rPr lang="en-US" baseline="0" dirty="0" smtClean="0"/>
              <a:t>work without them.  Web </a:t>
            </a:r>
            <a:r>
              <a:rPr lang="en-US" baseline="0" dirty="0" smtClean="0"/>
              <a:t>addresses follow </a:t>
            </a:r>
            <a:r>
              <a:rPr lang="en-US" baseline="0" dirty="0" smtClean="0"/>
              <a:t>a </a:t>
            </a:r>
            <a:r>
              <a:rPr lang="en-US" baseline="0" dirty="0" smtClean="0"/>
              <a:t>standardized </a:t>
            </a:r>
            <a:r>
              <a:rPr lang="en-US" baseline="0" dirty="0" smtClean="0"/>
              <a:t>protocol for </a:t>
            </a:r>
            <a:r>
              <a:rPr lang="en-US" baseline="0" dirty="0" smtClean="0"/>
              <a:t>passing messages between my browser, </a:t>
            </a:r>
            <a:r>
              <a:rPr lang="en-US" baseline="0" dirty="0" smtClean="0"/>
              <a:t>a </a:t>
            </a:r>
            <a:r>
              <a:rPr lang="en-US" baseline="0" dirty="0" smtClean="0"/>
              <a:t>web server and then back again to my browser.  If </a:t>
            </a:r>
            <a:r>
              <a:rPr lang="en-US" baseline="0" dirty="0" smtClean="0"/>
              <a:t>the protocol </a:t>
            </a:r>
            <a:r>
              <a:rPr lang="en-US" baseline="0" dirty="0" smtClean="0"/>
              <a:t>didn’t rigorously follow a standard, the chances of my receiving any response, much less the one I want, </a:t>
            </a:r>
            <a:r>
              <a:rPr lang="en-US" baseline="0" dirty="0" smtClean="0"/>
              <a:t>are </a:t>
            </a:r>
            <a:r>
              <a:rPr lang="en-US" baseline="0" dirty="0" smtClean="0"/>
              <a:t>greatly reduced.</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3</a:t>
            </a:fld>
            <a:endParaRPr lang="en-US" dirty="0"/>
          </a:p>
        </p:txBody>
      </p:sp>
    </p:spTree>
    <p:extLst>
      <p:ext uri="{BB962C8B-B14F-4D97-AF65-F5344CB8AC3E}">
        <p14:creationId xmlns:p14="http://schemas.microsoft.com/office/powerpoint/2010/main" val="85548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HTML was created as a language that provides basic containers to organize and make sense of content.  Without going into excruciating detail, these </a:t>
            </a:r>
            <a:r>
              <a:rPr lang="en-US" dirty="0" smtClean="0"/>
              <a:t>containers </a:t>
            </a:r>
            <a:r>
              <a:rPr lang="en-US" dirty="0"/>
              <a:t>focus on the meaning of the content by organizing and structuring the content.</a:t>
            </a:r>
          </a:p>
          <a:p>
            <a:pPr fontAlgn="base"/>
            <a:r>
              <a:rPr lang="en-US" dirty="0"/>
              <a:t>Often times we forget or ignore the meaning and worry only about the appearance.  For those using screen readers and other assistive technologies, the semantics are crucial.  A screen reader doesn’t recognize a 72 point bold line of text as a heading.  But, if that text is marked up as a heading, the screen reader can share that information with the end user.</a:t>
            </a:r>
          </a:p>
          <a:p>
            <a:pPr fontAlgn="base"/>
            <a:r>
              <a:rPr lang="en-US" dirty="0"/>
              <a:t>It is a best practice to rely on semantic markup to presentational markup for organizing course page and content.  A lot of this section will sound like it only applies if you are creating content outside of an LMS, but it is important to understand the concepts for those areas within an LMS where you are touching </a:t>
            </a:r>
            <a:r>
              <a:rPr lang="en-US" dirty="0" smtClean="0"/>
              <a:t>the </a:t>
            </a:r>
            <a:r>
              <a:rPr lang="en-US" dirty="0"/>
              <a:t>HTML.  If you are using a WYSIWYG editor in your LMS, you are affecting the HTML.  It’s just that the LMS is doing the heavy lifting for you.</a:t>
            </a:r>
          </a:p>
        </p:txBody>
      </p:sp>
      <p:sp>
        <p:nvSpPr>
          <p:cNvPr id="4" name="Slide Number Placeholder 3"/>
          <p:cNvSpPr>
            <a:spLocks noGrp="1"/>
          </p:cNvSpPr>
          <p:nvPr>
            <p:ph type="sldNum" sz="quarter" idx="10"/>
          </p:nvPr>
        </p:nvSpPr>
        <p:spPr/>
        <p:txBody>
          <a:bodyPr/>
          <a:lstStyle/>
          <a:p>
            <a:fld id="{9361EDE9-5231-4204-AF7E-112082FA2283}" type="slidenum">
              <a:rPr lang="en-US" smtClean="0"/>
              <a:t>30</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Headings are one of the primary means for navigating a web page in a screen reader. All commonly used screen readers allow a user to pull up a list of headings and move between headings via simple keystrokes.</a:t>
            </a:r>
          </a:p>
          <a:p>
            <a:pPr fontAlgn="base"/>
            <a:r>
              <a:rPr lang="en-US" dirty="0"/>
              <a:t>The main page content should be introduced with an H1 heading, and subordinate content sections should get H2, H3, and </a:t>
            </a:r>
            <a:r>
              <a:rPr lang="en-US" dirty="0" smtClean="0"/>
              <a:t>on down the line. </a:t>
            </a:r>
            <a:r>
              <a:rPr lang="en-US" dirty="0"/>
              <a:t>The order of headings should always proceed by single increments: H1, H2, H3, H4, etc. Do not skip heading levels. </a:t>
            </a:r>
            <a:r>
              <a:rPr lang="en-US" dirty="0" smtClean="0"/>
              <a:t>Following </a:t>
            </a:r>
            <a:r>
              <a:rPr lang="en-US" dirty="0"/>
              <a:t>a logical order helps </a:t>
            </a:r>
            <a:r>
              <a:rPr lang="en-US" dirty="0" smtClean="0"/>
              <a:t>screen </a:t>
            </a:r>
            <a:r>
              <a:rPr lang="en-US" dirty="0"/>
              <a:t>reader users </a:t>
            </a:r>
            <a:r>
              <a:rPr lang="en-US" dirty="0" smtClean="0"/>
              <a:t>surf </a:t>
            </a:r>
            <a:r>
              <a:rPr lang="en-US" dirty="0"/>
              <a:t>a page by heading and heading level </a:t>
            </a:r>
            <a:r>
              <a:rPr lang="en-US" dirty="0" smtClean="0"/>
              <a:t>while providing </a:t>
            </a:r>
            <a:r>
              <a:rPr lang="en-US" dirty="0"/>
              <a:t>an unambiguous structure for users with cognitive disabilities.</a:t>
            </a:r>
          </a:p>
        </p:txBody>
      </p:sp>
      <p:sp>
        <p:nvSpPr>
          <p:cNvPr id="4" name="Slide Number Placeholder 3"/>
          <p:cNvSpPr>
            <a:spLocks noGrp="1"/>
          </p:cNvSpPr>
          <p:nvPr>
            <p:ph type="sldNum" sz="quarter" idx="10"/>
          </p:nvPr>
        </p:nvSpPr>
        <p:spPr/>
        <p:txBody>
          <a:bodyPr/>
          <a:lstStyle/>
          <a:p>
            <a:fld id="{9361EDE9-5231-4204-AF7E-112082FA2283}" type="slidenum">
              <a:rPr lang="en-US" smtClean="0"/>
              <a:t>31</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Use lists liberally. </a:t>
            </a:r>
            <a:r>
              <a:rPr lang="en-US" dirty="0" smtClean="0"/>
              <a:t>  I know that in good</a:t>
            </a:r>
            <a:r>
              <a:rPr lang="en-US" baseline="0" dirty="0" smtClean="0"/>
              <a:t> ole non-web delivered </a:t>
            </a:r>
            <a:r>
              <a:rPr lang="en-US" dirty="0" smtClean="0"/>
              <a:t>writing</a:t>
            </a:r>
            <a:r>
              <a:rPr lang="en-US" dirty="0"/>
              <a:t>, stringing together concepts using commas and conjunctions is </a:t>
            </a:r>
            <a:r>
              <a:rPr lang="en-US" dirty="0" smtClean="0"/>
              <a:t>appropriate,</a:t>
            </a:r>
            <a:r>
              <a:rPr lang="en-US" baseline="0" dirty="0" smtClean="0"/>
              <a:t> but</a:t>
            </a:r>
            <a:r>
              <a:rPr lang="en-US" dirty="0" smtClean="0"/>
              <a:t> </a:t>
            </a:r>
            <a:r>
              <a:rPr lang="en-US" dirty="0"/>
              <a:t>writing for the web should be simplified and </a:t>
            </a:r>
            <a:r>
              <a:rPr lang="en-US" dirty="0" smtClean="0"/>
              <a:t>maximize </a:t>
            </a:r>
            <a:r>
              <a:rPr lang="en-US" dirty="0" err="1"/>
              <a:t>scannability</a:t>
            </a:r>
            <a:r>
              <a:rPr lang="en-US" dirty="0"/>
              <a:t>. </a:t>
            </a:r>
            <a:r>
              <a:rPr lang="en-US" dirty="0" smtClean="0"/>
              <a:t>Using </a:t>
            </a:r>
            <a:r>
              <a:rPr lang="en-US" dirty="0"/>
              <a:t>lists is a key method for making web writing easily </a:t>
            </a:r>
            <a:r>
              <a:rPr lang="en-US" dirty="0" err="1"/>
              <a:t>scannable</a:t>
            </a:r>
            <a:r>
              <a:rPr lang="en-US" dirty="0"/>
              <a:t> and </a:t>
            </a:r>
            <a:r>
              <a:rPr lang="en-US" dirty="0" smtClean="0"/>
              <a:t>to improve reader </a:t>
            </a:r>
            <a:r>
              <a:rPr lang="en-US" dirty="0"/>
              <a:t>comprehension.</a:t>
            </a:r>
          </a:p>
          <a:p>
            <a:pPr fontAlgn="base"/>
            <a:r>
              <a:rPr lang="en-US" dirty="0"/>
              <a:t>There are three types of lists available in HTML—ordered, unordered, and definition lists.</a:t>
            </a:r>
          </a:p>
          <a:p>
            <a:pPr fontAlgn="base"/>
            <a:r>
              <a:rPr lang="en-US" dirty="0"/>
              <a:t>Ordered lists should be used when sequence is important to convey meaning. For example, when listing instructions </a:t>
            </a:r>
            <a:r>
              <a:rPr lang="en-US" dirty="0" err="1" smtClean="0"/>
              <a:t>thatt</a:t>
            </a:r>
            <a:r>
              <a:rPr lang="en-US" dirty="0" smtClean="0"/>
              <a:t> </a:t>
            </a:r>
            <a:r>
              <a:rPr lang="en-US" dirty="0"/>
              <a:t>be followed in order. </a:t>
            </a:r>
            <a:r>
              <a:rPr lang="en-US" dirty="0" smtClean="0"/>
              <a:t>If </a:t>
            </a:r>
            <a:r>
              <a:rPr lang="en-US" dirty="0"/>
              <a:t>sequence is not important, use an unordered list.</a:t>
            </a:r>
          </a:p>
          <a:p>
            <a:pPr fontAlgn="base"/>
            <a:r>
              <a:rPr lang="en-US" dirty="0"/>
              <a:t>Definition lists should be used sparingly. Definition lists are two part structures. Each item has a term and a definition. An ideal application for definition lists is a glossary of terms, in which a term is introduced and a definition is provided. </a:t>
            </a:r>
          </a:p>
        </p:txBody>
      </p:sp>
      <p:sp>
        <p:nvSpPr>
          <p:cNvPr id="4" name="Slide Number Placeholder 3"/>
          <p:cNvSpPr>
            <a:spLocks noGrp="1"/>
          </p:cNvSpPr>
          <p:nvPr>
            <p:ph type="sldNum" sz="quarter" idx="10"/>
          </p:nvPr>
        </p:nvSpPr>
        <p:spPr/>
        <p:txBody>
          <a:bodyPr/>
          <a:lstStyle/>
          <a:p>
            <a:fld id="{9361EDE9-5231-4204-AF7E-112082FA2283}" type="slidenum">
              <a:rPr lang="en-US" smtClean="0"/>
              <a:t>32</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Some screen readers can navigate between lists on a page, making discovering lists easier. But all major screen readers can navigate by heading. So having a heading precede a list </a:t>
            </a:r>
            <a:r>
              <a:rPr lang="en-US" dirty="0" smtClean="0"/>
              <a:t>is very </a:t>
            </a:r>
            <a:r>
              <a:rPr lang="en-US" dirty="0"/>
              <a:t>helpful for orienting a student who is using a screen </a:t>
            </a:r>
            <a:r>
              <a:rPr lang="en-US" dirty="0" smtClean="0"/>
              <a:t>reader.  It also make</a:t>
            </a:r>
            <a:r>
              <a:rPr lang="en-US" baseline="0" dirty="0" smtClean="0"/>
              <a:t>s </a:t>
            </a:r>
            <a:r>
              <a:rPr lang="en-US" dirty="0" smtClean="0"/>
              <a:t>a </a:t>
            </a:r>
            <a:r>
              <a:rPr lang="en-US" dirty="0"/>
              <a:t>page more easily </a:t>
            </a:r>
            <a:r>
              <a:rPr lang="en-US" dirty="0" err="1"/>
              <a:t>scannable</a:t>
            </a:r>
            <a:r>
              <a:rPr lang="en-US" dirty="0"/>
              <a:t> (both for visual and screen reader students).</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33</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Screen readers announce the nesting of lists. However, it becomes increasingly difficult for the screen reader user to remember </a:t>
            </a:r>
            <a:r>
              <a:rPr lang="en-US" dirty="0" smtClean="0"/>
              <a:t>their </a:t>
            </a:r>
            <a:r>
              <a:rPr lang="en-US" dirty="0"/>
              <a:t>place within the list structure the deeper </a:t>
            </a:r>
            <a:r>
              <a:rPr lang="en-US" dirty="0" smtClean="0"/>
              <a:t>they </a:t>
            </a:r>
            <a:r>
              <a:rPr lang="en-US" dirty="0"/>
              <a:t>goes. </a:t>
            </a:r>
            <a:r>
              <a:rPr lang="en-US" dirty="0" smtClean="0"/>
              <a:t>For </a:t>
            </a:r>
            <a:r>
              <a:rPr lang="en-US" dirty="0"/>
              <a:t>users with cognitive or reading disabilities it may decrease comprehension if a list has more than three levels of nesting.</a:t>
            </a:r>
          </a:p>
          <a:p>
            <a:pPr fontAlgn="base"/>
            <a:r>
              <a:rPr lang="en-US" dirty="0"/>
              <a:t>Another minor </a:t>
            </a:r>
            <a:r>
              <a:rPr lang="en-US" dirty="0" smtClean="0"/>
              <a:t>factor to keep in mind </a:t>
            </a:r>
            <a:r>
              <a:rPr lang="en-US" dirty="0"/>
              <a:t>is that with unordered lists, HTML has only three default bullet types: asterisk, circle, and </a:t>
            </a:r>
            <a:r>
              <a:rPr lang="en-US" dirty="0" smtClean="0"/>
              <a:t>square—which is only enough </a:t>
            </a:r>
            <a:r>
              <a:rPr lang="en-US" dirty="0"/>
              <a:t>to </a:t>
            </a:r>
            <a:r>
              <a:rPr lang="en-US" dirty="0" smtClean="0"/>
              <a:t>represent </a:t>
            </a:r>
            <a:r>
              <a:rPr lang="en-US" dirty="0"/>
              <a:t>three levels. (This can be worked around using CSS, but </a:t>
            </a:r>
            <a:r>
              <a:rPr lang="en-US" dirty="0" smtClean="0"/>
              <a:t>let’s keep this simple.)</a:t>
            </a:r>
            <a:endParaRPr lang="en-US" dirty="0"/>
          </a:p>
          <a:p>
            <a:pPr fontAlgn="base"/>
            <a:r>
              <a:rPr lang="en-US" dirty="0"/>
              <a:t>For ordered lists, it is also possible to use styles to affect the numbering. </a:t>
            </a:r>
            <a:r>
              <a:rPr lang="en-US" dirty="0" smtClean="0"/>
              <a:t>You </a:t>
            </a:r>
            <a:r>
              <a:rPr lang="en-US" dirty="0"/>
              <a:t>can use decimals, roman numerals, or alphabetical characters in both upper and lower case, providing a visual distinction between levels of nesting. However, a screen reader will not announce the case. Screen readers also differ on how they announce the level of </a:t>
            </a:r>
            <a:r>
              <a:rPr lang="en-US" dirty="0" smtClean="0"/>
              <a:t>nesting.</a:t>
            </a:r>
            <a:r>
              <a:rPr lang="en-US" baseline="0" dirty="0" smtClean="0"/>
              <a:t>  S</a:t>
            </a:r>
            <a:r>
              <a:rPr lang="en-US" dirty="0" smtClean="0"/>
              <a:t>ome </a:t>
            </a:r>
            <a:r>
              <a:rPr lang="en-US" dirty="0"/>
              <a:t>only </a:t>
            </a:r>
            <a:r>
              <a:rPr lang="en-US" dirty="0" smtClean="0"/>
              <a:t>indicate </a:t>
            </a:r>
            <a:r>
              <a:rPr lang="en-US" dirty="0"/>
              <a:t>that a list has ended and not the level of nesting, </a:t>
            </a:r>
            <a:r>
              <a:rPr lang="en-US" dirty="0" smtClean="0"/>
              <a:t>which</a:t>
            </a:r>
            <a:r>
              <a:rPr lang="en-US" baseline="0" dirty="0" smtClean="0"/>
              <a:t> </a:t>
            </a:r>
            <a:r>
              <a:rPr lang="en-US" dirty="0" smtClean="0"/>
              <a:t>makes </a:t>
            </a:r>
            <a:r>
              <a:rPr lang="en-US" dirty="0"/>
              <a:t>orientation within a list structure more difficult.</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34</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 </a:t>
            </a:r>
            <a:r>
              <a:rPr lang="en-US" dirty="0" smtClean="0"/>
              <a:t>don’t </a:t>
            </a:r>
            <a:r>
              <a:rPr lang="en-US" dirty="0"/>
              <a:t>want to bog you down in a bunch of stuff that you will really only be applying if you are building your own pages, altering your LMS’s CSS or other equally weighty projects.  But, there are few things that I need to just mention because I would feel like I wasn’t giving you all the scoop if I didn’t.  If you have specific or detailed questions about these areas, you are welcome to grab me later today or contact me after the conference.</a:t>
            </a:r>
          </a:p>
          <a:p>
            <a:pPr fontAlgn="base"/>
            <a:endParaRPr lang="en-US" dirty="0"/>
          </a:p>
          <a:p>
            <a:pPr fontAlgn="base"/>
            <a:r>
              <a:rPr lang="en-US" dirty="0"/>
              <a:t>Use the paragraph element to denote paragraphs not breaks or </a:t>
            </a:r>
            <a:r>
              <a:rPr lang="en-US" dirty="0" err="1"/>
              <a:t>divs</a:t>
            </a:r>
            <a:r>
              <a:rPr lang="en-US" dirty="0" err="1" smtClean="0"/>
              <a:t>.</a:t>
            </a:r>
            <a:r>
              <a:rPr lang="en-US" dirty="0" smtClean="0"/>
              <a:t>  Your WYSIWYG editor probably</a:t>
            </a:r>
            <a:r>
              <a:rPr lang="en-US" baseline="0" dirty="0" smtClean="0"/>
              <a:t> does this for you</a:t>
            </a:r>
            <a:r>
              <a:rPr lang="en-US" dirty="0" smtClean="0"/>
              <a:t>.  Just</a:t>
            </a:r>
            <a:r>
              <a:rPr lang="en-US" baseline="0" dirty="0" smtClean="0"/>
              <a:t> as emphasis and italic are not the same thing, bold and strong are not the same thing.  One is presentational only and one is semantic.  </a:t>
            </a:r>
            <a:r>
              <a:rPr lang="en-US" dirty="0" smtClean="0"/>
              <a:t>Each </a:t>
            </a:r>
            <a:r>
              <a:rPr lang="en-US" dirty="0"/>
              <a:t>page needs a unique and descriptive title that orients the page within the site.  </a:t>
            </a:r>
            <a:r>
              <a:rPr lang="en-US" dirty="0" smtClean="0"/>
              <a:t>My LMS does this based on what I name</a:t>
            </a:r>
            <a:r>
              <a:rPr lang="en-US" baseline="0" dirty="0" smtClean="0"/>
              <a:t> an activity, a test, or a subpage.  </a:t>
            </a:r>
            <a:r>
              <a:rPr lang="en-US" dirty="0" smtClean="0"/>
              <a:t>The </a:t>
            </a:r>
            <a:r>
              <a:rPr lang="en-US" dirty="0"/>
              <a:t>first thing a screen reader announces when a page loads is the title that we see at the top of our </a:t>
            </a:r>
            <a:r>
              <a:rPr lang="en-US" dirty="0" smtClean="0"/>
              <a:t>browser.</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35</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As </a:t>
            </a:r>
            <a:r>
              <a:rPr lang="en-US" dirty="0"/>
              <a:t>I’ve mentioned before, links should be descriptive outside of their context within the page.  This makes it clear what resources they link to.  It is assumed that links take a user to an html page.  If it directs to another type of resource like a PDF document or </a:t>
            </a:r>
            <a:r>
              <a:rPr lang="en-US" dirty="0" err="1"/>
              <a:t>Powerpoint</a:t>
            </a:r>
            <a:r>
              <a:rPr lang="en-US" dirty="0"/>
              <a:t> presentation, the user needs to be told that.  It can be disorienting when the browser launches an external application to provide content.  So, include the name of the type of resource (PDF, PPT) or an icon with alt </a:t>
            </a:r>
            <a:r>
              <a:rPr lang="en-US" dirty="0" smtClean="0"/>
              <a:t>text and </a:t>
            </a:r>
            <a:r>
              <a:rPr lang="en-US" dirty="0"/>
              <a:t>title attributes in the link itself.  This one applies to LMS users as well.  If you are linking out to something other than an HTML page, this is helpful.</a:t>
            </a:r>
          </a:p>
        </p:txBody>
      </p:sp>
      <p:sp>
        <p:nvSpPr>
          <p:cNvPr id="4" name="Slide Number Placeholder 3"/>
          <p:cNvSpPr>
            <a:spLocks noGrp="1"/>
          </p:cNvSpPr>
          <p:nvPr>
            <p:ph type="sldNum" sz="quarter" idx="10"/>
          </p:nvPr>
        </p:nvSpPr>
        <p:spPr/>
        <p:txBody>
          <a:bodyPr/>
          <a:lstStyle/>
          <a:p>
            <a:fld id="{9361EDE9-5231-4204-AF7E-112082FA2283}" type="slidenum">
              <a:rPr lang="en-US" smtClean="0"/>
              <a:t>36</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Images are an important part of instructional content, and are often one of the biggest challenges when trying to make content accessible.</a:t>
            </a:r>
          </a:p>
        </p:txBody>
      </p:sp>
      <p:sp>
        <p:nvSpPr>
          <p:cNvPr id="4" name="Slide Number Placeholder 3"/>
          <p:cNvSpPr>
            <a:spLocks noGrp="1"/>
          </p:cNvSpPr>
          <p:nvPr>
            <p:ph type="sldNum" sz="quarter" idx="10"/>
          </p:nvPr>
        </p:nvSpPr>
        <p:spPr/>
        <p:txBody>
          <a:bodyPr/>
          <a:lstStyle/>
          <a:p>
            <a:fld id="{9361EDE9-5231-4204-AF7E-112082FA2283}" type="slidenum">
              <a:rPr lang="en-US" smtClean="0"/>
              <a:t>37</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If you leave out the "alt" attribute in an image tag, screen readers and other user agents that read web pages aloud will typically read the "</a:t>
            </a:r>
            <a:r>
              <a:rPr lang="en-US" dirty="0" err="1"/>
              <a:t>src</a:t>
            </a:r>
            <a:r>
              <a:rPr lang="en-US" dirty="0"/>
              <a:t>" (source) attribute of the image, which is normally just a path to the image. This information will be confusing to </a:t>
            </a:r>
            <a:r>
              <a:rPr lang="en-US" dirty="0" smtClean="0"/>
              <a:t>students.</a:t>
            </a:r>
          </a:p>
          <a:p>
            <a:pPr defTabSz="933237" fontAlgn="base">
              <a:defRPr/>
            </a:pPr>
            <a:endParaRPr lang="en-US" dirty="0" smtClean="0"/>
          </a:p>
          <a:p>
            <a:pPr defTabSz="933237" fontAlgn="base">
              <a:defRPr/>
            </a:pPr>
            <a:r>
              <a:rPr lang="en-US" dirty="0" smtClean="0"/>
              <a:t>Read out the SRC </a:t>
            </a:r>
            <a:r>
              <a:rPr lang="en-US" dirty="0" err="1" smtClean="0"/>
              <a:t>url</a:t>
            </a:r>
            <a:r>
              <a:rPr lang="en-US" dirty="0" smtClean="0"/>
              <a:t> on the screen.</a:t>
            </a:r>
          </a:p>
          <a:p>
            <a:pPr defTabSz="933237" fontAlgn="base">
              <a:defRPr/>
            </a:pPr>
            <a:endParaRPr lang="en-US" dirty="0"/>
          </a:p>
          <a:p>
            <a:pPr defTabSz="933237" fontAlgn="base">
              <a:defRPr/>
            </a:pPr>
            <a:r>
              <a:rPr lang="en-US" dirty="0"/>
              <a:t>The “alt” text value functions as a replacement of the image.  For anyone who can’t see the image, the “alt” text value is all they know about the image.  It is important to remember that images are typically viewed within the context of the </a:t>
            </a:r>
            <a:r>
              <a:rPr lang="en-US" dirty="0" smtClean="0"/>
              <a:t>surrounding text </a:t>
            </a:r>
            <a:r>
              <a:rPr lang="en-US" dirty="0"/>
              <a:t>that surrounds them.  So, we need to be aware of the literal visual content of the image and what the image’s function is within the page.</a:t>
            </a:r>
          </a:p>
          <a:p>
            <a:pPr fontAlgn="base"/>
            <a:r>
              <a:rPr lang="en-US" dirty="0"/>
              <a:t>HTML image tags have an optional attribute that was implemented to provide a link to an alternate page that explains the image or chart. The "</a:t>
            </a:r>
            <a:r>
              <a:rPr lang="en-US" dirty="0" err="1"/>
              <a:t>longdesc</a:t>
            </a:r>
            <a:r>
              <a:rPr lang="en-US" dirty="0"/>
              <a:t>" attribute was </a:t>
            </a:r>
            <a:r>
              <a:rPr lang="en-US" dirty="0" smtClean="0"/>
              <a:t>for </a:t>
            </a:r>
            <a:r>
              <a:rPr lang="en-US" dirty="0"/>
              <a:t>those cases where </a:t>
            </a:r>
            <a:r>
              <a:rPr lang="en-US" dirty="0" smtClean="0"/>
              <a:t>the description </a:t>
            </a:r>
            <a:r>
              <a:rPr lang="en-US" dirty="0"/>
              <a:t>of the image was too complex to be packed into an "alt" value. The "</a:t>
            </a:r>
            <a:r>
              <a:rPr lang="en-US" dirty="0" err="1"/>
              <a:t>longdesc</a:t>
            </a:r>
            <a:r>
              <a:rPr lang="en-US" dirty="0"/>
              <a:t>" attribute </a:t>
            </a:r>
            <a:r>
              <a:rPr lang="en-US" dirty="0" smtClean="0"/>
              <a:t>will only take </a:t>
            </a:r>
            <a:r>
              <a:rPr lang="en-US" dirty="0"/>
              <a:t>a URL as a value.</a:t>
            </a:r>
          </a:p>
          <a:p>
            <a:pPr fontAlgn="base"/>
            <a:r>
              <a:rPr lang="en-US" dirty="0" smtClean="0"/>
              <a:t>Because screen readers handle it differently, try to avoid using the “</a:t>
            </a:r>
            <a:r>
              <a:rPr lang="en-US" dirty="0" err="1" smtClean="0"/>
              <a:t>longdesc</a:t>
            </a:r>
            <a:r>
              <a:rPr lang="en-US" dirty="0" smtClean="0"/>
              <a:t>”.</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38</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For example, in a discussion of audio headsets, we may mention a number of models that are appropriate to use for speech-to-text usage. The details of the models might be given in the body of the text. So, when we provide images of the headsets, it will not be necessary to say more than, for example, “Generic Headset Model XYZ."</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39</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guidelines and standards that always come up in</a:t>
            </a:r>
            <a:r>
              <a:rPr lang="en-US" baseline="0" dirty="0" smtClean="0"/>
              <a:t> discussion of web accessibility are WCAG and 508.</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a:t>
            </a:fld>
            <a:endParaRPr lang="en-US" dirty="0"/>
          </a:p>
        </p:txBody>
      </p:sp>
    </p:spTree>
    <p:extLst>
      <p:ext uri="{BB962C8B-B14F-4D97-AF65-F5344CB8AC3E}">
        <p14:creationId xmlns:p14="http://schemas.microsoft.com/office/powerpoint/2010/main" val="354105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If, on the other hand, we were discussing specific functionality of the headset—that it was highly portable because it folded up—we might want to say, “Generic headset Model ABC, shown in collapsed position."</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40</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Finally, if the image is introducing a section discussing headsets in general and the particular model displayed is not relevant to the discussion, an appropriate "alt" text value might be, "stereo headset with microphone.” or it might even be appropriate to use “null”.</a:t>
            </a:r>
          </a:p>
        </p:txBody>
      </p:sp>
      <p:sp>
        <p:nvSpPr>
          <p:cNvPr id="4" name="Slide Number Placeholder 3"/>
          <p:cNvSpPr>
            <a:spLocks noGrp="1"/>
          </p:cNvSpPr>
          <p:nvPr>
            <p:ph type="sldNum" sz="quarter" idx="10"/>
          </p:nvPr>
        </p:nvSpPr>
        <p:spPr/>
        <p:txBody>
          <a:bodyPr/>
          <a:lstStyle/>
          <a:p>
            <a:fld id="{9361EDE9-5231-4204-AF7E-112082FA2283}" type="slidenum">
              <a:rPr lang="en-US" smtClean="0"/>
              <a:t>41</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Which brings us to “null” alt text.  If an image is used as decoration only—a cartoon of a person talking excitedly and used to jazz up the "comments" section of a blog page—then we do not need to provide any "alt" text value for the image. The image is just </a:t>
            </a:r>
            <a:r>
              <a:rPr lang="en-US" dirty="0" smtClean="0"/>
              <a:t>decoration or visual relief. </a:t>
            </a:r>
            <a:r>
              <a:rPr lang="en-US" dirty="0"/>
              <a:t>It does not contribute anything significant to the understanding of the content of the page.  The null tag tells the screen reader to ignore the image.  The student will not hear anything at all about the image.</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42</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As already discussed, link text should identify the resource linked to, so that the link can be read out of context of the surrounding text.</a:t>
            </a:r>
          </a:p>
          <a:p>
            <a:pPr fontAlgn="base"/>
            <a:r>
              <a:rPr lang="en-US" dirty="0"/>
              <a:t>The same goes for images used as links, except the </a:t>
            </a:r>
            <a:r>
              <a:rPr lang="en-US" b="1" dirty="0"/>
              <a:t>link text goes in the "alt" value</a:t>
            </a:r>
            <a:r>
              <a:rPr lang="en-US" dirty="0"/>
              <a:t>.</a:t>
            </a:r>
          </a:p>
        </p:txBody>
      </p:sp>
      <p:sp>
        <p:nvSpPr>
          <p:cNvPr id="4" name="Slide Number Placeholder 3"/>
          <p:cNvSpPr>
            <a:spLocks noGrp="1"/>
          </p:cNvSpPr>
          <p:nvPr>
            <p:ph type="sldNum" sz="quarter" idx="10"/>
          </p:nvPr>
        </p:nvSpPr>
        <p:spPr/>
        <p:txBody>
          <a:bodyPr/>
          <a:lstStyle/>
          <a:p>
            <a:fld id="{9361EDE9-5231-4204-AF7E-112082FA2283}" type="slidenum">
              <a:rPr lang="en-US" smtClean="0"/>
              <a:t>43</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For example, a graphical icon of a small house </a:t>
            </a:r>
            <a:r>
              <a:rPr lang="en-US" dirty="0" smtClean="0"/>
              <a:t>used to link </a:t>
            </a:r>
            <a:r>
              <a:rPr lang="en-US" dirty="0"/>
              <a:t>to the course home page should get the "alt" value "course home page," not "icon of a small house." By indicating "home page" we are telling the user the function of the image—it is a link to the course home page. </a:t>
            </a:r>
            <a:r>
              <a:rPr lang="en-US" dirty="0" smtClean="0"/>
              <a:t>We </a:t>
            </a:r>
            <a:r>
              <a:rPr lang="en-US" dirty="0"/>
              <a:t>do not need to say "link to course home page," since all user agents will identify that the image is a link</a:t>
            </a:r>
            <a:r>
              <a:rPr lang="en-US" dirty="0" smtClean="0"/>
              <a:t>.  Hearing</a:t>
            </a:r>
            <a:r>
              <a:rPr lang="en-US" baseline="0" dirty="0" smtClean="0"/>
              <a:t> it again is repetitive and tedious for the user.</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44</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Instructional designers should place a text caption above or below the chart graphic which uniquely identifies the chart. In some cases, images should have a caption. But often an "alt" text value is all that </a:t>
            </a:r>
            <a:r>
              <a:rPr lang="en-US" dirty="0" smtClean="0"/>
              <a:t>you need.</a:t>
            </a:r>
            <a:endParaRPr lang="en-US" dirty="0"/>
          </a:p>
          <a:p>
            <a:pPr fontAlgn="base"/>
            <a:r>
              <a:rPr lang="en-US" dirty="0"/>
              <a:t>For charts or images that are crucial to understanding the content, however, the stakes are different. There needs to be a way to search in a document for </a:t>
            </a:r>
            <a:r>
              <a:rPr lang="en-US" dirty="0" smtClean="0"/>
              <a:t>these charts </a:t>
            </a:r>
            <a:r>
              <a:rPr lang="en-US" dirty="0"/>
              <a:t>or images and have those search results be accurate enough so that a student can easily locate the rich data in the chart or image and not confuse it with some other chart or image.</a:t>
            </a:r>
          </a:p>
          <a:p>
            <a:pPr fontAlgn="base"/>
            <a:r>
              <a:rPr lang="en-US" dirty="0"/>
              <a:t>The most straightforward means for such identification to give the chart or image a unique number or label.</a:t>
            </a:r>
          </a:p>
          <a:p>
            <a:pPr fontAlgn="base"/>
            <a:r>
              <a:rPr lang="en-US" dirty="0"/>
              <a:t>For non-visual web users, it is always more difficult and in some instances impossible to determine visual spatial references, such as "to the right," "on the left side of," "above," etc., </a:t>
            </a:r>
            <a:r>
              <a:rPr lang="en-US" dirty="0" smtClean="0"/>
              <a:t>because </a:t>
            </a:r>
            <a:r>
              <a:rPr lang="en-US" dirty="0"/>
              <a:t>a screen reading program reads the page in code order, rather than spatially.</a:t>
            </a:r>
          </a:p>
          <a:p>
            <a:pPr fontAlgn="base"/>
            <a:r>
              <a:rPr lang="en-US" dirty="0"/>
              <a:t>Because of this, it is preferable to refer to charts by the unique number or label in their text caption. The label can be searched for easily. Another good strategy is not only to refer to the label but also to provide an in-page hyperlink or "anchor" that </a:t>
            </a:r>
            <a:r>
              <a:rPr lang="en-US" dirty="0" smtClean="0"/>
              <a:t>will</a:t>
            </a:r>
            <a:r>
              <a:rPr lang="en-US" baseline="0" dirty="0" smtClean="0"/>
              <a:t> </a:t>
            </a:r>
            <a:r>
              <a:rPr lang="en-US" dirty="0" smtClean="0"/>
              <a:t>scroll </a:t>
            </a:r>
            <a:r>
              <a:rPr lang="en-US" dirty="0"/>
              <a:t>the student's browser window to the </a:t>
            </a:r>
            <a:r>
              <a:rPr lang="en-US" dirty="0" smtClean="0"/>
              <a:t>chart when clicked.</a:t>
            </a:r>
            <a:endParaRPr lang="en-US" dirty="0"/>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45</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Most charts in instructional materials are graphical representations of tabular data. It benefits all students, </a:t>
            </a:r>
            <a:r>
              <a:rPr lang="en-US" dirty="0" smtClean="0"/>
              <a:t>especially </a:t>
            </a:r>
            <a:r>
              <a:rPr lang="en-US" dirty="0"/>
              <a:t>students with disabilities, to supply an accessible HTML table of the data </a:t>
            </a:r>
            <a:r>
              <a:rPr lang="en-US" dirty="0" smtClean="0"/>
              <a:t>graphically </a:t>
            </a:r>
            <a:r>
              <a:rPr lang="en-US" dirty="0"/>
              <a:t>represented in the chart.</a:t>
            </a:r>
          </a:p>
          <a:p>
            <a:pPr defTabSz="933237" fontAlgn="base">
              <a:defRPr/>
            </a:pPr>
            <a:r>
              <a:rPr lang="en-US" dirty="0"/>
              <a:t>For simple charts or for charts that are merely graphical representations of table data </a:t>
            </a:r>
            <a:r>
              <a:rPr lang="en-US" dirty="0" smtClean="0"/>
              <a:t>already provided on </a:t>
            </a:r>
            <a:r>
              <a:rPr lang="en-US" dirty="0"/>
              <a:t>the page, an "alt" value is enough to identify the chart. Something like "a chart representing the data in table 4.5" might be used as the "alt" value.</a:t>
            </a:r>
          </a:p>
          <a:p>
            <a:pPr defTabSz="933237" fontAlgn="base">
              <a:defRPr/>
            </a:pPr>
            <a:r>
              <a:rPr lang="en-US" dirty="0"/>
              <a:t>This Best Practice builds on the previous two. It is usually best to use the main body text of the lesson, article, or discussion to elaborate the data in the chart. However, it may not always be feasible to do this. For greatest clarity, it may be necessary to provide both a link that takes the student to a page containing the tabular representation of the data along with further explanatory text. Place the link adjacent to the image/chart and clearly identify in the link text that it is a "long description". For example, the link text might read, "long description and table equivalent of chart 4.5."</a:t>
            </a:r>
          </a:p>
          <a:p>
            <a:pPr defTabSz="933237" fontAlgn="base">
              <a:defRPr/>
            </a:pPr>
            <a:endParaRPr lang="en-US" dirty="0"/>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46</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47</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When a sighted student first scans a table, they immediately get a sense of </a:t>
            </a:r>
            <a:r>
              <a:rPr lang="en-US" dirty="0" smtClean="0"/>
              <a:t>the information that is </a:t>
            </a:r>
            <a:r>
              <a:rPr lang="en-US" dirty="0"/>
              <a:t>being presented, how it relates to columns and rows and a general idea of the what the point of the table is.  The summary attribute tries to do the same thing for someone who either can’t see the table or has a literacy or reading disability.</a:t>
            </a:r>
          </a:p>
          <a:p>
            <a:pPr fontAlgn="base"/>
            <a:r>
              <a:rPr lang="en-US" dirty="0"/>
              <a:t>It </a:t>
            </a:r>
            <a:r>
              <a:rPr lang="en-US" dirty="0" smtClean="0"/>
              <a:t>provides </a:t>
            </a:r>
            <a:r>
              <a:rPr lang="en-US" dirty="0"/>
              <a:t>information about how the table is organized – in other words, how its rows and columns relate and what the content of the table is in respect to what the data table provides.  Think of it like an “alt” tag for the table’s organization.  The summary orients the student before they even encounter the data by giving them a kind of preview of what they’re getting in the table.</a:t>
            </a:r>
          </a:p>
        </p:txBody>
      </p:sp>
      <p:sp>
        <p:nvSpPr>
          <p:cNvPr id="4" name="Slide Number Placeholder 3"/>
          <p:cNvSpPr>
            <a:spLocks noGrp="1"/>
          </p:cNvSpPr>
          <p:nvPr>
            <p:ph type="sldNum" sz="quarter" idx="10"/>
          </p:nvPr>
        </p:nvSpPr>
        <p:spPr/>
        <p:txBody>
          <a:bodyPr/>
          <a:lstStyle/>
          <a:p>
            <a:fld id="{9361EDE9-5231-4204-AF7E-112082FA2283}" type="slidenum">
              <a:rPr lang="en-US" smtClean="0"/>
              <a:t>48</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first element in a data table is the caption. It should contain the title and/or a very brief description of the table.</a:t>
            </a:r>
          </a:p>
          <a:p>
            <a:pPr fontAlgn="base"/>
            <a:r>
              <a:rPr lang="en-US" dirty="0"/>
              <a:t>Using CSS, it is possible in most browsers to position the caption visually either at the top or bottom of a data table and that choice is up to </a:t>
            </a:r>
            <a:r>
              <a:rPr lang="en-US" dirty="0" smtClean="0"/>
              <a:t>you. </a:t>
            </a:r>
            <a:r>
              <a:rPr lang="en-US" dirty="0"/>
              <a:t>But a screen reader will read the caption </a:t>
            </a:r>
            <a:r>
              <a:rPr lang="en-US" dirty="0" smtClean="0"/>
              <a:t>to </a:t>
            </a:r>
            <a:r>
              <a:rPr lang="en-US" dirty="0"/>
              <a:t>the student upon entering the table. The student can also use specialized keystrokes in </a:t>
            </a:r>
            <a:r>
              <a:rPr lang="en-US" dirty="0" smtClean="0"/>
              <a:t>their </a:t>
            </a:r>
            <a:r>
              <a:rPr lang="en-US" dirty="0"/>
              <a:t>screen reading program to call up the caption at any point in browsing a table.</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49</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Just know that the </a:t>
            </a:r>
            <a:r>
              <a:rPr lang="en-US" dirty="0"/>
              <a:t>Web Content Accessibility Guidelines (WCAG), version 2.0 was published in December, 2008 and became an official recommendation of the World Wide Web Consortium (W3C), the leading international group providing web standards. </a:t>
            </a:r>
            <a:r>
              <a:rPr lang="en-US" dirty="0" smtClean="0"/>
              <a:t>It is a </a:t>
            </a:r>
            <a:r>
              <a:rPr lang="en-US" dirty="0"/>
              <a:t>complex document that provides a set of around 60 rules divided into four broad categories and supported by an extensive glossary of definitions. The document is further staged into levels of "conformance." </a:t>
            </a:r>
            <a:r>
              <a:rPr lang="en-US" dirty="0" smtClean="0"/>
              <a:t>If</a:t>
            </a:r>
            <a:r>
              <a:rPr lang="en-US" baseline="0" dirty="0" smtClean="0"/>
              <a:t> you </a:t>
            </a:r>
            <a:r>
              <a:rPr lang="en-US" dirty="0" smtClean="0"/>
              <a:t>follow </a:t>
            </a:r>
            <a:r>
              <a:rPr lang="en-US" dirty="0"/>
              <a:t>in lock step all the guidelines through all levels of conformance </a:t>
            </a:r>
            <a:r>
              <a:rPr lang="en-US" dirty="0" smtClean="0"/>
              <a:t>(good luck with that), you </a:t>
            </a:r>
            <a:r>
              <a:rPr lang="en-US" dirty="0"/>
              <a:t>will produce content that is accessible across devices.</a:t>
            </a:r>
          </a:p>
        </p:txBody>
      </p:sp>
      <p:sp>
        <p:nvSpPr>
          <p:cNvPr id="4" name="Slide Number Placeholder 3"/>
          <p:cNvSpPr>
            <a:spLocks noGrp="1"/>
          </p:cNvSpPr>
          <p:nvPr>
            <p:ph type="sldNum" sz="quarter" idx="10"/>
          </p:nvPr>
        </p:nvSpPr>
        <p:spPr/>
        <p:txBody>
          <a:bodyPr/>
          <a:lstStyle/>
          <a:p>
            <a:fld id="{9361EDE9-5231-4204-AF7E-112082FA2283}" type="slidenum">
              <a:rPr lang="en-US" smtClean="0"/>
              <a:t>5</a:t>
            </a:fld>
            <a:endParaRPr lang="en-US" dirty="0"/>
          </a:p>
        </p:txBody>
      </p:sp>
    </p:spTree>
    <p:extLst>
      <p:ext uri="{BB962C8B-B14F-4D97-AF65-F5344CB8AC3E}">
        <p14:creationId xmlns:p14="http://schemas.microsoft.com/office/powerpoint/2010/main" val="4158386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defRPr/>
            </a:pPr>
            <a:r>
              <a:rPr lang="en-US" dirty="0"/>
              <a:t>Like in an Excel spreadsheet, an HTML table has columns and row header cells that provide descriptive categories for the data that line up in each column and row. Not only is it semantically correct to mark up headers using the table header (“</a:t>
            </a:r>
            <a:r>
              <a:rPr lang="en-US" dirty="0" err="1"/>
              <a:t>th</a:t>
            </a:r>
            <a:r>
              <a:rPr lang="en-US" dirty="0"/>
              <a:t>”) tag, but doing so also has special meaning for access technologies, such as screen readers. When an access technology reads the content of a table data cell, it also can read the table header associated with that cell, </a:t>
            </a:r>
            <a:r>
              <a:rPr lang="en-US" dirty="0" smtClean="0"/>
              <a:t>which helps</a:t>
            </a:r>
            <a:r>
              <a:rPr lang="en-US" baseline="0" dirty="0" smtClean="0"/>
              <a:t> </a:t>
            </a:r>
            <a:r>
              <a:rPr lang="en-US" dirty="0" smtClean="0"/>
              <a:t>the </a:t>
            </a:r>
            <a:r>
              <a:rPr lang="en-US" dirty="0"/>
              <a:t>student better understand the significance of the data content.</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50</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This is a causality of the time constraints,</a:t>
            </a:r>
            <a:r>
              <a:rPr lang="en-US" baseline="0" dirty="0" smtClean="0"/>
              <a:t> but see me if you need more data table information.</a:t>
            </a:r>
            <a:endParaRPr lang="en-US" dirty="0" smtClean="0"/>
          </a:p>
          <a:p>
            <a:pPr fontAlgn="base"/>
            <a:endParaRPr lang="en-US" dirty="0" smtClean="0"/>
          </a:p>
          <a:p>
            <a:pPr fontAlgn="base"/>
            <a:r>
              <a:rPr lang="en-US" dirty="0" smtClean="0"/>
              <a:t>SKIP=================================================================================================================================</a:t>
            </a:r>
          </a:p>
          <a:p>
            <a:pPr fontAlgn="base"/>
            <a:endParaRPr lang="en-US" dirty="0" smtClean="0"/>
          </a:p>
          <a:p>
            <a:pPr fontAlgn="base"/>
            <a:r>
              <a:rPr lang="en-US" dirty="0" smtClean="0"/>
              <a:t>How </a:t>
            </a:r>
            <a:r>
              <a:rPr lang="en-US" dirty="0"/>
              <a:t>do access technologies know which table header helps describe any given data cell? In the case of very simple tables, the access technology can just “figure it out.” But as we know, the goal is not to leave it up the (potentially “dumb”) access technology. Our task as content authors and designers is to take away ambiguity and present information in a way that ensures maximum clarity for the student.</a:t>
            </a:r>
          </a:p>
          <a:p>
            <a:pPr fontAlgn="base"/>
            <a:r>
              <a:rPr lang="en-US" dirty="0"/>
              <a:t>The “scope” attribute of a table header tells the access technology that the header applies to the data in the either the row or the column, and thereby helps minimize the chance that the student will misinterpret the data.</a:t>
            </a:r>
          </a:p>
          <a:p>
            <a:pPr fontAlgn="base"/>
            <a:endParaRPr lang="en-US" dirty="0"/>
          </a:p>
          <a:p>
            <a:pPr fontAlgn="base"/>
            <a:r>
              <a:rPr lang="en-US" dirty="0"/>
              <a:t>In the case of tables where we have multiple headers on columns and rows, it is necessary to provide extra information so that access technologies, especially screen readers, can make sense of the data in the cells.</a:t>
            </a:r>
          </a:p>
          <a:p>
            <a:pPr fontAlgn="base"/>
            <a:r>
              <a:rPr lang="en-US" dirty="0"/>
              <a:t>We can assign “id's” to all of the table headers and then use the “headers” attribute in each data cell to tie the data to one or more table header cells. A modern screen reader will then read the contents of the associated header cells when it reads the current cell contents.</a:t>
            </a:r>
          </a:p>
          <a:p>
            <a:pPr fontAlgn="base"/>
            <a:r>
              <a:rPr lang="en-US" dirty="0"/>
              <a:t>If we do this, modern screen readers will have no problem figuring out what header belongs with what data cell and can relay that information back to the student.</a:t>
            </a:r>
          </a:p>
        </p:txBody>
      </p:sp>
      <p:sp>
        <p:nvSpPr>
          <p:cNvPr id="4" name="Slide Number Placeholder 3"/>
          <p:cNvSpPr>
            <a:spLocks noGrp="1"/>
          </p:cNvSpPr>
          <p:nvPr>
            <p:ph type="sldNum" sz="quarter" idx="10"/>
          </p:nvPr>
        </p:nvSpPr>
        <p:spPr/>
        <p:txBody>
          <a:bodyPr/>
          <a:lstStyle/>
          <a:p>
            <a:fld id="{9361EDE9-5231-4204-AF7E-112082FA2283}" type="slidenum">
              <a:rPr lang="en-US" smtClean="0"/>
              <a:t>51</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SKIP=========================================================================================================================</a:t>
            </a:r>
          </a:p>
          <a:p>
            <a:pPr fontAlgn="base"/>
            <a:endParaRPr lang="en-US" dirty="0" smtClean="0"/>
          </a:p>
          <a:p>
            <a:pPr fontAlgn="base"/>
            <a:r>
              <a:rPr lang="en-US" dirty="0" smtClean="0"/>
              <a:t>This </a:t>
            </a:r>
            <a:r>
              <a:rPr lang="en-US" dirty="0"/>
              <a:t>is a more complex and frankly, infrequently used, attribute.  For particularly complex tables with lots of numbers or raw figures, this can be helpful.  If you have questions about this or want some examples of code, talk to me after.</a:t>
            </a:r>
          </a:p>
        </p:txBody>
      </p:sp>
      <p:sp>
        <p:nvSpPr>
          <p:cNvPr id="4" name="Slide Number Placeholder 3"/>
          <p:cNvSpPr>
            <a:spLocks noGrp="1"/>
          </p:cNvSpPr>
          <p:nvPr>
            <p:ph type="sldNum" sz="quarter" idx="10"/>
          </p:nvPr>
        </p:nvSpPr>
        <p:spPr/>
        <p:txBody>
          <a:bodyPr/>
          <a:lstStyle/>
          <a:p>
            <a:fld id="{9361EDE9-5231-4204-AF7E-112082FA2283}" type="slidenum">
              <a:rPr lang="en-US" smtClean="0"/>
              <a:t>52</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As </a:t>
            </a:r>
            <a:r>
              <a:rPr lang="en-US" dirty="0"/>
              <a:t>tables get very large and complex, however, it may make sense to break large and complex tables into smaller, individual tables.</a:t>
            </a:r>
          </a:p>
          <a:p>
            <a:pPr fontAlgn="base"/>
            <a:r>
              <a:rPr lang="en-US" dirty="0"/>
              <a:t>It can be difficult to determine when to make the decision to break up large and complex tables. Try to decide if the relations between the data you are presenting might be broken up into multiple separate instances of correlations. Always be cognizant of ways you might present your data more simply. All students, not only those with disabilities, will benefit from the increased clarity.</a:t>
            </a:r>
          </a:p>
        </p:txBody>
      </p:sp>
      <p:sp>
        <p:nvSpPr>
          <p:cNvPr id="4" name="Slide Number Placeholder 3"/>
          <p:cNvSpPr>
            <a:spLocks noGrp="1"/>
          </p:cNvSpPr>
          <p:nvPr>
            <p:ph type="sldNum" sz="quarter" idx="10"/>
          </p:nvPr>
        </p:nvSpPr>
        <p:spPr/>
        <p:txBody>
          <a:bodyPr/>
          <a:lstStyle/>
          <a:p>
            <a:fld id="{9361EDE9-5231-4204-AF7E-112082FA2283}" type="slidenum">
              <a:rPr lang="en-US" smtClean="0"/>
              <a:t>53</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We all tend to use the tools that we have available at our immediate disposal – </a:t>
            </a:r>
            <a:r>
              <a:rPr lang="en-US" dirty="0" smtClean="0"/>
              <a:t>Microsoft, Adobe, Photoshop, </a:t>
            </a:r>
            <a:r>
              <a:rPr lang="en-US" dirty="0" err="1"/>
              <a:t>Camtasia</a:t>
            </a:r>
            <a:r>
              <a:rPr lang="en-US" dirty="0"/>
              <a:t>, and so on.  We don’t get much formal training (if any) so we teach ourselves.  Unfortunately, most common content creation tools don’t create accessible </a:t>
            </a:r>
            <a:r>
              <a:rPr lang="en-US" dirty="0" err="1" smtClean="0"/>
              <a:t>co.ntent</a:t>
            </a:r>
            <a:r>
              <a:rPr lang="en-US" dirty="0" smtClean="0"/>
              <a:t> </a:t>
            </a:r>
            <a:r>
              <a:rPr lang="en-US" dirty="0"/>
              <a:t>by </a:t>
            </a:r>
            <a:r>
              <a:rPr lang="en-US" dirty="0" smtClean="0"/>
              <a:t>default</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54</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And</a:t>
            </a:r>
            <a:r>
              <a:rPr lang="en-US" dirty="0"/>
              <a:t>, when new stuff comes along, we want to try it and sometimes the powers that be will actually buy it for us.  Oftentimes new technology is embraced without being evaluated for its accessibility – so students with disabilities continue to struggle with a lot of inaccessible content.</a:t>
            </a:r>
          </a:p>
          <a:p>
            <a:pPr fontAlgn="base"/>
            <a:r>
              <a:rPr lang="en-US" dirty="0"/>
              <a:t>I’m going to highlight the most critical issues faced with non-HTML content. </a:t>
            </a:r>
          </a:p>
        </p:txBody>
      </p:sp>
      <p:sp>
        <p:nvSpPr>
          <p:cNvPr id="4" name="Slide Number Placeholder 3"/>
          <p:cNvSpPr>
            <a:spLocks noGrp="1"/>
          </p:cNvSpPr>
          <p:nvPr>
            <p:ph type="sldNum" sz="quarter" idx="10"/>
          </p:nvPr>
        </p:nvSpPr>
        <p:spPr/>
        <p:txBody>
          <a:bodyPr/>
          <a:lstStyle/>
          <a:p>
            <a:fld id="{9361EDE9-5231-4204-AF7E-112082FA2283}" type="slidenum">
              <a:rPr lang="en-US" smtClean="0"/>
              <a:t>55</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Multimedia is important.  Teachers and students want it and expect it.  So, we need to be aware of some of the potential barriers (and benefits) of multimedia.  So much multimedia is inaccessible, but with some extra effort, we can minimize the problems, satisfy the mission of universal usability and enrich the educational experience of students with no identified disability</a:t>
            </a:r>
            <a:r>
              <a:rPr lang="en-US" dirty="0" smtClean="0"/>
              <a:t>.</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56</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There are four significant accessibility issues commonly associated with multimedia delivery:</a:t>
            </a:r>
          </a:p>
          <a:p>
            <a:pPr lvl="0" fontAlgn="base"/>
            <a:r>
              <a:rPr lang="en-US" dirty="0"/>
              <a:t>Inadequate delivery formats</a:t>
            </a:r>
          </a:p>
          <a:p>
            <a:pPr lvl="0" fontAlgn="base"/>
            <a:r>
              <a:rPr lang="en-US" dirty="0"/>
              <a:t>Lack of text transcription for audio</a:t>
            </a:r>
          </a:p>
          <a:p>
            <a:pPr lvl="0" fontAlgn="base"/>
            <a:r>
              <a:rPr lang="en-US" dirty="0"/>
              <a:t>Lack of synchronized captioning for video</a:t>
            </a:r>
          </a:p>
          <a:p>
            <a:pPr lvl="0" fontAlgn="base"/>
            <a:r>
              <a:rPr lang="en-US" dirty="0"/>
              <a:t>Lack of audio description for video</a:t>
            </a:r>
          </a:p>
        </p:txBody>
      </p:sp>
      <p:sp>
        <p:nvSpPr>
          <p:cNvPr id="4" name="Slide Number Placeholder 3"/>
          <p:cNvSpPr>
            <a:spLocks noGrp="1"/>
          </p:cNvSpPr>
          <p:nvPr>
            <p:ph type="sldNum" sz="quarter" idx="10"/>
          </p:nvPr>
        </p:nvSpPr>
        <p:spPr/>
        <p:txBody>
          <a:bodyPr/>
          <a:lstStyle/>
          <a:p>
            <a:fld id="{9361EDE9-5231-4204-AF7E-112082FA2283}" type="slidenum">
              <a:rPr lang="en-US" smtClean="0"/>
              <a:t>57</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basic goal for web-delivered multimedia is universal play-ability.  You want the video and audio to be easily viewed and heard.  We don’t want students to have to jump through a bunch of hoops to access content.</a:t>
            </a:r>
          </a:p>
          <a:p>
            <a:pPr fontAlgn="base"/>
            <a:r>
              <a:rPr lang="en-US" dirty="0"/>
              <a:t>So, how do you decide?  The choice will likely be based on IT staff recommendations or the capability of your LMS.  For instance, there is a subscription based service, </a:t>
            </a:r>
            <a:r>
              <a:rPr lang="en-US" dirty="0" err="1"/>
              <a:t>Kaltura</a:t>
            </a:r>
            <a:r>
              <a:rPr lang="en-US" dirty="0"/>
              <a:t>, that integrates with Moodle, Blackboard, D2L and Sakai.  It’s player is device agnostic.  But, there are costs associated with that, so, if that isn’t an option, just keep in mind that mp3 works best for audio playback, and </a:t>
            </a:r>
            <a:r>
              <a:rPr lang="en-US" dirty="0" smtClean="0"/>
              <a:t>generally </a:t>
            </a:r>
            <a:r>
              <a:rPr lang="en-US" dirty="0"/>
              <a:t>Flash works best for videos that do not have to be downloaded or have interactive content.  But, </a:t>
            </a:r>
            <a:r>
              <a:rPr lang="en-US" dirty="0" smtClean="0"/>
              <a:t>Flash </a:t>
            </a:r>
            <a:r>
              <a:rPr lang="en-US" dirty="0"/>
              <a:t>can be a beast when we are dealing with Flash-based content in web pages.  You will need to test your Flash-based media players in multiple browsers and operating system combinations.  This is by no means a comprehensive overview products or file types.</a:t>
            </a:r>
          </a:p>
        </p:txBody>
      </p:sp>
      <p:sp>
        <p:nvSpPr>
          <p:cNvPr id="4" name="Slide Number Placeholder 3"/>
          <p:cNvSpPr>
            <a:spLocks noGrp="1"/>
          </p:cNvSpPr>
          <p:nvPr>
            <p:ph type="sldNum" sz="quarter" idx="10"/>
          </p:nvPr>
        </p:nvSpPr>
        <p:spPr/>
        <p:txBody>
          <a:bodyPr/>
          <a:lstStyle/>
          <a:p>
            <a:fld id="{9361EDE9-5231-4204-AF7E-112082FA2283}" type="slidenum">
              <a:rPr lang="en-US" smtClean="0"/>
              <a:t>58</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r>
              <a:rPr lang="en-US" i="0" dirty="0"/>
              <a:t>Provide full and accurate text transcriptions of all audio-only content. Either the transcription can be provided on the same page as the media player or a link can be provided. Links should be contextual—that is, "link to transcript" is not as good as "transcript of July </a:t>
            </a:r>
            <a:r>
              <a:rPr lang="en-US" i="0" dirty="0" smtClean="0"/>
              <a:t>4, 2009’s </a:t>
            </a:r>
            <a:r>
              <a:rPr lang="en-US" i="0" dirty="0"/>
              <a:t>Chemistry </a:t>
            </a:r>
            <a:r>
              <a:rPr lang="en-US" i="0" dirty="0" smtClean="0"/>
              <a:t>101 </a:t>
            </a:r>
            <a:r>
              <a:rPr lang="en-US" i="0" dirty="0" err="1" smtClean="0"/>
              <a:t>lecutre</a:t>
            </a:r>
            <a:r>
              <a:rPr lang="en-US" i="0" dirty="0" smtClean="0"/>
              <a:t>."</a:t>
            </a:r>
            <a:endParaRPr lang="en-US" i="0" dirty="0"/>
          </a:p>
          <a:p>
            <a:pPr fontAlgn="base"/>
            <a:r>
              <a:rPr lang="en-US" dirty="0" smtClean="0"/>
              <a:t>Audio </a:t>
            </a:r>
            <a:r>
              <a:rPr lang="en-US" dirty="0"/>
              <a:t>content that doesn’t have easily accessible transcription has no value for deaf students.  But audio transcripts </a:t>
            </a:r>
            <a:r>
              <a:rPr lang="en-US" dirty="0" smtClean="0"/>
              <a:t>aren’t only </a:t>
            </a:r>
            <a:r>
              <a:rPr lang="en-US" dirty="0"/>
              <a:t>valuable for </a:t>
            </a:r>
            <a:r>
              <a:rPr lang="en-US" dirty="0" smtClean="0"/>
              <a:t>students </a:t>
            </a:r>
            <a:r>
              <a:rPr lang="en-US" dirty="0"/>
              <a:t>that </a:t>
            </a:r>
            <a:r>
              <a:rPr lang="en-US" dirty="0" smtClean="0"/>
              <a:t>are </a:t>
            </a:r>
            <a:r>
              <a:rPr lang="en-US" dirty="0"/>
              <a:t>deaf.  They make it easier for non-native speakers and students with cognitive disabilities by providing multiple modes of presentation.</a:t>
            </a:r>
          </a:p>
          <a:p>
            <a:pPr fontAlgn="base"/>
            <a:r>
              <a:rPr lang="en-US" dirty="0"/>
              <a:t>A real bonus is that they make the content of the audio searchable.  Raw audio is nearly impossible to search accurately – it’s expensive and requires tons of computer resources.  But, text, is super easy.</a:t>
            </a:r>
          </a:p>
          <a:p>
            <a:pPr fontAlgn="base"/>
            <a:r>
              <a:rPr lang="en-US" dirty="0"/>
              <a:t>I am not </a:t>
            </a:r>
            <a:r>
              <a:rPr lang="en-US" dirty="0" smtClean="0"/>
              <a:t>going to </a:t>
            </a:r>
            <a:r>
              <a:rPr lang="en-US" dirty="0"/>
              <a:t>sugar coat this, transcription is time consuming, </a:t>
            </a:r>
            <a:r>
              <a:rPr lang="en-US" dirty="0" smtClean="0"/>
              <a:t>exhausting</a:t>
            </a:r>
            <a:r>
              <a:rPr lang="en-US" dirty="0"/>
              <a:t>, and expensive.  It stretches labor and budget resources, but it’s necessary.  So, keep this in mind when making decisions about your multimedia choices and needs.</a:t>
            </a:r>
          </a:p>
        </p:txBody>
      </p:sp>
      <p:sp>
        <p:nvSpPr>
          <p:cNvPr id="4" name="Slide Number Placeholder 3"/>
          <p:cNvSpPr>
            <a:spLocks noGrp="1"/>
          </p:cNvSpPr>
          <p:nvPr>
            <p:ph type="sldNum" sz="quarter" idx="10"/>
          </p:nvPr>
        </p:nvSpPr>
        <p:spPr/>
        <p:txBody>
          <a:bodyPr/>
          <a:lstStyle/>
          <a:p>
            <a:fld id="{9361EDE9-5231-4204-AF7E-112082FA2283}" type="slidenum">
              <a:rPr lang="en-US" smtClean="0"/>
              <a:t>59</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When web accessibility proponents mention "508 standards" they are typically referring to </a:t>
            </a:r>
            <a:r>
              <a:rPr lang="en-US" dirty="0" smtClean="0"/>
              <a:t>this subsection (POINT TO 1194.22)</a:t>
            </a:r>
            <a:r>
              <a:rPr lang="en-US" baseline="0" dirty="0" smtClean="0"/>
              <a:t> </a:t>
            </a:r>
            <a:r>
              <a:rPr lang="en-US" dirty="0" smtClean="0"/>
              <a:t> </a:t>
            </a:r>
            <a:r>
              <a:rPr lang="en-US" dirty="0"/>
              <a:t>of Section 508 of the U.S. Federal Rehabilitation Act, which was amended in 1998. The Section 508 law requires Federal agencies to make their electronic and information technology accessible to people with disabilities. </a:t>
            </a:r>
            <a:r>
              <a:rPr lang="en-US" dirty="0" smtClean="0"/>
              <a:t>The 16 </a:t>
            </a:r>
            <a:r>
              <a:rPr lang="en-US" dirty="0"/>
              <a:t>standards comprising subsection 1194.22 refer specifically to content and applications delivered via the web. </a:t>
            </a:r>
            <a:r>
              <a:rPr lang="en-US" dirty="0" smtClean="0"/>
              <a:t>This section is </a:t>
            </a:r>
            <a:r>
              <a:rPr lang="en-US" dirty="0"/>
              <a:t>primarily oriented as a set of standards that dictates procurement and contracting of development for web resources and applications used and promoted by Federal agencies for internal and public consumption.</a:t>
            </a:r>
          </a:p>
        </p:txBody>
      </p:sp>
      <p:sp>
        <p:nvSpPr>
          <p:cNvPr id="4" name="Slide Number Placeholder 3"/>
          <p:cNvSpPr>
            <a:spLocks noGrp="1"/>
          </p:cNvSpPr>
          <p:nvPr>
            <p:ph type="sldNum" sz="quarter" idx="10"/>
          </p:nvPr>
        </p:nvSpPr>
        <p:spPr/>
        <p:txBody>
          <a:bodyPr/>
          <a:lstStyle/>
          <a:p>
            <a:fld id="{9361EDE9-5231-4204-AF7E-112082FA2283}" type="slidenum">
              <a:rPr lang="en-US" smtClean="0"/>
              <a:t>6</a:t>
            </a:fld>
            <a:endParaRPr lang="en-US" dirty="0"/>
          </a:p>
        </p:txBody>
      </p:sp>
    </p:spTree>
    <p:extLst>
      <p:ext uri="{BB962C8B-B14F-4D97-AF65-F5344CB8AC3E}">
        <p14:creationId xmlns:p14="http://schemas.microsoft.com/office/powerpoint/2010/main" val="41583864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i="0" dirty="0"/>
              <a:t>All video must have time-synchronized captioning that is either enabled by default or easily turned on and that has good background-foreground contrast and is properly "chunked" for easy reading. Web-page embedded and downloaded video which plays in a stand-alone player </a:t>
            </a:r>
            <a:r>
              <a:rPr lang="en-US" i="0" dirty="0" smtClean="0"/>
              <a:t>need</a:t>
            </a:r>
            <a:r>
              <a:rPr lang="en-US" i="0" baseline="0" dirty="0" smtClean="0"/>
              <a:t> to</a:t>
            </a:r>
            <a:r>
              <a:rPr lang="en-US" i="0" dirty="0" smtClean="0"/>
              <a:t> </a:t>
            </a:r>
            <a:r>
              <a:rPr lang="en-US" i="0" dirty="0"/>
              <a:t>be keyboard and screen reader navigable.</a:t>
            </a:r>
          </a:p>
          <a:p>
            <a:pPr fontAlgn="base"/>
            <a:r>
              <a:rPr lang="en-US" dirty="0"/>
              <a:t>I was going to go into a great deal of detail about what players </a:t>
            </a:r>
            <a:r>
              <a:rPr lang="en-US" dirty="0" smtClean="0"/>
              <a:t>do what well, but </a:t>
            </a:r>
            <a:r>
              <a:rPr lang="en-US" dirty="0"/>
              <a:t>it really goes beyond the scope of this discussion.  Frankly, you will have to do some research and make decisions based on your institution, </a:t>
            </a:r>
            <a:r>
              <a:rPr lang="en-US" dirty="0" smtClean="0"/>
              <a:t>LMS</a:t>
            </a:r>
            <a:r>
              <a:rPr lang="en-US" baseline="0" dirty="0" smtClean="0"/>
              <a:t> and</a:t>
            </a:r>
            <a:r>
              <a:rPr lang="en-US" dirty="0" smtClean="0"/>
              <a:t> </a:t>
            </a:r>
            <a:r>
              <a:rPr lang="en-US" dirty="0"/>
              <a:t>budget.  I am happy to discuss this in depth later if anyone has questions.</a:t>
            </a:r>
          </a:p>
        </p:txBody>
      </p:sp>
      <p:sp>
        <p:nvSpPr>
          <p:cNvPr id="4" name="Slide Number Placeholder 3"/>
          <p:cNvSpPr>
            <a:spLocks noGrp="1"/>
          </p:cNvSpPr>
          <p:nvPr>
            <p:ph type="sldNum" sz="quarter" idx="10"/>
          </p:nvPr>
        </p:nvSpPr>
        <p:spPr/>
        <p:txBody>
          <a:bodyPr/>
          <a:lstStyle/>
          <a:p>
            <a:fld id="{9361EDE9-5231-4204-AF7E-112082FA2283}" type="slidenum">
              <a:rPr lang="en-US" smtClean="0"/>
              <a:t>60</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Chunking is the breaking of the transcript into 1 to 3 line segments between 32 and 42 characters per line.  Chunks appear in the video alone during the time the information is spoken.  This is called “pop-on” captioning and is </a:t>
            </a:r>
            <a:r>
              <a:rPr lang="en-US" dirty="0" smtClean="0"/>
              <a:t>what you are used to seeing.  </a:t>
            </a:r>
            <a:r>
              <a:rPr lang="en-US" dirty="0"/>
              <a:t>There are conventions for chunking but no set standards.  </a:t>
            </a:r>
            <a:r>
              <a:rPr lang="en-US" dirty="0" smtClean="0"/>
              <a:t>You </a:t>
            </a:r>
            <a:r>
              <a:rPr lang="en-US" dirty="0"/>
              <a:t>want the chunks to make sense and be relatively understandable out of context and they should be easy to read.  Use proper </a:t>
            </a:r>
            <a:r>
              <a:rPr lang="en-US" dirty="0" smtClean="0"/>
              <a:t>grammar.</a:t>
            </a:r>
            <a:r>
              <a:rPr lang="en-US" baseline="0" dirty="0" smtClean="0"/>
              <a:t>  </a:t>
            </a:r>
            <a:r>
              <a:rPr lang="en-US" dirty="0" smtClean="0"/>
              <a:t>Follow </a:t>
            </a:r>
            <a:r>
              <a:rPr lang="en-US" dirty="0"/>
              <a:t>your intuition on where to break lines and chunks.</a:t>
            </a:r>
          </a:p>
          <a:p>
            <a:pPr fontAlgn="base"/>
            <a:r>
              <a:rPr lang="en-US" dirty="0"/>
              <a:t>Once you’ve chunked the text, it’s good to add indications of speaker changes, audio cues and sound effects.  Conventions vary somewhat.  Again,  use your </a:t>
            </a:r>
            <a:r>
              <a:rPr lang="en-US" dirty="0" smtClean="0"/>
              <a:t>judgment</a:t>
            </a:r>
            <a:r>
              <a:rPr lang="en-US" dirty="0"/>
              <a:t>.  Most off all be consistent.  It makes everyone happy.</a:t>
            </a:r>
          </a:p>
          <a:p>
            <a:pPr fontAlgn="base"/>
            <a:r>
              <a:rPr lang="en-US" dirty="0"/>
              <a:t>Next, we have to synchronize the captions with audio track.  There are several software options – some are free some aren’t.  They all have some learning curve and they all require time investment.</a:t>
            </a:r>
          </a:p>
          <a:p>
            <a:pPr fontAlgn="base"/>
            <a:r>
              <a:rPr lang="en-US" dirty="0"/>
              <a:t> Once all that is done, the text file is associated with the video.</a:t>
            </a:r>
          </a:p>
        </p:txBody>
      </p:sp>
      <p:sp>
        <p:nvSpPr>
          <p:cNvPr id="4" name="Slide Number Placeholder 3"/>
          <p:cNvSpPr>
            <a:spLocks noGrp="1"/>
          </p:cNvSpPr>
          <p:nvPr>
            <p:ph type="sldNum" sz="quarter" idx="10"/>
          </p:nvPr>
        </p:nvSpPr>
        <p:spPr/>
        <p:txBody>
          <a:bodyPr/>
          <a:lstStyle/>
          <a:p>
            <a:fld id="{9361EDE9-5231-4204-AF7E-112082FA2283}" type="slidenum">
              <a:rPr lang="en-US" smtClean="0"/>
              <a:t>61</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r>
              <a:rPr lang="en-US" i="0" dirty="0"/>
              <a:t>Provide audio description of important visual content. Audio description should be able to be easily turned on and off.</a:t>
            </a:r>
          </a:p>
          <a:p>
            <a:pPr fontAlgn="base"/>
            <a:endParaRPr lang="en-US" dirty="0"/>
          </a:p>
          <a:p>
            <a:pPr fontAlgn="base"/>
            <a:r>
              <a:rPr lang="en-US" dirty="0"/>
              <a:t>An audio description is an audio-only track that runs synchronously with the main video's audio and describes key visual content. Audio descriptions provide necessary context for understanding what is going on in the video for students who cannot see the video, and they provide extra context to aid comprehension for students with cognitive disabilities.</a:t>
            </a:r>
          </a:p>
          <a:p>
            <a:pPr fontAlgn="base"/>
            <a:r>
              <a:rPr lang="en-US" dirty="0"/>
              <a:t>There is no question that there is very little audio-described video on the web, whether in or outside of educational institutions. Instructors and content designers see creation of it as an undue burden. However, if your goal is universal design that provides access to everyone, regardless of ability, then audio description is a necessity</a:t>
            </a:r>
            <a:r>
              <a:rPr lang="en-US" dirty="0" smtClean="0"/>
              <a:t>.</a:t>
            </a:r>
          </a:p>
          <a:p>
            <a:pPr fontAlgn="base"/>
            <a:endParaRPr lang="en-US" dirty="0"/>
          </a:p>
          <a:p>
            <a:pPr fontAlgn="base"/>
            <a:r>
              <a:rPr lang="en-US" dirty="0"/>
              <a:t>You should audio describe:</a:t>
            </a:r>
          </a:p>
          <a:p>
            <a:pPr lvl="0" fontAlgn="base"/>
            <a:r>
              <a:rPr lang="en-US" dirty="0"/>
              <a:t>Opening titles and on-screen text (when it is not spoken)</a:t>
            </a:r>
          </a:p>
          <a:p>
            <a:pPr lvl="0" fontAlgn="base"/>
            <a:r>
              <a:rPr lang="en-US" dirty="0"/>
              <a:t>Crucial scene changes, on-screen events, actions, and gestures</a:t>
            </a:r>
          </a:p>
          <a:p>
            <a:pPr lvl="0" fontAlgn="base"/>
            <a:r>
              <a:rPr lang="en-US" dirty="0"/>
              <a:t>Character appearance and observable emotional states, when essential to comprehension of the video</a:t>
            </a:r>
          </a:p>
          <a:p>
            <a:pPr fontAlgn="base"/>
            <a:r>
              <a:rPr lang="en-US" dirty="0"/>
              <a:t>It is probably easiest to scrub through the video and record the audio description as separate clips. </a:t>
            </a:r>
            <a:r>
              <a:rPr lang="en-US" baseline="0" dirty="0" smtClean="0"/>
              <a:t>  </a:t>
            </a:r>
            <a:r>
              <a:rPr lang="en-US" dirty="0" smtClean="0"/>
              <a:t>Any </a:t>
            </a:r>
            <a:r>
              <a:rPr lang="en-US" dirty="0"/>
              <a:t>good audio recording software will allow you to insert silence of arbitrary length into a clip and merge clips together. So if you have money and time it does not take much effort to produce a video-length audio description track</a:t>
            </a:r>
            <a:r>
              <a:rPr lang="en-US" dirty="0" smtClean="0"/>
              <a:t>.  I do understand that</a:t>
            </a:r>
            <a:r>
              <a:rPr lang="en-US" baseline="0" dirty="0" smtClean="0"/>
              <a:t> most of have neither time nor money.</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62</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In general, it is best to have your content formatted as HTML, but this isn’t always practical.  People will always upload and link out to documents.  So, remember to include the document type as part of the text link.</a:t>
            </a:r>
          </a:p>
        </p:txBody>
      </p:sp>
      <p:sp>
        <p:nvSpPr>
          <p:cNvPr id="4" name="Slide Number Placeholder 3"/>
          <p:cNvSpPr>
            <a:spLocks noGrp="1"/>
          </p:cNvSpPr>
          <p:nvPr>
            <p:ph type="sldNum" sz="quarter" idx="10"/>
          </p:nvPr>
        </p:nvSpPr>
        <p:spPr/>
        <p:txBody>
          <a:bodyPr/>
          <a:lstStyle/>
          <a:p>
            <a:fld id="{9361EDE9-5231-4204-AF7E-112082FA2283}" type="slidenum">
              <a:rPr lang="en-US" smtClean="0"/>
              <a:t>63</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r>
              <a:rPr lang="en-US" dirty="0"/>
              <a:t>Use styles for all text formatting.  Large, bold text is not the same as text that looks the same but has a heading style applied.</a:t>
            </a:r>
          </a:p>
          <a:p>
            <a:pPr defTabSz="933237" fontAlgn="base"/>
            <a:r>
              <a:rPr lang="en-US" dirty="0"/>
              <a:t>Even in Word, images need “alt” text. </a:t>
            </a:r>
            <a:r>
              <a:rPr lang="en-US" dirty="0" smtClean="0"/>
              <a:t>Use </a:t>
            </a:r>
            <a:r>
              <a:rPr lang="en-US" dirty="0"/>
              <a:t>the reference menus to add a table of contents (when appropriate) and/or a table of figures for graphic-rich documents.</a:t>
            </a:r>
          </a:p>
          <a:p>
            <a:pPr defTabSz="933237" fontAlgn="base"/>
            <a:r>
              <a:rPr lang="en-US" dirty="0"/>
              <a:t>Tables are never great because Word has no provision to differentiate between a header cell and a data cell.  You have more control over table markup in PDF than Word, but just be aware.</a:t>
            </a:r>
          </a:p>
          <a:p>
            <a:pPr defTabSz="933237" fontAlgn="base"/>
            <a:r>
              <a:rPr lang="en-US" dirty="0"/>
              <a:t>Even in the latest versions of Word, HTML exported from Word is bloated, doesn’t validate, and is very difficult to edit after the fact.</a:t>
            </a:r>
          </a:p>
          <a:p>
            <a:pPr defTabSz="933237" fontAlgn="base"/>
            <a:r>
              <a:rPr lang="en-US" dirty="0"/>
              <a:t>If you are running Word on a PC and not a Mac, you have an accessibility checker built right </a:t>
            </a:r>
            <a:r>
              <a:rPr lang="en-US" dirty="0" smtClean="0"/>
              <a:t>in.</a:t>
            </a:r>
          </a:p>
        </p:txBody>
      </p:sp>
      <p:sp>
        <p:nvSpPr>
          <p:cNvPr id="4" name="Slide Number Placeholder 3"/>
          <p:cNvSpPr>
            <a:spLocks noGrp="1"/>
          </p:cNvSpPr>
          <p:nvPr>
            <p:ph type="sldNum" sz="quarter" idx="10"/>
          </p:nvPr>
        </p:nvSpPr>
        <p:spPr/>
        <p:txBody>
          <a:bodyPr/>
          <a:lstStyle/>
          <a:p>
            <a:fld id="{9361EDE9-5231-4204-AF7E-112082FA2283}" type="slidenum">
              <a:rPr lang="en-US" smtClean="0"/>
              <a:t>64</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r>
              <a:rPr lang="en-US" dirty="0"/>
              <a:t>PDFs can be pretty accessible, but HTML is still the better choice.  </a:t>
            </a:r>
            <a:r>
              <a:rPr lang="en-US" dirty="0" smtClean="0"/>
              <a:t>But, sometimes</a:t>
            </a:r>
            <a:r>
              <a:rPr lang="en-US" baseline="0" dirty="0" smtClean="0"/>
              <a:t> you need to use a PDF document</a:t>
            </a:r>
            <a:r>
              <a:rPr lang="en-US" dirty="0" smtClean="0"/>
              <a:t>.  </a:t>
            </a:r>
            <a:r>
              <a:rPr lang="en-US" dirty="0"/>
              <a:t>To be accessible, PDF must be tagged.  This is similar to marking up in HTML.  This can be done manually or generated from heading structure if exporting from Word.  When creating from Word, use the Acrobat “Create PDF” </a:t>
            </a:r>
            <a:r>
              <a:rPr lang="en-US" dirty="0" smtClean="0"/>
              <a:t>option because, </a:t>
            </a:r>
            <a:r>
              <a:rPr lang="en-US" dirty="0"/>
              <a:t>printing to PDF loses structure.  If you need step by step directions, see me </a:t>
            </a:r>
            <a:r>
              <a:rPr lang="en-US" dirty="0" smtClean="0"/>
              <a:t>after.</a:t>
            </a:r>
            <a:r>
              <a:rPr lang="en-US" baseline="0" dirty="0" smtClean="0"/>
              <a:t>  </a:t>
            </a:r>
            <a:r>
              <a:rPr lang="en-US" dirty="0" smtClean="0"/>
              <a:t>Editing </a:t>
            </a:r>
            <a:r>
              <a:rPr lang="en-US" dirty="0"/>
              <a:t>other people’s PDFs is a pain and </a:t>
            </a:r>
            <a:r>
              <a:rPr lang="en-US" dirty="0" smtClean="0"/>
              <a:t>usually </a:t>
            </a:r>
            <a:r>
              <a:rPr lang="en-US" dirty="0"/>
              <a:t>frustrating.  If you can get the Word document, almost any amount of time you spend hunting that down will be worth it.  If you want to check someone else’s document for accessibility, there are a number of things you need to do.  I am happy to discuss this after.</a:t>
            </a:r>
          </a:p>
          <a:p>
            <a:pPr defTabSz="933237" fontAlgn="base"/>
            <a:r>
              <a:rPr lang="en-US" dirty="0"/>
              <a:t>When securing PDFs via password protection, make sure the “Enable text access for screen reader devices for the visually impaired” option is checked.  This option is in the same dialogue box where you password protect the document.</a:t>
            </a:r>
          </a:p>
          <a:p>
            <a:pPr defTabSz="933237" fontAlgn="base"/>
            <a:r>
              <a:rPr lang="en-US" dirty="0"/>
              <a:t>Adobe </a:t>
            </a:r>
            <a:r>
              <a:rPr lang="en-US" dirty="0" smtClean="0"/>
              <a:t>Pro </a:t>
            </a:r>
            <a:r>
              <a:rPr lang="en-US" dirty="0"/>
              <a:t>also have an accessibility checker built in. </a:t>
            </a:r>
            <a:r>
              <a:rPr lang="en-US" baseline="0" dirty="0" smtClean="0"/>
              <a:t>  If you only have the Reader, you would have to upgrade to Pro to get this option.</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65</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r>
              <a:rPr lang="en-US" dirty="0"/>
              <a:t>Even though HTML is still better, thoughtfully produced PowerPoint can be accessible. A number of these recommendations are similar to what you hear about making good PowerPoint slides in general.  So, a lot of it won’t be a surprise.  Use the Slide layout pane for creating new slides and </a:t>
            </a:r>
            <a:r>
              <a:rPr lang="en-US" dirty="0" smtClean="0"/>
              <a:t>keep </a:t>
            </a:r>
            <a:r>
              <a:rPr lang="en-US" dirty="0"/>
              <a:t>layouts standard and simple.  Use clear descriptive titles for every slide.  Slides should have no more than 6 points per slide at a default font size.  Ideally, each point would have only line of text.  Two tops.  Use the Speaker’s Notes pane to elaborate graphics such as diagrams, charts or complex tables.  A student using a screen reader can hit a special set of keystrokes to listen to the contents of the Speaker’s Notes pane.</a:t>
            </a:r>
          </a:p>
        </p:txBody>
      </p:sp>
      <p:sp>
        <p:nvSpPr>
          <p:cNvPr id="4" name="Slide Number Placeholder 3"/>
          <p:cNvSpPr>
            <a:spLocks noGrp="1"/>
          </p:cNvSpPr>
          <p:nvPr>
            <p:ph type="sldNum" sz="quarter" idx="10"/>
          </p:nvPr>
        </p:nvSpPr>
        <p:spPr/>
        <p:txBody>
          <a:bodyPr/>
          <a:lstStyle/>
          <a:p>
            <a:fld id="{9361EDE9-5231-4204-AF7E-112082FA2283}" type="slidenum">
              <a:rPr lang="en-US" smtClean="0"/>
              <a:t>66</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r>
              <a:rPr lang="en-US" dirty="0"/>
              <a:t>Pages should be clean and uncluttered.  Fonts should be standard and non-decorative.  Like we discussed earlier, sans-serif is preferred, with the most preferred being Verdana, Trebuchet MS, Lucida Sans, Helvetica and Arial.</a:t>
            </a:r>
          </a:p>
          <a:p>
            <a:pPr defTabSz="933237" fontAlgn="base"/>
            <a:r>
              <a:rPr lang="en-US" dirty="0"/>
              <a:t>Keep font foreground-background contrast high.  Use concise, non-figurative language.  We have to provide “alt” text for non-decorative images or no “alt text” for decorative images.</a:t>
            </a:r>
          </a:p>
          <a:p>
            <a:pPr defTabSz="933237" fontAlgn="base"/>
            <a:r>
              <a:rPr lang="en-US" dirty="0"/>
              <a:t>Embedded multimedia needs captions.  Unless something has changed, only QuickTime and Flash can embed captioning that will play back in PowerPoint.  If there is no other option, the Speaker’s Notes can be used to include a transcription of verbal content of movies.  However, synchronized captions are </a:t>
            </a:r>
            <a:r>
              <a:rPr lang="en-US" dirty="0" smtClean="0"/>
              <a:t>preferable.</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67</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fontAlgn="base"/>
            <a:r>
              <a:rPr lang="en-US" dirty="0" smtClean="0"/>
              <a:t>Yes, you can use slide transitions</a:t>
            </a:r>
            <a:r>
              <a:rPr lang="en-US" baseline="0" dirty="0" smtClean="0"/>
              <a:t> - they</a:t>
            </a:r>
            <a:r>
              <a:rPr lang="en-US" dirty="0" smtClean="0"/>
              <a:t> </a:t>
            </a:r>
            <a:r>
              <a:rPr lang="en-US" dirty="0"/>
              <a:t>are ignored by screen readers.  You can use them, but they can cause cognitive overload for students with certain cognitive disabilities, like ADHD.  Text effects, like fly-in bullet points, can be used as well.  Because of the way screen readers hear the new bullet points, if you use text effects, it is even more important that you properly title your slides.  </a:t>
            </a:r>
            <a:r>
              <a:rPr lang="en-US" dirty="0" smtClean="0"/>
              <a:t>Avoid</a:t>
            </a:r>
            <a:r>
              <a:rPr lang="en-US" baseline="0" dirty="0" smtClean="0"/>
              <a:t> using shapes with text boxes inside of them.  </a:t>
            </a:r>
            <a:r>
              <a:rPr lang="en-US" dirty="0" smtClean="0"/>
              <a:t>Modern </a:t>
            </a:r>
            <a:r>
              <a:rPr lang="en-US" dirty="0"/>
              <a:t>screen readers will read the text in the textboxes if you </a:t>
            </a:r>
            <a:r>
              <a:rPr lang="en-US" dirty="0" smtClean="0"/>
              <a:t>do this, </a:t>
            </a:r>
            <a:r>
              <a:rPr lang="en-US" dirty="0"/>
              <a:t>but not in the visual order they appear on the screen.  They will read text boxes </a:t>
            </a:r>
            <a:r>
              <a:rPr lang="en-US" dirty="0" smtClean="0"/>
              <a:t>last.</a:t>
            </a:r>
            <a:endParaRPr lang="en-US" dirty="0"/>
          </a:p>
          <a:p>
            <a:pPr defTabSz="933237" fontAlgn="base"/>
            <a:r>
              <a:rPr lang="en-US" dirty="0"/>
              <a:t>Use the Outline Pane to visually check screen reader accessibility of text.  If text is missing from the outline, then the content may not be visible to screen reader users.  For example, graphical text is not readable for these users</a:t>
            </a:r>
            <a:r>
              <a:rPr lang="en-US" dirty="0" smtClean="0"/>
              <a:t>.  PowerPoint</a:t>
            </a:r>
            <a:r>
              <a:rPr lang="en-US" baseline="0" dirty="0" smtClean="0"/>
              <a:t> has an accessibility checker built in as well. </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68</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Universal design emerged from the general approach of designing inclusive environments, typically called barrier-free.  Most of us have seen the curb-cut video.  If not, and you’re interested, I can get that to you.  Universal design can be applied to all types of environments, designs and media.  It helps eliminate the process of creating something once and then having to do it over for a special need.  So, it’s not only the right thing to do, but it can save time and money in the end.</a:t>
            </a:r>
          </a:p>
        </p:txBody>
      </p:sp>
      <p:sp>
        <p:nvSpPr>
          <p:cNvPr id="4" name="Slide Number Placeholder 3"/>
          <p:cNvSpPr>
            <a:spLocks noGrp="1"/>
          </p:cNvSpPr>
          <p:nvPr>
            <p:ph type="sldNum" sz="quarter" idx="10"/>
          </p:nvPr>
        </p:nvSpPr>
        <p:spPr/>
        <p:txBody>
          <a:bodyPr/>
          <a:lstStyle/>
          <a:p>
            <a:fld id="{9361EDE9-5231-4204-AF7E-112082FA2283}" type="slidenum">
              <a:rPr lang="en-US" smtClean="0"/>
              <a:t>69</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 the very high bar of complete and total WCAG conformance</a:t>
            </a:r>
            <a:r>
              <a:rPr lang="en-US" baseline="0" dirty="0" smtClean="0"/>
              <a:t> will guarantee accessible content.  However, it is wholly possible to satisfy the basic rules of Section 508 and still have content that is plagued by accessibility problems.</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7</a:t>
            </a:fld>
            <a:endParaRPr lang="en-US" dirty="0"/>
          </a:p>
        </p:txBody>
      </p:sp>
    </p:spTree>
    <p:extLst>
      <p:ext uri="{BB962C8B-B14F-4D97-AF65-F5344CB8AC3E}">
        <p14:creationId xmlns:p14="http://schemas.microsoft.com/office/powerpoint/2010/main" val="25483776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 Design for Learning</a:t>
            </a:r>
            <a:br>
              <a:rPr lang="en-US" dirty="0" smtClean="0"/>
            </a:br>
            <a:r>
              <a:rPr lang="en-US" dirty="0" smtClean="0"/>
              <a:t>is a set of principles for </a:t>
            </a:r>
            <a:r>
              <a:rPr lang="en-US" dirty="0" smtClean="0">
                <a:solidFill>
                  <a:schemeClr val="bg1"/>
                </a:solidFill>
                <a:hlinkClick r:id="rId3"/>
              </a:rPr>
              <a:t>curriculum</a:t>
            </a:r>
            <a:r>
              <a:rPr lang="en-US" dirty="0" smtClean="0"/>
              <a:t> development that give all individuals equal opportunities to learn.</a:t>
            </a:r>
          </a:p>
          <a:p>
            <a:r>
              <a:rPr lang="en-US" dirty="0" smtClean="0"/>
              <a:t>UDL provides a blueprint for creating instructional goals, methods, materials, and assessments that work for everyone--not a single, one-size-fits-all solution but rather flexible approaches that can be customized and adjusted for individual needs.</a:t>
            </a:r>
          </a:p>
          <a:p>
            <a:pPr defTabSz="933237"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70</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I know most</a:t>
            </a:r>
            <a:r>
              <a:rPr lang="en-US" baseline="0" dirty="0" smtClean="0"/>
              <a:t> of have seen this, but just a reminder that </a:t>
            </a:r>
            <a:r>
              <a:rPr lang="en-US" sz="1200" b="0" i="0" kern="1200" baseline="0" dirty="0"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ndividuals bring a huge variety of skills, needs, and interests to learning. Neuroscience reveals that these differences are as varied and unique as our DNA or fingerprints. </a:t>
            </a:r>
            <a:endParaRPr lang="en-US" sz="1200" b="0" i="0" kern="1200" baseline="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UDL helps address learner variability by suggesting flexible goals, methods, materials, and assessments that empower educators to meet these varied needs. Curricula that is created using UDL is designed from the outset to meet the needs of all learners, making costly, time-consuming, and after-the-fact changes unnecessary. The UDL framework encourages creating flexible designs from the start that have customizable options, which allow all learners to progress from where they are and not where we would have imagined them to be. The options for accomplishing this are varied and robust enough to provide effective instruction to all learners.</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71</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"what" of learning - How we gather facts and categorize what we see, hear, and read. Identifying letters, words, or an author's style are recognition tasks.</a:t>
            </a:r>
          </a:p>
          <a:p>
            <a:r>
              <a:rPr lang="en-US" sz="1200" b="0" i="0" kern="1200" baseline="0" dirty="0" smtClean="0">
                <a:solidFill>
                  <a:schemeClr val="tx1"/>
                </a:solidFill>
                <a:effectLst/>
                <a:latin typeface="+mn-lt"/>
                <a:ea typeface="+mn-ea"/>
                <a:cs typeface="+mn-cs"/>
              </a:rPr>
              <a:t>Provide multiple means of representation.</a:t>
            </a:r>
          </a:p>
          <a:p>
            <a:r>
              <a:rPr lang="en-US" sz="1200" b="0" i="0" kern="1200" baseline="0" dirty="0" smtClean="0">
                <a:solidFill>
                  <a:schemeClr val="tx1"/>
                </a:solidFill>
                <a:effectLst/>
                <a:latin typeface="+mn-lt"/>
                <a:ea typeface="+mn-ea"/>
                <a:cs typeface="+mn-cs"/>
              </a:rPr>
              <a:t>Provide options for language, symbols and text.  A graph may make perfect sense to you but be confusing to someone else.  Remember when we talked about providing chart descriptions.  </a:t>
            </a:r>
          </a:p>
          <a:p>
            <a:r>
              <a:rPr lang="en-US" sz="1200" b="0" i="0" kern="1200" dirty="0" smtClean="0">
                <a:solidFill>
                  <a:schemeClr val="tx1"/>
                </a:solidFill>
                <a:effectLst/>
                <a:latin typeface="+mn-lt"/>
                <a:ea typeface="+mn-ea"/>
                <a:cs typeface="+mn-cs"/>
              </a:rPr>
              <a:t>Learners differ in the ways that they perceive and comprehend information that is presented to them. For example, those with sensory disabilities (e.g., blindness or deafness); learning disabilities (e.g., dyslexia); language or cultural differences, and so forth may all require different ways of approaching content. Others may simply grasp information quicker or more efficiently through visual or auditory means rather than printed text. Also learning, and transfer of learning, occurs when multiple representations are used, because it allows students to make connections within, as well as between, concepts. In short, there is not one means of representation that will be optimal for all learners; providing options for representation is essential.</a:t>
            </a:r>
          </a:p>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72</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"how" of learning</a:t>
            </a:r>
          </a:p>
          <a:p>
            <a:r>
              <a:rPr lang="en-US" sz="1200" b="0" i="0" kern="1200" dirty="0" smtClean="0">
                <a:solidFill>
                  <a:schemeClr val="tx1"/>
                </a:solidFill>
                <a:effectLst/>
                <a:latin typeface="+mn-lt"/>
                <a:ea typeface="+mn-ea"/>
                <a:cs typeface="+mn-cs"/>
              </a:rPr>
              <a:t>Planning and performing tasks. How we organize and express our ideas. Writing an essay or solving a math problem are strategic tasks.</a:t>
            </a:r>
          </a:p>
          <a:p>
            <a:r>
              <a:rPr lang="en-US" sz="1200" b="0" i="0" kern="1200" dirty="0" smtClean="0">
                <a:solidFill>
                  <a:schemeClr val="tx1"/>
                </a:solidFill>
                <a:effectLst/>
                <a:latin typeface="+mn-lt"/>
                <a:ea typeface="+mn-ea"/>
                <a:cs typeface="+mn-cs"/>
              </a:rPr>
              <a:t>Differentiate the ways that students can express what they know</a:t>
            </a:r>
          </a:p>
          <a:p>
            <a:pPr fontAlgn="base"/>
            <a:r>
              <a:rPr lang="en-US" dirty="0" smtClean="0"/>
              <a:t>Vary methods of response</a:t>
            </a:r>
            <a:r>
              <a:rPr lang="en-US" baseline="0" dirty="0" smtClean="0"/>
              <a:t> and navigation.  We talked about being able to navigate using the keyboard and not just the mouse.</a:t>
            </a:r>
          </a:p>
          <a:p>
            <a:pPr fontAlgn="base"/>
            <a:r>
              <a:rPr lang="en-US" baseline="0" dirty="0" smtClean="0"/>
              <a:t>Let students have a choice on how they show their comprehension – report writing may work great for some whereas a video report is better for someone else.</a:t>
            </a:r>
          </a:p>
          <a:p>
            <a:pPr fontAlgn="base"/>
            <a:r>
              <a:rPr lang="en-US" baseline="0" dirty="0" smtClean="0"/>
              <a:t>Help with goal setting, planning and managing information and resources.</a:t>
            </a:r>
          </a:p>
          <a:p>
            <a:pPr fontAlgn="base"/>
            <a:r>
              <a:rPr lang="en-US" sz="1200" b="0" i="0" kern="1200" dirty="0" smtClean="0">
                <a:solidFill>
                  <a:schemeClr val="tx1"/>
                </a:solidFill>
                <a:effectLst/>
                <a:latin typeface="+mn-lt"/>
                <a:ea typeface="+mn-ea"/>
                <a:cs typeface="+mn-cs"/>
              </a:rPr>
              <a:t>Learners differ in the ways that they can navigate a learning environment and express what they know. For example, individuals with significant movement impairments (e.g., cerebral palsy), those who struggle with strategic and organizational abilities (executive function disorders), those who have language barriers, and so forth approach learning tasks very differently. Some may be able to express themselves well in written text but not speech, and vice versa. It should also be recognized that action and expression require a great deal of strategy, practice, and organization, and this is another area in which learners can differ. In reality, there is not one means of action and expression that will be optimal for all learners; providing options for action and expression is essential.</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73</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"why" of learning</a:t>
            </a:r>
          </a:p>
          <a:p>
            <a:r>
              <a:rPr lang="en-US" sz="1200" b="0" i="0" kern="1200" dirty="0" smtClean="0">
                <a:solidFill>
                  <a:schemeClr val="tx1"/>
                </a:solidFill>
                <a:effectLst/>
                <a:latin typeface="+mn-lt"/>
                <a:ea typeface="+mn-ea"/>
                <a:cs typeface="+mn-cs"/>
              </a:rPr>
              <a:t>How learners get engaged and stay motivated. How they are challenged, excited, or </a:t>
            </a:r>
            <a:r>
              <a:rPr lang="en-US" sz="1200" b="0" i="0" kern="1200" dirty="0" err="1" smtClean="0">
                <a:solidFill>
                  <a:schemeClr val="tx1"/>
                </a:solidFill>
                <a:effectLst/>
                <a:latin typeface="+mn-lt"/>
                <a:ea typeface="+mn-ea"/>
                <a:cs typeface="+mn-cs"/>
              </a:rPr>
              <a:t>interested.These</a:t>
            </a:r>
            <a:r>
              <a:rPr lang="en-US" sz="1200" b="0" i="0" kern="1200" dirty="0" smtClean="0">
                <a:solidFill>
                  <a:schemeClr val="tx1"/>
                </a:solidFill>
                <a:effectLst/>
                <a:latin typeface="+mn-lt"/>
                <a:ea typeface="+mn-ea"/>
                <a:cs typeface="+mn-cs"/>
              </a:rPr>
              <a:t> are affective dimensions.</a:t>
            </a:r>
          </a:p>
          <a:p>
            <a:r>
              <a:rPr lang="en-US" sz="1200" b="0" i="0" kern="1200" dirty="0" smtClean="0">
                <a:solidFill>
                  <a:schemeClr val="tx1"/>
                </a:solidFill>
                <a:effectLst/>
                <a:latin typeface="+mn-lt"/>
                <a:ea typeface="+mn-ea"/>
                <a:cs typeface="+mn-cs"/>
              </a:rPr>
              <a:t>Stimulate interest and motivation for learning</a:t>
            </a:r>
            <a:r>
              <a:rPr lang="en-US" sz="1200" b="0" i="0" kern="1200" baseline="0" dirty="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by offering options and autonomy.  Minimize distractions and threats to learning.  Accessibility again – students with cognitive disabilities are easily distracted and this can inhibit learning.  Vary demands for a challenge and a change of</a:t>
            </a:r>
          </a:p>
          <a:p>
            <a:r>
              <a:rPr lang="en-US" sz="1200" b="0" i="0" kern="1200" dirty="0" smtClean="0">
                <a:solidFill>
                  <a:schemeClr val="tx1"/>
                </a:solidFill>
                <a:effectLst/>
                <a:latin typeface="+mn-lt"/>
                <a:ea typeface="+mn-ea"/>
                <a:cs typeface="+mn-cs"/>
              </a:rPr>
              <a:t>Affect represents a crucial element to learning, and learners differ markedly in the ways in which they can be engaged or motivated to learn. There are a variety of sources that can influence individual variation in affect including neurology, culture, personal relevance, subjectivity, and background knowledge, along with a variety of other factors presented in these guidelines. Some learners are highly engaged by spontaneity and novelty while other are disengaged, even frightened, by those aspects, preferring strict routine. Some learners might like to work alone, while others prefer to work with their peers. In reality, there is not one means of engagement that will be optimal for all learners in all contexts; providing multiple options for engagement is essential.</a:t>
            </a:r>
            <a:r>
              <a:rPr lang="en-US" sz="1200" b="0" i="0" kern="1200" baseline="0" dirty="0" smtClean="0">
                <a:solidFill>
                  <a:schemeClr val="tx1"/>
                </a:solidFill>
                <a:effectLst/>
                <a:latin typeface="+mn-lt"/>
                <a:ea typeface="+mn-ea"/>
                <a:cs typeface="+mn-cs"/>
              </a:rPr>
              <a:t> pace.  Foster collaboration and communication.  Facilitate personal coping skills, develop self-assessment and reflection.</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61EDE9-5231-4204-AF7E-112082FA2283}" type="slidenum">
              <a:rPr lang="en-US" smtClean="0"/>
              <a:t>74</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By adopting the universal design principles in creating websites and course materials for our online teaching environments, we improve the academic experience of all of our students including students with disabilities; this makes the learning environment and instructional materials more accessible and usable.</a:t>
            </a:r>
          </a:p>
          <a:p>
            <a:pPr fontAlgn="base"/>
            <a:r>
              <a:rPr lang="en-US" dirty="0"/>
              <a:t>By following the universal design principles for creating course materials we ensure that our content is accessible for a wide range of students with different abilities and learning styles. For example, this will allow any student to learn at their own comfortable pace and time.</a:t>
            </a:r>
          </a:p>
          <a:p>
            <a:pPr fontAlgn="base"/>
            <a:r>
              <a:rPr lang="en-US" dirty="0"/>
              <a:t>Universal design principles will also make our content compatible with a wider range of technologies and allow everyone to view and interact with the content in the most comfortable environment. For example, students can use low or high resolution monitors, PDAs, cell phones, text browsers, refreshable Braille displays, and screen reader programs to view and interact with the content.</a:t>
            </a:r>
          </a:p>
          <a:p>
            <a:pPr fontAlgn="base"/>
            <a:r>
              <a:rPr lang="en-US" dirty="0"/>
              <a:t>Additionally, by providing alternative text for charts and informational graphics, all students including blind students will learn about the message of the chart or graphic. By providing transcript and/or caption for an audio/video clip, you not only make your audio/video clips accessible to deaf students and those with language barriers, but you also make your audio/video clip searchable.</a:t>
            </a:r>
          </a:p>
          <a:p>
            <a:r>
              <a:rPr lang="en-US" dirty="0"/>
              <a:t>The point is that regardless how students access the information and what their abilities are, they have full access to the content and can interact with it.</a:t>
            </a:r>
          </a:p>
        </p:txBody>
      </p:sp>
      <p:sp>
        <p:nvSpPr>
          <p:cNvPr id="4" name="Slide Number Placeholder 3"/>
          <p:cNvSpPr>
            <a:spLocks noGrp="1"/>
          </p:cNvSpPr>
          <p:nvPr>
            <p:ph type="sldNum" sz="quarter" idx="10"/>
          </p:nvPr>
        </p:nvSpPr>
        <p:spPr/>
        <p:txBody>
          <a:bodyPr/>
          <a:lstStyle/>
          <a:p>
            <a:fld id="{9361EDE9-5231-4204-AF7E-112082FA2283}" type="slidenum">
              <a:rPr lang="en-US" smtClean="0"/>
              <a:t>75</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76</a:t>
            </a:fld>
            <a:endParaRPr lang="en-US" dirty="0"/>
          </a:p>
        </p:txBody>
      </p:sp>
    </p:spTree>
    <p:extLst>
      <p:ext uri="{BB962C8B-B14F-4D97-AF65-F5344CB8AC3E}">
        <p14:creationId xmlns:p14="http://schemas.microsoft.com/office/powerpoint/2010/main" val="30910709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Honestly, I think this one is pretty easy to meet.  Most LMSs provide you with the link certifying their accessibility.  Just make sure to put this in your worksheet.  Document the degree to which your content, tools and software are accessible.  To meet this, you don’t have to be perfect.  You have to tell what you have done, where you are going (if you need to improve), and you have to document it in your worksheet.  Make sure that you let everyone know what to do if they need an accommodation, can’t access materials, or are having some other problem.  You are not being judged on the degree of help that is provided (in other words, you don’t have to have a 24/7, 365 day a year support team on staff).  But, you do need to have some plan in place, you need to make sure it’s clear what that is and how students can take advantage of it.</a:t>
            </a:r>
          </a:p>
        </p:txBody>
      </p:sp>
      <p:sp>
        <p:nvSpPr>
          <p:cNvPr id="4" name="Slide Number Placeholder 3"/>
          <p:cNvSpPr>
            <a:spLocks noGrp="1"/>
          </p:cNvSpPr>
          <p:nvPr>
            <p:ph type="sldNum" sz="quarter" idx="10"/>
          </p:nvPr>
        </p:nvSpPr>
        <p:spPr/>
        <p:txBody>
          <a:bodyPr/>
          <a:lstStyle/>
          <a:p>
            <a:fld id="{9361EDE9-5231-4204-AF7E-112082FA2283}" type="slidenum">
              <a:rPr lang="en-US" smtClean="0"/>
              <a:t>77</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Okay.  This one is harder.  You have to actually do the stuff.  But, remember, we all want an “A” but you meet if you get a solid “B”.  So, do what you can, make a real effort to do these things.  Sure, some things take more time, effort and money than others.  So, make sure you do the easy stuff.  “alt” text should be a no brainer.  Just do it.  If you can’t do captions right now, make transcripts.  I can only speak for how I conduct a review, but if you transcripts, I give you a met.  You will get a suggestion for improvement, but you also get a met.</a:t>
            </a:r>
          </a:p>
          <a:p>
            <a:pPr fontAlgn="base"/>
            <a:r>
              <a:rPr lang="en-US" dirty="0"/>
              <a:t>Do your best on forms, documents, and all the other stuff we discussed.  If you make it clear in your course worksheet what you have done and/or are doing to regarding these things, it will take you a long way.</a:t>
            </a:r>
          </a:p>
        </p:txBody>
      </p:sp>
      <p:sp>
        <p:nvSpPr>
          <p:cNvPr id="4" name="Slide Number Placeholder 3"/>
          <p:cNvSpPr>
            <a:spLocks noGrp="1"/>
          </p:cNvSpPr>
          <p:nvPr>
            <p:ph type="sldNum" sz="quarter" idx="10"/>
          </p:nvPr>
        </p:nvSpPr>
        <p:spPr/>
        <p:txBody>
          <a:bodyPr/>
          <a:lstStyle/>
          <a:p>
            <a:fld id="{9361EDE9-5231-4204-AF7E-112082FA2283}" type="slidenum">
              <a:rPr lang="en-US" smtClean="0"/>
              <a:t>78</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Okay.   You got this one.  We discussed it to ad </a:t>
            </a:r>
            <a:r>
              <a:rPr lang="en-US" dirty="0" err="1"/>
              <a:t>nauseum</a:t>
            </a:r>
            <a:r>
              <a:rPr lang="en-US" dirty="0"/>
              <a:t> earlier.  Color alone cannot convey meaning.   Contrast between background colors and font colors needs to be sufficient.  Text size is consistent with typical View, Text and Size settings.  Formatting and color coding are used to serve specific instructional purposes – we talked about this regarding emphasizing relationships or communicating key points.</a:t>
            </a:r>
          </a:p>
        </p:txBody>
      </p:sp>
      <p:sp>
        <p:nvSpPr>
          <p:cNvPr id="4" name="Slide Number Placeholder 3"/>
          <p:cNvSpPr>
            <a:spLocks noGrp="1"/>
          </p:cNvSpPr>
          <p:nvPr>
            <p:ph type="sldNum" sz="quarter" idx="10"/>
          </p:nvPr>
        </p:nvSpPr>
        <p:spPr/>
        <p:txBody>
          <a:bodyPr/>
          <a:lstStyle/>
          <a:p>
            <a:fld id="{9361EDE9-5231-4204-AF7E-112082FA2283}" type="slidenum">
              <a:rPr lang="en-US" smtClean="0"/>
              <a:t>79</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To </a:t>
            </a:r>
            <a:r>
              <a:rPr lang="en-US" dirty="0"/>
              <a:t>take a key example, Section 508 </a:t>
            </a:r>
            <a:r>
              <a:rPr lang="en-US" dirty="0" smtClean="0"/>
              <a:t>states </a:t>
            </a:r>
            <a:r>
              <a:rPr lang="en-US" dirty="0"/>
              <a:t>that all non-text elements need to have text equivalents—this is the </a:t>
            </a:r>
            <a:r>
              <a:rPr lang="en-US" dirty="0" smtClean="0"/>
              <a:t>aptly named </a:t>
            </a:r>
            <a:r>
              <a:rPr lang="en-US" dirty="0"/>
              <a:t>"alt text" standard. The problem is that this standard says absolutely nothing about the quality of the alternative text, only that it be "equivalent" to the non-text element. But let's take a common example of web content and apply </a:t>
            </a:r>
            <a:r>
              <a:rPr lang="en-US" dirty="0" smtClean="0"/>
              <a:t>the </a:t>
            </a:r>
            <a:r>
              <a:rPr lang="en-US" dirty="0"/>
              <a:t>rule. Say we have a pull quote on our web page that is set off from the rest of the text by using an image of enlarged quotation marks. What is the "text equivalent" of this image? If we give the image alternative text of "image of quotation marks," then a screen reader user will hear that text read aloud before he/she hears the pull quote. In reality, the large quotations image is simply decorative and is something that the screen reader should not voice at all. </a:t>
            </a:r>
            <a:r>
              <a:rPr lang="en-US" dirty="0" smtClean="0"/>
              <a:t>So, it </a:t>
            </a:r>
            <a:r>
              <a:rPr lang="en-US" dirty="0"/>
              <a:t>is entirely possible to follow the Section 508 standard and still have web content that has minimal or very poor accessibility.</a:t>
            </a:r>
          </a:p>
        </p:txBody>
      </p:sp>
      <p:sp>
        <p:nvSpPr>
          <p:cNvPr id="4" name="Slide Number Placeholder 3"/>
          <p:cNvSpPr>
            <a:spLocks noGrp="1"/>
          </p:cNvSpPr>
          <p:nvPr>
            <p:ph type="sldNum" sz="quarter" idx="10"/>
          </p:nvPr>
        </p:nvSpPr>
        <p:spPr/>
        <p:txBody>
          <a:bodyPr/>
          <a:lstStyle/>
          <a:p>
            <a:fld id="{9361EDE9-5231-4204-AF7E-112082FA2283}" type="slidenum">
              <a:rPr lang="en-US" smtClean="0"/>
              <a:t>8</a:t>
            </a:fld>
            <a:endParaRPr lang="en-US" dirty="0"/>
          </a:p>
        </p:txBody>
      </p:sp>
    </p:spTree>
    <p:extLst>
      <p:ext uri="{BB962C8B-B14F-4D97-AF65-F5344CB8AC3E}">
        <p14:creationId xmlns:p14="http://schemas.microsoft.com/office/powerpoint/2010/main" val="17268333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Again, you go this one.  You know not to use “click here” or “more”.  Link and descriptors make sense out of context.  “alt” text again.  So, if you did it to meet 8.2, you’ve already done it for 8.4.  Make sure you use tables and lists appropriately.  Documents – do the best you can here.  If you create them in Word, you can run the accessibility checker and if you save them as PDFs, you they maintain their accessibility.  If you have someone else’s document, you can check it using the accessibility checker in Adobe Reader and Pro.  These are the little things that you can do, that don’t take much time, and don’t cost you extra money that will help you get a met.</a:t>
            </a:r>
          </a:p>
          <a:p>
            <a:pPr fontAlgn="base"/>
            <a:r>
              <a:rPr lang="en-US" dirty="0"/>
              <a:t>Skip </a:t>
            </a:r>
            <a:r>
              <a:rPr lang="en-US" dirty="0" err="1"/>
              <a:t>nav</a:t>
            </a:r>
            <a:r>
              <a:rPr lang="en-US" dirty="0"/>
              <a:t> and CSS are probably handled by your LMS or IT person, but keep them in mind.</a:t>
            </a:r>
          </a:p>
        </p:txBody>
      </p:sp>
      <p:sp>
        <p:nvSpPr>
          <p:cNvPr id="4" name="Slide Number Placeholder 3"/>
          <p:cNvSpPr>
            <a:spLocks noGrp="1"/>
          </p:cNvSpPr>
          <p:nvPr>
            <p:ph type="sldNum" sz="quarter" idx="10"/>
          </p:nvPr>
        </p:nvSpPr>
        <p:spPr/>
        <p:txBody>
          <a:bodyPr/>
          <a:lstStyle/>
          <a:p>
            <a:fld id="{9361EDE9-5231-4204-AF7E-112082FA2283}" type="slidenum">
              <a:rPr lang="en-US" smtClean="0"/>
              <a:t>80</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Yes, I actually run your course through</a:t>
            </a:r>
            <a:r>
              <a:rPr lang="en-US" baseline="0" dirty="0" smtClean="0"/>
              <a:t> the checkers.  I look for transcripts, captions and alt text.  But, I look at these things as a whole.  And, if real effort is displayed throughout your course, you get a “meets” from me</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81</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But if you kind of,</a:t>
            </a:r>
            <a:r>
              <a:rPr lang="en-US" baseline="0" dirty="0" smtClean="0"/>
              <a:t> well, half-donkey it, then you won’t get a “meets” from me.  I have seen courses where the first unit or two has captions, alt text, image credits, on and on.  Then all of the sudden, nothing for the remaining 8 units.  Really?  You are not getting a “meets.”  But, if you consistently provide these things and your worksheet lets me know what you are doing in the area of accessibility, you are probably going to be just fine.  You will probably always get feedback comments – there is usually something that could use a little tweaking, but I will also give you props for the good work that you do.</a:t>
            </a:r>
            <a:endParaRPr lang="en-US" dirty="0"/>
          </a:p>
        </p:txBody>
      </p:sp>
      <p:sp>
        <p:nvSpPr>
          <p:cNvPr id="4" name="Slide Number Placeholder 3"/>
          <p:cNvSpPr>
            <a:spLocks noGrp="1"/>
          </p:cNvSpPr>
          <p:nvPr>
            <p:ph type="sldNum" sz="quarter" idx="10"/>
          </p:nvPr>
        </p:nvSpPr>
        <p:spPr/>
        <p:txBody>
          <a:bodyPr/>
          <a:lstStyle/>
          <a:p>
            <a:fld id="{9361EDE9-5231-4204-AF7E-112082FA2283}" type="slidenum">
              <a:rPr lang="en-US" smtClean="0"/>
              <a:t>82</a:t>
            </a:fld>
            <a:endParaRPr lang="en-US" dirty="0"/>
          </a:p>
        </p:txBody>
      </p:sp>
    </p:spTree>
    <p:extLst>
      <p:ext uri="{BB962C8B-B14F-4D97-AF65-F5344CB8AC3E}">
        <p14:creationId xmlns:p14="http://schemas.microsoft.com/office/powerpoint/2010/main" val="77997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In organizing and composing Best Practices, the goal is to provide a relatively simple set of techniques and approaches to composition and organization of content that </a:t>
            </a:r>
            <a:r>
              <a:rPr lang="en-US" dirty="0" smtClean="0"/>
              <a:t>results </a:t>
            </a:r>
            <a:r>
              <a:rPr lang="en-US" dirty="0"/>
              <a:t>in increased functional accessibility. </a:t>
            </a:r>
            <a:r>
              <a:rPr lang="en-US" dirty="0" smtClean="0"/>
              <a:t>I </a:t>
            </a:r>
            <a:r>
              <a:rPr lang="en-US" dirty="0"/>
              <a:t>don’t want to minimize the importance of standards and guidelines, </a:t>
            </a:r>
            <a:r>
              <a:rPr lang="en-US" dirty="0" smtClean="0"/>
              <a:t>but I </a:t>
            </a:r>
            <a:r>
              <a:rPr lang="en-US" dirty="0"/>
              <a:t>believe the crucial end goal is: functionality for users regardless of ability, which is the primary purpose of the Universal Design principles.</a:t>
            </a:r>
          </a:p>
          <a:p>
            <a:pPr fontAlgn="base"/>
            <a:r>
              <a:rPr lang="en-US" dirty="0"/>
              <a:t>I also </a:t>
            </a:r>
            <a:r>
              <a:rPr lang="en-US" dirty="0" smtClean="0"/>
              <a:t>hope </a:t>
            </a:r>
            <a:r>
              <a:rPr lang="en-US" dirty="0"/>
              <a:t>to provide practical advice </a:t>
            </a:r>
            <a:r>
              <a:rPr lang="en-US" dirty="0" smtClean="0"/>
              <a:t>geared </a:t>
            </a:r>
            <a:r>
              <a:rPr lang="en-US" dirty="0"/>
              <a:t>specifically to providing educational content and could be implemented by instructors and course designers who are familiar with UD principles. </a:t>
            </a:r>
            <a:r>
              <a:rPr lang="en-US" dirty="0" smtClean="0"/>
              <a:t>So, practical </a:t>
            </a:r>
            <a:r>
              <a:rPr lang="en-US" dirty="0"/>
              <a:t>techniques that can be deployed easily.</a:t>
            </a:r>
          </a:p>
        </p:txBody>
      </p:sp>
      <p:sp>
        <p:nvSpPr>
          <p:cNvPr id="4" name="Slide Number Placeholder 3"/>
          <p:cNvSpPr>
            <a:spLocks noGrp="1"/>
          </p:cNvSpPr>
          <p:nvPr>
            <p:ph type="sldNum" sz="quarter" idx="10"/>
          </p:nvPr>
        </p:nvSpPr>
        <p:spPr/>
        <p:txBody>
          <a:bodyPr/>
          <a:lstStyle/>
          <a:p>
            <a:fld id="{9361EDE9-5231-4204-AF7E-112082FA2283}" type="slidenum">
              <a:rPr lang="en-US" smtClean="0"/>
              <a:t>9</a:t>
            </a:fld>
            <a:endParaRPr lang="en-US" dirty="0"/>
          </a:p>
        </p:txBody>
      </p:sp>
    </p:spTree>
    <p:extLst>
      <p:ext uri="{BB962C8B-B14F-4D97-AF65-F5344CB8AC3E}">
        <p14:creationId xmlns:p14="http://schemas.microsoft.com/office/powerpoint/2010/main" val="4217191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p:nvSpPr>
        <p:spPr>
          <a:xfrm>
            <a:off x="457200" y="3124200"/>
            <a:ext cx="8461248" cy="1447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lvl="0" eaLnBrk="1" latinLnBrk="0" hangingPunct="1"/>
            <a:endParaRPr kumimoji="0" lang="en-US" dirty="0" smtClean="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41156"/>
            <a:ext cx="2971806" cy="1298451"/>
          </a:xfrm>
          <a:prstGeom prst="rect">
            <a:avLst/>
          </a:prstGeom>
        </p:spPr>
      </p:pic>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33273"/>
            <a:ext cx="2971806" cy="1298451"/>
          </a:xfrm>
          <a:prstGeom prst="rect">
            <a:avLst/>
          </a:prstGeom>
        </p:spPr>
      </p:pic>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41156"/>
            <a:ext cx="2971806" cy="1298451"/>
          </a:xfrm>
          <a:prstGeom prst="rect">
            <a:avLst/>
          </a:prstGeom>
        </p:spPr>
      </p:pic>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1600200" cy="3733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3733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FEC83B4-B1F9-4CF6-9FD4-1471834D4E43}" type="datetimeFigureOut">
              <a:rPr lang="en-US" smtClean="0"/>
              <a:t>3/8/2016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5D86944-4747-4B0C-9B75-8612CE9121A2}" type="slidenum">
              <a:rPr lang="en-US" smtClean="0"/>
              <a:t>‹#›</a:t>
            </a:fld>
            <a:endParaRPr lang="en-US" dirty="0"/>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541156"/>
            <a:ext cx="2971806" cy="1298451"/>
          </a:xfrm>
          <a:prstGeom prst="rect">
            <a:avLst/>
          </a:prstGeom>
        </p:spPr>
      </p:pic>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rtl="0" eaLnBrk="1" latinLnBrk="0" hangingPunct="1">
        <a:spcBef>
          <a:spcPct val="0"/>
        </a:spcBef>
        <a:buNone/>
        <a:defRPr kumimoji="0" sz="4400" b="0" i="0" u="none"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s://coursesthatcaptivate.moodlecloud.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150352" cy="1828800"/>
          </a:xfrm>
        </p:spPr>
        <p:txBody>
          <a:bodyPr>
            <a:normAutofit fontScale="90000"/>
          </a:bodyPr>
          <a:lstStyle/>
          <a:p>
            <a:r>
              <a:rPr lang="en-US" dirty="0" smtClean="0"/>
              <a:t>Accessible Online Courses:</a:t>
            </a:r>
            <a:br>
              <a:rPr lang="en-US" dirty="0" smtClean="0"/>
            </a:br>
            <a:r>
              <a:rPr lang="en-US" dirty="0" smtClean="0"/>
              <a:t>They Can Have a Good Personality </a:t>
            </a:r>
            <a:r>
              <a:rPr lang="en-US" b="1" dirty="0" smtClean="0"/>
              <a:t>and</a:t>
            </a:r>
            <a:r>
              <a:rPr lang="en-US" dirty="0" smtClean="0"/>
              <a:t> Be Good-Looking</a:t>
            </a:r>
            <a:endParaRPr lang="en-US" dirty="0"/>
          </a:p>
        </p:txBody>
      </p:sp>
      <p:sp>
        <p:nvSpPr>
          <p:cNvPr id="5" name="TextBox 4"/>
          <p:cNvSpPr txBox="1"/>
          <p:nvPr/>
        </p:nvSpPr>
        <p:spPr>
          <a:xfrm>
            <a:off x="609600" y="3200400"/>
            <a:ext cx="8153400" cy="1200329"/>
          </a:xfrm>
          <a:prstGeom prst="rect">
            <a:avLst/>
          </a:prstGeom>
          <a:noFill/>
        </p:spPr>
        <p:txBody>
          <a:bodyPr wrap="square" rtlCol="0">
            <a:spAutoFit/>
          </a:bodyPr>
          <a:lstStyle/>
          <a:p>
            <a:r>
              <a:rPr lang="en-US" b="1" dirty="0" smtClean="0">
                <a:solidFill>
                  <a:schemeClr val="bg2"/>
                </a:solidFill>
              </a:rPr>
              <a:t>Quality Matters Regional Conference on Quality Assurance in Online Learning</a:t>
            </a:r>
            <a:br>
              <a:rPr lang="en-US" b="1" dirty="0" smtClean="0">
                <a:solidFill>
                  <a:schemeClr val="bg2"/>
                </a:solidFill>
              </a:rPr>
            </a:br>
            <a:r>
              <a:rPr lang="en-US" b="1" dirty="0" smtClean="0">
                <a:solidFill>
                  <a:schemeClr val="bg2"/>
                </a:solidFill>
              </a:rPr>
              <a:t>“Quality State of Mind”</a:t>
            </a:r>
            <a:br>
              <a:rPr lang="en-US" b="1" dirty="0" smtClean="0">
                <a:solidFill>
                  <a:schemeClr val="bg2"/>
                </a:solidFill>
              </a:rPr>
            </a:br>
            <a:r>
              <a:rPr lang="en-US" b="1" dirty="0" smtClean="0">
                <a:solidFill>
                  <a:schemeClr val="bg2"/>
                </a:solidFill>
              </a:rPr>
              <a:t/>
            </a:r>
            <a:br>
              <a:rPr lang="en-US" b="1" dirty="0" smtClean="0">
                <a:solidFill>
                  <a:schemeClr val="bg2"/>
                </a:solidFill>
              </a:rPr>
            </a:br>
            <a:r>
              <a:rPr lang="en-US" b="1" dirty="0" smtClean="0">
                <a:solidFill>
                  <a:schemeClr val="bg2"/>
                </a:solidFill>
              </a:rPr>
              <a:t>March 17-18, 2016</a:t>
            </a:r>
            <a:endParaRPr lang="en-US" b="1" dirty="0">
              <a:solidFill>
                <a:schemeClr val="bg2"/>
              </a:solidFill>
            </a:endParaRPr>
          </a:p>
        </p:txBody>
      </p:sp>
      <p:sp>
        <p:nvSpPr>
          <p:cNvPr id="6" name="TextBox 5"/>
          <p:cNvSpPr txBox="1"/>
          <p:nvPr/>
        </p:nvSpPr>
        <p:spPr>
          <a:xfrm>
            <a:off x="3657600" y="5334000"/>
            <a:ext cx="5029200" cy="1200329"/>
          </a:xfrm>
          <a:prstGeom prst="rect">
            <a:avLst/>
          </a:prstGeom>
          <a:noFill/>
        </p:spPr>
        <p:txBody>
          <a:bodyPr wrap="square" rtlCol="0">
            <a:spAutoFit/>
          </a:bodyPr>
          <a:lstStyle/>
          <a:p>
            <a:r>
              <a:rPr lang="en-US" dirty="0" smtClean="0"/>
              <a:t>Tiffany Hoefer, </a:t>
            </a:r>
            <a:r>
              <a:rPr lang="en-US" dirty="0" err="1" smtClean="0"/>
              <a:t>M.Ed</a:t>
            </a:r>
            <a:r>
              <a:rPr lang="en-US" dirty="0" smtClean="0"/>
              <a:t>, </a:t>
            </a:r>
            <a:r>
              <a:rPr lang="en-US" dirty="0" err="1" smtClean="0"/>
              <a:t>CPhT</a:t>
            </a:r>
            <a:r>
              <a:rPr lang="en-US" dirty="0" smtClean="0"/>
              <a:t/>
            </a:r>
            <a:br>
              <a:rPr lang="en-US" dirty="0" smtClean="0"/>
            </a:br>
            <a:r>
              <a:rPr lang="en-US" dirty="0" smtClean="0"/>
              <a:t>Instructional Designer</a:t>
            </a:r>
            <a:br>
              <a:rPr lang="en-US" dirty="0" smtClean="0"/>
            </a:br>
            <a:r>
              <a:rPr lang="en-US" dirty="0" smtClean="0"/>
              <a:t>Office of Virtual Education</a:t>
            </a:r>
            <a:br>
              <a:rPr lang="en-US" dirty="0" smtClean="0"/>
            </a:br>
            <a:r>
              <a:rPr lang="en-US" dirty="0" smtClean="0"/>
              <a:t>South Carolina State Department of Education</a:t>
            </a:r>
            <a:endParaRPr lang="en-US" dirty="0"/>
          </a:p>
        </p:txBody>
      </p:sp>
    </p:spTree>
    <p:extLst>
      <p:ext uri="{BB962C8B-B14F-4D97-AF65-F5344CB8AC3E}">
        <p14:creationId xmlns:p14="http://schemas.microsoft.com/office/powerpoint/2010/main" val="2756010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Fast Talking Disclaimer</a:t>
            </a:r>
            <a:endParaRPr lang="en-US" dirty="0"/>
          </a:p>
        </p:txBody>
      </p:sp>
      <p:pic>
        <p:nvPicPr>
          <p:cNvPr id="6" name="disclaimer.mp3">
            <a:hlinkClick r:id="" action="ppaction://media"/>
          </p:cNvPr>
          <p:cNvPicPr>
            <a:picLocks noGrp="1" noChangeAspect="1"/>
          </p:cNvPicPr>
          <p:nvPr>
            <p:ph sz="quarter" idx="1"/>
            <a:audioFile r:link="rId2"/>
            <p:extLst>
              <p:ext uri="{DAA4B4D4-6D71-4841-9C94-3DE7FCFB9230}">
                <p14:media xmlns:p14="http://schemas.microsoft.com/office/powerpoint/2010/main" r:embed="rId1"/>
              </p:ext>
            </p:extLst>
          </p:nvPr>
        </p:nvPicPr>
        <p:blipFill>
          <a:blip r:embed="rId5"/>
          <a:stretch>
            <a:fillRect/>
          </a:stretch>
        </p:blipFill>
        <p:spPr>
          <a:xfrm>
            <a:off x="-1676400" y="4876800"/>
            <a:ext cx="609600" cy="609600"/>
          </a:xfrm>
        </p:spPr>
      </p:pic>
      <p:sp>
        <p:nvSpPr>
          <p:cNvPr id="7" name="TextBox 6"/>
          <p:cNvSpPr txBox="1"/>
          <p:nvPr/>
        </p:nvSpPr>
        <p:spPr>
          <a:xfrm>
            <a:off x="457200" y="1828800"/>
            <a:ext cx="6400800" cy="2923877"/>
          </a:xfrm>
          <a:prstGeom prst="rect">
            <a:avLst/>
          </a:prstGeom>
          <a:noFill/>
        </p:spPr>
        <p:txBody>
          <a:bodyPr wrap="square" rtlCol="0">
            <a:spAutoFit/>
          </a:bodyPr>
          <a:lstStyle/>
          <a:p>
            <a:pPr marL="285750" indent="-285750">
              <a:buFont typeface="Arial" panose="020B0604020202020204" pitchFamily="34" charset="0"/>
              <a:buChar char="•"/>
            </a:pPr>
            <a:r>
              <a:rPr lang="en-US" sz="4800" dirty="0" smtClean="0"/>
              <a:t>HTML</a:t>
            </a:r>
          </a:p>
          <a:p>
            <a:endParaRPr lang="en-US" sz="2000" dirty="0" smtClean="0"/>
          </a:p>
          <a:p>
            <a:pPr marL="285750" indent="-285750">
              <a:buFont typeface="Arial" panose="020B0604020202020204" pitchFamily="34" charset="0"/>
              <a:buChar char="•"/>
            </a:pPr>
            <a:r>
              <a:rPr lang="en-US" sz="4800" dirty="0" smtClean="0"/>
              <a:t>Universal Design</a:t>
            </a:r>
          </a:p>
          <a:p>
            <a:endParaRPr lang="en-US" sz="2000" dirty="0" smtClean="0"/>
          </a:p>
          <a:p>
            <a:pPr marL="285750" indent="-285750">
              <a:buFont typeface="Arial" panose="020B0604020202020204" pitchFamily="34" charset="0"/>
              <a:buChar char="•"/>
            </a:pPr>
            <a:r>
              <a:rPr lang="en-US" sz="4800" dirty="0" smtClean="0"/>
              <a:t>Access issues</a:t>
            </a:r>
            <a:endParaRPr lang="en-US" sz="4800" dirty="0"/>
          </a:p>
        </p:txBody>
      </p:sp>
    </p:spTree>
    <p:extLst>
      <p:ext uri="{BB962C8B-B14F-4D97-AF65-F5344CB8AC3E}">
        <p14:creationId xmlns:p14="http://schemas.microsoft.com/office/powerpoint/2010/main" val="41169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819400"/>
          </a:xfrm>
        </p:spPr>
        <p:txBody>
          <a:bodyPr/>
          <a:lstStyle/>
          <a:p>
            <a:pPr marL="457200" indent="-457200">
              <a:buFont typeface="Arial" panose="020B0604020202020204" pitchFamily="34" charset="0"/>
              <a:buChar char="•"/>
            </a:pPr>
            <a:r>
              <a:rPr lang="en-US" dirty="0" smtClean="0"/>
              <a:t>Page structure</a:t>
            </a:r>
          </a:p>
          <a:p>
            <a:pPr marL="457200" indent="-457200">
              <a:buFont typeface="Arial" panose="020B0604020202020204" pitchFamily="34" charset="0"/>
              <a:buChar char="•"/>
            </a:pPr>
            <a:r>
              <a:rPr lang="en-US" dirty="0" smtClean="0"/>
              <a:t>Color combinations/font sizes</a:t>
            </a:r>
          </a:p>
          <a:p>
            <a:pPr marL="457200" indent="-457200">
              <a:buFont typeface="Arial" panose="020B0604020202020204" pitchFamily="34" charset="0"/>
              <a:buChar char="•"/>
            </a:pPr>
            <a:r>
              <a:rPr lang="en-US" dirty="0" smtClean="0"/>
              <a:t>Page titles and links</a:t>
            </a:r>
          </a:p>
          <a:p>
            <a:pPr marL="457200" indent="-457200">
              <a:buFont typeface="Arial" panose="020B0604020202020204" pitchFamily="34" charset="0"/>
              <a:buChar char="•"/>
            </a:pPr>
            <a:r>
              <a:rPr lang="en-US" dirty="0" smtClean="0"/>
              <a:t>Navigation bar/list of links</a:t>
            </a:r>
          </a:p>
          <a:p>
            <a:pPr marL="1097280" lvl="1" indent="-457200">
              <a:buFont typeface="Arial" panose="020B0604020202020204" pitchFamily="34" charset="0"/>
              <a:buChar char="•"/>
            </a:pPr>
            <a:r>
              <a:rPr lang="en-US" dirty="0" smtClean="0"/>
              <a:t>Unordered lists</a:t>
            </a:r>
          </a:p>
          <a:p>
            <a:pPr marL="1097280" lvl="1" indent="-457200">
              <a:buFont typeface="Arial" panose="020B0604020202020204" pitchFamily="34" charset="0"/>
              <a:buChar char="•"/>
            </a:pPr>
            <a:r>
              <a:rPr lang="en-US" dirty="0" smtClean="0"/>
              <a:t>Introduce with a heading</a:t>
            </a:r>
          </a:p>
        </p:txBody>
      </p:sp>
      <p:sp>
        <p:nvSpPr>
          <p:cNvPr id="3" name="Title 2"/>
          <p:cNvSpPr>
            <a:spLocks noGrp="1"/>
          </p:cNvSpPr>
          <p:nvPr>
            <p:ph type="title"/>
          </p:nvPr>
        </p:nvSpPr>
        <p:spPr/>
        <p:txBody>
          <a:bodyPr/>
          <a:lstStyle/>
          <a:p>
            <a:r>
              <a:rPr lang="en-US" dirty="0" smtClean="0"/>
              <a:t>Course Organization &amp; Navigation</a:t>
            </a:r>
            <a:endParaRPr lang="en-US" dirty="0"/>
          </a:p>
        </p:txBody>
      </p:sp>
    </p:spTree>
    <p:extLst>
      <p:ext uri="{BB962C8B-B14F-4D97-AF65-F5344CB8AC3E}">
        <p14:creationId xmlns:p14="http://schemas.microsoft.com/office/powerpoint/2010/main" val="186673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p:txBody>
          <a:bodyPr/>
          <a:lstStyle/>
          <a:p>
            <a:r>
              <a:rPr lang="en-US" dirty="0" smtClean="0"/>
              <a:t>Navigation is typically handled by the LMS</a:t>
            </a:r>
          </a:p>
          <a:p>
            <a:r>
              <a:rPr lang="en-US" dirty="0" smtClean="0"/>
              <a:t>As a designer you have no control over navigation</a:t>
            </a:r>
          </a:p>
          <a:p>
            <a:r>
              <a:rPr lang="en-US" dirty="0" smtClean="0"/>
              <a:t>There are still things you can do</a:t>
            </a:r>
            <a:endParaRPr lang="en-US" dirty="0"/>
          </a:p>
        </p:txBody>
      </p:sp>
      <p:sp>
        <p:nvSpPr>
          <p:cNvPr id="8" name="Content Placeholder 7"/>
          <p:cNvSpPr>
            <a:spLocks noGrp="1"/>
          </p:cNvSpPr>
          <p:nvPr>
            <p:ph sz="quarter" idx="4"/>
          </p:nvPr>
        </p:nvSpPr>
        <p:spPr/>
        <p:txBody>
          <a:bodyPr/>
          <a:lstStyle/>
          <a:p>
            <a:r>
              <a:rPr lang="en-US" dirty="0" smtClean="0"/>
              <a:t>You drive the navigation</a:t>
            </a:r>
          </a:p>
          <a:p>
            <a:r>
              <a:rPr lang="en-US" dirty="0" smtClean="0"/>
              <a:t>You have tons of control</a:t>
            </a:r>
          </a:p>
          <a:p>
            <a:r>
              <a:rPr lang="en-US" dirty="0" smtClean="0"/>
              <a:t>Lots you can do</a:t>
            </a:r>
          </a:p>
          <a:p>
            <a:r>
              <a:rPr lang="en-US" dirty="0" smtClean="0"/>
              <a:t>Way more responsibility</a:t>
            </a:r>
            <a:endParaRPr lang="en-US" dirty="0"/>
          </a:p>
        </p:txBody>
      </p:sp>
      <p:sp>
        <p:nvSpPr>
          <p:cNvPr id="5" name="Text Placeholder 4"/>
          <p:cNvSpPr>
            <a:spLocks noGrp="1"/>
          </p:cNvSpPr>
          <p:nvPr>
            <p:ph type="body" sz="quarter" idx="1"/>
          </p:nvPr>
        </p:nvSpPr>
        <p:spPr/>
        <p:txBody>
          <a:bodyPr/>
          <a:lstStyle/>
          <a:p>
            <a:r>
              <a:rPr lang="en-US" dirty="0" smtClean="0"/>
              <a:t>LMS	</a:t>
            </a:r>
            <a:endParaRPr lang="en-US" dirty="0"/>
          </a:p>
        </p:txBody>
      </p:sp>
      <p:sp>
        <p:nvSpPr>
          <p:cNvPr id="7" name="Text Placeholder 6"/>
          <p:cNvSpPr>
            <a:spLocks noGrp="1"/>
          </p:cNvSpPr>
          <p:nvPr>
            <p:ph type="body" sz="quarter" idx="3"/>
          </p:nvPr>
        </p:nvSpPr>
        <p:spPr/>
        <p:txBody>
          <a:bodyPr/>
          <a:lstStyle/>
          <a:p>
            <a:r>
              <a:rPr lang="en-US" dirty="0" smtClean="0"/>
              <a:t>No LMS</a:t>
            </a:r>
            <a:endParaRPr lang="en-US" dirty="0"/>
          </a:p>
        </p:txBody>
      </p:sp>
      <p:sp>
        <p:nvSpPr>
          <p:cNvPr id="4" name="Title 3"/>
          <p:cNvSpPr>
            <a:spLocks noGrp="1"/>
          </p:cNvSpPr>
          <p:nvPr>
            <p:ph type="title"/>
          </p:nvPr>
        </p:nvSpPr>
        <p:spPr/>
        <p:txBody>
          <a:bodyPr/>
          <a:lstStyle/>
          <a:p>
            <a:r>
              <a:rPr lang="en-US" dirty="0" smtClean="0"/>
              <a:t>LMS/No LMS</a:t>
            </a:r>
            <a:endParaRPr lang="en-US" dirty="0"/>
          </a:p>
        </p:txBody>
      </p:sp>
    </p:spTree>
    <p:extLst>
      <p:ext uri="{BB962C8B-B14F-4D97-AF65-F5344CB8AC3E}">
        <p14:creationId xmlns:p14="http://schemas.microsoft.com/office/powerpoint/2010/main" val="157940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0" indent="0">
              <a:buNone/>
            </a:pPr>
            <a:r>
              <a:rPr lang="en-US" sz="4800" dirty="0" smtClean="0"/>
              <a:t>Similar and consistent across all pages</a:t>
            </a:r>
            <a:endParaRPr lang="en-US" sz="4800" dirty="0"/>
          </a:p>
        </p:txBody>
      </p:sp>
      <p:sp>
        <p:nvSpPr>
          <p:cNvPr id="3" name="Title 2"/>
          <p:cNvSpPr>
            <a:spLocks noGrp="1"/>
          </p:cNvSpPr>
          <p:nvPr>
            <p:ph type="title"/>
          </p:nvPr>
        </p:nvSpPr>
        <p:spPr/>
        <p:txBody>
          <a:bodyPr/>
          <a:lstStyle/>
          <a:p>
            <a:r>
              <a:rPr lang="en-US" dirty="0" smtClean="0"/>
              <a:t>Page Structure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124200"/>
            <a:ext cx="5181600" cy="2428875"/>
          </a:xfrm>
          <a:prstGeom prst="rect">
            <a:avLst/>
          </a:prstGeom>
        </p:spPr>
      </p:pic>
    </p:spTree>
    <p:extLst>
      <p:ext uri="{BB962C8B-B14F-4D97-AF65-F5344CB8AC3E}">
        <p14:creationId xmlns:p14="http://schemas.microsoft.com/office/powerpoint/2010/main" val="222353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Should be consistent across all pages</a:t>
            </a:r>
          </a:p>
          <a:p>
            <a:endParaRPr lang="en-US" sz="2000" dirty="0" smtClean="0"/>
          </a:p>
          <a:p>
            <a:r>
              <a:rPr lang="en-US" sz="4000" dirty="0" smtClean="0"/>
              <a:t>Doesn’t have to be limiting</a:t>
            </a:r>
          </a:p>
          <a:p>
            <a:endParaRPr lang="en-US" sz="2000" dirty="0" smtClean="0"/>
          </a:p>
          <a:p>
            <a:r>
              <a:rPr lang="en-US" sz="4000" dirty="0" smtClean="0"/>
              <a:t>Can create a more professional look and feel</a:t>
            </a:r>
            <a:endParaRPr lang="en-US" sz="4000" dirty="0"/>
          </a:p>
        </p:txBody>
      </p:sp>
      <p:sp>
        <p:nvSpPr>
          <p:cNvPr id="3" name="Title 2"/>
          <p:cNvSpPr>
            <a:spLocks noGrp="1"/>
          </p:cNvSpPr>
          <p:nvPr>
            <p:ph type="title"/>
          </p:nvPr>
        </p:nvSpPr>
        <p:spPr/>
        <p:txBody>
          <a:bodyPr/>
          <a:lstStyle/>
          <a:p>
            <a:r>
              <a:rPr lang="en-US" dirty="0" smtClean="0"/>
              <a:t>Color Combinations/Font Sizes</a:t>
            </a:r>
            <a:endParaRPr lang="en-US" dirty="0"/>
          </a:p>
        </p:txBody>
      </p:sp>
    </p:spTree>
    <p:extLst>
      <p:ext uri="{BB962C8B-B14F-4D97-AF65-F5344CB8AC3E}">
        <p14:creationId xmlns:p14="http://schemas.microsoft.com/office/powerpoint/2010/main" val="2961935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Need to make sense out of context</a:t>
            </a:r>
          </a:p>
          <a:p>
            <a:r>
              <a:rPr lang="en-US" sz="4000" dirty="0" smtClean="0"/>
              <a:t>Screen readers</a:t>
            </a:r>
          </a:p>
          <a:p>
            <a:r>
              <a:rPr lang="en-US" sz="4000" dirty="0" smtClean="0"/>
              <a:t>Consistent styling</a:t>
            </a:r>
            <a:endParaRPr lang="en-US" sz="4000" dirty="0"/>
          </a:p>
          <a:p>
            <a:r>
              <a:rPr lang="en-US" sz="4000" dirty="0" smtClean="0"/>
              <a:t>Some Judgment Calls</a:t>
            </a:r>
          </a:p>
        </p:txBody>
      </p:sp>
      <p:sp>
        <p:nvSpPr>
          <p:cNvPr id="3" name="Title 2"/>
          <p:cNvSpPr>
            <a:spLocks noGrp="1"/>
          </p:cNvSpPr>
          <p:nvPr>
            <p:ph type="title"/>
          </p:nvPr>
        </p:nvSpPr>
        <p:spPr/>
        <p:txBody>
          <a:bodyPr>
            <a:normAutofit/>
          </a:bodyPr>
          <a:lstStyle/>
          <a:p>
            <a:r>
              <a:rPr lang="en-US" dirty="0" smtClean="0"/>
              <a:t>Page titles and links</a:t>
            </a:r>
            <a:endParaRPr lang="en-US" dirty="0"/>
          </a:p>
        </p:txBody>
      </p:sp>
    </p:spTree>
    <p:extLst>
      <p:ext uri="{BB962C8B-B14F-4D97-AF65-F5344CB8AC3E}">
        <p14:creationId xmlns:p14="http://schemas.microsoft.com/office/powerpoint/2010/main" val="672930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Multi-page navigation:  bar or list of links consistent across pages</a:t>
            </a:r>
          </a:p>
        </p:txBody>
      </p:sp>
      <p:sp>
        <p:nvSpPr>
          <p:cNvPr id="3" name="Title 2"/>
          <p:cNvSpPr>
            <a:spLocks noGrp="1"/>
          </p:cNvSpPr>
          <p:nvPr>
            <p:ph type="title"/>
          </p:nvPr>
        </p:nvSpPr>
        <p:spPr/>
        <p:txBody>
          <a:bodyPr>
            <a:normAutofit/>
          </a:bodyPr>
          <a:lstStyle/>
          <a:p>
            <a:r>
              <a:rPr lang="en-US" dirty="0" smtClean="0"/>
              <a:t>Navigation</a:t>
            </a:r>
            <a:endParaRPr lang="en-US" dirty="0"/>
          </a:p>
        </p:txBody>
      </p:sp>
    </p:spTree>
    <p:extLst>
      <p:ext uri="{BB962C8B-B14F-4D97-AF65-F5344CB8AC3E}">
        <p14:creationId xmlns:p14="http://schemas.microsoft.com/office/powerpoint/2010/main" val="2895007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Multi-page navigation:  bar or list of links consistent across pages</a:t>
            </a:r>
          </a:p>
          <a:p>
            <a:r>
              <a:rPr lang="en-US" sz="4000" dirty="0" smtClean="0"/>
              <a:t>Text Link Back to Home</a:t>
            </a:r>
          </a:p>
        </p:txBody>
      </p:sp>
      <p:sp>
        <p:nvSpPr>
          <p:cNvPr id="3" name="Title 2"/>
          <p:cNvSpPr>
            <a:spLocks noGrp="1"/>
          </p:cNvSpPr>
          <p:nvPr>
            <p:ph type="title"/>
          </p:nvPr>
        </p:nvSpPr>
        <p:spPr/>
        <p:txBody>
          <a:bodyPr>
            <a:normAutofit/>
          </a:bodyPr>
          <a:lstStyle/>
          <a:p>
            <a:r>
              <a:rPr lang="en-US" dirty="0" smtClean="0"/>
              <a:t>Navigation</a:t>
            </a:r>
            <a:endParaRPr lang="en-US" dirty="0"/>
          </a:p>
        </p:txBody>
      </p:sp>
    </p:spTree>
    <p:extLst>
      <p:ext uri="{BB962C8B-B14F-4D97-AF65-F5344CB8AC3E}">
        <p14:creationId xmlns:p14="http://schemas.microsoft.com/office/powerpoint/2010/main" val="2492978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Multi-page navigation:  bar or list of links consistent across pages</a:t>
            </a:r>
          </a:p>
          <a:p>
            <a:r>
              <a:rPr lang="en-US" sz="4000" dirty="0" smtClean="0"/>
              <a:t>Text Link Back to Home</a:t>
            </a:r>
          </a:p>
          <a:p>
            <a:r>
              <a:rPr lang="en-US" sz="4000" dirty="0" smtClean="0"/>
              <a:t>Implement bars/menus as unordered lists</a:t>
            </a:r>
          </a:p>
        </p:txBody>
      </p:sp>
      <p:sp>
        <p:nvSpPr>
          <p:cNvPr id="3" name="Title 2"/>
          <p:cNvSpPr>
            <a:spLocks noGrp="1"/>
          </p:cNvSpPr>
          <p:nvPr>
            <p:ph type="title"/>
          </p:nvPr>
        </p:nvSpPr>
        <p:spPr/>
        <p:txBody>
          <a:bodyPr>
            <a:normAutofit/>
          </a:bodyPr>
          <a:lstStyle/>
          <a:p>
            <a:r>
              <a:rPr lang="en-US" dirty="0" smtClean="0"/>
              <a:t>Navigation</a:t>
            </a:r>
            <a:endParaRPr lang="en-US" dirty="0"/>
          </a:p>
        </p:txBody>
      </p:sp>
    </p:spTree>
    <p:extLst>
      <p:ext uri="{BB962C8B-B14F-4D97-AF65-F5344CB8AC3E}">
        <p14:creationId xmlns:p14="http://schemas.microsoft.com/office/powerpoint/2010/main" val="1988271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Multi-page navigation:  bar or list of links consistent across pages</a:t>
            </a:r>
          </a:p>
          <a:p>
            <a:r>
              <a:rPr lang="en-US" sz="4000" dirty="0" smtClean="0"/>
              <a:t>Text Link Back to Home</a:t>
            </a:r>
          </a:p>
          <a:p>
            <a:r>
              <a:rPr lang="en-US" sz="4000" dirty="0" smtClean="0"/>
              <a:t>Implement bars/menus as unordered lists</a:t>
            </a:r>
          </a:p>
          <a:p>
            <a:r>
              <a:rPr lang="en-US" sz="4000" dirty="0" smtClean="0"/>
              <a:t>Introduce bars/menus with a heading</a:t>
            </a:r>
          </a:p>
        </p:txBody>
      </p:sp>
      <p:sp>
        <p:nvSpPr>
          <p:cNvPr id="3" name="Title 2"/>
          <p:cNvSpPr>
            <a:spLocks noGrp="1"/>
          </p:cNvSpPr>
          <p:nvPr>
            <p:ph type="title"/>
          </p:nvPr>
        </p:nvSpPr>
        <p:spPr/>
        <p:txBody>
          <a:bodyPr>
            <a:normAutofit/>
          </a:bodyPr>
          <a:lstStyle/>
          <a:p>
            <a:r>
              <a:rPr lang="en-US" dirty="0" smtClean="0"/>
              <a:t>Navigation</a:t>
            </a:r>
            <a:endParaRPr lang="en-US" dirty="0"/>
          </a:p>
        </p:txBody>
      </p:sp>
    </p:spTree>
    <p:extLst>
      <p:ext uri="{BB962C8B-B14F-4D97-AF65-F5344CB8AC3E}">
        <p14:creationId xmlns:p14="http://schemas.microsoft.com/office/powerpoint/2010/main" val="1986125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610600" cy="3200400"/>
          </a:xfrm>
        </p:spPr>
        <p:txBody>
          <a:bodyPr>
            <a:normAutofit/>
          </a:bodyPr>
          <a:lstStyle/>
          <a:p>
            <a:pPr marL="457200" indent="-457200">
              <a:buFont typeface="Wingdings" panose="05000000000000000000" pitchFamily="2" charset="2"/>
              <a:buChar char="q"/>
            </a:pPr>
            <a:r>
              <a:rPr lang="en-US" dirty="0" smtClean="0"/>
              <a:t>Explain best practices for promoting functional accessibility</a:t>
            </a:r>
          </a:p>
          <a:p>
            <a:pPr marL="457200" indent="-457200">
              <a:buFont typeface="Wingdings" panose="05000000000000000000" pitchFamily="2" charset="2"/>
              <a:buChar char="q"/>
            </a:pPr>
            <a:r>
              <a:rPr lang="en-US" dirty="0" smtClean="0"/>
              <a:t>Discuss how Universal Design for Learning (UDL) benefits online accessibility and improves accessibility</a:t>
            </a:r>
          </a:p>
          <a:p>
            <a:pPr marL="457200" indent="-457200">
              <a:buFont typeface="Wingdings" panose="05000000000000000000" pitchFamily="2" charset="2"/>
              <a:buChar char="q"/>
            </a:pPr>
            <a:r>
              <a:rPr lang="en-US" dirty="0" smtClean="0"/>
              <a:t>Apply covered information to course design, specifically as it relates to Standard 8</a:t>
            </a:r>
          </a:p>
        </p:txBody>
      </p:sp>
      <p:sp>
        <p:nvSpPr>
          <p:cNvPr id="3" name="Title 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971997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819400"/>
          </a:xfrm>
        </p:spPr>
        <p:txBody>
          <a:bodyPr>
            <a:normAutofit lnSpcReduction="10000"/>
          </a:bodyPr>
          <a:lstStyle/>
          <a:p>
            <a:pPr marL="457200" indent="-457200">
              <a:buFont typeface="Arial" panose="020B0604020202020204" pitchFamily="34" charset="0"/>
              <a:buChar char="•"/>
            </a:pPr>
            <a:r>
              <a:rPr lang="en-US" dirty="0" smtClean="0"/>
              <a:t>Text is primary method for delivering information</a:t>
            </a:r>
          </a:p>
          <a:p>
            <a:pPr marL="1097280" lvl="1" indent="-457200">
              <a:buFont typeface="Arial" panose="020B0604020202020204" pitchFamily="34" charset="0"/>
              <a:buChar char="•"/>
            </a:pPr>
            <a:r>
              <a:rPr lang="en-US" dirty="0" smtClean="0"/>
              <a:t>Color and iconography are second</a:t>
            </a:r>
          </a:p>
          <a:p>
            <a:pPr marL="457200" indent="-457200">
              <a:buFont typeface="Arial" panose="020B0604020202020204" pitchFamily="34" charset="0"/>
              <a:buChar char="•"/>
            </a:pPr>
            <a:r>
              <a:rPr lang="en-US" dirty="0" smtClean="0"/>
              <a:t>Test color contrast</a:t>
            </a:r>
          </a:p>
          <a:p>
            <a:pPr marL="457200" indent="-457200">
              <a:buFont typeface="Arial" panose="020B0604020202020204" pitchFamily="34" charset="0"/>
              <a:buChar char="•"/>
            </a:pPr>
            <a:r>
              <a:rPr lang="en-US" dirty="0" smtClean="0"/>
              <a:t>White space</a:t>
            </a:r>
          </a:p>
          <a:p>
            <a:pPr marL="457200" indent="-457200">
              <a:buFont typeface="Arial" panose="020B0604020202020204" pitchFamily="34" charset="0"/>
              <a:buChar char="•"/>
            </a:pPr>
            <a:r>
              <a:rPr lang="en-US" dirty="0" smtClean="0"/>
              <a:t>Text sizes need to be adequate</a:t>
            </a:r>
          </a:p>
          <a:p>
            <a:pPr marL="457200" indent="-457200">
              <a:buFont typeface="Arial" panose="020B0604020202020204" pitchFamily="34" charset="0"/>
              <a:buChar char="•"/>
            </a:pPr>
            <a:r>
              <a:rPr lang="en-US" dirty="0" smtClean="0"/>
              <a:t>Sans-serif over serif font styles</a:t>
            </a:r>
          </a:p>
        </p:txBody>
      </p:sp>
      <p:sp>
        <p:nvSpPr>
          <p:cNvPr id="3" name="Title 2"/>
          <p:cNvSpPr>
            <a:spLocks noGrp="1"/>
          </p:cNvSpPr>
          <p:nvPr>
            <p:ph type="title"/>
          </p:nvPr>
        </p:nvSpPr>
        <p:spPr/>
        <p:txBody>
          <a:bodyPr/>
          <a:lstStyle/>
          <a:p>
            <a:r>
              <a:rPr lang="en-US" dirty="0" smtClean="0"/>
              <a:t>Content Layout and Styling</a:t>
            </a:r>
            <a:endParaRPr lang="en-US" dirty="0"/>
          </a:p>
        </p:txBody>
      </p:sp>
    </p:spTree>
    <p:extLst>
      <p:ext uri="{BB962C8B-B14F-4D97-AF65-F5344CB8AC3E}">
        <p14:creationId xmlns:p14="http://schemas.microsoft.com/office/powerpoint/2010/main" val="2940398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819400"/>
          </a:xfrm>
        </p:spPr>
        <p:txBody>
          <a:bodyPr>
            <a:normAutofit/>
          </a:bodyPr>
          <a:lstStyle/>
          <a:p>
            <a:pPr marL="457200" indent="-457200">
              <a:buFont typeface="Arial" panose="020B0604020202020204" pitchFamily="34" charset="0"/>
              <a:buChar char="•"/>
            </a:pPr>
            <a:r>
              <a:rPr lang="en-US" dirty="0" smtClean="0"/>
              <a:t>Large enough default text size/scalability</a:t>
            </a:r>
          </a:p>
          <a:p>
            <a:pPr marL="457200" indent="-457200">
              <a:buFont typeface="Arial" panose="020B0604020202020204" pitchFamily="34" charset="0"/>
              <a:buChar char="•"/>
            </a:pPr>
            <a:r>
              <a:rPr lang="en-US" dirty="0" smtClean="0"/>
              <a:t>Use CSS for all text styling, including size, face, line-height, spacing, color, etc.</a:t>
            </a:r>
          </a:p>
          <a:p>
            <a:pPr marL="457200" indent="-457200">
              <a:buFont typeface="Arial" panose="020B0604020202020204" pitchFamily="34" charset="0"/>
              <a:buChar char="•"/>
            </a:pPr>
            <a:r>
              <a:rPr lang="en-US" dirty="0" smtClean="0"/>
              <a:t>“Elastic” over fixed-width</a:t>
            </a:r>
          </a:p>
        </p:txBody>
      </p:sp>
      <p:sp>
        <p:nvSpPr>
          <p:cNvPr id="3" name="Title 2"/>
          <p:cNvSpPr>
            <a:spLocks noGrp="1"/>
          </p:cNvSpPr>
          <p:nvPr>
            <p:ph type="title"/>
          </p:nvPr>
        </p:nvSpPr>
        <p:spPr/>
        <p:txBody>
          <a:bodyPr/>
          <a:lstStyle/>
          <a:p>
            <a:r>
              <a:rPr lang="en-US" dirty="0" smtClean="0"/>
              <a:t>Content Layout and Styling (cont.)</a:t>
            </a:r>
            <a:endParaRPr lang="en-US" dirty="0"/>
          </a:p>
        </p:txBody>
      </p:sp>
    </p:spTree>
    <p:extLst>
      <p:ext uri="{BB962C8B-B14F-4D97-AF65-F5344CB8AC3E}">
        <p14:creationId xmlns:p14="http://schemas.microsoft.com/office/powerpoint/2010/main" val="1943004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038600"/>
            <a:ext cx="3581400" cy="2485192"/>
          </a:xfrm>
          <a:prstGeom prst="rect">
            <a:avLst/>
          </a:prstGeom>
        </p:spPr>
      </p:pic>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Text is primary</a:t>
            </a:r>
          </a:p>
          <a:p>
            <a:r>
              <a:rPr lang="en-US" sz="4000" dirty="0" smtClean="0"/>
              <a:t>These are secondary</a:t>
            </a:r>
          </a:p>
          <a:p>
            <a:r>
              <a:rPr lang="en-US" sz="4000" dirty="0"/>
              <a:t>Accompany with visual textual </a:t>
            </a:r>
            <a:r>
              <a:rPr lang="en-US" sz="4000" dirty="0" smtClean="0"/>
              <a:t>equivalent</a:t>
            </a:r>
          </a:p>
          <a:p>
            <a:r>
              <a:rPr lang="en-US" sz="4000" dirty="0" smtClean="0"/>
              <a:t>Can use</a:t>
            </a:r>
            <a:endParaRPr lang="en-US" sz="4000" dirty="0"/>
          </a:p>
        </p:txBody>
      </p:sp>
      <p:sp>
        <p:nvSpPr>
          <p:cNvPr id="3" name="Title 2"/>
          <p:cNvSpPr>
            <a:spLocks noGrp="1"/>
          </p:cNvSpPr>
          <p:nvPr>
            <p:ph type="title"/>
          </p:nvPr>
        </p:nvSpPr>
        <p:spPr/>
        <p:txBody>
          <a:bodyPr>
            <a:normAutofit/>
          </a:bodyPr>
          <a:lstStyle/>
          <a:p>
            <a:r>
              <a:rPr lang="en-US" dirty="0" smtClean="0"/>
              <a:t>Color/Iconography</a:t>
            </a:r>
            <a:endParaRPr lang="en-US" dirty="0"/>
          </a:p>
        </p:txBody>
      </p:sp>
    </p:spTree>
    <p:extLst>
      <p:ext uri="{BB962C8B-B14F-4D97-AF65-F5344CB8AC3E}">
        <p14:creationId xmlns:p14="http://schemas.microsoft.com/office/powerpoint/2010/main" val="77167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Test color for sufficient foreground-background contrast</a:t>
            </a:r>
          </a:p>
          <a:p>
            <a:r>
              <a:rPr lang="en-US" sz="4000" dirty="0" smtClean="0"/>
              <a:t>Distinguish between colors for color blindness</a:t>
            </a:r>
          </a:p>
        </p:txBody>
      </p:sp>
      <p:sp>
        <p:nvSpPr>
          <p:cNvPr id="3" name="Title 2"/>
          <p:cNvSpPr>
            <a:spLocks noGrp="1"/>
          </p:cNvSpPr>
          <p:nvPr>
            <p:ph type="title"/>
          </p:nvPr>
        </p:nvSpPr>
        <p:spPr/>
        <p:txBody>
          <a:bodyPr>
            <a:normAutofit/>
          </a:bodyPr>
          <a:lstStyle/>
          <a:p>
            <a:r>
              <a:rPr lang="en-US" dirty="0" smtClean="0"/>
              <a:t>Text-Color Contrast</a:t>
            </a:r>
            <a:endParaRPr lang="en-US" dirty="0"/>
          </a:p>
        </p:txBody>
      </p:sp>
    </p:spTree>
    <p:extLst>
      <p:ext uri="{BB962C8B-B14F-4D97-AF65-F5344CB8AC3E}">
        <p14:creationId xmlns:p14="http://schemas.microsoft.com/office/powerpoint/2010/main" val="2841406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The dreaded white space – SMEs either love it or hate it</a:t>
            </a:r>
          </a:p>
          <a:p>
            <a:r>
              <a:rPr lang="en-US" sz="4000" dirty="0" smtClean="0"/>
              <a:t>But, cramped text is a bummer</a:t>
            </a:r>
          </a:p>
          <a:p>
            <a:r>
              <a:rPr lang="en-US" sz="4000" dirty="0" smtClean="0"/>
              <a:t>No set in stone rules</a:t>
            </a:r>
          </a:p>
        </p:txBody>
      </p:sp>
      <p:sp>
        <p:nvSpPr>
          <p:cNvPr id="3" name="Title 2"/>
          <p:cNvSpPr>
            <a:spLocks noGrp="1"/>
          </p:cNvSpPr>
          <p:nvPr>
            <p:ph type="title"/>
          </p:nvPr>
        </p:nvSpPr>
        <p:spPr/>
        <p:txBody>
          <a:bodyPr>
            <a:normAutofit/>
          </a:bodyPr>
          <a:lstStyle/>
          <a:p>
            <a:r>
              <a:rPr lang="en-US" dirty="0" smtClean="0"/>
              <a:t>White Space</a:t>
            </a:r>
            <a:endParaRPr lang="en-US" dirty="0"/>
          </a:p>
        </p:txBody>
      </p:sp>
    </p:spTree>
    <p:extLst>
      <p:ext uri="{BB962C8B-B14F-4D97-AF65-F5344CB8AC3E}">
        <p14:creationId xmlns:p14="http://schemas.microsoft.com/office/powerpoint/2010/main" val="1844316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Heading styles</a:t>
            </a:r>
          </a:p>
          <a:p>
            <a:pPr lvl="1"/>
            <a:r>
              <a:rPr lang="en-US" sz="3700" dirty="0" smtClean="0"/>
              <a:t>Level changes need to be visually apparent</a:t>
            </a:r>
          </a:p>
          <a:p>
            <a:r>
              <a:rPr lang="en-US" sz="4000" dirty="0" smtClean="0"/>
              <a:t>Indentation and spatial relationships</a:t>
            </a:r>
            <a:endParaRPr lang="en-US" sz="4000" dirty="0"/>
          </a:p>
        </p:txBody>
      </p:sp>
      <p:sp>
        <p:nvSpPr>
          <p:cNvPr id="3" name="Title 2"/>
          <p:cNvSpPr>
            <a:spLocks noGrp="1"/>
          </p:cNvSpPr>
          <p:nvPr>
            <p:ph type="title"/>
          </p:nvPr>
        </p:nvSpPr>
        <p:spPr/>
        <p:txBody>
          <a:bodyPr>
            <a:normAutofit/>
          </a:bodyPr>
          <a:lstStyle/>
          <a:p>
            <a:r>
              <a:rPr lang="en-US" dirty="0" smtClean="0"/>
              <a:t>Text Sizes</a:t>
            </a:r>
            <a:endParaRPr lang="en-US" dirty="0"/>
          </a:p>
        </p:txBody>
      </p:sp>
    </p:spTree>
    <p:extLst>
      <p:ext uri="{BB962C8B-B14F-4D97-AF65-F5344CB8AC3E}">
        <p14:creationId xmlns:p14="http://schemas.microsoft.com/office/powerpoint/2010/main" val="824466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fontScale="92500" lnSpcReduction="10000"/>
          </a:bodyPr>
          <a:lstStyle/>
          <a:p>
            <a:r>
              <a:rPr lang="en-US" sz="4000" dirty="0" smtClean="0"/>
              <a:t>Sans-serif preferred over Serif</a:t>
            </a:r>
          </a:p>
          <a:p>
            <a:pPr lvl="1"/>
            <a:r>
              <a:rPr lang="en-US" sz="3700" dirty="0" smtClean="0"/>
              <a:t>Trebuchet MS, Verdana, Helvetica and Lucida Sans</a:t>
            </a:r>
          </a:p>
          <a:p>
            <a:pPr lvl="1"/>
            <a:r>
              <a:rPr lang="en-US" sz="3700" dirty="0" smtClean="0"/>
              <a:t>Arial as default  - </a:t>
            </a:r>
          </a:p>
          <a:p>
            <a:pPr lvl="2"/>
            <a:r>
              <a:rPr lang="en-US" sz="3400" dirty="0" smtClean="0"/>
              <a:t>Run </a:t>
            </a:r>
            <a:r>
              <a:rPr lang="en-US" sz="3400" dirty="0" smtClean="0"/>
              <a:t>together</a:t>
            </a:r>
          </a:p>
          <a:p>
            <a:pPr lvl="3"/>
            <a:r>
              <a:rPr lang="en-US" sz="3100" dirty="0" err="1" smtClean="0"/>
              <a:t>rn</a:t>
            </a:r>
            <a:r>
              <a:rPr lang="en-US" sz="3100" dirty="0" smtClean="0"/>
              <a:t> versus m</a:t>
            </a:r>
            <a:endParaRPr lang="en-US" sz="3100" dirty="0" smtClean="0"/>
          </a:p>
          <a:p>
            <a:pPr lvl="2"/>
            <a:r>
              <a:rPr lang="en-US" sz="3400" dirty="0" smtClean="0"/>
              <a:t>Similar </a:t>
            </a:r>
            <a:r>
              <a:rPr lang="en-US" sz="3400" dirty="0" smtClean="0"/>
              <a:t>characters</a:t>
            </a:r>
          </a:p>
          <a:p>
            <a:pPr lvl="3"/>
            <a:r>
              <a:rPr lang="en-US" sz="3100" dirty="0" smtClean="0"/>
              <a:t>b and d</a:t>
            </a:r>
            <a:endParaRPr lang="en-US" sz="3100" dirty="0"/>
          </a:p>
        </p:txBody>
      </p:sp>
      <p:sp>
        <p:nvSpPr>
          <p:cNvPr id="3" name="Title 2"/>
          <p:cNvSpPr>
            <a:spLocks noGrp="1"/>
          </p:cNvSpPr>
          <p:nvPr>
            <p:ph type="title"/>
          </p:nvPr>
        </p:nvSpPr>
        <p:spPr/>
        <p:txBody>
          <a:bodyPr>
            <a:normAutofit/>
          </a:bodyPr>
          <a:lstStyle/>
          <a:p>
            <a:r>
              <a:rPr lang="en-US" dirty="0" smtClean="0"/>
              <a:t>Font Styles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200400"/>
            <a:ext cx="1015225" cy="1329989"/>
          </a:xfrm>
          <a:prstGeom prst="rect">
            <a:avLst/>
          </a:prstGeom>
        </p:spPr>
      </p:pic>
    </p:spTree>
    <p:extLst>
      <p:ext uri="{BB962C8B-B14F-4D97-AF65-F5344CB8AC3E}">
        <p14:creationId xmlns:p14="http://schemas.microsoft.com/office/powerpoint/2010/main" val="1399538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4000" dirty="0" smtClean="0"/>
              <a:t>Make default text large enough</a:t>
            </a:r>
          </a:p>
          <a:p>
            <a:pPr lvl="1"/>
            <a:r>
              <a:rPr lang="en-US" sz="3700" dirty="0" smtClean="0"/>
              <a:t>16 pixels typically</a:t>
            </a:r>
          </a:p>
          <a:p>
            <a:pPr lvl="1"/>
            <a:r>
              <a:rPr lang="en-US" sz="3700" dirty="0" smtClean="0"/>
              <a:t>Seems large but avoid smaller</a:t>
            </a:r>
          </a:p>
          <a:p>
            <a:r>
              <a:rPr lang="en-US" sz="4000" dirty="0" smtClean="0"/>
              <a:t>“Zoom” test your pages </a:t>
            </a:r>
            <a:endParaRPr lang="en-US" sz="4000" dirty="0" smtClean="0"/>
          </a:p>
          <a:p>
            <a:pPr lvl="1"/>
            <a:r>
              <a:rPr lang="en-US" sz="3100" dirty="0" smtClean="0"/>
              <a:t>View&gt;Zoom</a:t>
            </a:r>
          </a:p>
          <a:p>
            <a:pPr lvl="1"/>
            <a:r>
              <a:rPr lang="en-US" sz="3100" dirty="0" smtClean="0"/>
              <a:t>Ctrl ++</a:t>
            </a:r>
            <a:endParaRPr lang="en-US" sz="3100" dirty="0"/>
          </a:p>
        </p:txBody>
      </p:sp>
      <p:sp>
        <p:nvSpPr>
          <p:cNvPr id="3" name="Title 2"/>
          <p:cNvSpPr>
            <a:spLocks noGrp="1"/>
          </p:cNvSpPr>
          <p:nvPr>
            <p:ph type="title"/>
          </p:nvPr>
        </p:nvSpPr>
        <p:spPr/>
        <p:txBody>
          <a:bodyPr>
            <a:normAutofit/>
          </a:bodyPr>
          <a:lstStyle/>
          <a:p>
            <a:r>
              <a:rPr lang="en-US" dirty="0" smtClean="0"/>
              <a:t>Default text size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191000"/>
            <a:ext cx="2362200" cy="2386222"/>
          </a:xfrm>
          <a:prstGeom prst="rect">
            <a:avLst/>
          </a:prstGeom>
        </p:spPr>
      </p:pic>
    </p:spTree>
    <p:extLst>
      <p:ext uri="{BB962C8B-B14F-4D97-AF65-F5344CB8AC3E}">
        <p14:creationId xmlns:p14="http://schemas.microsoft.com/office/powerpoint/2010/main" val="1903874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For all styling</a:t>
            </a:r>
          </a:p>
          <a:p>
            <a:pPr lvl="1"/>
            <a:r>
              <a:rPr lang="en-US" sz="3100" dirty="0" smtClean="0"/>
              <a:t>Font size</a:t>
            </a:r>
          </a:p>
          <a:p>
            <a:pPr lvl="1"/>
            <a:r>
              <a:rPr lang="en-US" sz="3100" dirty="0" smtClean="0"/>
              <a:t>Font face</a:t>
            </a:r>
          </a:p>
          <a:p>
            <a:pPr lvl="1"/>
            <a:r>
              <a:rPr lang="en-US" sz="3100" dirty="0" smtClean="0"/>
              <a:t>Line height</a:t>
            </a:r>
          </a:p>
          <a:p>
            <a:pPr lvl="1"/>
            <a:r>
              <a:rPr lang="en-US" sz="3100" dirty="0" smtClean="0"/>
              <a:t>Color</a:t>
            </a:r>
          </a:p>
          <a:p>
            <a:pPr lvl="1"/>
            <a:r>
              <a:rPr lang="en-US" sz="3100" dirty="0" smtClean="0"/>
              <a:t>Spacing</a:t>
            </a:r>
          </a:p>
          <a:p>
            <a:pPr marL="365760" lvl="1" indent="0">
              <a:buNone/>
            </a:pPr>
            <a:endParaRPr lang="en-US" sz="3100" dirty="0"/>
          </a:p>
        </p:txBody>
      </p:sp>
      <p:sp>
        <p:nvSpPr>
          <p:cNvPr id="3" name="Title 2"/>
          <p:cNvSpPr>
            <a:spLocks noGrp="1"/>
          </p:cNvSpPr>
          <p:nvPr>
            <p:ph type="title"/>
          </p:nvPr>
        </p:nvSpPr>
        <p:spPr/>
        <p:txBody>
          <a:bodyPr>
            <a:normAutofit/>
          </a:bodyPr>
          <a:lstStyle/>
          <a:p>
            <a:r>
              <a:rPr lang="en-US" dirty="0" smtClean="0"/>
              <a:t>Use CSS</a:t>
            </a:r>
            <a:endParaRPr lang="en-US" dirty="0"/>
          </a:p>
        </p:txBody>
      </p:sp>
    </p:spTree>
    <p:extLst>
      <p:ext uri="{BB962C8B-B14F-4D97-AF65-F5344CB8AC3E}">
        <p14:creationId xmlns:p14="http://schemas.microsoft.com/office/powerpoint/2010/main" val="286863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For those who create outside of an LMS</a:t>
            </a:r>
          </a:p>
          <a:p>
            <a:r>
              <a:rPr lang="en-US" sz="3400" dirty="0" smtClean="0"/>
              <a:t>Most common screen resolution 1024x768</a:t>
            </a:r>
          </a:p>
          <a:p>
            <a:r>
              <a:rPr lang="en-US" sz="3400" dirty="0" smtClean="0"/>
              <a:t>Houses a 900 pixel wide page fine</a:t>
            </a:r>
          </a:p>
          <a:p>
            <a:r>
              <a:rPr lang="en-US" sz="3400" dirty="0" smtClean="0"/>
              <a:t>How do we know what size screen they have</a:t>
            </a:r>
          </a:p>
          <a:p>
            <a:pPr lvl="1"/>
            <a:r>
              <a:rPr lang="en-US" sz="2800" dirty="0" smtClean="0"/>
              <a:t>We can’t</a:t>
            </a:r>
          </a:p>
          <a:p>
            <a:r>
              <a:rPr lang="en-US" sz="3100" dirty="0" smtClean="0"/>
              <a:t>Sweet spot between completely flexible and fixed - Elastic</a:t>
            </a:r>
          </a:p>
          <a:p>
            <a:pPr marL="365760" lvl="1" indent="0">
              <a:buNone/>
            </a:pPr>
            <a:endParaRPr lang="en-US" sz="3100" dirty="0"/>
          </a:p>
        </p:txBody>
      </p:sp>
      <p:sp>
        <p:nvSpPr>
          <p:cNvPr id="3" name="Title 2"/>
          <p:cNvSpPr>
            <a:spLocks noGrp="1"/>
          </p:cNvSpPr>
          <p:nvPr>
            <p:ph type="title"/>
          </p:nvPr>
        </p:nvSpPr>
        <p:spPr/>
        <p:txBody>
          <a:bodyPr>
            <a:normAutofit/>
          </a:bodyPr>
          <a:lstStyle/>
          <a:p>
            <a:r>
              <a:rPr lang="en-US" dirty="0" smtClean="0"/>
              <a:t>“Elastic” to fixed-width</a:t>
            </a:r>
            <a:endParaRPr lang="en-US" dirty="0"/>
          </a:p>
        </p:txBody>
      </p:sp>
    </p:spTree>
    <p:extLst>
      <p:ext uri="{BB962C8B-B14F-4D97-AF65-F5344CB8AC3E}">
        <p14:creationId xmlns:p14="http://schemas.microsoft.com/office/powerpoint/2010/main" val="3159910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113713" cy="1673225"/>
          </a:xfrm>
        </p:spPr>
        <p:txBody>
          <a:bodyPr/>
          <a:lstStyle/>
          <a:p>
            <a:r>
              <a:rPr lang="en-US" dirty="0" smtClean="0"/>
              <a:t>Why standards?</a:t>
            </a:r>
            <a:br>
              <a:rPr lang="en-US" dirty="0" smtClean="0"/>
            </a:br>
            <a:endParaRPr lang="en-US" dirty="0"/>
          </a:p>
        </p:txBody>
      </p:sp>
      <p:sp>
        <p:nvSpPr>
          <p:cNvPr id="3" name="Title 2"/>
          <p:cNvSpPr>
            <a:spLocks noGrp="1"/>
          </p:cNvSpPr>
          <p:nvPr>
            <p:ph type="title"/>
          </p:nvPr>
        </p:nvSpPr>
        <p:spPr/>
        <p:txBody>
          <a:bodyPr>
            <a:normAutofit/>
          </a:bodyPr>
          <a:lstStyle/>
          <a:p>
            <a:r>
              <a:rPr lang="en-US" dirty="0" smtClean="0"/>
              <a:t>Functional Accessibility</a:t>
            </a:r>
            <a:endParaRPr lang="en-US" dirty="0"/>
          </a:p>
        </p:txBody>
      </p:sp>
      <p:sp>
        <p:nvSpPr>
          <p:cNvPr id="4" name="TextBox 3"/>
          <p:cNvSpPr txBox="1"/>
          <p:nvPr/>
        </p:nvSpPr>
        <p:spPr>
          <a:xfrm>
            <a:off x="1600200" y="1752600"/>
            <a:ext cx="5486400" cy="646331"/>
          </a:xfrm>
          <a:prstGeom prst="rect">
            <a:avLst/>
          </a:prstGeom>
          <a:noFill/>
        </p:spPr>
        <p:txBody>
          <a:bodyPr wrap="square" rtlCol="0">
            <a:spAutoFit/>
          </a:bodyPr>
          <a:lstStyle/>
          <a:p>
            <a:r>
              <a:rPr lang="en-US" sz="3600" b="1" dirty="0" smtClean="0">
                <a:solidFill>
                  <a:schemeClr val="bg2"/>
                </a:solidFill>
              </a:rPr>
              <a:t>Best Practices</a:t>
            </a:r>
            <a:endParaRPr lang="en-US" sz="3600" b="1"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352800"/>
            <a:ext cx="7139569" cy="2096994"/>
          </a:xfrm>
          <a:prstGeom prst="rect">
            <a:avLst/>
          </a:prstGeom>
        </p:spPr>
      </p:pic>
    </p:spTree>
    <p:extLst>
      <p:ext uri="{BB962C8B-B14F-4D97-AF65-F5344CB8AC3E}">
        <p14:creationId xmlns:p14="http://schemas.microsoft.com/office/powerpoint/2010/main" val="1350378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819400"/>
          </a:xfrm>
        </p:spPr>
        <p:txBody>
          <a:bodyPr>
            <a:normAutofit/>
          </a:bodyPr>
          <a:lstStyle/>
          <a:p>
            <a:pPr marL="457200" indent="-457200">
              <a:buFont typeface="Arial" panose="020B0604020202020204" pitchFamily="34" charset="0"/>
              <a:buChar char="•"/>
            </a:pPr>
            <a:r>
              <a:rPr lang="en-US" dirty="0" smtClean="0"/>
              <a:t>Headings</a:t>
            </a:r>
          </a:p>
          <a:p>
            <a:pPr marL="457200" indent="-457200">
              <a:buFont typeface="Arial" panose="020B0604020202020204" pitchFamily="34" charset="0"/>
              <a:buChar char="•"/>
            </a:pPr>
            <a:r>
              <a:rPr lang="en-US" dirty="0" smtClean="0"/>
              <a:t>Lists</a:t>
            </a:r>
          </a:p>
          <a:p>
            <a:pPr marL="457200" indent="-457200">
              <a:buFont typeface="Arial" panose="020B0604020202020204" pitchFamily="34" charset="0"/>
              <a:buChar char="•"/>
            </a:pPr>
            <a:r>
              <a:rPr lang="en-US" dirty="0" smtClean="0"/>
              <a:t>Links</a:t>
            </a:r>
          </a:p>
        </p:txBody>
      </p:sp>
      <p:sp>
        <p:nvSpPr>
          <p:cNvPr id="3" name="Title 2"/>
          <p:cNvSpPr>
            <a:spLocks noGrp="1"/>
          </p:cNvSpPr>
          <p:nvPr>
            <p:ph type="title"/>
          </p:nvPr>
        </p:nvSpPr>
        <p:spPr/>
        <p:txBody>
          <a:bodyPr>
            <a:normAutofit fontScale="90000"/>
          </a:bodyPr>
          <a:lstStyle/>
          <a:p>
            <a:r>
              <a:rPr lang="en-US" dirty="0" smtClean="0"/>
              <a:t>Content Markup/Organization (HTML)</a:t>
            </a:r>
            <a:endParaRPr lang="en-US" dirty="0"/>
          </a:p>
        </p:txBody>
      </p:sp>
    </p:spTree>
    <p:extLst>
      <p:ext uri="{BB962C8B-B14F-4D97-AF65-F5344CB8AC3E}">
        <p14:creationId xmlns:p14="http://schemas.microsoft.com/office/powerpoint/2010/main" val="417106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H1-main heading of the page</a:t>
            </a:r>
          </a:p>
          <a:p>
            <a:pPr lvl="1"/>
            <a:r>
              <a:rPr lang="en-US" sz="2800" dirty="0" smtClean="0"/>
              <a:t>Should reference the content of the page</a:t>
            </a:r>
          </a:p>
          <a:p>
            <a:r>
              <a:rPr lang="en-US" sz="3100" dirty="0" smtClean="0"/>
              <a:t>H2-major subsections</a:t>
            </a:r>
          </a:p>
          <a:p>
            <a:r>
              <a:rPr lang="en-US" sz="3100" dirty="0" smtClean="0"/>
              <a:t>H3-subsections and so on</a:t>
            </a:r>
          </a:p>
          <a:p>
            <a:r>
              <a:rPr lang="en-US" sz="3100" dirty="0" smtClean="0"/>
              <a:t>Nest headings hierarchically</a:t>
            </a:r>
          </a:p>
          <a:p>
            <a:pPr lvl="1"/>
            <a:r>
              <a:rPr lang="en-US" sz="2800" dirty="0" smtClean="0"/>
              <a:t>Do not skip heading levels</a:t>
            </a:r>
          </a:p>
          <a:p>
            <a:r>
              <a:rPr lang="en-US" sz="3100" dirty="0" smtClean="0"/>
              <a:t>Heading text – unique and meaningful</a:t>
            </a:r>
          </a:p>
        </p:txBody>
      </p:sp>
      <p:sp>
        <p:nvSpPr>
          <p:cNvPr id="3" name="Title 2"/>
          <p:cNvSpPr>
            <a:spLocks noGrp="1"/>
          </p:cNvSpPr>
          <p:nvPr>
            <p:ph type="title"/>
          </p:nvPr>
        </p:nvSpPr>
        <p:spPr/>
        <p:txBody>
          <a:bodyPr>
            <a:normAutofit/>
          </a:bodyPr>
          <a:lstStyle/>
          <a:p>
            <a:r>
              <a:rPr lang="en-US" dirty="0" smtClean="0"/>
              <a:t>Hierarchical HTML structure</a:t>
            </a:r>
            <a:endParaRPr lang="en-US" dirty="0"/>
          </a:p>
        </p:txBody>
      </p:sp>
    </p:spTree>
    <p:extLst>
      <p:ext uri="{BB962C8B-B14F-4D97-AF65-F5344CB8AC3E}">
        <p14:creationId xmlns:p14="http://schemas.microsoft.com/office/powerpoint/2010/main" val="535437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Use lists liberally</a:t>
            </a:r>
          </a:p>
          <a:p>
            <a:r>
              <a:rPr lang="en-US" sz="3400" dirty="0" smtClean="0"/>
              <a:t>Types</a:t>
            </a:r>
          </a:p>
          <a:p>
            <a:pPr lvl="1"/>
            <a:r>
              <a:rPr lang="en-US" sz="2800" dirty="0" smtClean="0"/>
              <a:t>Ordered</a:t>
            </a:r>
          </a:p>
          <a:p>
            <a:pPr lvl="1"/>
            <a:r>
              <a:rPr lang="en-US" sz="2800" dirty="0" smtClean="0"/>
              <a:t>Unordered</a:t>
            </a:r>
          </a:p>
          <a:p>
            <a:pPr lvl="1"/>
            <a:r>
              <a:rPr lang="en-US" sz="2800" dirty="0" smtClean="0"/>
              <a:t>Definition</a:t>
            </a:r>
          </a:p>
          <a:p>
            <a:pPr lvl="1"/>
            <a:endParaRPr lang="en-US" sz="2800" dirty="0" smtClean="0"/>
          </a:p>
        </p:txBody>
      </p:sp>
      <p:sp>
        <p:nvSpPr>
          <p:cNvPr id="3" name="Title 2"/>
          <p:cNvSpPr>
            <a:spLocks noGrp="1"/>
          </p:cNvSpPr>
          <p:nvPr>
            <p:ph type="title"/>
          </p:nvPr>
        </p:nvSpPr>
        <p:spPr/>
        <p:txBody>
          <a:bodyPr>
            <a:normAutofit/>
          </a:bodyPr>
          <a:lstStyle/>
          <a:p>
            <a:r>
              <a:rPr lang="en-US" dirty="0" smtClean="0"/>
              <a:t>Group related content via lists</a:t>
            </a:r>
            <a:endParaRPr lang="en-US" dirty="0"/>
          </a:p>
        </p:txBody>
      </p:sp>
    </p:spTree>
    <p:extLst>
      <p:ext uri="{BB962C8B-B14F-4D97-AF65-F5344CB8AC3E}">
        <p14:creationId xmlns:p14="http://schemas.microsoft.com/office/powerpoint/2010/main" val="23845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Screen readers</a:t>
            </a:r>
          </a:p>
          <a:p>
            <a:pPr lvl="1"/>
            <a:r>
              <a:rPr lang="en-US" sz="3100" dirty="0" smtClean="0"/>
              <a:t>Some can navigate between lists on a page</a:t>
            </a:r>
          </a:p>
          <a:p>
            <a:pPr lvl="1"/>
            <a:r>
              <a:rPr lang="en-US" sz="3100" dirty="0" smtClean="0"/>
              <a:t>All major ones can navigate by heading</a:t>
            </a:r>
          </a:p>
        </p:txBody>
      </p:sp>
      <p:sp>
        <p:nvSpPr>
          <p:cNvPr id="3" name="Title 2"/>
          <p:cNvSpPr>
            <a:spLocks noGrp="1"/>
          </p:cNvSpPr>
          <p:nvPr>
            <p:ph type="title"/>
          </p:nvPr>
        </p:nvSpPr>
        <p:spPr/>
        <p:txBody>
          <a:bodyPr>
            <a:normAutofit/>
          </a:bodyPr>
          <a:lstStyle/>
          <a:p>
            <a:r>
              <a:rPr lang="en-US" dirty="0" smtClean="0"/>
              <a:t>Introduce lists with a heading</a:t>
            </a:r>
            <a:endParaRPr lang="en-US" dirty="0"/>
          </a:p>
        </p:txBody>
      </p:sp>
    </p:spTree>
    <p:extLst>
      <p:ext uri="{BB962C8B-B14F-4D97-AF65-F5344CB8AC3E}">
        <p14:creationId xmlns:p14="http://schemas.microsoft.com/office/powerpoint/2010/main" val="453917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Nesting of lists is announced</a:t>
            </a:r>
          </a:p>
          <a:p>
            <a:r>
              <a:rPr lang="en-US" sz="3400" dirty="0" smtClean="0"/>
              <a:t>HTML only has 3 default bullets</a:t>
            </a:r>
          </a:p>
          <a:p>
            <a:pPr lvl="1"/>
            <a:r>
              <a:rPr lang="en-US" sz="3100" dirty="0" smtClean="0"/>
              <a:t>Asterisk</a:t>
            </a:r>
          </a:p>
          <a:p>
            <a:pPr lvl="1"/>
            <a:r>
              <a:rPr lang="en-US" sz="3100" dirty="0" smtClean="0"/>
              <a:t>Circle</a:t>
            </a:r>
          </a:p>
          <a:p>
            <a:pPr lvl="1"/>
            <a:r>
              <a:rPr lang="en-US" sz="3100" dirty="0" smtClean="0"/>
              <a:t>Square</a:t>
            </a:r>
          </a:p>
          <a:p>
            <a:r>
              <a:rPr lang="en-US" sz="3400" dirty="0" smtClean="0"/>
              <a:t>Styles can be used to affect numbering</a:t>
            </a:r>
          </a:p>
          <a:p>
            <a:pPr lvl="1"/>
            <a:endParaRPr lang="en-US" sz="3100" dirty="0" smtClean="0"/>
          </a:p>
        </p:txBody>
      </p:sp>
      <p:sp>
        <p:nvSpPr>
          <p:cNvPr id="3" name="Title 2"/>
          <p:cNvSpPr>
            <a:spLocks noGrp="1"/>
          </p:cNvSpPr>
          <p:nvPr>
            <p:ph type="title"/>
          </p:nvPr>
        </p:nvSpPr>
        <p:spPr/>
        <p:txBody>
          <a:bodyPr>
            <a:normAutofit/>
          </a:bodyPr>
          <a:lstStyle/>
          <a:p>
            <a:r>
              <a:rPr lang="en-US" dirty="0" smtClean="0"/>
              <a:t>Limit nested lists to 3 deep</a:t>
            </a:r>
            <a:endParaRPr lang="en-US" dirty="0"/>
          </a:p>
        </p:txBody>
      </p:sp>
    </p:spTree>
    <p:extLst>
      <p:ext uri="{BB962C8B-B14F-4D97-AF65-F5344CB8AC3E}">
        <p14:creationId xmlns:p14="http://schemas.microsoft.com/office/powerpoint/2010/main" val="4074849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HTML, not breaks or </a:t>
            </a:r>
            <a:r>
              <a:rPr lang="en-US" sz="3400" dirty="0" err="1" smtClean="0"/>
              <a:t>divs</a:t>
            </a:r>
            <a:r>
              <a:rPr lang="en-US" sz="3400" dirty="0" smtClean="0"/>
              <a:t>, to create paragraphs</a:t>
            </a:r>
          </a:p>
          <a:p>
            <a:r>
              <a:rPr lang="en-US" sz="3400" dirty="0" smtClean="0"/>
              <a:t>Semantic </a:t>
            </a:r>
            <a:r>
              <a:rPr lang="en-US" sz="3400" dirty="0" err="1" smtClean="0"/>
              <a:t>em</a:t>
            </a:r>
            <a:r>
              <a:rPr lang="en-US" sz="3400" dirty="0" smtClean="0"/>
              <a:t>(</a:t>
            </a:r>
            <a:r>
              <a:rPr lang="en-US" sz="3400" dirty="0" err="1" smtClean="0"/>
              <a:t>phasis</a:t>
            </a:r>
            <a:r>
              <a:rPr lang="en-US" sz="3400" dirty="0" smtClean="0"/>
              <a:t>) or strong and presentational </a:t>
            </a:r>
            <a:r>
              <a:rPr lang="en-US" sz="3400" dirty="0" err="1" smtClean="0"/>
              <a:t>i</a:t>
            </a:r>
            <a:r>
              <a:rPr lang="en-US" sz="3400" dirty="0" smtClean="0"/>
              <a:t> or bold are different</a:t>
            </a:r>
          </a:p>
          <a:p>
            <a:r>
              <a:rPr lang="en-US" sz="3400" dirty="0" smtClean="0"/>
              <a:t>Do not use font tag/deprecated markup</a:t>
            </a:r>
          </a:p>
          <a:p>
            <a:r>
              <a:rPr lang="en-US" sz="3400" dirty="0" smtClean="0"/>
              <a:t>Each page needs a unique descriptive title</a:t>
            </a:r>
          </a:p>
          <a:p>
            <a:r>
              <a:rPr lang="en-US" sz="3400" dirty="0" smtClean="0"/>
              <a:t>Declare a default language for each page</a:t>
            </a:r>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Down and Dirty List (the </a:t>
            </a:r>
            <a:r>
              <a:rPr lang="en-US" dirty="0" err="1" smtClean="0"/>
              <a:t>etceteraS</a:t>
            </a:r>
            <a:r>
              <a:rPr lang="en-US" dirty="0" smtClean="0"/>
              <a:t>)</a:t>
            </a:r>
            <a:endParaRPr lang="en-US" dirty="0"/>
          </a:p>
        </p:txBody>
      </p:sp>
    </p:spTree>
    <p:extLst>
      <p:ext uri="{BB962C8B-B14F-4D97-AF65-F5344CB8AC3E}">
        <p14:creationId xmlns:p14="http://schemas.microsoft.com/office/powerpoint/2010/main" val="647338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Links </a:t>
            </a:r>
            <a:r>
              <a:rPr lang="en-US" sz="3400" dirty="0" smtClean="0"/>
              <a:t>need to be descriptive outside of context</a:t>
            </a:r>
          </a:p>
          <a:p>
            <a:r>
              <a:rPr lang="en-US" sz="3400" dirty="0" smtClean="0"/>
              <a:t>Denote links to non-HTML resources (PDF, PPT, etc.) </a:t>
            </a:r>
            <a:r>
              <a:rPr lang="en-US" sz="3400" dirty="0" smtClean="0"/>
              <a:t>appropriately</a:t>
            </a:r>
          </a:p>
          <a:p>
            <a:pPr lvl="1"/>
            <a:r>
              <a:rPr lang="en-US" sz="3100" dirty="0" smtClean="0"/>
              <a:t>Ex.  Review Tuesday’s lecture notes (PPT; 43KB)</a:t>
            </a:r>
            <a:endParaRPr lang="en-US" sz="3100" dirty="0" smtClean="0"/>
          </a:p>
          <a:p>
            <a:pPr lvl="1"/>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fontScale="90000"/>
          </a:bodyPr>
          <a:lstStyle/>
          <a:p>
            <a:r>
              <a:rPr lang="en-US" dirty="0" smtClean="0"/>
              <a:t>Down and Dirty List (the </a:t>
            </a:r>
            <a:r>
              <a:rPr lang="en-US" dirty="0" err="1" smtClean="0"/>
              <a:t>etceteraS</a:t>
            </a:r>
            <a:r>
              <a:rPr lang="en-US" dirty="0" smtClean="0"/>
              <a:t>)</a:t>
            </a:r>
            <a:br>
              <a:rPr lang="en-US" dirty="0" smtClean="0"/>
            </a:br>
            <a:r>
              <a:rPr lang="en-US" dirty="0" smtClean="0"/>
              <a:t>                     Part Two</a:t>
            </a:r>
            <a:endParaRPr lang="en-US" dirty="0"/>
          </a:p>
        </p:txBody>
      </p:sp>
    </p:spTree>
    <p:extLst>
      <p:ext uri="{BB962C8B-B14F-4D97-AF65-F5344CB8AC3E}">
        <p14:creationId xmlns:p14="http://schemas.microsoft.com/office/powerpoint/2010/main" val="2376775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819400"/>
          </a:xfrm>
        </p:spPr>
        <p:txBody>
          <a:bodyPr>
            <a:normAutofit fontScale="85000" lnSpcReduction="20000"/>
          </a:bodyPr>
          <a:lstStyle/>
          <a:p>
            <a:pPr marL="457200" indent="-457200">
              <a:buFont typeface="Arial" panose="020B0604020202020204" pitchFamily="34" charset="0"/>
              <a:buChar char="•"/>
            </a:pPr>
            <a:r>
              <a:rPr lang="en-US" dirty="0" smtClean="0"/>
              <a:t>Alt tag, null</a:t>
            </a:r>
          </a:p>
          <a:p>
            <a:pPr marL="457200" indent="-457200">
              <a:buFont typeface="Arial" panose="020B0604020202020204" pitchFamily="34" charset="0"/>
              <a:buChar char="•"/>
            </a:pPr>
            <a:r>
              <a:rPr lang="en-US" dirty="0" smtClean="0"/>
              <a:t>Images as links</a:t>
            </a:r>
          </a:p>
          <a:p>
            <a:pPr marL="457200" indent="-457200">
              <a:buFont typeface="Arial" panose="020B0604020202020204" pitchFamily="34" charset="0"/>
              <a:buChar char="•"/>
            </a:pPr>
            <a:r>
              <a:rPr lang="en-US" dirty="0" smtClean="0"/>
              <a:t>Charts need text caption</a:t>
            </a:r>
          </a:p>
          <a:p>
            <a:pPr marL="457200" indent="-457200">
              <a:buFont typeface="Arial" panose="020B0604020202020204" pitchFamily="34" charset="0"/>
              <a:buChar char="•"/>
            </a:pPr>
            <a:r>
              <a:rPr lang="en-US" dirty="0" smtClean="0"/>
              <a:t>Chart reference (identifier not location)</a:t>
            </a:r>
          </a:p>
          <a:p>
            <a:pPr marL="457200" indent="-457200">
              <a:buFont typeface="Arial" panose="020B0604020202020204" pitchFamily="34" charset="0"/>
              <a:buChar char="•"/>
            </a:pPr>
            <a:r>
              <a:rPr lang="en-US" dirty="0" smtClean="0"/>
              <a:t>Long data descriptions vs. data tables</a:t>
            </a:r>
          </a:p>
          <a:p>
            <a:pPr marL="457200" indent="-457200">
              <a:buFont typeface="Arial" panose="020B0604020202020204" pitchFamily="34" charset="0"/>
              <a:buChar char="•"/>
            </a:pPr>
            <a:r>
              <a:rPr lang="en-US" dirty="0" smtClean="0"/>
              <a:t>How to convey complex chart information</a:t>
            </a:r>
          </a:p>
          <a:p>
            <a:pPr marL="457200" indent="-457200">
              <a:buFont typeface="Arial" panose="020B0604020202020204" pitchFamily="34" charset="0"/>
              <a:buChar char="•"/>
            </a:pPr>
            <a:r>
              <a:rPr lang="en-US" dirty="0" smtClean="0"/>
              <a:t>Long description attribute</a:t>
            </a:r>
          </a:p>
          <a:p>
            <a:pPr marL="457200" indent="-457200">
              <a:buFont typeface="Arial" panose="020B0604020202020204" pitchFamily="34" charset="0"/>
              <a:buChar char="•"/>
            </a:pPr>
            <a:endParaRPr lang="en-US" dirty="0" smtClean="0"/>
          </a:p>
        </p:txBody>
      </p:sp>
      <p:sp>
        <p:nvSpPr>
          <p:cNvPr id="3" name="Title 2"/>
          <p:cNvSpPr>
            <a:spLocks noGrp="1"/>
          </p:cNvSpPr>
          <p:nvPr>
            <p:ph type="title"/>
          </p:nvPr>
        </p:nvSpPr>
        <p:spPr/>
        <p:txBody>
          <a:bodyPr>
            <a:normAutofit/>
          </a:bodyPr>
          <a:lstStyle/>
          <a:p>
            <a:r>
              <a:rPr lang="en-US" dirty="0" smtClean="0"/>
              <a:t>Images, Charts, Other Graphics</a:t>
            </a:r>
            <a:endParaRPr lang="en-US" dirty="0"/>
          </a:p>
        </p:txBody>
      </p:sp>
    </p:spTree>
    <p:extLst>
      <p:ext uri="{BB962C8B-B14F-4D97-AF65-F5344CB8AC3E}">
        <p14:creationId xmlns:p14="http://schemas.microsoft.com/office/powerpoint/2010/main" val="2001138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fontScale="92500" lnSpcReduction="10000"/>
          </a:bodyPr>
          <a:lstStyle/>
          <a:p>
            <a:r>
              <a:rPr lang="en-US" sz="3400" dirty="0" smtClean="0"/>
              <a:t>All content conveying images must have an “alt” attribute</a:t>
            </a:r>
          </a:p>
          <a:p>
            <a:r>
              <a:rPr lang="en-US" sz="3400" dirty="0" smtClean="0"/>
              <a:t>The “alt” attribute conveys the content of the </a:t>
            </a:r>
            <a:r>
              <a:rPr lang="en-US" sz="3400" dirty="0" smtClean="0"/>
              <a:t>image</a:t>
            </a:r>
          </a:p>
          <a:p>
            <a:pPr lvl="1"/>
            <a:r>
              <a:rPr lang="en-US" sz="2700" dirty="0" smtClean="0"/>
              <a:t>without </a:t>
            </a:r>
            <a:r>
              <a:rPr lang="en-US" sz="2700" dirty="0"/>
              <a:t>it:  </a:t>
            </a:r>
            <a:r>
              <a:rPr lang="en-US" sz="2700" dirty="0" err="1" smtClean="0"/>
              <a:t>img</a:t>
            </a:r>
            <a:r>
              <a:rPr lang="en-US" sz="2700" dirty="0" smtClean="0"/>
              <a:t> </a:t>
            </a:r>
            <a:r>
              <a:rPr lang="en-US" sz="2700" dirty="0" err="1"/>
              <a:t>src</a:t>
            </a:r>
            <a:r>
              <a:rPr lang="en-US" sz="2700" dirty="0"/>
              <a:t>="http://</a:t>
            </a:r>
            <a:r>
              <a:rPr lang="en-US" sz="2700" dirty="0" smtClean="0"/>
              <a:t>scde.mrooms.org/</a:t>
            </a:r>
            <a:r>
              <a:rPr lang="en-US" sz="2700" dirty="0" err="1" smtClean="0"/>
              <a:t>draftfile.php</a:t>
            </a:r>
            <a:r>
              <a:rPr lang="en-US" sz="2700" dirty="0" smtClean="0"/>
              <a:t>/317003/user/draft/812428971/google%20cloud%20platform%20%281%29.png”</a:t>
            </a:r>
            <a:endParaRPr lang="en-US" sz="2700" dirty="0" smtClean="0"/>
          </a:p>
          <a:p>
            <a:r>
              <a:rPr lang="en-US" sz="3400" dirty="0" smtClean="0"/>
              <a:t>“</a:t>
            </a:r>
            <a:r>
              <a:rPr lang="en-US" sz="3400" dirty="0" err="1" smtClean="0"/>
              <a:t>longdesc</a:t>
            </a:r>
            <a:r>
              <a:rPr lang="en-US" sz="3400" dirty="0" smtClean="0"/>
              <a:t>” – optional attribute best avoided</a:t>
            </a:r>
          </a:p>
          <a:p>
            <a:pPr marL="365760" lvl="1" indent="0">
              <a:buNone/>
            </a:pPr>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“alt” attribute/”</a:t>
            </a:r>
            <a:r>
              <a:rPr lang="en-US" dirty="0" err="1" smtClean="0"/>
              <a:t>longdesc</a:t>
            </a:r>
            <a:r>
              <a:rPr lang="en-US" dirty="0" smtClean="0"/>
              <a:t>” attribute</a:t>
            </a:r>
            <a:endParaRPr lang="en-US" dirty="0"/>
          </a:p>
        </p:txBody>
      </p:sp>
    </p:spTree>
    <p:extLst>
      <p:ext uri="{BB962C8B-B14F-4D97-AF65-F5344CB8AC3E}">
        <p14:creationId xmlns:p14="http://schemas.microsoft.com/office/powerpoint/2010/main" val="2930177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pPr marL="365760" lvl="1" indent="0">
              <a:buNone/>
            </a:pPr>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Example of Context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752600"/>
            <a:ext cx="2667000" cy="2418908"/>
          </a:xfrm>
          <a:prstGeom prst="rect">
            <a:avLst/>
          </a:prstGeom>
        </p:spPr>
      </p:pic>
      <p:sp>
        <p:nvSpPr>
          <p:cNvPr id="8" name="TextBox 7"/>
          <p:cNvSpPr txBox="1"/>
          <p:nvPr/>
        </p:nvSpPr>
        <p:spPr>
          <a:xfrm>
            <a:off x="609600" y="4495800"/>
            <a:ext cx="8001000" cy="646331"/>
          </a:xfrm>
          <a:prstGeom prst="rect">
            <a:avLst/>
          </a:prstGeom>
          <a:noFill/>
        </p:spPr>
        <p:txBody>
          <a:bodyPr wrap="square" rtlCol="0">
            <a:spAutoFit/>
          </a:bodyPr>
          <a:lstStyle/>
          <a:p>
            <a:r>
              <a:rPr lang="en-US" dirty="0" smtClean="0"/>
              <a:t>A bunch of text that describes the model and all of its attributes.  Lots and lots of text.  Really important stuff.  Can’t emphasize how important…..</a:t>
            </a:r>
            <a:endParaRPr lang="en-US" dirty="0"/>
          </a:p>
        </p:txBody>
      </p:sp>
    </p:spTree>
    <p:extLst>
      <p:ext uri="{BB962C8B-B14F-4D97-AF65-F5344CB8AC3E}">
        <p14:creationId xmlns:p14="http://schemas.microsoft.com/office/powerpoint/2010/main" val="1180374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113713" cy="3657600"/>
          </a:xfrm>
        </p:spPr>
        <p:txBody>
          <a:bodyPr>
            <a:normAutofit/>
          </a:bodyPr>
          <a:lstStyle/>
          <a:p>
            <a:r>
              <a:rPr lang="en-US" dirty="0" smtClean="0"/>
              <a:t>Why standards?</a:t>
            </a:r>
          </a:p>
          <a:p>
            <a:endParaRPr lang="en-US" dirty="0" smtClean="0"/>
          </a:p>
          <a:p>
            <a:pPr marL="457200" indent="-457200">
              <a:buFont typeface="Wingdings" panose="05000000000000000000" pitchFamily="2" charset="2"/>
              <a:buChar char="q"/>
            </a:pPr>
            <a:r>
              <a:rPr lang="en-US" dirty="0" smtClean="0"/>
              <a:t>WCAG</a:t>
            </a:r>
          </a:p>
          <a:p>
            <a:pPr marL="457200" indent="-457200">
              <a:buFont typeface="Wingdings" panose="05000000000000000000" pitchFamily="2" charset="2"/>
              <a:buChar char="q"/>
            </a:pPr>
            <a:r>
              <a:rPr lang="en-US" dirty="0" smtClean="0"/>
              <a:t>508</a:t>
            </a:r>
            <a:br>
              <a:rPr lang="en-US" dirty="0" smtClean="0"/>
            </a:br>
            <a:endParaRPr lang="en-US" dirty="0"/>
          </a:p>
        </p:txBody>
      </p:sp>
      <p:sp>
        <p:nvSpPr>
          <p:cNvPr id="3" name="Title 2"/>
          <p:cNvSpPr>
            <a:spLocks noGrp="1"/>
          </p:cNvSpPr>
          <p:nvPr>
            <p:ph type="title"/>
          </p:nvPr>
        </p:nvSpPr>
        <p:spPr/>
        <p:txBody>
          <a:bodyPr>
            <a:normAutofit/>
          </a:bodyPr>
          <a:lstStyle/>
          <a:p>
            <a:r>
              <a:rPr lang="en-US" dirty="0" smtClean="0"/>
              <a:t>Functional Accessibility</a:t>
            </a:r>
            <a:endParaRPr lang="en-US" dirty="0"/>
          </a:p>
        </p:txBody>
      </p:sp>
      <p:sp>
        <p:nvSpPr>
          <p:cNvPr id="4" name="TextBox 3"/>
          <p:cNvSpPr txBox="1"/>
          <p:nvPr/>
        </p:nvSpPr>
        <p:spPr>
          <a:xfrm>
            <a:off x="1600200" y="1752600"/>
            <a:ext cx="5486400" cy="646331"/>
          </a:xfrm>
          <a:prstGeom prst="rect">
            <a:avLst/>
          </a:prstGeom>
          <a:noFill/>
        </p:spPr>
        <p:txBody>
          <a:bodyPr wrap="square" rtlCol="0">
            <a:spAutoFit/>
          </a:bodyPr>
          <a:lstStyle/>
          <a:p>
            <a:r>
              <a:rPr lang="en-US" sz="3600" b="1" dirty="0" smtClean="0">
                <a:solidFill>
                  <a:schemeClr val="bg2"/>
                </a:solidFill>
              </a:rPr>
              <a:t>Best Practices</a:t>
            </a:r>
            <a:endParaRPr lang="en-US" sz="3600" b="1" dirty="0">
              <a:solidFill>
                <a:schemeClr val="bg2"/>
              </a:solidFill>
            </a:endParaRPr>
          </a:p>
        </p:txBody>
      </p:sp>
    </p:spTree>
    <p:extLst>
      <p:ext uri="{BB962C8B-B14F-4D97-AF65-F5344CB8AC3E}">
        <p14:creationId xmlns:p14="http://schemas.microsoft.com/office/powerpoint/2010/main" val="1305103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pPr marL="365760" lvl="1" indent="0">
              <a:buNone/>
            </a:pPr>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Example of Context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987721"/>
            <a:ext cx="3733800" cy="3313295"/>
          </a:xfrm>
          <a:prstGeom prst="rect">
            <a:avLst/>
          </a:prstGeom>
        </p:spPr>
      </p:pic>
    </p:spTree>
    <p:extLst>
      <p:ext uri="{BB962C8B-B14F-4D97-AF65-F5344CB8AC3E}">
        <p14:creationId xmlns:p14="http://schemas.microsoft.com/office/powerpoint/2010/main" val="2595594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pPr marL="365760" lvl="1" indent="0">
              <a:buNone/>
            </a:pPr>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Example of Context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600200"/>
            <a:ext cx="3692857" cy="2590800"/>
          </a:xfrm>
          <a:prstGeom prst="rect">
            <a:avLst/>
          </a:prstGeom>
        </p:spPr>
      </p:pic>
      <p:sp>
        <p:nvSpPr>
          <p:cNvPr id="9" name="TextBox 8"/>
          <p:cNvSpPr txBox="1"/>
          <p:nvPr/>
        </p:nvSpPr>
        <p:spPr>
          <a:xfrm>
            <a:off x="762000" y="4648200"/>
            <a:ext cx="7611379" cy="646331"/>
          </a:xfrm>
          <a:prstGeom prst="rect">
            <a:avLst/>
          </a:prstGeom>
          <a:noFill/>
        </p:spPr>
        <p:txBody>
          <a:bodyPr wrap="none" rtlCol="0">
            <a:spAutoFit/>
          </a:bodyPr>
          <a:lstStyle/>
          <a:p>
            <a:r>
              <a:rPr lang="en-US" dirty="0" smtClean="0"/>
              <a:t>Introductory text about headsets in general.  Based on the context, any picture of</a:t>
            </a:r>
          </a:p>
          <a:p>
            <a:r>
              <a:rPr lang="en-US" dirty="0" smtClean="0"/>
              <a:t>any headset would do.</a:t>
            </a:r>
            <a:endParaRPr lang="en-US" dirty="0"/>
          </a:p>
        </p:txBody>
      </p:sp>
    </p:spTree>
    <p:extLst>
      <p:ext uri="{BB962C8B-B14F-4D97-AF65-F5344CB8AC3E}">
        <p14:creationId xmlns:p14="http://schemas.microsoft.com/office/powerpoint/2010/main" val="275288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All content conveying images must have an “alt” attribute</a:t>
            </a:r>
          </a:p>
          <a:p>
            <a:r>
              <a:rPr lang="en-US" sz="3400" dirty="0" smtClean="0"/>
              <a:t>The “alt” attribute conveys the content of the image</a:t>
            </a:r>
          </a:p>
          <a:p>
            <a:r>
              <a:rPr lang="en-US" sz="3400" dirty="0" smtClean="0"/>
              <a:t>The “</a:t>
            </a:r>
            <a:r>
              <a:rPr lang="en-US" sz="3400" dirty="0" err="1" smtClean="0"/>
              <a:t>null”attribute</a:t>
            </a:r>
            <a:r>
              <a:rPr lang="en-US" sz="3400" dirty="0"/>
              <a:t> </a:t>
            </a:r>
            <a:r>
              <a:rPr lang="en-US" sz="3400" dirty="0" smtClean="0"/>
              <a:t>actually has a purpose besides getting around using the “alt” attribute</a:t>
            </a:r>
          </a:p>
          <a:p>
            <a:pPr lvl="1"/>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“null” attribute</a:t>
            </a:r>
            <a:endParaRPr lang="en-US" dirty="0"/>
          </a:p>
        </p:txBody>
      </p:sp>
    </p:spTree>
    <p:extLst>
      <p:ext uri="{BB962C8B-B14F-4D97-AF65-F5344CB8AC3E}">
        <p14:creationId xmlns:p14="http://schemas.microsoft.com/office/powerpoint/2010/main" val="930722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endParaRPr lang="en-US" sz="3400" dirty="0" smtClean="0"/>
          </a:p>
          <a:p>
            <a:r>
              <a:rPr lang="en-US" sz="3400" dirty="0" smtClean="0"/>
              <a:t>Links should identify the resource linked to so that it makes sense out of context</a:t>
            </a:r>
          </a:p>
          <a:p>
            <a:r>
              <a:rPr lang="en-US" sz="3400" dirty="0" smtClean="0"/>
              <a:t>Images as links are no different</a:t>
            </a:r>
          </a:p>
          <a:p>
            <a:r>
              <a:rPr lang="en-US" sz="3400" dirty="0" smtClean="0"/>
              <a:t>Except link goes in the “alt” value</a:t>
            </a:r>
          </a:p>
          <a:p>
            <a:pPr lvl="1"/>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Images as links</a:t>
            </a:r>
            <a:endParaRPr lang="en-US" dirty="0"/>
          </a:p>
        </p:txBody>
      </p:sp>
    </p:spTree>
    <p:extLst>
      <p:ext uri="{BB962C8B-B14F-4D97-AF65-F5344CB8AC3E}">
        <p14:creationId xmlns:p14="http://schemas.microsoft.com/office/powerpoint/2010/main" val="19345504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pPr marL="365760" lvl="1" indent="0">
              <a:buNone/>
            </a:pPr>
            <a:endParaRPr lang="en-US" sz="3100" dirty="0" smtClean="0"/>
          </a:p>
          <a:p>
            <a:pPr marL="365760" lvl="1" indent="0">
              <a:buNone/>
            </a:pPr>
            <a:endParaRPr lang="en-US" sz="3100" dirty="0" smtClean="0"/>
          </a:p>
        </p:txBody>
      </p:sp>
      <p:sp>
        <p:nvSpPr>
          <p:cNvPr id="3" name="Title 2"/>
          <p:cNvSpPr>
            <a:spLocks noGrp="1"/>
          </p:cNvSpPr>
          <p:nvPr>
            <p:ph type="title"/>
          </p:nvPr>
        </p:nvSpPr>
        <p:spPr/>
        <p:txBody>
          <a:bodyPr>
            <a:normAutofit/>
          </a:bodyPr>
          <a:lstStyle/>
          <a:p>
            <a:r>
              <a:rPr lang="en-US" dirty="0" smtClean="0"/>
              <a:t>Images as links – example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576" y="1828800"/>
            <a:ext cx="1300421" cy="1300421"/>
          </a:xfrm>
          <a:prstGeom prst="rect">
            <a:avLst/>
          </a:prstGeom>
        </p:spPr>
      </p:pic>
      <p:sp>
        <p:nvSpPr>
          <p:cNvPr id="5" name="TextBox 4"/>
          <p:cNvSpPr txBox="1"/>
          <p:nvPr/>
        </p:nvSpPr>
        <p:spPr>
          <a:xfrm>
            <a:off x="3962400" y="2294344"/>
            <a:ext cx="2362200" cy="369332"/>
          </a:xfrm>
          <a:prstGeom prst="rect">
            <a:avLst/>
          </a:prstGeom>
          <a:noFill/>
        </p:spPr>
        <p:txBody>
          <a:bodyPr wrap="square" rtlCol="0">
            <a:spAutoFit/>
          </a:bodyPr>
          <a:lstStyle/>
          <a:p>
            <a:r>
              <a:rPr lang="en-US" dirty="0" smtClean="0"/>
              <a:t>“alt” text = home page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333" y="2209800"/>
            <a:ext cx="845731" cy="7837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052" y="3810000"/>
            <a:ext cx="1300421" cy="13004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191000"/>
            <a:ext cx="771496" cy="771496"/>
          </a:xfrm>
          <a:prstGeom prst="rect">
            <a:avLst/>
          </a:prstGeom>
        </p:spPr>
      </p:pic>
      <p:sp>
        <p:nvSpPr>
          <p:cNvPr id="9" name="TextBox 8"/>
          <p:cNvSpPr txBox="1"/>
          <p:nvPr/>
        </p:nvSpPr>
        <p:spPr>
          <a:xfrm>
            <a:off x="4114800" y="4275544"/>
            <a:ext cx="2362200" cy="369332"/>
          </a:xfrm>
          <a:prstGeom prst="rect">
            <a:avLst/>
          </a:prstGeom>
          <a:noFill/>
        </p:spPr>
        <p:txBody>
          <a:bodyPr wrap="square" rtlCol="0">
            <a:spAutoFit/>
          </a:bodyPr>
          <a:lstStyle/>
          <a:p>
            <a:r>
              <a:rPr lang="en-US" dirty="0" smtClean="0"/>
              <a:t>“alt” text = small house</a:t>
            </a:r>
            <a:endParaRPr lang="en-US" dirty="0"/>
          </a:p>
        </p:txBody>
      </p:sp>
    </p:spTree>
    <p:extLst>
      <p:ext uri="{BB962C8B-B14F-4D97-AF65-F5344CB8AC3E}">
        <p14:creationId xmlns:p14="http://schemas.microsoft.com/office/powerpoint/2010/main" val="1464857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Charts need a unique identifier</a:t>
            </a:r>
          </a:p>
          <a:p>
            <a:r>
              <a:rPr lang="en-US" sz="3400" dirty="0" smtClean="0"/>
              <a:t>Refer to the chart by the identifier not location on the page</a:t>
            </a:r>
          </a:p>
          <a:p>
            <a:endParaRPr lang="en-US" sz="3400" dirty="0"/>
          </a:p>
          <a:p>
            <a:pPr marL="0" indent="0">
              <a:buNone/>
            </a:pPr>
            <a:endParaRPr lang="en-US" sz="3400" dirty="0" smtClean="0"/>
          </a:p>
        </p:txBody>
      </p:sp>
      <p:sp>
        <p:nvSpPr>
          <p:cNvPr id="3" name="Title 2"/>
          <p:cNvSpPr>
            <a:spLocks noGrp="1"/>
          </p:cNvSpPr>
          <p:nvPr>
            <p:ph type="title"/>
          </p:nvPr>
        </p:nvSpPr>
        <p:spPr/>
        <p:txBody>
          <a:bodyPr>
            <a:normAutofit/>
          </a:bodyPr>
          <a:lstStyle/>
          <a:p>
            <a:r>
              <a:rPr lang="en-US" dirty="0" smtClean="0"/>
              <a:t>Charts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33800"/>
            <a:ext cx="3021824" cy="1541130"/>
          </a:xfrm>
          <a:prstGeom prst="rect">
            <a:avLst/>
          </a:prstGeom>
        </p:spPr>
      </p:pic>
      <p:sp>
        <p:nvSpPr>
          <p:cNvPr id="11" name="TextBox 10"/>
          <p:cNvSpPr txBox="1"/>
          <p:nvPr/>
        </p:nvSpPr>
        <p:spPr>
          <a:xfrm>
            <a:off x="3429000" y="5258562"/>
            <a:ext cx="3810000" cy="276999"/>
          </a:xfrm>
          <a:prstGeom prst="rect">
            <a:avLst/>
          </a:prstGeom>
          <a:noFill/>
        </p:spPr>
        <p:txBody>
          <a:bodyPr wrap="square" rtlCol="0">
            <a:spAutoFit/>
          </a:bodyPr>
          <a:lstStyle/>
          <a:p>
            <a:r>
              <a:rPr lang="en-US" sz="1200" dirty="0" smtClean="0">
                <a:solidFill>
                  <a:schemeClr val="bg1"/>
                </a:solidFill>
              </a:rPr>
              <a:t>Figure:  1-5:  First half earnings</a:t>
            </a:r>
            <a:endParaRPr lang="en-US" sz="1200" dirty="0">
              <a:solidFill>
                <a:schemeClr val="bg1"/>
              </a:solidFill>
            </a:endParaRPr>
          </a:p>
        </p:txBody>
      </p:sp>
    </p:spTree>
    <p:extLst>
      <p:ext uri="{BB962C8B-B14F-4D97-AF65-F5344CB8AC3E}">
        <p14:creationId xmlns:p14="http://schemas.microsoft.com/office/powerpoint/2010/main" val="2191162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Long descriptions – use a data table</a:t>
            </a:r>
          </a:p>
          <a:p>
            <a:r>
              <a:rPr lang="en-US" sz="3400" dirty="0" smtClean="0"/>
              <a:t>Simple chart – provide a short description via the “alt” attribute</a:t>
            </a:r>
          </a:p>
          <a:p>
            <a:r>
              <a:rPr lang="en-US" sz="3400" dirty="0" smtClean="0"/>
              <a:t>Complex chart</a:t>
            </a:r>
          </a:p>
          <a:p>
            <a:pPr lvl="1"/>
            <a:r>
              <a:rPr lang="en-US" sz="3100" dirty="0" smtClean="0"/>
              <a:t>How do we best explain the information?</a:t>
            </a:r>
            <a:endParaRPr lang="en-US" sz="3100" dirty="0"/>
          </a:p>
          <a:p>
            <a:pPr marL="0" indent="0">
              <a:buNone/>
            </a:pPr>
            <a:endParaRPr lang="en-US" sz="3400" dirty="0" smtClean="0"/>
          </a:p>
        </p:txBody>
      </p:sp>
      <p:sp>
        <p:nvSpPr>
          <p:cNvPr id="3" name="Title 2"/>
          <p:cNvSpPr>
            <a:spLocks noGrp="1"/>
          </p:cNvSpPr>
          <p:nvPr>
            <p:ph type="title"/>
          </p:nvPr>
        </p:nvSpPr>
        <p:spPr/>
        <p:txBody>
          <a:bodyPr>
            <a:normAutofit/>
          </a:bodyPr>
          <a:lstStyle/>
          <a:p>
            <a:r>
              <a:rPr lang="en-US" dirty="0" smtClean="0"/>
              <a:t>Charts descriptions</a:t>
            </a:r>
            <a:endParaRPr lang="en-US" dirty="0"/>
          </a:p>
        </p:txBody>
      </p:sp>
    </p:spTree>
    <p:extLst>
      <p:ext uri="{BB962C8B-B14F-4D97-AF65-F5344CB8AC3E}">
        <p14:creationId xmlns:p14="http://schemas.microsoft.com/office/powerpoint/2010/main" val="15852289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819400"/>
          </a:xfrm>
        </p:spPr>
        <p:txBody>
          <a:bodyPr>
            <a:normAutofit fontScale="85000" lnSpcReduction="20000"/>
          </a:bodyPr>
          <a:lstStyle/>
          <a:p>
            <a:pPr marL="457200" indent="-457200">
              <a:buFont typeface="Arial" panose="020B0604020202020204" pitchFamily="34" charset="0"/>
              <a:buChar char="•"/>
            </a:pPr>
            <a:r>
              <a:rPr lang="en-US" dirty="0" smtClean="0"/>
              <a:t>Summary attribute</a:t>
            </a:r>
          </a:p>
          <a:p>
            <a:pPr marL="457200" indent="-457200">
              <a:buFont typeface="Arial" panose="020B0604020202020204" pitchFamily="34" charset="0"/>
              <a:buChar char="•"/>
            </a:pPr>
            <a:r>
              <a:rPr lang="en-US" dirty="0" smtClean="0"/>
              <a:t>Caption element</a:t>
            </a:r>
          </a:p>
          <a:p>
            <a:pPr marL="457200" indent="-457200">
              <a:buFont typeface="Arial" panose="020B0604020202020204" pitchFamily="34" charset="0"/>
              <a:buChar char="•"/>
            </a:pPr>
            <a:r>
              <a:rPr lang="en-US" dirty="0" smtClean="0"/>
              <a:t>Table header element</a:t>
            </a:r>
          </a:p>
          <a:p>
            <a:pPr marL="457200" indent="-457200">
              <a:buFont typeface="Arial" panose="020B0604020202020204" pitchFamily="34" charset="0"/>
              <a:buChar char="•"/>
            </a:pPr>
            <a:r>
              <a:rPr lang="en-US" dirty="0" smtClean="0"/>
              <a:t>Row and column scope (simple tables)</a:t>
            </a:r>
          </a:p>
          <a:p>
            <a:pPr marL="457200" indent="-457200">
              <a:buFont typeface="Arial" panose="020B0604020202020204" pitchFamily="34" charset="0"/>
              <a:buChar char="•"/>
            </a:pPr>
            <a:r>
              <a:rPr lang="en-US" dirty="0" smtClean="0"/>
              <a:t>“id” attributes (complex tables)</a:t>
            </a:r>
          </a:p>
          <a:p>
            <a:pPr marL="457200" indent="-457200">
              <a:buFont typeface="Arial" panose="020B0604020202020204" pitchFamily="34" charset="0"/>
              <a:buChar char="•"/>
            </a:pPr>
            <a:r>
              <a:rPr lang="en-US" dirty="0" smtClean="0"/>
              <a:t>“axis” attributes</a:t>
            </a:r>
          </a:p>
          <a:p>
            <a:pPr marL="457200" indent="-457200">
              <a:buFont typeface="Arial" panose="020B0604020202020204" pitchFamily="34" charset="0"/>
              <a:buChar char="•"/>
            </a:pPr>
            <a:r>
              <a:rPr lang="en-US" dirty="0" smtClean="0"/>
              <a:t>Avoid large tables when feasible</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
        <p:nvSpPr>
          <p:cNvPr id="3" name="Title 2"/>
          <p:cNvSpPr>
            <a:spLocks noGrp="1"/>
          </p:cNvSpPr>
          <p:nvPr>
            <p:ph type="title"/>
          </p:nvPr>
        </p:nvSpPr>
        <p:spPr/>
        <p:txBody>
          <a:bodyPr>
            <a:normAutofit/>
          </a:bodyPr>
          <a:lstStyle/>
          <a:p>
            <a:r>
              <a:rPr lang="en-US" dirty="0" smtClean="0"/>
              <a:t>Data Tables</a:t>
            </a:r>
            <a:endParaRPr lang="en-US" dirty="0"/>
          </a:p>
        </p:txBody>
      </p:sp>
    </p:spTree>
    <p:extLst>
      <p:ext uri="{BB962C8B-B14F-4D97-AF65-F5344CB8AC3E}">
        <p14:creationId xmlns:p14="http://schemas.microsoft.com/office/powerpoint/2010/main" val="24778170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Provides a sense of the “what” is being presented</a:t>
            </a:r>
          </a:p>
          <a:p>
            <a:r>
              <a:rPr lang="en-US" sz="3400" dirty="0" smtClean="0"/>
              <a:t>Provides information about table organization</a:t>
            </a:r>
          </a:p>
          <a:p>
            <a:r>
              <a:rPr lang="en-US" sz="3400" dirty="0" smtClean="0"/>
              <a:t>Orients students by giving a preview of the table</a:t>
            </a:r>
            <a:endParaRPr lang="en-US" sz="3100" dirty="0"/>
          </a:p>
          <a:p>
            <a:pPr marL="0" indent="0">
              <a:buNone/>
            </a:pPr>
            <a:endParaRPr lang="en-US" sz="3400" dirty="0" smtClean="0"/>
          </a:p>
        </p:txBody>
      </p:sp>
      <p:sp>
        <p:nvSpPr>
          <p:cNvPr id="3" name="Title 2"/>
          <p:cNvSpPr>
            <a:spLocks noGrp="1"/>
          </p:cNvSpPr>
          <p:nvPr>
            <p:ph type="title"/>
          </p:nvPr>
        </p:nvSpPr>
        <p:spPr/>
        <p:txBody>
          <a:bodyPr>
            <a:normAutofit/>
          </a:bodyPr>
          <a:lstStyle/>
          <a:p>
            <a:r>
              <a:rPr lang="en-US" dirty="0" smtClean="0"/>
              <a:t>Summary Attribute</a:t>
            </a:r>
            <a:endParaRPr lang="en-US" dirty="0"/>
          </a:p>
        </p:txBody>
      </p:sp>
    </p:spTree>
    <p:extLst>
      <p:ext uri="{BB962C8B-B14F-4D97-AF65-F5344CB8AC3E}">
        <p14:creationId xmlns:p14="http://schemas.microsoft.com/office/powerpoint/2010/main" val="1480934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First element</a:t>
            </a:r>
          </a:p>
          <a:p>
            <a:r>
              <a:rPr lang="en-US" sz="3400" dirty="0" smtClean="0"/>
              <a:t>Title and/or brief description</a:t>
            </a:r>
          </a:p>
          <a:p>
            <a:r>
              <a:rPr lang="en-US" sz="3400" dirty="0" smtClean="0"/>
              <a:t>Position</a:t>
            </a:r>
            <a:endParaRPr lang="en-US" sz="3100" dirty="0"/>
          </a:p>
          <a:p>
            <a:pPr marL="0" indent="0">
              <a:buNone/>
            </a:pPr>
            <a:endParaRPr lang="en-US" sz="3400" dirty="0" smtClean="0"/>
          </a:p>
        </p:txBody>
      </p:sp>
      <p:sp>
        <p:nvSpPr>
          <p:cNvPr id="3" name="Title 2"/>
          <p:cNvSpPr>
            <a:spLocks noGrp="1"/>
          </p:cNvSpPr>
          <p:nvPr>
            <p:ph type="title"/>
          </p:nvPr>
        </p:nvSpPr>
        <p:spPr/>
        <p:txBody>
          <a:bodyPr>
            <a:normAutofit/>
          </a:bodyPr>
          <a:lstStyle/>
          <a:p>
            <a:r>
              <a:rPr lang="en-US" dirty="0" smtClean="0"/>
              <a:t>Caption element</a:t>
            </a:r>
            <a:endParaRPr lang="en-US" dirty="0"/>
          </a:p>
        </p:txBody>
      </p:sp>
    </p:spTree>
    <p:extLst>
      <p:ext uri="{BB962C8B-B14F-4D97-AF65-F5344CB8AC3E}">
        <p14:creationId xmlns:p14="http://schemas.microsoft.com/office/powerpoint/2010/main" val="270673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normAutofit/>
          </a:bodyPr>
          <a:lstStyle/>
          <a:p>
            <a:r>
              <a:rPr lang="en-US" sz="3600" b="1" dirty="0" smtClean="0">
                <a:solidFill>
                  <a:schemeClr val="bg2"/>
                </a:solidFill>
              </a:rPr>
              <a:t>WCAG</a:t>
            </a:r>
          </a:p>
          <a:p>
            <a:endParaRPr lang="en-US" sz="3600" b="1" dirty="0" smtClean="0">
              <a:solidFill>
                <a:schemeClr val="bg2"/>
              </a:solidFill>
            </a:endParaRPr>
          </a:p>
          <a:p>
            <a:r>
              <a:rPr lang="en-US" sz="3600" b="1" dirty="0" smtClean="0">
                <a:solidFill>
                  <a:schemeClr val="bg2"/>
                </a:solidFill>
              </a:rPr>
              <a:t>W3C</a:t>
            </a:r>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dirty="0" smtClean="0"/>
              <a:t>December 2008</a:t>
            </a:r>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Complex</a:t>
            </a:r>
          </a:p>
          <a:p>
            <a:pPr lvl="1">
              <a:buFont typeface="Wingdings" panose="05000000000000000000" pitchFamily="2" charset="2"/>
              <a:buChar char="q"/>
            </a:pPr>
            <a:r>
              <a:rPr lang="en-US" dirty="0" smtClean="0"/>
              <a:t>60 rules</a:t>
            </a:r>
            <a:endParaRPr lang="en-US" dirty="0"/>
          </a:p>
          <a:p>
            <a:pPr lvl="1">
              <a:buFont typeface="Wingdings" panose="05000000000000000000" pitchFamily="2" charset="2"/>
              <a:buChar char="q"/>
            </a:pPr>
            <a:r>
              <a:rPr lang="en-US" dirty="0" smtClean="0"/>
              <a:t>4 broad categories</a:t>
            </a:r>
          </a:p>
          <a:p>
            <a:pPr lvl="1">
              <a:buFont typeface="Wingdings" panose="05000000000000000000" pitchFamily="2" charset="2"/>
              <a:buChar char="q"/>
            </a:pPr>
            <a:endParaRPr lang="en-US" dirty="0" smtClean="0"/>
          </a:p>
          <a:p>
            <a:pPr>
              <a:buFont typeface="Wingdings" panose="05000000000000000000" pitchFamily="2" charset="2"/>
              <a:buChar char="q"/>
            </a:pPr>
            <a:r>
              <a:rPr lang="en-US" dirty="0" smtClean="0"/>
              <a:t>Conformance</a:t>
            </a:r>
          </a:p>
          <a:p>
            <a:pPr marL="0" indent="0">
              <a:buNone/>
            </a:pPr>
            <a:endParaRPr lang="en-US" dirty="0"/>
          </a:p>
        </p:txBody>
      </p:sp>
      <p:sp>
        <p:nvSpPr>
          <p:cNvPr id="4" name="Title 3"/>
          <p:cNvSpPr>
            <a:spLocks noGrp="1"/>
          </p:cNvSpPr>
          <p:nvPr>
            <p:ph type="title"/>
          </p:nvPr>
        </p:nvSpPr>
        <p:spPr/>
        <p:txBody>
          <a:bodyPr>
            <a:normAutofit fontScale="90000"/>
          </a:bodyPr>
          <a:lstStyle/>
          <a:p>
            <a:r>
              <a:rPr lang="en-US" dirty="0" smtClean="0"/>
              <a:t>Web Content Accessibility Guidelines</a:t>
            </a:r>
            <a:endParaRPr lang="en-US" dirty="0"/>
          </a:p>
        </p:txBody>
      </p:sp>
    </p:spTree>
    <p:extLst>
      <p:ext uri="{BB962C8B-B14F-4D97-AF65-F5344CB8AC3E}">
        <p14:creationId xmlns:p14="http://schemas.microsoft.com/office/powerpoint/2010/main" val="452447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Columns and rows</a:t>
            </a:r>
          </a:p>
          <a:p>
            <a:r>
              <a:rPr lang="en-US" sz="3400" dirty="0" smtClean="0"/>
              <a:t>Semantically correct</a:t>
            </a:r>
          </a:p>
          <a:p>
            <a:r>
              <a:rPr lang="en-US" sz="3400" dirty="0" smtClean="0"/>
              <a:t>Screen reader interaction</a:t>
            </a:r>
            <a:endParaRPr lang="en-US" sz="3100" dirty="0"/>
          </a:p>
          <a:p>
            <a:pPr marL="0" indent="0">
              <a:buNone/>
            </a:pPr>
            <a:endParaRPr lang="en-US" sz="3400" dirty="0" smtClean="0"/>
          </a:p>
        </p:txBody>
      </p:sp>
      <p:sp>
        <p:nvSpPr>
          <p:cNvPr id="3" name="Title 2"/>
          <p:cNvSpPr>
            <a:spLocks noGrp="1"/>
          </p:cNvSpPr>
          <p:nvPr>
            <p:ph type="title"/>
          </p:nvPr>
        </p:nvSpPr>
        <p:spPr/>
        <p:txBody>
          <a:bodyPr>
            <a:normAutofit/>
          </a:bodyPr>
          <a:lstStyle/>
          <a:p>
            <a:r>
              <a:rPr lang="en-US" dirty="0" smtClean="0"/>
              <a:t>Table header element</a:t>
            </a:r>
            <a:endParaRPr lang="en-US" dirty="0"/>
          </a:p>
        </p:txBody>
      </p:sp>
    </p:spTree>
    <p:extLst>
      <p:ext uri="{BB962C8B-B14F-4D97-AF65-F5344CB8AC3E}">
        <p14:creationId xmlns:p14="http://schemas.microsoft.com/office/powerpoint/2010/main" val="2735739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For simple tables, “scope” attributes for columns and rows help eliminate misinterpretation from guesswork</a:t>
            </a:r>
          </a:p>
          <a:p>
            <a:r>
              <a:rPr lang="en-US" sz="3400" dirty="0" smtClean="0"/>
              <a:t>For complex tables, “id” attributes for columns and rows and “headers” attributes to define the relationship</a:t>
            </a:r>
          </a:p>
        </p:txBody>
      </p:sp>
      <p:sp>
        <p:nvSpPr>
          <p:cNvPr id="3" name="Title 2"/>
          <p:cNvSpPr>
            <a:spLocks noGrp="1"/>
          </p:cNvSpPr>
          <p:nvPr>
            <p:ph type="title"/>
          </p:nvPr>
        </p:nvSpPr>
        <p:spPr/>
        <p:txBody>
          <a:bodyPr>
            <a:normAutofit/>
          </a:bodyPr>
          <a:lstStyle/>
          <a:p>
            <a:r>
              <a:rPr lang="en-US" dirty="0" smtClean="0"/>
              <a:t>Simple vs. Complex Data Tables</a:t>
            </a:r>
            <a:endParaRPr lang="en-US" dirty="0"/>
          </a:p>
        </p:txBody>
      </p:sp>
    </p:spTree>
    <p:extLst>
      <p:ext uri="{BB962C8B-B14F-4D97-AF65-F5344CB8AC3E}">
        <p14:creationId xmlns:p14="http://schemas.microsoft.com/office/powerpoint/2010/main" val="3362231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Extra information about the category of things to which a cell belongs</a:t>
            </a:r>
          </a:p>
          <a:p>
            <a:r>
              <a:rPr lang="en-US" sz="3400" dirty="0" smtClean="0"/>
              <a:t>Infrequent use</a:t>
            </a:r>
          </a:p>
          <a:p>
            <a:r>
              <a:rPr lang="en-US" sz="3400" dirty="0" smtClean="0"/>
              <a:t>Extra help</a:t>
            </a:r>
          </a:p>
        </p:txBody>
      </p:sp>
      <p:sp>
        <p:nvSpPr>
          <p:cNvPr id="3" name="Title 2"/>
          <p:cNvSpPr>
            <a:spLocks noGrp="1"/>
          </p:cNvSpPr>
          <p:nvPr>
            <p:ph type="title"/>
          </p:nvPr>
        </p:nvSpPr>
        <p:spPr/>
        <p:txBody>
          <a:bodyPr>
            <a:normAutofit/>
          </a:bodyPr>
          <a:lstStyle/>
          <a:p>
            <a:r>
              <a:rPr lang="en-US" dirty="0" smtClean="0"/>
              <a:t>“axis” attribute</a:t>
            </a:r>
            <a:endParaRPr lang="en-US" dirty="0"/>
          </a:p>
        </p:txBody>
      </p:sp>
    </p:spTree>
    <p:extLst>
      <p:ext uri="{BB962C8B-B14F-4D97-AF65-F5344CB8AC3E}">
        <p14:creationId xmlns:p14="http://schemas.microsoft.com/office/powerpoint/2010/main" val="3832221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12648" y="1600200"/>
            <a:ext cx="8153400" cy="4114800"/>
          </a:xfrm>
        </p:spPr>
        <p:txBody>
          <a:bodyPr>
            <a:normAutofit/>
          </a:bodyPr>
          <a:lstStyle/>
          <a:p>
            <a:r>
              <a:rPr lang="en-US" sz="3400" dirty="0" smtClean="0"/>
              <a:t>When appropriate, break large and complex tables into smaller tables</a:t>
            </a:r>
          </a:p>
          <a:p>
            <a:r>
              <a:rPr lang="en-US" sz="3400" dirty="0" smtClean="0"/>
              <a:t>Improves clarity for all</a:t>
            </a:r>
          </a:p>
        </p:txBody>
      </p:sp>
      <p:sp>
        <p:nvSpPr>
          <p:cNvPr id="3" name="Title 2"/>
          <p:cNvSpPr>
            <a:spLocks noGrp="1"/>
          </p:cNvSpPr>
          <p:nvPr>
            <p:ph type="title"/>
          </p:nvPr>
        </p:nvSpPr>
        <p:spPr/>
        <p:txBody>
          <a:bodyPr>
            <a:normAutofit/>
          </a:bodyPr>
          <a:lstStyle/>
          <a:p>
            <a:r>
              <a:rPr lang="en-US" dirty="0" smtClean="0"/>
              <a:t>Divide large tables</a:t>
            </a:r>
            <a:endParaRPr lang="en-US" dirty="0"/>
          </a:p>
        </p:txBody>
      </p:sp>
    </p:spTree>
    <p:extLst>
      <p:ext uri="{BB962C8B-B14F-4D97-AF65-F5344CB8AC3E}">
        <p14:creationId xmlns:p14="http://schemas.microsoft.com/office/powerpoint/2010/main" val="23740417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819400"/>
          </a:xfrm>
        </p:spPr>
        <p:txBody>
          <a:bodyPr>
            <a:normAutofit/>
          </a:bodyPr>
          <a:lstStyle/>
          <a:p>
            <a:pPr marL="457200" indent="-457200">
              <a:buFont typeface="Arial" panose="020B0604020202020204" pitchFamily="34" charset="0"/>
              <a:buChar char="•"/>
            </a:pPr>
            <a:r>
              <a:rPr lang="en-US" sz="3600" dirty="0" smtClean="0"/>
              <a:t>Video </a:t>
            </a:r>
            <a:r>
              <a:rPr lang="en-US" sz="3600" dirty="0" smtClean="0"/>
              <a:t>and Audio</a:t>
            </a:r>
          </a:p>
          <a:p>
            <a:pPr marL="457200" indent="-457200">
              <a:buFont typeface="Arial" panose="020B0604020202020204" pitchFamily="34" charset="0"/>
              <a:buChar char="•"/>
            </a:pPr>
            <a:r>
              <a:rPr lang="en-US" sz="3600" dirty="0" smtClean="0"/>
              <a:t>Non-HTML Documents (Word, PDF, PPT)</a:t>
            </a:r>
          </a:p>
        </p:txBody>
      </p:sp>
      <p:sp>
        <p:nvSpPr>
          <p:cNvPr id="3" name="Title 2"/>
          <p:cNvSpPr>
            <a:spLocks noGrp="1"/>
          </p:cNvSpPr>
          <p:nvPr>
            <p:ph type="title"/>
          </p:nvPr>
        </p:nvSpPr>
        <p:spPr/>
        <p:txBody>
          <a:bodyPr>
            <a:normAutofit/>
          </a:bodyPr>
          <a:lstStyle/>
          <a:p>
            <a:r>
              <a:rPr lang="en-US" dirty="0" smtClean="0"/>
              <a:t>Non-HTML Content</a:t>
            </a:r>
            <a:endParaRPr lang="en-US" dirty="0"/>
          </a:p>
        </p:txBody>
      </p:sp>
    </p:spTree>
    <p:extLst>
      <p:ext uri="{BB962C8B-B14F-4D97-AF65-F5344CB8AC3E}">
        <p14:creationId xmlns:p14="http://schemas.microsoft.com/office/powerpoint/2010/main" val="924815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685800"/>
            <a:ext cx="5515078" cy="5715000"/>
          </a:xfrm>
          <a:prstGeom prst="rect">
            <a:avLst/>
          </a:prstGeom>
        </p:spPr>
      </p:pic>
      <p:sp>
        <p:nvSpPr>
          <p:cNvPr id="6" name="Title 5"/>
          <p:cNvSpPr>
            <a:spLocks noGrp="1"/>
          </p:cNvSpPr>
          <p:nvPr>
            <p:ph type="title"/>
          </p:nvPr>
        </p:nvSpPr>
        <p:spPr/>
        <p:txBody>
          <a:bodyPr/>
          <a:lstStyle/>
          <a:p>
            <a:r>
              <a:rPr lang="en-US" dirty="0" smtClean="0"/>
              <a:t>For me????</a:t>
            </a:r>
            <a:endParaRPr lang="en-US" dirty="0"/>
          </a:p>
        </p:txBody>
      </p:sp>
    </p:spTree>
    <p:extLst>
      <p:ext uri="{BB962C8B-B14F-4D97-AF65-F5344CB8AC3E}">
        <p14:creationId xmlns:p14="http://schemas.microsoft.com/office/powerpoint/2010/main" val="209931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Video and Audio</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381000" y="2819400"/>
            <a:ext cx="8105775" cy="276417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887" y="4876800"/>
            <a:ext cx="2476500" cy="1847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152400"/>
            <a:ext cx="1387566" cy="1219200"/>
          </a:xfrm>
          <a:prstGeom prst="rect">
            <a:avLst/>
          </a:prstGeom>
        </p:spPr>
      </p:pic>
    </p:spTree>
    <p:extLst>
      <p:ext uri="{BB962C8B-B14F-4D97-AF65-F5344CB8AC3E}">
        <p14:creationId xmlns:p14="http://schemas.microsoft.com/office/powerpoint/2010/main" val="476507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Significant issues</a:t>
            </a:r>
            <a:endParaRPr lang="en-US" dirty="0"/>
          </a:p>
        </p:txBody>
      </p:sp>
      <p:sp>
        <p:nvSpPr>
          <p:cNvPr id="2" name="Content Placeholder 1"/>
          <p:cNvSpPr>
            <a:spLocks noGrp="1"/>
          </p:cNvSpPr>
          <p:nvPr>
            <p:ph sz="quarter" idx="1"/>
          </p:nvPr>
        </p:nvSpPr>
        <p:spPr/>
        <p:txBody>
          <a:bodyPr/>
          <a:lstStyle/>
          <a:p>
            <a:pPr>
              <a:lnSpc>
                <a:spcPct val="150000"/>
              </a:lnSpc>
            </a:pPr>
            <a:r>
              <a:rPr lang="en-US" dirty="0" smtClean="0"/>
              <a:t>Inadequate delivery formats</a:t>
            </a:r>
          </a:p>
          <a:p>
            <a:pPr>
              <a:lnSpc>
                <a:spcPct val="150000"/>
              </a:lnSpc>
            </a:pPr>
            <a:r>
              <a:rPr lang="en-US" dirty="0" smtClean="0"/>
              <a:t>Lack of text transcription for audio</a:t>
            </a:r>
          </a:p>
          <a:p>
            <a:pPr>
              <a:lnSpc>
                <a:spcPct val="150000"/>
              </a:lnSpc>
            </a:pPr>
            <a:r>
              <a:rPr lang="en-US" dirty="0" smtClean="0"/>
              <a:t>Lack of synchronized captioning for video</a:t>
            </a:r>
          </a:p>
          <a:p>
            <a:pPr>
              <a:lnSpc>
                <a:spcPct val="150000"/>
              </a:lnSpc>
            </a:pPr>
            <a:r>
              <a:rPr lang="en-US" dirty="0" smtClean="0"/>
              <a:t>Lack of audio description for video</a:t>
            </a:r>
            <a:endParaRPr lang="en-US" dirty="0"/>
          </a:p>
        </p:txBody>
      </p:sp>
    </p:spTree>
    <p:extLst>
      <p:ext uri="{BB962C8B-B14F-4D97-AF65-F5344CB8AC3E}">
        <p14:creationId xmlns:p14="http://schemas.microsoft.com/office/powerpoint/2010/main" val="35851201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General Requirements</a:t>
            </a:r>
            <a:endParaRPr lang="en-US" dirty="0"/>
          </a:p>
        </p:txBody>
      </p:sp>
      <p:sp>
        <p:nvSpPr>
          <p:cNvPr id="2" name="Content Placeholder 1"/>
          <p:cNvSpPr>
            <a:spLocks noGrp="1"/>
          </p:cNvSpPr>
          <p:nvPr>
            <p:ph sz="quarter" idx="1"/>
          </p:nvPr>
        </p:nvSpPr>
        <p:spPr>
          <a:xfrm>
            <a:off x="609600" y="2362200"/>
            <a:ext cx="8153400" cy="2209800"/>
          </a:xfrm>
        </p:spPr>
        <p:txBody>
          <a:bodyPr/>
          <a:lstStyle/>
          <a:p>
            <a:r>
              <a:rPr lang="en-US" dirty="0" smtClean="0"/>
              <a:t>Basic goal is universal play-ability</a:t>
            </a:r>
          </a:p>
          <a:p>
            <a:pPr>
              <a:lnSpc>
                <a:spcPct val="150000"/>
              </a:lnSpc>
            </a:pPr>
            <a:r>
              <a:rPr lang="en-US" dirty="0" smtClean="0"/>
              <a:t>Base on IT staff recommendations/LMS specs</a:t>
            </a:r>
          </a:p>
          <a:p>
            <a:pPr>
              <a:lnSpc>
                <a:spcPct val="150000"/>
              </a:lnSpc>
            </a:pPr>
            <a:r>
              <a:rPr lang="en-US" dirty="0" smtClean="0"/>
              <a:t>Go agnostic if you can</a:t>
            </a:r>
          </a:p>
          <a:p>
            <a:pPr marL="0" indent="0">
              <a:lnSpc>
                <a:spcPct val="150000"/>
              </a:lnSpc>
              <a:buNone/>
            </a:pPr>
            <a:endParaRPr lang="en-US" dirty="0" smtClean="0"/>
          </a:p>
        </p:txBody>
      </p:sp>
    </p:spTree>
    <p:extLst>
      <p:ext uri="{BB962C8B-B14F-4D97-AF65-F5344CB8AC3E}">
        <p14:creationId xmlns:p14="http://schemas.microsoft.com/office/powerpoint/2010/main" val="35028532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Text Transcriptions of Audio</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50000"/>
              </a:lnSpc>
            </a:pPr>
            <a:r>
              <a:rPr lang="en-US" dirty="0" smtClean="0"/>
              <a:t>Makes course accessible</a:t>
            </a:r>
          </a:p>
          <a:p>
            <a:pPr>
              <a:lnSpc>
                <a:spcPct val="150000"/>
              </a:lnSpc>
            </a:pPr>
            <a:r>
              <a:rPr lang="en-US" dirty="0" smtClean="0"/>
              <a:t>Provides benefit for others</a:t>
            </a:r>
          </a:p>
          <a:p>
            <a:pPr>
              <a:lnSpc>
                <a:spcPct val="150000"/>
              </a:lnSpc>
            </a:pPr>
            <a:r>
              <a:rPr lang="en-US" dirty="0" smtClean="0"/>
              <a:t>Makes audio content searchable</a:t>
            </a:r>
          </a:p>
          <a:p>
            <a:pPr>
              <a:lnSpc>
                <a:spcPct val="150000"/>
              </a:lnSpc>
            </a:pPr>
            <a:r>
              <a:rPr lang="en-US" dirty="0" smtClean="0"/>
              <a:t>Not </a:t>
            </a:r>
            <a:r>
              <a:rPr lang="en-US" dirty="0" err="1" smtClean="0"/>
              <a:t>gonna</a:t>
            </a:r>
            <a:r>
              <a:rPr lang="en-US" dirty="0" smtClean="0"/>
              <a:t> lie – expensive, time-consuming</a:t>
            </a:r>
          </a:p>
        </p:txBody>
      </p:sp>
    </p:spTree>
    <p:extLst>
      <p:ext uri="{BB962C8B-B14F-4D97-AF65-F5344CB8AC3E}">
        <p14:creationId xmlns:p14="http://schemas.microsoft.com/office/powerpoint/2010/main" val="354076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normAutofit/>
          </a:bodyPr>
          <a:lstStyle/>
          <a:p>
            <a:r>
              <a:rPr lang="en-US" sz="3200" b="1" dirty="0" smtClean="0">
                <a:solidFill>
                  <a:schemeClr val="bg2"/>
                </a:solidFill>
              </a:rPr>
              <a:t>Section 508</a:t>
            </a:r>
          </a:p>
          <a:p>
            <a:endParaRPr lang="en-US" sz="3600" b="1" dirty="0" smtClean="0">
              <a:solidFill>
                <a:schemeClr val="bg2"/>
              </a:solidFill>
            </a:endParaRPr>
          </a:p>
          <a:p>
            <a:r>
              <a:rPr lang="en-US" sz="3200" b="1" dirty="0" smtClean="0">
                <a:solidFill>
                  <a:schemeClr val="bg2"/>
                </a:solidFill>
              </a:rPr>
              <a:t>1998</a:t>
            </a:r>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dirty="0" smtClean="0"/>
              <a:t>US Federal Rehabilitation Act</a:t>
            </a:r>
          </a:p>
          <a:p>
            <a:pPr lvl="1">
              <a:buFont typeface="Wingdings" panose="05000000000000000000" pitchFamily="2" charset="2"/>
              <a:buChar char="q"/>
            </a:pPr>
            <a:r>
              <a:rPr lang="en-US" dirty="0" smtClean="0"/>
              <a:t>Subsection 1194.22</a:t>
            </a:r>
          </a:p>
          <a:p>
            <a:pPr lvl="1">
              <a:buFont typeface="Wingdings" panose="05000000000000000000" pitchFamily="2" charset="2"/>
              <a:buChar char="q"/>
            </a:pPr>
            <a:r>
              <a:rPr lang="en-US" dirty="0" smtClean="0"/>
              <a:t>Amended in 1998</a:t>
            </a:r>
          </a:p>
          <a:p>
            <a:pPr>
              <a:buFont typeface="Wingdings" panose="05000000000000000000" pitchFamily="2" charset="2"/>
              <a:buChar char="q"/>
            </a:pPr>
            <a:r>
              <a:rPr lang="en-US" dirty="0" smtClean="0"/>
              <a:t>Accessible technology for those with disabilities</a:t>
            </a:r>
          </a:p>
          <a:p>
            <a:pPr>
              <a:buFont typeface="Wingdings" panose="05000000000000000000" pitchFamily="2" charset="2"/>
              <a:buChar char="q"/>
            </a:pPr>
            <a:r>
              <a:rPr lang="en-US" dirty="0" smtClean="0"/>
              <a:t>16 standards</a:t>
            </a:r>
          </a:p>
        </p:txBody>
      </p:sp>
      <p:sp>
        <p:nvSpPr>
          <p:cNvPr id="4" name="Title 3"/>
          <p:cNvSpPr>
            <a:spLocks noGrp="1"/>
          </p:cNvSpPr>
          <p:nvPr>
            <p:ph type="title"/>
          </p:nvPr>
        </p:nvSpPr>
        <p:spPr/>
        <p:txBody>
          <a:bodyPr>
            <a:normAutofit/>
          </a:bodyPr>
          <a:lstStyle/>
          <a:p>
            <a:r>
              <a:rPr lang="en-US" dirty="0" smtClean="0"/>
              <a:t>“508 Standards”</a:t>
            </a:r>
            <a:endParaRPr lang="en-US" dirty="0"/>
          </a:p>
        </p:txBody>
      </p:sp>
    </p:spTree>
    <p:extLst>
      <p:ext uri="{BB962C8B-B14F-4D97-AF65-F5344CB8AC3E}">
        <p14:creationId xmlns:p14="http://schemas.microsoft.com/office/powerpoint/2010/main" val="4084291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Video Captioning</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50000"/>
              </a:lnSpc>
            </a:pPr>
            <a:r>
              <a:rPr lang="en-US" dirty="0" smtClean="0"/>
              <a:t>Time-synchronized captioning</a:t>
            </a:r>
          </a:p>
          <a:p>
            <a:pPr>
              <a:lnSpc>
                <a:spcPct val="150000"/>
              </a:lnSpc>
            </a:pPr>
            <a:r>
              <a:rPr lang="en-US" dirty="0" smtClean="0"/>
              <a:t>Videos in stand-alone players</a:t>
            </a:r>
          </a:p>
          <a:p>
            <a:pPr lvl="1">
              <a:lnSpc>
                <a:spcPct val="150000"/>
              </a:lnSpc>
            </a:pPr>
            <a:r>
              <a:rPr lang="en-US" dirty="0" smtClean="0"/>
              <a:t>Keyboard</a:t>
            </a:r>
          </a:p>
          <a:p>
            <a:pPr lvl="1">
              <a:lnSpc>
                <a:spcPct val="150000"/>
              </a:lnSpc>
            </a:pPr>
            <a:r>
              <a:rPr lang="en-US" dirty="0" smtClean="0"/>
              <a:t>Screen reader</a:t>
            </a:r>
          </a:p>
        </p:txBody>
      </p:sp>
    </p:spTree>
    <p:extLst>
      <p:ext uri="{BB962C8B-B14F-4D97-AF65-F5344CB8AC3E}">
        <p14:creationId xmlns:p14="http://schemas.microsoft.com/office/powerpoint/2010/main" val="3567937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Basic Steps</a:t>
            </a:r>
            <a:endParaRPr lang="en-US" dirty="0"/>
          </a:p>
        </p:txBody>
      </p:sp>
      <p:sp>
        <p:nvSpPr>
          <p:cNvPr id="2" name="Content Placeholder 1"/>
          <p:cNvSpPr>
            <a:spLocks noGrp="1"/>
          </p:cNvSpPr>
          <p:nvPr>
            <p:ph sz="quarter" idx="1"/>
          </p:nvPr>
        </p:nvSpPr>
        <p:spPr>
          <a:xfrm>
            <a:off x="609600" y="1905000"/>
            <a:ext cx="8153400" cy="3733800"/>
          </a:xfrm>
        </p:spPr>
        <p:txBody>
          <a:bodyPr>
            <a:normAutofit fontScale="92500"/>
          </a:bodyPr>
          <a:lstStyle/>
          <a:p>
            <a:pPr>
              <a:lnSpc>
                <a:spcPct val="120000"/>
              </a:lnSpc>
            </a:pPr>
            <a:r>
              <a:rPr lang="en-US" dirty="0" smtClean="0"/>
              <a:t>“Chunk” the transcript</a:t>
            </a:r>
          </a:p>
          <a:p>
            <a:pPr>
              <a:lnSpc>
                <a:spcPct val="120000"/>
              </a:lnSpc>
            </a:pPr>
            <a:r>
              <a:rPr lang="en-US" dirty="0" smtClean="0"/>
              <a:t>Add audio cues/sound effects and speaker change indications</a:t>
            </a:r>
          </a:p>
          <a:p>
            <a:pPr>
              <a:lnSpc>
                <a:spcPct val="120000"/>
              </a:lnSpc>
            </a:pPr>
            <a:r>
              <a:rPr lang="en-US" dirty="0" smtClean="0"/>
              <a:t>Synchronize captions with video to create a timed-text file</a:t>
            </a:r>
          </a:p>
          <a:p>
            <a:pPr>
              <a:lnSpc>
                <a:spcPct val="120000"/>
              </a:lnSpc>
            </a:pPr>
            <a:r>
              <a:rPr lang="en-US" dirty="0" smtClean="0"/>
              <a:t>Associate that timed-text with the video for playback</a:t>
            </a:r>
          </a:p>
        </p:txBody>
      </p:sp>
    </p:spTree>
    <p:extLst>
      <p:ext uri="{BB962C8B-B14F-4D97-AF65-F5344CB8AC3E}">
        <p14:creationId xmlns:p14="http://schemas.microsoft.com/office/powerpoint/2010/main" val="20874681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Audio Description</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20000"/>
              </a:lnSpc>
            </a:pPr>
            <a:r>
              <a:rPr lang="en-US" dirty="0" smtClean="0"/>
              <a:t>Audio-only track that runs synchronously with main video’s audio</a:t>
            </a:r>
          </a:p>
          <a:p>
            <a:pPr>
              <a:lnSpc>
                <a:spcPct val="120000"/>
              </a:lnSpc>
            </a:pPr>
            <a:r>
              <a:rPr lang="en-US" dirty="0" smtClean="0"/>
              <a:t>Describes key visual content</a:t>
            </a:r>
          </a:p>
          <a:p>
            <a:pPr>
              <a:lnSpc>
                <a:spcPct val="120000"/>
              </a:lnSpc>
            </a:pPr>
            <a:r>
              <a:rPr lang="en-US" dirty="0" smtClean="0"/>
              <a:t>Very uncommon</a:t>
            </a:r>
          </a:p>
          <a:p>
            <a:pPr>
              <a:lnSpc>
                <a:spcPct val="120000"/>
              </a:lnSpc>
            </a:pPr>
            <a:r>
              <a:rPr lang="en-US" dirty="0" smtClean="0"/>
              <a:t>Very difficult</a:t>
            </a:r>
          </a:p>
          <a:p>
            <a:pPr>
              <a:lnSpc>
                <a:spcPct val="120000"/>
              </a:lnSpc>
            </a:pPr>
            <a:r>
              <a:rPr lang="en-US" dirty="0" smtClean="0"/>
              <a:t>Can be argued as undue burden</a:t>
            </a:r>
          </a:p>
        </p:txBody>
      </p:sp>
    </p:spTree>
    <p:extLst>
      <p:ext uri="{BB962C8B-B14F-4D97-AF65-F5344CB8AC3E}">
        <p14:creationId xmlns:p14="http://schemas.microsoft.com/office/powerpoint/2010/main" val="2031859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Non-HTML Documents</a:t>
            </a:r>
            <a:endParaRPr lang="en-US" dirty="0"/>
          </a:p>
        </p:txBody>
      </p:sp>
      <p:sp>
        <p:nvSpPr>
          <p:cNvPr id="7" name="Content Placeholder 1"/>
          <p:cNvSpPr txBox="1">
            <a:spLocks/>
          </p:cNvSpPr>
          <p:nvPr/>
        </p:nvSpPr>
        <p:spPr>
          <a:xfrm>
            <a:off x="609600" y="2851588"/>
            <a:ext cx="8153400" cy="2482412"/>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b="0" i="0" u="none"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lnSpc>
                <a:spcPct val="120000"/>
              </a:lnSpc>
              <a:buFont typeface="Wingdings" panose="05000000000000000000" pitchFamily="2" charset="2"/>
              <a:buChar char="q"/>
            </a:pPr>
            <a:r>
              <a:rPr lang="en-US" dirty="0" smtClean="0"/>
              <a:t>Word</a:t>
            </a:r>
          </a:p>
          <a:p>
            <a:pPr marL="457200" indent="-457200">
              <a:lnSpc>
                <a:spcPct val="120000"/>
              </a:lnSpc>
              <a:buFont typeface="Wingdings" panose="05000000000000000000" pitchFamily="2" charset="2"/>
              <a:buChar char="q"/>
            </a:pPr>
            <a:r>
              <a:rPr lang="en-US" dirty="0" smtClean="0"/>
              <a:t>PDF</a:t>
            </a:r>
          </a:p>
          <a:p>
            <a:pPr marL="457200" indent="-457200">
              <a:lnSpc>
                <a:spcPct val="120000"/>
              </a:lnSpc>
              <a:buFont typeface="Wingdings" panose="05000000000000000000" pitchFamily="2" charset="2"/>
              <a:buChar char="q"/>
            </a:pPr>
            <a:r>
              <a:rPr lang="en-US" dirty="0" smtClean="0"/>
              <a:t>PowerPoint</a:t>
            </a:r>
          </a:p>
        </p:txBody>
      </p:sp>
    </p:spTree>
    <p:extLst>
      <p:ext uri="{BB962C8B-B14F-4D97-AF65-F5344CB8AC3E}">
        <p14:creationId xmlns:p14="http://schemas.microsoft.com/office/powerpoint/2010/main" val="41991382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Word</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20000"/>
              </a:lnSpc>
            </a:pPr>
            <a:r>
              <a:rPr lang="en-US" dirty="0" smtClean="0"/>
              <a:t>Adequate accessibility when properly formatted</a:t>
            </a:r>
          </a:p>
          <a:p>
            <a:pPr>
              <a:lnSpc>
                <a:spcPct val="120000"/>
              </a:lnSpc>
            </a:pPr>
            <a:r>
              <a:rPr lang="en-US" dirty="0" smtClean="0"/>
              <a:t>Use styles for text formatting</a:t>
            </a:r>
          </a:p>
          <a:p>
            <a:pPr>
              <a:lnSpc>
                <a:spcPct val="120000"/>
              </a:lnSpc>
            </a:pPr>
            <a:r>
              <a:rPr lang="en-US" dirty="0" smtClean="0"/>
              <a:t>“alt” text for images</a:t>
            </a:r>
          </a:p>
          <a:p>
            <a:pPr>
              <a:lnSpc>
                <a:spcPct val="120000"/>
              </a:lnSpc>
            </a:pPr>
            <a:r>
              <a:rPr lang="en-US" dirty="0" smtClean="0"/>
              <a:t>Table of Contents/Table of Figures</a:t>
            </a:r>
          </a:p>
          <a:p>
            <a:pPr>
              <a:lnSpc>
                <a:spcPct val="120000"/>
              </a:lnSpc>
            </a:pPr>
            <a:r>
              <a:rPr lang="en-US" dirty="0" smtClean="0"/>
              <a:t>Tables are tricky</a:t>
            </a:r>
          </a:p>
          <a:p>
            <a:pPr>
              <a:lnSpc>
                <a:spcPct val="120000"/>
              </a:lnSpc>
            </a:pPr>
            <a:r>
              <a:rPr lang="en-US" dirty="0" smtClean="0"/>
              <a:t>Avoid exporting to HTML from Word</a:t>
            </a:r>
          </a:p>
        </p:txBody>
      </p:sp>
    </p:spTree>
    <p:extLst>
      <p:ext uri="{BB962C8B-B14F-4D97-AF65-F5344CB8AC3E}">
        <p14:creationId xmlns:p14="http://schemas.microsoft.com/office/powerpoint/2010/main" val="3469173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Adobe PDF</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20000"/>
              </a:lnSpc>
            </a:pPr>
            <a:r>
              <a:rPr lang="en-US" dirty="0" smtClean="0"/>
              <a:t>Accessible format</a:t>
            </a:r>
          </a:p>
          <a:p>
            <a:pPr>
              <a:lnSpc>
                <a:spcPct val="120000"/>
              </a:lnSpc>
            </a:pPr>
            <a:r>
              <a:rPr lang="en-US" dirty="0" smtClean="0"/>
              <a:t>Creating PDF from Word</a:t>
            </a:r>
          </a:p>
          <a:p>
            <a:pPr>
              <a:lnSpc>
                <a:spcPct val="120000"/>
              </a:lnSpc>
            </a:pPr>
            <a:r>
              <a:rPr lang="en-US" dirty="0" smtClean="0"/>
              <a:t>PDF forms, ensure proper tab order</a:t>
            </a:r>
          </a:p>
          <a:p>
            <a:pPr>
              <a:lnSpc>
                <a:spcPct val="120000"/>
              </a:lnSpc>
            </a:pPr>
            <a:r>
              <a:rPr lang="en-US" dirty="0" smtClean="0"/>
              <a:t>Editing other’s PDFs</a:t>
            </a:r>
          </a:p>
          <a:p>
            <a:pPr>
              <a:lnSpc>
                <a:spcPct val="120000"/>
              </a:lnSpc>
            </a:pPr>
            <a:r>
              <a:rPr lang="en-US" dirty="0" smtClean="0"/>
              <a:t>Securing PDF via password protection</a:t>
            </a:r>
          </a:p>
        </p:txBody>
      </p:sp>
    </p:spTree>
    <p:extLst>
      <p:ext uri="{BB962C8B-B14F-4D97-AF65-F5344CB8AC3E}">
        <p14:creationId xmlns:p14="http://schemas.microsoft.com/office/powerpoint/2010/main" val="12965209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PowerPoint</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20000"/>
              </a:lnSpc>
            </a:pPr>
            <a:r>
              <a:rPr lang="en-US" dirty="0" smtClean="0"/>
              <a:t>Most widely used presentation format</a:t>
            </a:r>
          </a:p>
          <a:p>
            <a:pPr>
              <a:lnSpc>
                <a:spcPct val="120000"/>
              </a:lnSpc>
            </a:pPr>
            <a:r>
              <a:rPr lang="en-US" dirty="0" smtClean="0"/>
              <a:t>HTML is still a better option</a:t>
            </a:r>
          </a:p>
          <a:p>
            <a:pPr>
              <a:lnSpc>
                <a:spcPct val="120000"/>
              </a:lnSpc>
            </a:pPr>
            <a:r>
              <a:rPr lang="en-US" dirty="0" smtClean="0"/>
              <a:t>Choose standard and simple layouts</a:t>
            </a:r>
          </a:p>
          <a:p>
            <a:pPr>
              <a:lnSpc>
                <a:spcPct val="120000"/>
              </a:lnSpc>
            </a:pPr>
            <a:r>
              <a:rPr lang="en-US" dirty="0" smtClean="0"/>
              <a:t>Descriptive titles for every slide</a:t>
            </a:r>
          </a:p>
          <a:p>
            <a:pPr>
              <a:lnSpc>
                <a:spcPct val="120000"/>
              </a:lnSpc>
            </a:pPr>
            <a:r>
              <a:rPr lang="en-US" dirty="0" smtClean="0"/>
              <a:t>Minimum length and number of bullet points</a:t>
            </a:r>
          </a:p>
          <a:p>
            <a:pPr>
              <a:lnSpc>
                <a:spcPct val="120000"/>
              </a:lnSpc>
            </a:pPr>
            <a:r>
              <a:rPr lang="en-US" dirty="0" smtClean="0"/>
              <a:t>Use speaker notes to elaborate graphics</a:t>
            </a:r>
          </a:p>
        </p:txBody>
      </p:sp>
    </p:spTree>
    <p:extLst>
      <p:ext uri="{BB962C8B-B14F-4D97-AF65-F5344CB8AC3E}">
        <p14:creationId xmlns:p14="http://schemas.microsoft.com/office/powerpoint/2010/main" val="6967962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PowerPoint</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20000"/>
              </a:lnSpc>
            </a:pPr>
            <a:r>
              <a:rPr lang="en-US" dirty="0" smtClean="0"/>
              <a:t>Clean, uncluttered pages</a:t>
            </a:r>
          </a:p>
          <a:p>
            <a:pPr>
              <a:lnSpc>
                <a:spcPct val="120000"/>
              </a:lnSpc>
            </a:pPr>
            <a:r>
              <a:rPr lang="en-US" dirty="0" smtClean="0"/>
              <a:t>Standard, non-decorative fonts</a:t>
            </a:r>
          </a:p>
          <a:p>
            <a:pPr>
              <a:lnSpc>
                <a:spcPct val="120000"/>
              </a:lnSpc>
            </a:pPr>
            <a:r>
              <a:rPr lang="en-US" dirty="0" smtClean="0"/>
              <a:t>Font foreground-background high</a:t>
            </a:r>
          </a:p>
          <a:p>
            <a:pPr>
              <a:lnSpc>
                <a:spcPct val="120000"/>
              </a:lnSpc>
            </a:pPr>
            <a:r>
              <a:rPr lang="en-US" dirty="0" smtClean="0"/>
              <a:t>Concise, non-figurative language</a:t>
            </a:r>
          </a:p>
          <a:p>
            <a:pPr>
              <a:lnSpc>
                <a:spcPct val="120000"/>
              </a:lnSpc>
            </a:pPr>
            <a:r>
              <a:rPr lang="en-US" dirty="0" smtClean="0"/>
              <a:t>Images need “alt” text</a:t>
            </a:r>
          </a:p>
          <a:p>
            <a:pPr>
              <a:lnSpc>
                <a:spcPct val="120000"/>
              </a:lnSpc>
            </a:pPr>
            <a:r>
              <a:rPr lang="en-US" dirty="0" smtClean="0"/>
              <a:t>Embedded multi-media needs captions</a:t>
            </a:r>
          </a:p>
        </p:txBody>
      </p:sp>
    </p:spTree>
    <p:extLst>
      <p:ext uri="{BB962C8B-B14F-4D97-AF65-F5344CB8AC3E}">
        <p14:creationId xmlns:p14="http://schemas.microsoft.com/office/powerpoint/2010/main" val="10987808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PowerPoint</a:t>
            </a:r>
            <a:endParaRPr lang="en-US" dirty="0"/>
          </a:p>
        </p:txBody>
      </p:sp>
      <p:sp>
        <p:nvSpPr>
          <p:cNvPr id="2" name="Content Placeholder 1"/>
          <p:cNvSpPr>
            <a:spLocks noGrp="1"/>
          </p:cNvSpPr>
          <p:nvPr>
            <p:ph sz="quarter" idx="1"/>
          </p:nvPr>
        </p:nvSpPr>
        <p:spPr>
          <a:xfrm>
            <a:off x="609600" y="1905000"/>
            <a:ext cx="8153400" cy="3733800"/>
          </a:xfrm>
        </p:spPr>
        <p:txBody>
          <a:bodyPr>
            <a:normAutofit/>
          </a:bodyPr>
          <a:lstStyle/>
          <a:p>
            <a:pPr>
              <a:lnSpc>
                <a:spcPct val="120000"/>
              </a:lnSpc>
            </a:pPr>
            <a:r>
              <a:rPr lang="en-US" dirty="0" smtClean="0"/>
              <a:t>Yes, you can use slide transitions</a:t>
            </a:r>
          </a:p>
          <a:p>
            <a:pPr>
              <a:lnSpc>
                <a:spcPct val="120000"/>
              </a:lnSpc>
            </a:pPr>
            <a:r>
              <a:rPr lang="en-US" dirty="0" smtClean="0"/>
              <a:t>You can also use text effects</a:t>
            </a:r>
          </a:p>
          <a:p>
            <a:pPr>
              <a:lnSpc>
                <a:spcPct val="120000"/>
              </a:lnSpc>
            </a:pPr>
            <a:r>
              <a:rPr lang="en-US" dirty="0" smtClean="0"/>
              <a:t>Avoid using shapes with text boxes inside of them</a:t>
            </a:r>
          </a:p>
          <a:p>
            <a:pPr>
              <a:lnSpc>
                <a:spcPct val="120000"/>
              </a:lnSpc>
            </a:pPr>
            <a:r>
              <a:rPr lang="en-US" dirty="0" smtClean="0"/>
              <a:t>Use the Outline pane to visually check screen reader accessibility of text</a:t>
            </a:r>
            <a:endParaRPr lang="en-US" dirty="0"/>
          </a:p>
        </p:txBody>
      </p:sp>
    </p:spTree>
    <p:extLst>
      <p:ext uri="{BB962C8B-B14F-4D97-AF65-F5344CB8AC3E}">
        <p14:creationId xmlns:p14="http://schemas.microsoft.com/office/powerpoint/2010/main" val="752698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Universal Design for the Web</a:t>
            </a:r>
            <a:endParaRPr lang="en-US" dirty="0"/>
          </a:p>
        </p:txBody>
      </p:sp>
      <p:sp>
        <p:nvSpPr>
          <p:cNvPr id="7" name="Content Placeholder 1"/>
          <p:cNvSpPr txBox="1">
            <a:spLocks/>
          </p:cNvSpPr>
          <p:nvPr/>
        </p:nvSpPr>
        <p:spPr>
          <a:xfrm>
            <a:off x="609600" y="2851588"/>
            <a:ext cx="8153400" cy="2482412"/>
          </a:xfrm>
          <a:prstGeom prst="rect">
            <a:avLst/>
          </a:prstGeom>
        </p:spPr>
        <p:txBody>
          <a:bodyPr vert="horz" anchor="t">
            <a:normAutofit fontScale="92500" lnSpcReduction="1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b="0" i="0" u="none"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lnSpc>
                <a:spcPct val="120000"/>
              </a:lnSpc>
              <a:buFont typeface="Wingdings" panose="05000000000000000000" pitchFamily="2" charset="2"/>
              <a:buChar char="q"/>
            </a:pPr>
            <a:r>
              <a:rPr lang="en-US" dirty="0" smtClean="0"/>
              <a:t>Designing for inclusive environments</a:t>
            </a:r>
          </a:p>
          <a:p>
            <a:pPr marL="457200" indent="-457200">
              <a:lnSpc>
                <a:spcPct val="120000"/>
              </a:lnSpc>
              <a:buFont typeface="Wingdings" panose="05000000000000000000" pitchFamily="2" charset="2"/>
              <a:buChar char="q"/>
            </a:pPr>
            <a:r>
              <a:rPr lang="en-US" dirty="0" smtClean="0"/>
              <a:t>Helps eliminate “doing it again” to accommodate a special need</a:t>
            </a:r>
          </a:p>
          <a:p>
            <a:pPr marL="457200" indent="-457200">
              <a:lnSpc>
                <a:spcPct val="120000"/>
              </a:lnSpc>
              <a:buFont typeface="Wingdings" panose="05000000000000000000" pitchFamily="2" charset="2"/>
              <a:buChar char="q"/>
            </a:pPr>
            <a:r>
              <a:rPr lang="en-US" dirty="0" smtClean="0"/>
              <a:t>Relates to spatial environments, product designs, and communications media – not just the web</a:t>
            </a:r>
          </a:p>
        </p:txBody>
      </p:sp>
    </p:spTree>
    <p:extLst>
      <p:ext uri="{BB962C8B-B14F-4D97-AF65-F5344CB8AC3E}">
        <p14:creationId xmlns:p14="http://schemas.microsoft.com/office/powerpoint/2010/main" val="3900442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Complete WCAG conformance = accessible content</a:t>
            </a:r>
          </a:p>
          <a:p>
            <a:pPr marL="0" indent="0">
              <a:buNone/>
            </a:pPr>
            <a:endParaRPr lang="en-US" dirty="0" smtClean="0"/>
          </a:p>
          <a:p>
            <a:r>
              <a:rPr lang="en-US" dirty="0" smtClean="0"/>
              <a:t>Satisfying rules in Section 508 = accessible content</a:t>
            </a:r>
            <a:br>
              <a:rPr lang="en-US" dirty="0" smtClean="0"/>
            </a:br>
            <a:r>
              <a:rPr lang="en-US" dirty="0" smtClean="0"/>
              <a:t>(necessarily)</a:t>
            </a:r>
            <a:endParaRPr lang="en-US" dirty="0"/>
          </a:p>
        </p:txBody>
      </p:sp>
      <p:sp>
        <p:nvSpPr>
          <p:cNvPr id="3" name="Title 2"/>
          <p:cNvSpPr>
            <a:spLocks noGrp="1"/>
          </p:cNvSpPr>
          <p:nvPr>
            <p:ph type="title"/>
          </p:nvPr>
        </p:nvSpPr>
        <p:spPr/>
        <p:txBody>
          <a:bodyPr>
            <a:normAutofit/>
          </a:bodyPr>
          <a:lstStyle/>
          <a:p>
            <a:r>
              <a:rPr lang="en-US" dirty="0" smtClean="0"/>
              <a:t>What this can </a:t>
            </a:r>
            <a:r>
              <a:rPr lang="en-US" i="1" dirty="0" smtClean="0"/>
              <a:t>REALLY</a:t>
            </a:r>
            <a:r>
              <a:rPr lang="en-US" dirty="0" smtClean="0"/>
              <a:t> mean</a:t>
            </a:r>
            <a:endParaRPr lang="en-US" dirty="0"/>
          </a:p>
        </p:txBody>
      </p:sp>
      <p:cxnSp>
        <p:nvCxnSpPr>
          <p:cNvPr id="5" name="Straight Connector 4"/>
          <p:cNvCxnSpPr/>
          <p:nvPr/>
        </p:nvCxnSpPr>
        <p:spPr>
          <a:xfrm flipH="1">
            <a:off x="5644055" y="2743200"/>
            <a:ext cx="76200" cy="381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568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Universal Design for Learning</a:t>
            </a:r>
            <a:endParaRPr lang="en-US" dirty="0"/>
          </a:p>
        </p:txBody>
      </p:sp>
      <p:sp>
        <p:nvSpPr>
          <p:cNvPr id="2" name="Content Placeholder 1"/>
          <p:cNvSpPr>
            <a:spLocks noGrp="1"/>
          </p:cNvSpPr>
          <p:nvPr>
            <p:ph sz="quarter" idx="1"/>
          </p:nvPr>
        </p:nvSpPr>
        <p:spPr>
          <a:xfrm>
            <a:off x="609600" y="1905000"/>
            <a:ext cx="8153400" cy="3733800"/>
          </a:xfrm>
        </p:spPr>
        <p:txBody>
          <a:bodyPr>
            <a:noAutofit/>
          </a:bodyPr>
          <a:lstStyle/>
          <a:p>
            <a:pPr>
              <a:lnSpc>
                <a:spcPct val="120000"/>
              </a:lnSpc>
            </a:pPr>
            <a:r>
              <a:rPr lang="en-US" sz="4400" dirty="0" smtClean="0"/>
              <a:t>Set of principles for curriculum development</a:t>
            </a:r>
          </a:p>
          <a:p>
            <a:pPr>
              <a:lnSpc>
                <a:spcPct val="120000"/>
              </a:lnSpc>
            </a:pPr>
            <a:r>
              <a:rPr lang="en-US" sz="4400" dirty="0" smtClean="0"/>
              <a:t>Blueprint for creating instruction that can work for everyone</a:t>
            </a:r>
            <a:endParaRPr lang="en-US" sz="4400" dirty="0"/>
          </a:p>
        </p:txBody>
      </p:sp>
    </p:spTree>
    <p:extLst>
      <p:ext uri="{BB962C8B-B14F-4D97-AF65-F5344CB8AC3E}">
        <p14:creationId xmlns:p14="http://schemas.microsoft.com/office/powerpoint/2010/main" val="34907667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Why is UDL necessary?</a:t>
            </a:r>
            <a:endParaRPr lang="en-US" dirty="0"/>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38200" y="979091"/>
            <a:ext cx="7543800" cy="587890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6400"/>
            <a:ext cx="988923" cy="1143000"/>
          </a:xfrm>
          <a:prstGeom prst="rect">
            <a:avLst/>
          </a:prstGeom>
        </p:spPr>
      </p:pic>
    </p:spTree>
    <p:extLst>
      <p:ext uri="{BB962C8B-B14F-4D97-AF65-F5344CB8AC3E}">
        <p14:creationId xmlns:p14="http://schemas.microsoft.com/office/powerpoint/2010/main" val="12978188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Recognition Networks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7800"/>
            <a:ext cx="2810267" cy="1495634"/>
          </a:xfrm>
          <a:prstGeom prst="rect">
            <a:avLst/>
          </a:prstGeom>
        </p:spPr>
      </p:pic>
      <p:pic>
        <p:nvPicPr>
          <p:cNvPr id="4" name="Content Placeholder 3"/>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219200" y="1560949"/>
            <a:ext cx="6663690" cy="5192485"/>
          </a:xfrm>
        </p:spPr>
      </p:pic>
    </p:spTree>
    <p:extLst>
      <p:ext uri="{BB962C8B-B14F-4D97-AF65-F5344CB8AC3E}">
        <p14:creationId xmlns:p14="http://schemas.microsoft.com/office/powerpoint/2010/main" val="12336303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Recognition Networks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7800"/>
            <a:ext cx="2810267" cy="1495634"/>
          </a:xfrm>
          <a:prstGeom prst="rect">
            <a:avLst/>
          </a:prstGeom>
        </p:spPr>
      </p:pic>
      <p:pic>
        <p:nvPicPr>
          <p:cNvPr id="4" name="Content Placeholder 3"/>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219200" y="1560949"/>
            <a:ext cx="6663689" cy="5192485"/>
          </a:xfrm>
        </p:spPr>
      </p:pic>
    </p:spTree>
    <p:extLst>
      <p:ext uri="{BB962C8B-B14F-4D97-AF65-F5344CB8AC3E}">
        <p14:creationId xmlns:p14="http://schemas.microsoft.com/office/powerpoint/2010/main" val="20594732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Recognition Networks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7800"/>
            <a:ext cx="2810267" cy="1495634"/>
          </a:xfrm>
          <a:prstGeom prst="rect">
            <a:avLst/>
          </a:prstGeom>
        </p:spPr>
      </p:pic>
      <p:pic>
        <p:nvPicPr>
          <p:cNvPr id="4" name="Content Placeholder 3"/>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219200" y="1560949"/>
            <a:ext cx="6663689" cy="5192484"/>
          </a:xfrm>
        </p:spPr>
      </p:pic>
    </p:spTree>
    <p:extLst>
      <p:ext uri="{BB962C8B-B14F-4D97-AF65-F5344CB8AC3E}">
        <p14:creationId xmlns:p14="http://schemas.microsoft.com/office/powerpoint/2010/main" val="42334096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UDL </a:t>
            </a:r>
            <a:r>
              <a:rPr lang="en-US" dirty="0" smtClean="0"/>
              <a:t>Benefits to Educational Content</a:t>
            </a:r>
            <a:endParaRPr lang="en-US" dirty="0"/>
          </a:p>
        </p:txBody>
      </p:sp>
      <p:sp>
        <p:nvSpPr>
          <p:cNvPr id="7" name="Content Placeholder 1"/>
          <p:cNvSpPr txBox="1">
            <a:spLocks/>
          </p:cNvSpPr>
          <p:nvPr/>
        </p:nvSpPr>
        <p:spPr>
          <a:xfrm>
            <a:off x="609600" y="2851588"/>
            <a:ext cx="8153400" cy="2482412"/>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b="0" i="0" u="none"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lnSpc>
                <a:spcPct val="120000"/>
              </a:lnSpc>
              <a:buFont typeface="Wingdings" panose="05000000000000000000" pitchFamily="2" charset="2"/>
              <a:buChar char="q"/>
            </a:pPr>
            <a:r>
              <a:rPr lang="en-US" dirty="0" smtClean="0"/>
              <a:t>Improved academic experience for all students</a:t>
            </a:r>
            <a:endParaRPr lang="en-US" dirty="0"/>
          </a:p>
          <a:p>
            <a:pPr marL="457200" indent="-457200">
              <a:lnSpc>
                <a:spcPct val="120000"/>
              </a:lnSpc>
              <a:buFont typeface="Wingdings" panose="05000000000000000000" pitchFamily="2" charset="2"/>
              <a:buChar char="q"/>
            </a:pPr>
            <a:r>
              <a:rPr lang="en-US" dirty="0" smtClean="0"/>
              <a:t>Content is compatible with wider range of technologies</a:t>
            </a:r>
          </a:p>
          <a:p>
            <a:pPr marL="457200" indent="-457200">
              <a:lnSpc>
                <a:spcPct val="120000"/>
              </a:lnSpc>
              <a:buFont typeface="Wingdings" panose="05000000000000000000" pitchFamily="2" charset="2"/>
              <a:buChar char="q"/>
            </a:pPr>
            <a:r>
              <a:rPr lang="en-US" dirty="0" smtClean="0"/>
              <a:t>Full access to content</a:t>
            </a:r>
          </a:p>
        </p:txBody>
      </p:sp>
    </p:spTree>
    <p:extLst>
      <p:ext uri="{BB962C8B-B14F-4D97-AF65-F5344CB8AC3E}">
        <p14:creationId xmlns:p14="http://schemas.microsoft.com/office/powerpoint/2010/main" val="42021271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Standard 8</a:t>
            </a:r>
            <a:endParaRPr lang="en-US" dirty="0"/>
          </a:p>
        </p:txBody>
      </p:sp>
      <p:sp>
        <p:nvSpPr>
          <p:cNvPr id="7" name="Content Placeholder 1"/>
          <p:cNvSpPr txBox="1">
            <a:spLocks/>
          </p:cNvSpPr>
          <p:nvPr/>
        </p:nvSpPr>
        <p:spPr>
          <a:xfrm>
            <a:off x="609600" y="2851588"/>
            <a:ext cx="8153400" cy="2482412"/>
          </a:xfrm>
          <a:prstGeom prst="rect">
            <a:avLst/>
          </a:prstGeom>
        </p:spPr>
        <p:txBody>
          <a:bodyPr vert="horz" anchor="t">
            <a:normAutofit fontScale="92500" lnSpcReduction="1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b="0" i="0" u="none"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lnSpc>
                <a:spcPct val="120000"/>
              </a:lnSpc>
              <a:buFont typeface="Wingdings" panose="05000000000000000000" pitchFamily="2" charset="2"/>
              <a:buChar char="q"/>
            </a:pPr>
            <a:r>
              <a:rPr lang="en-US" dirty="0" smtClean="0"/>
              <a:t>The course demonstrates a commitment to accessibility for all students</a:t>
            </a:r>
          </a:p>
          <a:p>
            <a:pPr marL="457200" indent="-457200">
              <a:lnSpc>
                <a:spcPct val="120000"/>
              </a:lnSpc>
              <a:buFont typeface="Wingdings" panose="05000000000000000000" pitchFamily="2" charset="2"/>
              <a:buChar char="q"/>
            </a:pPr>
            <a:r>
              <a:rPr lang="en-US" i="1" dirty="0" smtClean="0"/>
              <a:t>The accessibility standard incorporates the principles of Universal Design for Learning (UDL) and is consistent with Web Content Accessibility Guidelines (WCAG 2.0)</a:t>
            </a:r>
          </a:p>
        </p:txBody>
      </p:sp>
    </p:spTree>
    <p:extLst>
      <p:ext uri="{BB962C8B-B14F-4D97-AF65-F5344CB8AC3E}">
        <p14:creationId xmlns:p14="http://schemas.microsoft.com/office/powerpoint/2010/main" val="3334932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8.1 – Information, Guidance, Support</a:t>
            </a:r>
            <a:endParaRPr lang="en-US" dirty="0"/>
          </a:p>
        </p:txBody>
      </p:sp>
      <p:sp>
        <p:nvSpPr>
          <p:cNvPr id="2" name="Content Placeholder 1"/>
          <p:cNvSpPr>
            <a:spLocks noGrp="1"/>
          </p:cNvSpPr>
          <p:nvPr>
            <p:ph sz="quarter" idx="4294967295"/>
          </p:nvPr>
        </p:nvSpPr>
        <p:spPr>
          <a:xfrm>
            <a:off x="533400" y="1828800"/>
            <a:ext cx="8153400" cy="3733800"/>
          </a:xfrm>
        </p:spPr>
        <p:txBody>
          <a:bodyPr>
            <a:normAutofit/>
          </a:bodyPr>
          <a:lstStyle/>
          <a:p>
            <a:pPr>
              <a:lnSpc>
                <a:spcPct val="120000"/>
              </a:lnSpc>
              <a:buFont typeface="Wingdings" panose="05000000000000000000" pitchFamily="2" charset="2"/>
              <a:buChar char="q"/>
            </a:pPr>
            <a:r>
              <a:rPr lang="en-US" sz="3200" dirty="0" smtClean="0"/>
              <a:t>Link or statement certifying LMS accessibility</a:t>
            </a:r>
          </a:p>
          <a:p>
            <a:pPr>
              <a:lnSpc>
                <a:spcPct val="120000"/>
              </a:lnSpc>
              <a:buFont typeface="Wingdings" panose="05000000000000000000" pitchFamily="2" charset="2"/>
              <a:buChar char="q"/>
            </a:pPr>
            <a:r>
              <a:rPr lang="en-US" sz="3200" dirty="0" smtClean="0"/>
              <a:t>Documentation stating degree of accessibility of materials</a:t>
            </a:r>
          </a:p>
          <a:p>
            <a:pPr>
              <a:lnSpc>
                <a:spcPct val="120000"/>
              </a:lnSpc>
              <a:buFont typeface="Wingdings" panose="05000000000000000000" pitchFamily="2" charset="2"/>
              <a:buChar char="q"/>
            </a:pPr>
            <a:r>
              <a:rPr lang="en-US" sz="3200" dirty="0" smtClean="0"/>
              <a:t>Link or statement (and instructions) stating who to contact with problems</a:t>
            </a:r>
            <a:endParaRPr lang="en-US" sz="3200" dirty="0"/>
          </a:p>
          <a:p>
            <a:pPr marL="0" indent="0">
              <a:lnSpc>
                <a:spcPct val="120000"/>
              </a:lnSpc>
              <a:buNone/>
            </a:pPr>
            <a:endParaRPr lang="en-US" dirty="0"/>
          </a:p>
        </p:txBody>
      </p:sp>
    </p:spTree>
    <p:extLst>
      <p:ext uri="{BB962C8B-B14F-4D97-AF65-F5344CB8AC3E}">
        <p14:creationId xmlns:p14="http://schemas.microsoft.com/office/powerpoint/2010/main" val="26258453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8.2 – Equivalent Alternatives</a:t>
            </a:r>
            <a:endParaRPr lang="en-US" dirty="0"/>
          </a:p>
        </p:txBody>
      </p:sp>
      <p:sp>
        <p:nvSpPr>
          <p:cNvPr id="2" name="Content Placeholder 1"/>
          <p:cNvSpPr>
            <a:spLocks noGrp="1"/>
          </p:cNvSpPr>
          <p:nvPr>
            <p:ph sz="quarter" idx="4294967295"/>
          </p:nvPr>
        </p:nvSpPr>
        <p:spPr>
          <a:xfrm>
            <a:off x="533400" y="1828800"/>
            <a:ext cx="8153400" cy="3733800"/>
          </a:xfrm>
        </p:spPr>
        <p:txBody>
          <a:bodyPr>
            <a:normAutofit/>
          </a:bodyPr>
          <a:lstStyle/>
          <a:p>
            <a:pPr>
              <a:lnSpc>
                <a:spcPct val="120000"/>
              </a:lnSpc>
              <a:buFont typeface="Wingdings" panose="05000000000000000000" pitchFamily="2" charset="2"/>
              <a:buChar char="q"/>
            </a:pPr>
            <a:r>
              <a:rPr lang="en-US" sz="3200" dirty="0" smtClean="0"/>
              <a:t>Alternative means of access to course information is provided for all students</a:t>
            </a:r>
          </a:p>
          <a:p>
            <a:pPr lvl="1">
              <a:lnSpc>
                <a:spcPct val="120000"/>
              </a:lnSpc>
              <a:buFont typeface="Wingdings" panose="05000000000000000000" pitchFamily="2" charset="2"/>
              <a:buChar char="q"/>
            </a:pPr>
            <a:r>
              <a:rPr lang="en-US" dirty="0" smtClean="0"/>
              <a:t>“alt” text</a:t>
            </a:r>
          </a:p>
          <a:p>
            <a:pPr lvl="1">
              <a:lnSpc>
                <a:spcPct val="120000"/>
              </a:lnSpc>
              <a:buFont typeface="Wingdings" panose="05000000000000000000" pitchFamily="2" charset="2"/>
              <a:buChar char="q"/>
            </a:pPr>
            <a:r>
              <a:rPr lang="en-US" dirty="0" smtClean="0"/>
              <a:t>Captions/transcripts</a:t>
            </a:r>
          </a:p>
          <a:p>
            <a:pPr lvl="1">
              <a:lnSpc>
                <a:spcPct val="120000"/>
              </a:lnSpc>
              <a:buFont typeface="Wingdings" panose="05000000000000000000" pitchFamily="2" charset="2"/>
              <a:buChar char="q"/>
            </a:pPr>
            <a:r>
              <a:rPr lang="en-US" dirty="0" smtClean="0"/>
              <a:t>Forms</a:t>
            </a:r>
          </a:p>
          <a:p>
            <a:pPr lvl="1">
              <a:lnSpc>
                <a:spcPct val="120000"/>
              </a:lnSpc>
              <a:buFont typeface="Wingdings" panose="05000000000000000000" pitchFamily="2" charset="2"/>
              <a:buChar char="q"/>
            </a:pPr>
            <a:r>
              <a:rPr lang="en-US" dirty="0" smtClean="0"/>
              <a:t>Etc.</a:t>
            </a:r>
            <a:endParaRPr lang="en-US" dirty="0"/>
          </a:p>
          <a:p>
            <a:pPr marL="0" indent="0">
              <a:lnSpc>
                <a:spcPct val="120000"/>
              </a:lnSpc>
              <a:buNone/>
            </a:pPr>
            <a:endParaRPr lang="en-US" dirty="0"/>
          </a:p>
        </p:txBody>
      </p:sp>
    </p:spTree>
    <p:extLst>
      <p:ext uri="{BB962C8B-B14F-4D97-AF65-F5344CB8AC3E}">
        <p14:creationId xmlns:p14="http://schemas.microsoft.com/office/powerpoint/2010/main" val="20940968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8.3 – Screen readability/Distractions</a:t>
            </a:r>
            <a:endParaRPr lang="en-US" dirty="0"/>
          </a:p>
        </p:txBody>
      </p:sp>
      <p:sp>
        <p:nvSpPr>
          <p:cNvPr id="2" name="Content Placeholder 1"/>
          <p:cNvSpPr>
            <a:spLocks noGrp="1"/>
          </p:cNvSpPr>
          <p:nvPr>
            <p:ph sz="quarter" idx="4294967295"/>
          </p:nvPr>
        </p:nvSpPr>
        <p:spPr>
          <a:xfrm>
            <a:off x="533400" y="1828800"/>
            <a:ext cx="8153400" cy="3733800"/>
          </a:xfrm>
        </p:spPr>
        <p:txBody>
          <a:bodyPr>
            <a:normAutofit/>
          </a:bodyPr>
          <a:lstStyle/>
          <a:p>
            <a:pPr>
              <a:lnSpc>
                <a:spcPct val="120000"/>
              </a:lnSpc>
              <a:buFont typeface="Wingdings" panose="05000000000000000000" pitchFamily="2" charset="2"/>
              <a:buChar char="q"/>
            </a:pPr>
            <a:r>
              <a:rPr lang="en-US" dirty="0" smtClean="0"/>
              <a:t>Colors</a:t>
            </a:r>
          </a:p>
          <a:p>
            <a:pPr>
              <a:lnSpc>
                <a:spcPct val="120000"/>
              </a:lnSpc>
              <a:buFont typeface="Wingdings" panose="05000000000000000000" pitchFamily="2" charset="2"/>
              <a:buChar char="q"/>
            </a:pPr>
            <a:r>
              <a:rPr lang="en-US" dirty="0" smtClean="0"/>
              <a:t>Fonts</a:t>
            </a:r>
          </a:p>
          <a:p>
            <a:pPr>
              <a:lnSpc>
                <a:spcPct val="120000"/>
              </a:lnSpc>
              <a:buFont typeface="Wingdings" panose="05000000000000000000" pitchFamily="2" charset="2"/>
              <a:buChar char="q"/>
            </a:pPr>
            <a:r>
              <a:rPr lang="en-US" dirty="0" smtClean="0"/>
              <a:t>Spacing</a:t>
            </a:r>
          </a:p>
          <a:p>
            <a:pPr>
              <a:lnSpc>
                <a:spcPct val="120000"/>
              </a:lnSpc>
              <a:buFont typeface="Wingdings" panose="05000000000000000000" pitchFamily="2" charset="2"/>
              <a:buChar char="q"/>
            </a:pPr>
            <a:r>
              <a:rPr lang="en-US" dirty="0" smtClean="0"/>
              <a:t>Graphics</a:t>
            </a:r>
          </a:p>
          <a:p>
            <a:pPr>
              <a:lnSpc>
                <a:spcPct val="120000"/>
              </a:lnSpc>
              <a:buFont typeface="Wingdings" panose="05000000000000000000" pitchFamily="2" charset="2"/>
              <a:buChar char="q"/>
            </a:pPr>
            <a:r>
              <a:rPr lang="en-US" dirty="0" smtClean="0"/>
              <a:t>Formatting</a:t>
            </a:r>
          </a:p>
          <a:p>
            <a:pPr>
              <a:lnSpc>
                <a:spcPct val="120000"/>
              </a:lnSpc>
              <a:buFont typeface="Wingdings" panose="05000000000000000000" pitchFamily="2" charset="2"/>
              <a:buChar char="q"/>
            </a:pPr>
            <a:r>
              <a:rPr lang="en-US" dirty="0" smtClean="0"/>
              <a:t>Color Coding</a:t>
            </a:r>
            <a:endParaRPr lang="en-US" dirty="0"/>
          </a:p>
        </p:txBody>
      </p:sp>
    </p:spTree>
    <p:extLst>
      <p:ext uri="{BB962C8B-B14F-4D97-AF65-F5344CB8AC3E}">
        <p14:creationId xmlns:p14="http://schemas.microsoft.com/office/powerpoint/2010/main" val="2609079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 world problem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5353798" cy="14098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276600"/>
            <a:ext cx="5718786" cy="3229245"/>
          </a:xfrm>
          <a:prstGeom prst="rect">
            <a:avLst/>
          </a:prstGeom>
        </p:spPr>
      </p:pic>
    </p:spTree>
    <p:extLst>
      <p:ext uri="{BB962C8B-B14F-4D97-AF65-F5344CB8AC3E}">
        <p14:creationId xmlns:p14="http://schemas.microsoft.com/office/powerpoint/2010/main" val="29095204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991600" cy="990600"/>
          </a:xfrm>
        </p:spPr>
        <p:txBody>
          <a:bodyPr>
            <a:noAutofit/>
          </a:bodyPr>
          <a:lstStyle/>
          <a:p>
            <a:r>
              <a:rPr lang="en-US" sz="3400" dirty="0" smtClean="0"/>
              <a:t>8.4 – Design accommodates assistive technologies</a:t>
            </a:r>
            <a:endParaRPr lang="en-US" sz="3400" dirty="0"/>
          </a:p>
        </p:txBody>
      </p:sp>
      <p:sp>
        <p:nvSpPr>
          <p:cNvPr id="2" name="Content Placeholder 1"/>
          <p:cNvSpPr>
            <a:spLocks noGrp="1"/>
          </p:cNvSpPr>
          <p:nvPr>
            <p:ph sz="quarter" idx="4294967295"/>
          </p:nvPr>
        </p:nvSpPr>
        <p:spPr>
          <a:xfrm>
            <a:off x="533400" y="1828800"/>
            <a:ext cx="8153400" cy="3733800"/>
          </a:xfrm>
        </p:spPr>
        <p:txBody>
          <a:bodyPr>
            <a:normAutofit/>
          </a:bodyPr>
          <a:lstStyle/>
          <a:p>
            <a:pPr>
              <a:lnSpc>
                <a:spcPct val="120000"/>
              </a:lnSpc>
              <a:buFont typeface="Wingdings" panose="05000000000000000000" pitchFamily="2" charset="2"/>
              <a:buChar char="q"/>
            </a:pPr>
            <a:r>
              <a:rPr lang="en-US" dirty="0" smtClean="0"/>
              <a:t>No “click here” or “more”</a:t>
            </a:r>
          </a:p>
          <a:p>
            <a:pPr>
              <a:lnSpc>
                <a:spcPct val="120000"/>
              </a:lnSpc>
              <a:buFont typeface="Wingdings" panose="05000000000000000000" pitchFamily="2" charset="2"/>
              <a:buChar char="q"/>
            </a:pPr>
            <a:r>
              <a:rPr lang="en-US" dirty="0" smtClean="0"/>
              <a:t>“alt” text</a:t>
            </a:r>
          </a:p>
          <a:p>
            <a:pPr>
              <a:lnSpc>
                <a:spcPct val="120000"/>
              </a:lnSpc>
              <a:buFont typeface="Wingdings" panose="05000000000000000000" pitchFamily="2" charset="2"/>
              <a:buChar char="q"/>
            </a:pPr>
            <a:r>
              <a:rPr lang="en-US" dirty="0" smtClean="0"/>
              <a:t>Tables used appropriately</a:t>
            </a:r>
          </a:p>
          <a:p>
            <a:pPr>
              <a:lnSpc>
                <a:spcPct val="120000"/>
              </a:lnSpc>
              <a:buFont typeface="Wingdings" panose="05000000000000000000" pitchFamily="2" charset="2"/>
              <a:buChar char="q"/>
            </a:pPr>
            <a:r>
              <a:rPr lang="en-US" dirty="0" smtClean="0"/>
              <a:t>Accessible documents</a:t>
            </a:r>
          </a:p>
          <a:p>
            <a:pPr>
              <a:lnSpc>
                <a:spcPct val="120000"/>
              </a:lnSpc>
              <a:buFont typeface="Wingdings" panose="05000000000000000000" pitchFamily="2" charset="2"/>
              <a:buChar char="q"/>
            </a:pPr>
            <a:r>
              <a:rPr lang="en-US" dirty="0" smtClean="0"/>
              <a:t>Skip navigation</a:t>
            </a:r>
          </a:p>
          <a:p>
            <a:pPr>
              <a:lnSpc>
                <a:spcPct val="120000"/>
              </a:lnSpc>
              <a:buFont typeface="Wingdings" panose="05000000000000000000" pitchFamily="2" charset="2"/>
              <a:buChar char="q"/>
            </a:pPr>
            <a:r>
              <a:rPr lang="en-US" dirty="0" smtClean="0"/>
              <a:t>CSS</a:t>
            </a:r>
            <a:endParaRPr lang="en-US" dirty="0"/>
          </a:p>
        </p:txBody>
      </p:sp>
    </p:spTree>
    <p:extLst>
      <p:ext uri="{BB962C8B-B14F-4D97-AF65-F5344CB8AC3E}">
        <p14:creationId xmlns:p14="http://schemas.microsoft.com/office/powerpoint/2010/main" val="1773377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991600" cy="990600"/>
          </a:xfrm>
        </p:spPr>
        <p:txBody>
          <a:bodyPr>
            <a:noAutofit/>
          </a:bodyPr>
          <a:lstStyle/>
          <a:p>
            <a:r>
              <a:rPr lang="en-US" sz="3400" dirty="0" smtClean="0"/>
              <a:t>When I sit on a review….</a:t>
            </a:r>
            <a:endParaRPr lang="en-US" sz="3400" dirty="0"/>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250668" y="1828800"/>
            <a:ext cx="4718863" cy="3733800"/>
          </a:xfrm>
        </p:spPr>
      </p:pic>
    </p:spTree>
    <p:extLst>
      <p:ext uri="{BB962C8B-B14F-4D97-AF65-F5344CB8AC3E}">
        <p14:creationId xmlns:p14="http://schemas.microsoft.com/office/powerpoint/2010/main" val="14162460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991600" cy="990600"/>
          </a:xfrm>
        </p:spPr>
        <p:txBody>
          <a:bodyPr>
            <a:noAutofit/>
          </a:bodyPr>
          <a:lstStyle/>
          <a:p>
            <a:r>
              <a:rPr lang="en-US" sz="3400" dirty="0" smtClean="0"/>
              <a:t>When I sit on a review….</a:t>
            </a:r>
            <a:endParaRPr lang="en-US" sz="3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766" y="1734207"/>
            <a:ext cx="4662410" cy="3689132"/>
          </a:xfrm>
          <a:prstGeom prst="rect">
            <a:avLst/>
          </a:prstGeom>
        </p:spPr>
      </p:pic>
    </p:spTree>
    <p:extLst>
      <p:ext uri="{BB962C8B-B14F-4D97-AF65-F5344CB8AC3E}">
        <p14:creationId xmlns:p14="http://schemas.microsoft.com/office/powerpoint/2010/main" val="35501361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2743200"/>
            <a:ext cx="7123113" cy="3124200"/>
          </a:xfrm>
        </p:spPr>
        <p:txBody>
          <a:bodyPr>
            <a:normAutofit/>
          </a:bodyPr>
          <a:lstStyle/>
          <a:p>
            <a:r>
              <a:rPr lang="en-US" dirty="0">
                <a:hlinkClick r:id="rId2"/>
              </a:rPr>
              <a:t>https://</a:t>
            </a:r>
            <a:r>
              <a:rPr lang="en-US" dirty="0" smtClean="0">
                <a:hlinkClick r:id="rId2"/>
              </a:rPr>
              <a:t>coursesthatcaptivate.moodlecloud.com</a:t>
            </a:r>
            <a:endParaRPr lang="en-US" dirty="0" smtClean="0"/>
          </a:p>
          <a:p>
            <a:endParaRPr lang="en-US" dirty="0"/>
          </a:p>
          <a:p>
            <a:r>
              <a:rPr lang="en-US" dirty="0" smtClean="0"/>
              <a:t>Login Information:</a:t>
            </a:r>
          </a:p>
          <a:p>
            <a:r>
              <a:rPr lang="en-US" dirty="0" smtClean="0"/>
              <a:t>User name:  </a:t>
            </a:r>
            <a:r>
              <a:rPr lang="en-US" dirty="0" err="1" smtClean="0"/>
              <a:t>teststudent</a:t>
            </a:r>
            <a:endParaRPr lang="en-US" dirty="0" smtClean="0"/>
          </a:p>
          <a:p>
            <a:r>
              <a:rPr lang="en-US" dirty="0" smtClean="0"/>
              <a:t>Password:  </a:t>
            </a:r>
            <a:r>
              <a:rPr lang="en-US" smtClean="0"/>
              <a:t>teststudent</a:t>
            </a:r>
            <a:endParaRPr lang="en-US" dirty="0"/>
          </a:p>
        </p:txBody>
      </p:sp>
      <p:sp>
        <p:nvSpPr>
          <p:cNvPr id="3" name="Title 2"/>
          <p:cNvSpPr>
            <a:spLocks noGrp="1"/>
          </p:cNvSpPr>
          <p:nvPr>
            <p:ph type="title"/>
          </p:nvPr>
        </p:nvSpPr>
        <p:spPr/>
        <p:txBody>
          <a:bodyPr/>
          <a:lstStyle/>
          <a:p>
            <a:r>
              <a:rPr lang="en-US" dirty="0" smtClean="0"/>
              <a:t>Access to code/links</a:t>
            </a:r>
            <a:endParaRPr lang="en-US" dirty="0"/>
          </a:p>
        </p:txBody>
      </p:sp>
    </p:spTree>
    <p:extLst>
      <p:ext uri="{BB962C8B-B14F-4D97-AF65-F5344CB8AC3E}">
        <p14:creationId xmlns:p14="http://schemas.microsoft.com/office/powerpoint/2010/main" val="1260533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037513" cy="2667000"/>
          </a:xfrm>
        </p:spPr>
        <p:txBody>
          <a:bodyPr/>
          <a:lstStyle/>
          <a:p>
            <a:pPr marL="457200" indent="-457200">
              <a:buFont typeface="Arial" panose="020B0604020202020204" pitchFamily="34" charset="0"/>
              <a:buChar char="•"/>
            </a:pPr>
            <a:r>
              <a:rPr lang="en-US" dirty="0" smtClean="0"/>
              <a:t>Relatively simple set of techniques</a:t>
            </a:r>
          </a:p>
          <a:p>
            <a:pPr marL="457200" indent="-457200">
              <a:buFont typeface="Arial" panose="020B0604020202020204" pitchFamily="34" charset="0"/>
              <a:buChar char="•"/>
            </a:pPr>
            <a:r>
              <a:rPr lang="en-US" dirty="0" smtClean="0"/>
              <a:t>Functionality for users regardless of ability</a:t>
            </a:r>
          </a:p>
          <a:p>
            <a:pPr marL="457200" indent="-457200">
              <a:buFont typeface="Arial" panose="020B0604020202020204" pitchFamily="34" charset="0"/>
              <a:buChar char="•"/>
            </a:pPr>
            <a:r>
              <a:rPr lang="en-US" dirty="0" smtClean="0"/>
              <a:t>Practical advice geared for educational content</a:t>
            </a:r>
          </a:p>
          <a:p>
            <a:pPr marL="457200" indent="-457200">
              <a:buFont typeface="Arial" panose="020B0604020202020204" pitchFamily="34" charset="0"/>
              <a:buChar char="•"/>
            </a:pPr>
            <a:r>
              <a:rPr lang="en-US" dirty="0" smtClean="0"/>
              <a:t>Easily deployable</a:t>
            </a:r>
            <a:endParaRPr lang="en-US" dirty="0"/>
          </a:p>
        </p:txBody>
      </p:sp>
      <p:sp>
        <p:nvSpPr>
          <p:cNvPr id="3" name="Title 2"/>
          <p:cNvSpPr>
            <a:spLocks noGrp="1"/>
          </p:cNvSpPr>
          <p:nvPr>
            <p:ph type="title"/>
          </p:nvPr>
        </p:nvSpPr>
        <p:spPr/>
        <p:txBody>
          <a:bodyPr/>
          <a:lstStyle/>
          <a:p>
            <a:r>
              <a:rPr lang="en-US" dirty="0" smtClean="0"/>
              <a:t>Goal of Best Practices</a:t>
            </a:r>
            <a:endParaRPr lang="en-US" dirty="0"/>
          </a:p>
        </p:txBody>
      </p:sp>
    </p:spTree>
    <p:extLst>
      <p:ext uri="{BB962C8B-B14F-4D97-AF65-F5344CB8AC3E}">
        <p14:creationId xmlns:p14="http://schemas.microsoft.com/office/powerpoint/2010/main" val="30450396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118&quot;&gt;&lt;property id=&quot;20148&quot; value=&quot;5&quot;/&gt;&lt;property id=&quot;20300&quot; value=&quot;Slide 1 - &amp;quot;Accessible Online Courses: They Can Have a Good Personality and Be Good-Looking&amp;quot;&quot;/&gt;&lt;property id=&quot;20307&quot; value=&quot;256&quot;/&gt;&lt;/object&gt;&lt;object type=&quot;3&quot; unique_id=&quot;10163&quot;&gt;&lt;property id=&quot;20148&quot; value=&quot;5&quot;/&gt;&lt;property id=&quot;20300&quot; value=&quot;Slide 2 - &amp;quot;Learning Objectives&amp;quot;&quot;/&gt;&lt;property id=&quot;20307&quot; value=&quot;257&quot;/&gt;&lt;/object&gt;&lt;object type=&quot;3&quot; unique_id=&quot;10164&quot;&gt;&lt;property id=&quot;20148&quot; value=&quot;5&quot;/&gt;&lt;property id=&quot;20300&quot; value=&quot;Slide 3 - &amp;quot;Functional Accessibility&amp;quot;&quot;/&gt;&lt;property id=&quot;20307&quot; value=&quot;258&quot;/&gt;&lt;/object&gt;&lt;object type=&quot;3&quot; unique_id=&quot;10165&quot;&gt;&lt;property id=&quot;20148&quot; value=&quot;5&quot;/&gt;&lt;property id=&quot;20300&quot; value=&quot;Slide 4 - &amp;quot;Functional Accessibility&amp;quot;&quot;/&gt;&lt;property id=&quot;20307&quot; value=&quot;259&quot;/&gt;&lt;/object&gt;&lt;object type=&quot;3&quot; unique_id=&quot;10166&quot;&gt;&lt;property id=&quot;20148&quot; value=&quot;5&quot;/&gt;&lt;property id=&quot;20300&quot; value=&quot;Slide 5 - &amp;quot;Web Content Accessibility Guidelines&amp;quot;&quot;/&gt;&lt;property id=&quot;20307&quot; value=&quot;260&quot;/&gt;&lt;/object&gt;&lt;object type=&quot;3&quot; unique_id=&quot;10167&quot;&gt;&lt;property id=&quot;20148&quot; value=&quot;5&quot;/&gt;&lt;property id=&quot;20300&quot; value=&quot;Slide 6 - &amp;quot;“508 Standards”&amp;quot;&quot;/&gt;&lt;property id=&quot;20307&quot; value=&quot;261&quot;/&gt;&lt;/object&gt;&lt;object type=&quot;3&quot; unique_id=&quot;10168&quot;&gt;&lt;property id=&quot;20148&quot; value=&quot;5&quot;/&gt;&lt;property id=&quot;20300&quot; value=&quot;Slide 7 - &amp;quot;What this can REALLY mean&amp;quot;&quot;/&gt;&lt;property id=&quot;20307&quot; value=&quot;262&quot;/&gt;&lt;/object&gt;&lt;object type=&quot;3&quot; unique_id=&quot;10169&quot;&gt;&lt;property id=&quot;20148&quot; value=&quot;5&quot;/&gt;&lt;property id=&quot;20300&quot; value=&quot;Slide 8 - &amp;quot;Real world problem&amp;quot;&quot;/&gt;&lt;property id=&quot;20307&quot; value=&quot;263&quot;/&gt;&lt;/object&gt;&lt;object type=&quot;3&quot; unique_id=&quot;10321&quot;&gt;&lt;property id=&quot;20148&quot; value=&quot;5&quot;/&gt;&lt;property id=&quot;20300&quot; value=&quot;Slide 9 - &amp;quot;Goal of Best Practices&amp;quot;&quot;/&gt;&lt;property id=&quot;20307&quot; value=&quot;264&quot;/&gt;&lt;/object&gt;&lt;object type=&quot;3&quot; unique_id=&quot;10322&quot;&gt;&lt;property id=&quot;20148&quot; value=&quot;5&quot;/&gt;&lt;property id=&quot;20300&quot; value=&quot;Slide 10 - &amp;quot;Fast Talking Disclaimer&amp;quot;&quot;/&gt;&lt;property id=&quot;20307&quot; value=&quot;265&quot;/&gt;&lt;/object&gt;&lt;object type=&quot;3&quot; unique_id=&quot;10323&quot;&gt;&lt;property id=&quot;20148&quot; value=&quot;5&quot;/&gt;&lt;property id=&quot;20300&quot; value=&quot;Slide 11 - &amp;quot;Course Organization &amp;amp; Navigation&amp;quot;&quot;/&gt;&lt;property id=&quot;20307&quot; value=&quot;266&quot;/&gt;&lt;/object&gt;&lt;object type=&quot;3&quot; unique_id=&quot;10324&quot;&gt;&lt;property id=&quot;20148&quot; value=&quot;5&quot;/&gt;&lt;property id=&quot;20300&quot; value=&quot;Slide 12 - &amp;quot;LMS/No LMS&amp;quot;&quot;/&gt;&lt;property id=&quot;20307&quot; value=&quot;267&quot;/&gt;&lt;/object&gt;&lt;object type=&quot;3&quot; unique_id=&quot;10325&quot;&gt;&lt;property id=&quot;20148&quot; value=&quot;5&quot;/&gt;&lt;property id=&quot;20300&quot; value=&quot;Slide 13 - &amp;quot;Page Structure&amp;quot;&quot;/&gt;&lt;property id=&quot;20307&quot; value=&quot;268&quot;/&gt;&lt;/object&gt;&lt;object type=&quot;3&quot; unique_id=&quot;10326&quot;&gt;&lt;property id=&quot;20148&quot; value=&quot;5&quot;/&gt;&lt;property id=&quot;20300&quot; value=&quot;Slide 14 - &amp;quot;Color Combinations/Font Sizes&amp;quot;&quot;/&gt;&lt;property id=&quot;20307&quot; value=&quot;269&quot;/&gt;&lt;/object&gt;&lt;object type=&quot;3&quot; unique_id=&quot;10327&quot;&gt;&lt;property id=&quot;20148&quot; value=&quot;5&quot;/&gt;&lt;property id=&quot;20300&quot; value=&quot;Slide 15 - &amp;quot;Page titles and links&amp;quot;&quot;/&gt;&lt;property id=&quot;20307&quot; value=&quot;270&quot;/&gt;&lt;/object&gt;&lt;object type=&quot;3&quot; unique_id=&quot;10482&quot;&gt;&lt;property id=&quot;20148&quot; value=&quot;5&quot;/&gt;&lt;property id=&quot;20300&quot; value=&quot;Slide 16 - &amp;quot;Navigation&amp;quot;&quot;/&gt;&lt;property id=&quot;20307&quot; value=&quot;271&quot;/&gt;&lt;/object&gt;&lt;object type=&quot;3&quot; unique_id=&quot;10483&quot;&gt;&lt;property id=&quot;20148&quot; value=&quot;5&quot;/&gt;&lt;property id=&quot;20300&quot; value=&quot;Slide 17 - &amp;quot;Navigation&amp;quot;&quot;/&gt;&lt;property id=&quot;20307&quot; value=&quot;273&quot;/&gt;&lt;/object&gt;&lt;object type=&quot;3&quot; unique_id=&quot;10484&quot;&gt;&lt;property id=&quot;20148&quot; value=&quot;5&quot;/&gt;&lt;property id=&quot;20300&quot; value=&quot;Slide 18 - &amp;quot;Navigation&amp;quot;&quot;/&gt;&lt;property id=&quot;20307&quot; value=&quot;274&quot;/&gt;&lt;/object&gt;&lt;object type=&quot;3&quot; unique_id=&quot;10485&quot;&gt;&lt;property id=&quot;20148&quot; value=&quot;5&quot;/&gt;&lt;property id=&quot;20300&quot; value=&quot;Slide 19 - &amp;quot;Navigation&amp;quot;&quot;/&gt;&lt;property id=&quot;20307&quot; value=&quot;275&quot;/&gt;&lt;/object&gt;&lt;object type=&quot;3&quot; unique_id=&quot;10486&quot;&gt;&lt;property id=&quot;20148&quot; value=&quot;5&quot;/&gt;&lt;property id=&quot;20300&quot; value=&quot;Slide 20 - &amp;quot;Content Layout and Styling&amp;quot;&quot;/&gt;&lt;property id=&quot;20307&quot; value=&quot;276&quot;/&gt;&lt;/object&gt;&lt;object type=&quot;3&quot; unique_id=&quot;10487&quot;&gt;&lt;property id=&quot;20148&quot; value=&quot;5&quot;/&gt;&lt;property id=&quot;20300&quot; value=&quot;Slide 21 - &amp;quot;Content Layout and Styling (cont.)&amp;quot;&quot;/&gt;&lt;property id=&quot;20307&quot; value=&quot;277&quot;/&gt;&lt;/object&gt;&lt;object type=&quot;3&quot; unique_id=&quot;10558&quot;&gt;&lt;property id=&quot;20148&quot; value=&quot;5&quot;/&gt;&lt;property id=&quot;20300&quot; value=&quot;Slide 22 - &amp;quot;Color/Iconography&amp;quot;&quot;/&gt;&lt;property id=&quot;20307&quot; value=&quot;278&quot;/&gt;&lt;/object&gt;&lt;object type=&quot;3&quot; unique_id=&quot;10967&quot;&gt;&lt;property id=&quot;20148&quot; value=&quot;5&quot;/&gt;&lt;property id=&quot;20300&quot; value=&quot;Slide 23 - &amp;quot;Text-Color Contrast&amp;quot;&quot;/&gt;&lt;property id=&quot;20307&quot; value=&quot;279&quot;/&gt;&lt;/object&gt;&lt;object type=&quot;3&quot; unique_id=&quot;10968&quot;&gt;&lt;property id=&quot;20148&quot; value=&quot;5&quot;/&gt;&lt;property id=&quot;20300&quot; value=&quot;Slide 24 - &amp;quot;White Space&amp;quot;&quot;/&gt;&lt;property id=&quot;20307&quot; value=&quot;280&quot;/&gt;&lt;/object&gt;&lt;object type=&quot;3&quot; unique_id=&quot;10969&quot;&gt;&lt;property id=&quot;20148&quot; value=&quot;5&quot;/&gt;&lt;property id=&quot;20300&quot; value=&quot;Slide 25 - &amp;quot;Text Sizes&amp;quot;&quot;/&gt;&lt;property id=&quot;20307&quot; value=&quot;281&quot;/&gt;&lt;/object&gt;&lt;object type=&quot;3&quot; unique_id=&quot;10970&quot;&gt;&lt;property id=&quot;20148&quot; value=&quot;5&quot;/&gt;&lt;property id=&quot;20300&quot; value=&quot;Slide 26 - &amp;quot;Font Styles&amp;quot;&quot;/&gt;&lt;property id=&quot;20307&quot; value=&quot;282&quot;/&gt;&lt;/object&gt;&lt;object type=&quot;3&quot; unique_id=&quot;10971&quot;&gt;&lt;property id=&quot;20148&quot; value=&quot;5&quot;/&gt;&lt;property id=&quot;20300&quot; value=&quot;Slide 27 - &amp;quot;Default text size&amp;quot;&quot;/&gt;&lt;property id=&quot;20307&quot; value=&quot;283&quot;/&gt;&lt;/object&gt;&lt;object type=&quot;3&quot; unique_id=&quot;10972&quot;&gt;&lt;property id=&quot;20148&quot; value=&quot;5&quot;/&gt;&lt;property id=&quot;20300&quot; value=&quot;Slide 28 - &amp;quot;Use CSS&amp;quot;&quot;/&gt;&lt;property id=&quot;20307&quot; value=&quot;284&quot;/&gt;&lt;/object&gt;&lt;object type=&quot;3&quot; unique_id=&quot;10973&quot;&gt;&lt;property id=&quot;20148&quot; value=&quot;5&quot;/&gt;&lt;property id=&quot;20300&quot; value=&quot;Slide 29 - &amp;quot;“Elastic” to fixed-width&amp;quot;&quot;/&gt;&lt;property id=&quot;20307&quot; value=&quot;285&quot;/&gt;&lt;/object&gt;&lt;object type=&quot;3&quot; unique_id=&quot;10974&quot;&gt;&lt;property id=&quot;20148&quot; value=&quot;5&quot;/&gt;&lt;property id=&quot;20300&quot; value=&quot;Slide 30 - &amp;quot;Content Markup/Organization (HTML)&amp;quot;&quot;/&gt;&lt;property id=&quot;20307&quot; value=&quot;286&quot;/&gt;&lt;/object&gt;&lt;object type=&quot;3&quot; unique_id=&quot;10975&quot;&gt;&lt;property id=&quot;20148&quot; value=&quot;5&quot;/&gt;&lt;property id=&quot;20300&quot; value=&quot;Slide 31 - &amp;quot;Hierarchical HTML structure&amp;quot;&quot;/&gt;&lt;property id=&quot;20307&quot; value=&quot;287&quot;/&gt;&lt;/object&gt;&lt;object type=&quot;3&quot; unique_id=&quot;10976&quot;&gt;&lt;property id=&quot;20148&quot; value=&quot;5&quot;/&gt;&lt;property id=&quot;20300&quot; value=&quot;Slide 32 - &amp;quot;Group related content via lists&amp;quot;&quot;/&gt;&lt;property id=&quot;20307&quot; value=&quot;288&quot;/&gt;&lt;/object&gt;&lt;object type=&quot;3&quot; unique_id=&quot;10977&quot;&gt;&lt;property id=&quot;20148&quot; value=&quot;5&quot;/&gt;&lt;property id=&quot;20300&quot; value=&quot;Slide 33 - &amp;quot;Introduce lists with a heading&amp;quot;&quot;/&gt;&lt;property id=&quot;20307&quot; value=&quot;289&quot;/&gt;&lt;/object&gt;&lt;object type=&quot;3&quot; unique_id=&quot;10978&quot;&gt;&lt;property id=&quot;20148&quot; value=&quot;5&quot;/&gt;&lt;property id=&quot;20300&quot; value=&quot;Slide 34 - &amp;quot;Limit nested lists to 3 deep&amp;quot;&quot;/&gt;&lt;property id=&quot;20307&quot; value=&quot;290&quot;/&gt;&lt;/object&gt;&lt;object type=&quot;3&quot; unique_id=&quot;10979&quot;&gt;&lt;property id=&quot;20148&quot; value=&quot;5&quot;/&gt;&lt;property id=&quot;20300&quot; value=&quot;Slide 35 - &amp;quot;Down and Dirty List (the etceteraS)&amp;quot;&quot;/&gt;&lt;property id=&quot;20307&quot; value=&quot;291&quot;/&gt;&lt;/object&gt;&lt;object type=&quot;3&quot; unique_id=&quot;10980&quot;&gt;&lt;property id=&quot;20148&quot; value=&quot;5&quot;/&gt;&lt;property id=&quot;20300&quot; value=&quot;Slide 36 - &amp;quot;Down and Dirty List (the etceteraS)                      Part Two&amp;quot;&quot;/&gt;&lt;property id=&quot;20307&quot; value=&quot;292&quot;/&gt;&lt;/object&gt;&lt;object type=&quot;3&quot; unique_id=&quot;11437&quot;&gt;&lt;property id=&quot;20148&quot; value=&quot;5&quot;/&gt;&lt;property id=&quot;20300&quot; value=&quot;Slide 37 - &amp;quot;Images, Charts, Other Graphics&amp;quot;&quot;/&gt;&lt;property id=&quot;20307&quot; value=&quot;293&quot;/&gt;&lt;/object&gt;&lt;object type=&quot;3&quot; unique_id=&quot;11438&quot;&gt;&lt;property id=&quot;20148&quot; value=&quot;5&quot;/&gt;&lt;property id=&quot;20300&quot; value=&quot;Slide 38 - &amp;quot;“alt” attribute/”longdesc” attribute&amp;quot;&quot;/&gt;&lt;property id=&quot;20307&quot; value=&quot;294&quot;/&gt;&lt;/object&gt;&lt;object type=&quot;3&quot; unique_id=&quot;11439&quot;&gt;&lt;property id=&quot;20148&quot; value=&quot;5&quot;/&gt;&lt;property id=&quot;20300&quot; value=&quot;Slide 39 - &amp;quot;Example of Context&amp;quot;&quot;/&gt;&lt;property id=&quot;20307&quot; value=&quot;295&quot;/&gt;&lt;/object&gt;&lt;object type=&quot;3&quot; unique_id=&quot;11440&quot;&gt;&lt;property id=&quot;20148&quot; value=&quot;5&quot;/&gt;&lt;property id=&quot;20300&quot; value=&quot;Slide 40 - &amp;quot;Example of Context&amp;quot;&quot;/&gt;&lt;property id=&quot;20307&quot; value=&quot;297&quot;/&gt;&lt;/object&gt;&lt;object type=&quot;3&quot; unique_id=&quot;11441&quot;&gt;&lt;property id=&quot;20148&quot; value=&quot;5&quot;/&gt;&lt;property id=&quot;20300&quot; value=&quot;Slide 41 - &amp;quot;Example of Context&amp;quot;&quot;/&gt;&lt;property id=&quot;20307&quot; value=&quot;298&quot;/&gt;&lt;/object&gt;&lt;object type=&quot;3&quot; unique_id=&quot;11442&quot;&gt;&lt;property id=&quot;20148&quot; value=&quot;5&quot;/&gt;&lt;property id=&quot;20300&quot; value=&quot;Slide 42 - &amp;quot;“null” attribute&amp;quot;&quot;/&gt;&lt;property id=&quot;20307&quot; value=&quot;296&quot;/&gt;&lt;/object&gt;&lt;object type=&quot;3&quot; unique_id=&quot;11443&quot;&gt;&lt;property id=&quot;20148&quot; value=&quot;5&quot;/&gt;&lt;property id=&quot;20300&quot; value=&quot;Slide 43 - &amp;quot;Images as links&amp;quot;&quot;/&gt;&lt;property id=&quot;20307&quot; value=&quot;299&quot;/&gt;&lt;/object&gt;&lt;object type=&quot;3&quot; unique_id=&quot;11444&quot;&gt;&lt;property id=&quot;20148&quot; value=&quot;5&quot;/&gt;&lt;property id=&quot;20300&quot; value=&quot;Slide 44 - &amp;quot;Images as links – example&amp;quot;&quot;/&gt;&lt;property id=&quot;20307&quot; value=&quot;300&quot;/&gt;&lt;/object&gt;&lt;object type=&quot;3&quot; unique_id=&quot;11445&quot;&gt;&lt;property id=&quot;20148&quot; value=&quot;5&quot;/&gt;&lt;property id=&quot;20300&quot; value=&quot;Slide 45 - &amp;quot;Charts&amp;quot;&quot;/&gt;&lt;property id=&quot;20307&quot; value=&quot;301&quot;/&gt;&lt;/object&gt;&lt;object type=&quot;3&quot; unique_id=&quot;11446&quot;&gt;&lt;property id=&quot;20148&quot; value=&quot;5&quot;/&gt;&lt;property id=&quot;20300&quot; value=&quot;Slide 46 - &amp;quot;Charts descriptions&amp;quot;&quot;/&gt;&lt;property id=&quot;20307&quot; value=&quot;302&quot;/&gt;&lt;/object&gt;&lt;object type=&quot;3&quot; unique_id=&quot;12072&quot;&gt;&lt;property id=&quot;20148&quot; value=&quot;5&quot;/&gt;&lt;property id=&quot;20300&quot; value=&quot;Slide 47 - &amp;quot;Data Tables&amp;quot;&quot;/&gt;&lt;property id=&quot;20307&quot; value=&quot;303&quot;/&gt;&lt;/object&gt;&lt;object type=&quot;3&quot; unique_id=&quot;12073&quot;&gt;&lt;property id=&quot;20148&quot; value=&quot;5&quot;/&gt;&lt;property id=&quot;20300&quot; value=&quot;Slide 48 - &amp;quot;Summary Attribute&amp;quot;&quot;/&gt;&lt;property id=&quot;20307&quot; value=&quot;304&quot;/&gt;&lt;/object&gt;&lt;object type=&quot;3&quot; unique_id=&quot;12074&quot;&gt;&lt;property id=&quot;20148&quot; value=&quot;5&quot;/&gt;&lt;property id=&quot;20300&quot; value=&quot;Slide 49 - &amp;quot;Caption element&amp;quot;&quot;/&gt;&lt;property id=&quot;20307&quot; value=&quot;305&quot;/&gt;&lt;/object&gt;&lt;object type=&quot;3&quot; unique_id=&quot;12075&quot;&gt;&lt;property id=&quot;20148&quot; value=&quot;5&quot;/&gt;&lt;property id=&quot;20300&quot; value=&quot;Slide 50 - &amp;quot;Table header element&amp;quot;&quot;/&gt;&lt;property id=&quot;20307&quot; value=&quot;306&quot;/&gt;&lt;/object&gt;&lt;object type=&quot;3&quot; unique_id=&quot;12076&quot;&gt;&lt;property id=&quot;20148&quot; value=&quot;5&quot;/&gt;&lt;property id=&quot;20300&quot; value=&quot;Slide 51 - &amp;quot;Simple vs. Complex Data Tables&amp;quot;&quot;/&gt;&lt;property id=&quot;20307&quot; value=&quot;307&quot;/&gt;&lt;/object&gt;&lt;object type=&quot;3&quot; unique_id=&quot;12077&quot;&gt;&lt;property id=&quot;20148&quot; value=&quot;5&quot;/&gt;&lt;property id=&quot;20300&quot; value=&quot;Slide 52 - &amp;quot;“axis” attribute&amp;quot;&quot;/&gt;&lt;property id=&quot;20307&quot; value=&quot;308&quot;/&gt;&lt;/object&gt;&lt;object type=&quot;3&quot; unique_id=&quot;12078&quot;&gt;&lt;property id=&quot;20148&quot; value=&quot;5&quot;/&gt;&lt;property id=&quot;20300&quot; value=&quot;Slide 53 - &amp;quot;Divide large tables&amp;quot;&quot;/&gt;&lt;property id=&quot;20307&quot; value=&quot;309&quot;/&gt;&lt;/object&gt;&lt;object type=&quot;3&quot; unique_id=&quot;13341&quot;&gt;&lt;property id=&quot;20148&quot; value=&quot;5&quot;/&gt;&lt;property id=&quot;20300&quot; value=&quot;Slide 54 - &amp;quot;Non-HTML Content&amp;quot;&quot;/&gt;&lt;property id=&quot;20307&quot; value=&quot;315&quot;/&gt;&lt;/object&gt;&lt;object type=&quot;3&quot; unique_id=&quot;13344&quot;&gt;&lt;property id=&quot;20148&quot; value=&quot;5&quot;/&gt;&lt;property id=&quot;20300&quot; value=&quot;Slide 56 - &amp;quot;Video and Audio&amp;quot;&quot;/&gt;&lt;property id=&quot;20307&quot; value=&quot;318&quot;/&gt;&lt;/object&gt;&lt;object type=&quot;3&quot; unique_id=&quot;13345&quot;&gt;&lt;property id=&quot;20148&quot; value=&quot;5&quot;/&gt;&lt;property id=&quot;20300&quot; value=&quot;Slide 57 - &amp;quot;Significant issues&amp;quot;&quot;/&gt;&lt;property id=&quot;20307&quot; value=&quot;319&quot;/&gt;&lt;/object&gt;&lt;object type=&quot;3&quot; unique_id=&quot;13346&quot;&gt;&lt;property id=&quot;20148&quot; value=&quot;5&quot;/&gt;&lt;property id=&quot;20300&quot; value=&quot;Slide 58 - &amp;quot;General Requirements&amp;quot;&quot;/&gt;&lt;property id=&quot;20307&quot; value=&quot;320&quot;/&gt;&lt;/object&gt;&lt;object type=&quot;3&quot; unique_id=&quot;13347&quot;&gt;&lt;property id=&quot;20148&quot; value=&quot;5&quot;/&gt;&lt;property id=&quot;20300&quot; value=&quot;Slide 59 - &amp;quot;Text Transcriptions of Audio&amp;quot;&quot;/&gt;&lt;property id=&quot;20307&quot; value=&quot;321&quot;/&gt;&lt;/object&gt;&lt;object type=&quot;3&quot; unique_id=&quot;13348&quot;&gt;&lt;property id=&quot;20148&quot; value=&quot;5&quot;/&gt;&lt;property id=&quot;20300&quot; value=&quot;Slide 60 - &amp;quot;Video Captioning&amp;quot;&quot;/&gt;&lt;property id=&quot;20307&quot; value=&quot;322&quot;/&gt;&lt;/object&gt;&lt;object type=&quot;3&quot; unique_id=&quot;13349&quot;&gt;&lt;property id=&quot;20148&quot; value=&quot;5&quot;/&gt;&lt;property id=&quot;20300&quot; value=&quot;Slide 61 - &amp;quot;Basic Steps&amp;quot;&quot;/&gt;&lt;property id=&quot;20307&quot; value=&quot;323&quot;/&gt;&lt;/object&gt;&lt;object type=&quot;3&quot; unique_id=&quot;13350&quot;&gt;&lt;property id=&quot;20148&quot; value=&quot;5&quot;/&gt;&lt;property id=&quot;20300&quot; value=&quot;Slide 62 - &amp;quot;Audio Description&amp;quot;&quot;/&gt;&lt;property id=&quot;20307&quot; value=&quot;324&quot;/&gt;&lt;/object&gt;&lt;object type=&quot;3&quot; unique_id=&quot;13351&quot;&gt;&lt;property id=&quot;20148&quot; value=&quot;5&quot;/&gt;&lt;property id=&quot;20300&quot; value=&quot;Slide 63 - &amp;quot;Non-HTML Documents&amp;quot;&quot;/&gt;&lt;property id=&quot;20307&quot; value=&quot;325&quot;/&gt;&lt;/object&gt;&lt;object type=&quot;3&quot; unique_id=&quot;14914&quot;&gt;&lt;property id=&quot;20148&quot; value=&quot;5&quot;/&gt;&lt;property id=&quot;20300&quot; value=&quot;Slide 64 - &amp;quot;Word&amp;quot;&quot;/&gt;&lt;property id=&quot;20307&quot; value=&quot;326&quot;/&gt;&lt;/object&gt;&lt;object type=&quot;3&quot; unique_id=&quot;14915&quot;&gt;&lt;property id=&quot;20148&quot; value=&quot;5&quot;/&gt;&lt;property id=&quot;20300&quot; value=&quot;Slide 65 - &amp;quot;Adobe PDF&amp;quot;&quot;/&gt;&lt;property id=&quot;20307&quot; value=&quot;327&quot;/&gt;&lt;/object&gt;&lt;object type=&quot;3&quot; unique_id=&quot;14916&quot;&gt;&lt;property id=&quot;20148&quot; value=&quot;5&quot;/&gt;&lt;property id=&quot;20300&quot; value=&quot;Slide 66 - &amp;quot;PowerPoint&amp;quot;&quot;/&gt;&lt;property id=&quot;20307&quot; value=&quot;328&quot;/&gt;&lt;/object&gt;&lt;object type=&quot;3&quot; unique_id=&quot;14917&quot;&gt;&lt;property id=&quot;20148&quot; value=&quot;5&quot;/&gt;&lt;property id=&quot;20300&quot; value=&quot;Slide 67 - &amp;quot;PowerPoint&amp;quot;&quot;/&gt;&lt;property id=&quot;20307&quot; value=&quot;329&quot;/&gt;&lt;/object&gt;&lt;object type=&quot;3&quot; unique_id=&quot;14918&quot;&gt;&lt;property id=&quot;20148&quot; value=&quot;5&quot;/&gt;&lt;property id=&quot;20300&quot; value=&quot;Slide 68 - &amp;quot;PowerPoint&amp;quot;&quot;/&gt;&lt;property id=&quot;20307&quot; value=&quot;330&quot;/&gt;&lt;/object&gt;&lt;object type=&quot;3&quot; unique_id=&quot;14919&quot;&gt;&lt;property id=&quot;20148&quot; value=&quot;5&quot;/&gt;&lt;property id=&quot;20300&quot; value=&quot;Slide 69 - &amp;quot;Universal Design for the Web&amp;quot;&quot;/&gt;&lt;property id=&quot;20307&quot; value=&quot;331&quot;/&gt;&lt;/object&gt;&lt;object type=&quot;3&quot; unique_id=&quot;14920&quot;&gt;&lt;property id=&quot;20148&quot; value=&quot;5&quot;/&gt;&lt;property id=&quot;20300&quot; value=&quot;Slide 70 - &amp;quot;Universal Design for Learning&amp;quot;&quot;/&gt;&lt;property id=&quot;20307&quot; value=&quot;332&quot;/&gt;&lt;/object&gt;&lt;object type=&quot;3&quot; unique_id=&quot;14921&quot;&gt;&lt;property id=&quot;20148&quot; value=&quot;5&quot;/&gt;&lt;property id=&quot;20300&quot; value=&quot;Slide 71 - &amp;quot;Why is UDL necessary?&amp;quot;&quot;/&gt;&lt;property id=&quot;20307&quot; value=&quot;333&quot;/&gt;&lt;/object&gt;&lt;object type=&quot;3&quot; unique_id=&quot;14922&quot;&gt;&lt;property id=&quot;20148&quot; value=&quot;5&quot;/&gt;&lt;property id=&quot;20300&quot; value=&quot;Slide 72 - &amp;quot;Recognition Networks&amp;quot;&quot;/&gt;&lt;property id=&quot;20307&quot; value=&quot;334&quot;/&gt;&lt;/object&gt;&lt;object type=&quot;3&quot; unique_id=&quot;14928&quot;&gt;&lt;property id=&quot;20148&quot; value=&quot;5&quot;/&gt;&lt;property id=&quot;20300&quot; value=&quot;Slide 75 - &amp;quot;UDL Benefits to Educational Content&amp;quot;&quot;/&gt;&lt;property id=&quot;20307&quot; value=&quot;340&quot;/&gt;&lt;/object&gt;&lt;object type=&quot;3&quot; unique_id=&quot;14929&quot;&gt;&lt;property id=&quot;20148&quot; value=&quot;5&quot;/&gt;&lt;property id=&quot;20300&quot; value=&quot;Slide 76 - &amp;quot;Standard 8&amp;quot;&quot;/&gt;&lt;property id=&quot;20307&quot; value=&quot;341&quot;/&gt;&lt;/object&gt;&lt;object type=&quot;3&quot; unique_id=&quot;14930&quot;&gt;&lt;property id=&quot;20148&quot; value=&quot;5&quot;/&gt;&lt;property id=&quot;20300&quot; value=&quot;Slide 77 - &amp;quot;8.1 – Information, Guidance, Support&amp;quot;&quot;/&gt;&lt;property id=&quot;20307&quot; value=&quot;342&quot;/&gt;&lt;/object&gt;&lt;object type=&quot;3&quot; unique_id=&quot;14931&quot;&gt;&lt;property id=&quot;20148&quot; value=&quot;5&quot;/&gt;&lt;property id=&quot;20300&quot; value=&quot;Slide 78 - &amp;quot;8.2 – Equivalent Alternatives&amp;quot;&quot;/&gt;&lt;property id=&quot;20307&quot; value=&quot;343&quot;/&gt;&lt;/object&gt;&lt;object type=&quot;3&quot; unique_id=&quot;14932&quot;&gt;&lt;property id=&quot;20148&quot; value=&quot;5&quot;/&gt;&lt;property id=&quot;20300&quot; value=&quot;Slide 79 - &amp;quot;8.3 – Screen readability/Distractions&amp;quot;&quot;/&gt;&lt;property id=&quot;20307&quot; value=&quot;344&quot;/&gt;&lt;/object&gt;&lt;object type=&quot;3&quot; unique_id=&quot;14933&quot;&gt;&lt;property id=&quot;20148&quot; value=&quot;5&quot;/&gt;&lt;property id=&quot;20300&quot; value=&quot;Slide 80 - &amp;quot;8.4 – Design accommodates assistive technologies&amp;quot;&quot;/&gt;&lt;property id=&quot;20307&quot; value=&quot;345&quot;/&gt;&lt;/object&gt;&lt;object type=&quot;3&quot; unique_id=&quot;15208&quot;&gt;&lt;property id=&quot;20148&quot; value=&quot;5&quot;/&gt;&lt;property id=&quot;20300&quot; value=&quot;Slide 83 - &amp;quot;Access to code/links&amp;quot;&quot;/&gt;&lt;property id=&quot;20307&quot; value=&quot;346&quot;/&gt;&lt;/object&gt;&lt;object type=&quot;3&quot; unique_id=&quot;15578&quot;&gt;&lt;property id=&quot;20148&quot; value=&quot;5&quot;/&gt;&lt;property id=&quot;20300&quot; value=&quot;Slide 81 - &amp;quot;When I sit on a review….&amp;quot;&quot;/&gt;&lt;property id=&quot;20307&quot; value=&quot;347&quot;/&gt;&lt;/object&gt;&lt;object type=&quot;3&quot; unique_id=&quot;15579&quot;&gt;&lt;property id=&quot;20148&quot; value=&quot;5&quot;/&gt;&lt;property id=&quot;20300&quot; value=&quot;Slide 82 - &amp;quot;When I sit on a review….&amp;quot;&quot;/&gt;&lt;property id=&quot;20307&quot; value=&quot;348&quot;/&gt;&lt;/object&gt;&lt;object type=&quot;3&quot; unique_id=&quot;18213&quot;&gt;&lt;property id=&quot;20148&quot; value=&quot;5&quot;/&gt;&lt;property id=&quot;20300&quot; value=&quot;Slide 55 - &amp;quot;For me????&amp;quot;&quot;/&gt;&lt;property id=&quot;20307&quot; value=&quot;349&quot;/&gt;&lt;/object&gt;&lt;object type=&quot;3&quot; unique_id=&quot;18214&quot;&gt;&lt;property id=&quot;20148&quot; value=&quot;5&quot;/&gt;&lt;property id=&quot;20300&quot; value=&quot;Slide 73 - &amp;quot;Recognition Networks&amp;quot;&quot;/&gt;&lt;property id=&quot;20307&quot; value=&quot;350&quot;/&gt;&lt;/object&gt;&lt;object type=&quot;3&quot; unique_id=&quot;18215&quot;&gt;&lt;property id=&quot;20148&quot; value=&quot;5&quot;/&gt;&lt;property id=&quot;20300&quot; value=&quot;Slide 74 - &amp;quot;Recognition Networks&amp;quot;&quot;/&gt;&lt;property id=&quot;20307&quot; value=&quot;351&quot;/&gt;&lt;/object&gt;&lt;/object&gt;&lt;object type=&quot;8&quot; unique_id=&quot;10026&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rgbClr val="0075A2"/>
      </a:lt1>
      <a:dk2>
        <a:srgbClr val="FFFFFF"/>
      </a:dk2>
      <a:lt2>
        <a:srgbClr val="0F6FC6"/>
      </a:lt2>
      <a:accent1>
        <a:srgbClr val="009DD9"/>
      </a:accent1>
      <a:accent2>
        <a:srgbClr val="7E9532"/>
      </a:accent2>
      <a:accent3>
        <a:srgbClr val="0075A2"/>
      </a:accent3>
      <a:accent4>
        <a:srgbClr val="0075A2"/>
      </a:accent4>
      <a:accent5>
        <a:srgbClr val="7CCA62"/>
      </a:accent5>
      <a:accent6>
        <a:srgbClr val="BAD073"/>
      </a:accent6>
      <a:hlink>
        <a:srgbClr val="F49100"/>
      </a:hlink>
      <a:folHlink>
        <a:srgbClr val="0075A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11781</TotalTime>
  <Words>11119</Words>
  <Application>Microsoft Office PowerPoint</Application>
  <PresentationFormat>On-screen Show (4:3)</PresentationFormat>
  <Paragraphs>647</Paragraphs>
  <Slides>83</Slides>
  <Notes>82</Notes>
  <HiddenSlides>0</HiddenSlides>
  <MMClips>1</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Median</vt:lpstr>
      <vt:lpstr>Accessible Online Courses: They Can Have a Good Personality and Be Good-Looking</vt:lpstr>
      <vt:lpstr>Learning Objectives</vt:lpstr>
      <vt:lpstr>Functional Accessibility</vt:lpstr>
      <vt:lpstr>Functional Accessibility</vt:lpstr>
      <vt:lpstr>Web Content Accessibility Guidelines</vt:lpstr>
      <vt:lpstr>“508 Standards”</vt:lpstr>
      <vt:lpstr>What this can REALLY mean</vt:lpstr>
      <vt:lpstr>Real world problem</vt:lpstr>
      <vt:lpstr>Goal of Best Practices</vt:lpstr>
      <vt:lpstr>Fast Talking Disclaimer</vt:lpstr>
      <vt:lpstr>Course Organization &amp; Navigation</vt:lpstr>
      <vt:lpstr>LMS/No LMS</vt:lpstr>
      <vt:lpstr>Page Structure</vt:lpstr>
      <vt:lpstr>Color Combinations/Font Sizes</vt:lpstr>
      <vt:lpstr>Page titles and links</vt:lpstr>
      <vt:lpstr>Navigation</vt:lpstr>
      <vt:lpstr>Navigation</vt:lpstr>
      <vt:lpstr>Navigation</vt:lpstr>
      <vt:lpstr>Navigation</vt:lpstr>
      <vt:lpstr>Content Layout and Styling</vt:lpstr>
      <vt:lpstr>Content Layout and Styling (cont.)</vt:lpstr>
      <vt:lpstr>Color/Iconography</vt:lpstr>
      <vt:lpstr>Text-Color Contrast</vt:lpstr>
      <vt:lpstr>White Space</vt:lpstr>
      <vt:lpstr>Text Sizes</vt:lpstr>
      <vt:lpstr>Font Styles</vt:lpstr>
      <vt:lpstr>Default text size</vt:lpstr>
      <vt:lpstr>Use CSS</vt:lpstr>
      <vt:lpstr>“Elastic” to fixed-width</vt:lpstr>
      <vt:lpstr>Content Markup/Organization (HTML)</vt:lpstr>
      <vt:lpstr>Hierarchical HTML structure</vt:lpstr>
      <vt:lpstr>Group related content via lists</vt:lpstr>
      <vt:lpstr>Introduce lists with a heading</vt:lpstr>
      <vt:lpstr>Limit nested lists to 3 deep</vt:lpstr>
      <vt:lpstr>Down and Dirty List (the etceteraS)</vt:lpstr>
      <vt:lpstr>Down and Dirty List (the etceteraS)                      Part Two</vt:lpstr>
      <vt:lpstr>Images, Charts, Other Graphics</vt:lpstr>
      <vt:lpstr>“alt” attribute/”longdesc” attribute</vt:lpstr>
      <vt:lpstr>Example of Context</vt:lpstr>
      <vt:lpstr>Example of Context</vt:lpstr>
      <vt:lpstr>Example of Context</vt:lpstr>
      <vt:lpstr>“null” attribute</vt:lpstr>
      <vt:lpstr>Images as links</vt:lpstr>
      <vt:lpstr>Images as links – example</vt:lpstr>
      <vt:lpstr>Charts</vt:lpstr>
      <vt:lpstr>Charts descriptions</vt:lpstr>
      <vt:lpstr>Data Tables</vt:lpstr>
      <vt:lpstr>Summary Attribute</vt:lpstr>
      <vt:lpstr>Caption element</vt:lpstr>
      <vt:lpstr>Table header element</vt:lpstr>
      <vt:lpstr>Simple vs. Complex Data Tables</vt:lpstr>
      <vt:lpstr>“axis” attribute</vt:lpstr>
      <vt:lpstr>Divide large tables</vt:lpstr>
      <vt:lpstr>Non-HTML Content</vt:lpstr>
      <vt:lpstr>For me????</vt:lpstr>
      <vt:lpstr>Video and Audio</vt:lpstr>
      <vt:lpstr>Significant issues</vt:lpstr>
      <vt:lpstr>General Requirements</vt:lpstr>
      <vt:lpstr>Text Transcriptions of Audio</vt:lpstr>
      <vt:lpstr>Video Captioning</vt:lpstr>
      <vt:lpstr>Basic Steps</vt:lpstr>
      <vt:lpstr>Audio Description</vt:lpstr>
      <vt:lpstr>Non-HTML Documents</vt:lpstr>
      <vt:lpstr>Word</vt:lpstr>
      <vt:lpstr>Adobe PDF</vt:lpstr>
      <vt:lpstr>PowerPoint</vt:lpstr>
      <vt:lpstr>PowerPoint</vt:lpstr>
      <vt:lpstr>PowerPoint</vt:lpstr>
      <vt:lpstr>Universal Design for the Web</vt:lpstr>
      <vt:lpstr>Universal Design for Learning</vt:lpstr>
      <vt:lpstr>Why is UDL necessary?</vt:lpstr>
      <vt:lpstr>Recognition Networks</vt:lpstr>
      <vt:lpstr>Recognition Networks</vt:lpstr>
      <vt:lpstr>Recognition Networks</vt:lpstr>
      <vt:lpstr>UDL Benefits to Educational Content</vt:lpstr>
      <vt:lpstr>Standard 8</vt:lpstr>
      <vt:lpstr>8.1 – Information, Guidance, Support</vt:lpstr>
      <vt:lpstr>8.2 – Equivalent Alternatives</vt:lpstr>
      <vt:lpstr>8.3 – Screen readability/Distractions</vt:lpstr>
      <vt:lpstr>8.4 – Design accommodates assistive technologies</vt:lpstr>
      <vt:lpstr>When I sit on a review….</vt:lpstr>
      <vt:lpstr>When I sit on a review….</vt:lpstr>
      <vt:lpstr>Access to code/links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 Howard</dc:creator>
  <cp:lastModifiedBy>Hoefer, Tiffany</cp:lastModifiedBy>
  <cp:revision>223</cp:revision>
  <cp:lastPrinted>2016-02-24T20:00:06Z</cp:lastPrinted>
  <dcterms:created xsi:type="dcterms:W3CDTF">2014-04-07T12:54:16Z</dcterms:created>
  <dcterms:modified xsi:type="dcterms:W3CDTF">2016-03-08T20:44:14Z</dcterms:modified>
</cp:coreProperties>
</file>