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4"/>
  </p:notesMasterIdLst>
  <p:sldIdLst>
    <p:sldId id="256" r:id="rId2"/>
    <p:sldId id="282" r:id="rId3"/>
    <p:sldId id="259" r:id="rId4"/>
    <p:sldId id="257" r:id="rId5"/>
    <p:sldId id="316" r:id="rId6"/>
    <p:sldId id="286" r:id="rId7"/>
    <p:sldId id="288" r:id="rId8"/>
    <p:sldId id="287" r:id="rId9"/>
    <p:sldId id="261" r:id="rId10"/>
    <p:sldId id="265" r:id="rId11"/>
    <p:sldId id="266" r:id="rId12"/>
    <p:sldId id="269" r:id="rId13"/>
    <p:sldId id="262" r:id="rId14"/>
    <p:sldId id="289" r:id="rId15"/>
    <p:sldId id="268" r:id="rId16"/>
    <p:sldId id="264" r:id="rId17"/>
    <p:sldId id="263" r:id="rId18"/>
    <p:sldId id="277" r:id="rId19"/>
    <p:sldId id="279" r:id="rId20"/>
    <p:sldId id="292" r:id="rId21"/>
    <p:sldId id="283" r:id="rId22"/>
    <p:sldId id="313" r:id="rId23"/>
    <p:sldId id="272" r:id="rId24"/>
    <p:sldId id="278" r:id="rId25"/>
    <p:sldId id="271" r:id="rId26"/>
    <p:sldId id="276" r:id="rId27"/>
    <p:sldId id="270" r:id="rId28"/>
    <p:sldId id="273" r:id="rId29"/>
    <p:sldId id="281" r:id="rId30"/>
    <p:sldId id="280" r:id="rId31"/>
    <p:sldId id="290" r:id="rId32"/>
    <p:sldId id="291" r:id="rId33"/>
    <p:sldId id="293" r:id="rId34"/>
    <p:sldId id="274" r:id="rId35"/>
    <p:sldId id="303" r:id="rId36"/>
    <p:sldId id="307" r:id="rId37"/>
    <p:sldId id="305" r:id="rId38"/>
    <p:sldId id="308" r:id="rId39"/>
    <p:sldId id="306" r:id="rId40"/>
    <p:sldId id="311" r:id="rId41"/>
    <p:sldId id="312" r:id="rId42"/>
    <p:sldId id="309" r:id="rId43"/>
    <p:sldId id="310" r:id="rId44"/>
    <p:sldId id="315" r:id="rId45"/>
    <p:sldId id="318" r:id="rId46"/>
    <p:sldId id="317" r:id="rId47"/>
    <p:sldId id="294" r:id="rId48"/>
    <p:sldId id="295" r:id="rId49"/>
    <p:sldId id="296" r:id="rId50"/>
    <p:sldId id="319" r:id="rId51"/>
    <p:sldId id="321" r:id="rId52"/>
    <p:sldId id="314" r:id="rId53"/>
  </p:sldIdLst>
  <p:sldSz cx="9144000" cy="6858000" type="screen4x3"/>
  <p:notesSz cx="6858000" cy="9144000"/>
  <p:embeddedFontLst>
    <p:embeddedFont>
      <p:font typeface="Calibri" pitchFamily="34" charset="0"/>
      <p:regular r:id="rId55"/>
      <p:bold r:id="rId56"/>
      <p:italic r:id="rId57"/>
      <p:boldItalic r:id="rId58"/>
    </p:embeddedFont>
    <p:embeddedFont>
      <p:font typeface="HelvLight" pitchFamily="2" charset="0"/>
      <p:regular r:id="rId59"/>
    </p:embeddedFont>
    <p:embeddedFont>
      <p:font typeface="Lucida Handwriting" pitchFamily="66" charset="0"/>
      <p:regular r:id="rId60"/>
    </p:embeddedFont>
  </p:embeddedFontLst>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410" autoAdjust="0"/>
  </p:normalViewPr>
  <p:slideViewPr>
    <p:cSldViewPr>
      <p:cViewPr varScale="1">
        <p:scale>
          <a:sx n="41" d="100"/>
          <a:sy n="41" d="100"/>
        </p:scale>
        <p:origin x="-213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EBF27-50DC-491B-8929-395CD8121F0A}" type="doc">
      <dgm:prSet loTypeId="urn:microsoft.com/office/officeart/2005/8/layout/pyramid1" loCatId="pyramid" qsTypeId="urn:microsoft.com/office/officeart/2005/8/quickstyle/simple1" qsCatId="simple" csTypeId="urn:microsoft.com/office/officeart/2005/8/colors/accent1_2" csCatId="accent1" phldr="1"/>
      <dgm:spPr/>
    </dgm:pt>
    <dgm:pt modelId="{8A817CC5-0FEE-44C7-B3EF-2055647A781A}">
      <dgm:prSet phldrT="[Text]"/>
      <dgm:spPr/>
      <dgm:t>
        <a:bodyPr/>
        <a:lstStyle/>
        <a:p>
          <a:r>
            <a:rPr lang="en-US" dirty="0" smtClean="0"/>
            <a:t>Evaluation</a:t>
          </a:r>
          <a:endParaRPr lang="en-US" dirty="0"/>
        </a:p>
      </dgm:t>
    </dgm:pt>
    <dgm:pt modelId="{4DF4F6D1-B1E5-4939-8F21-0BE3CD6F9B60}" type="parTrans" cxnId="{27B26B50-5E28-4ECE-BB4D-4CA6A9F63380}">
      <dgm:prSet/>
      <dgm:spPr/>
      <dgm:t>
        <a:bodyPr/>
        <a:lstStyle/>
        <a:p>
          <a:endParaRPr lang="en-US"/>
        </a:p>
      </dgm:t>
    </dgm:pt>
    <dgm:pt modelId="{D989D22F-7024-4719-A44F-C2F07787D483}" type="sibTrans" cxnId="{27B26B50-5E28-4ECE-BB4D-4CA6A9F63380}">
      <dgm:prSet/>
      <dgm:spPr/>
      <dgm:t>
        <a:bodyPr/>
        <a:lstStyle/>
        <a:p>
          <a:endParaRPr lang="en-US"/>
        </a:p>
      </dgm:t>
    </dgm:pt>
    <dgm:pt modelId="{6A6F3989-E9C5-4CEB-A55C-2C4018FB3231}">
      <dgm:prSet phldrT="[Text]"/>
      <dgm:spPr/>
      <dgm:t>
        <a:bodyPr/>
        <a:lstStyle/>
        <a:p>
          <a:r>
            <a:rPr lang="en-US" dirty="0" smtClean="0"/>
            <a:t>Synthesis</a:t>
          </a:r>
          <a:endParaRPr lang="en-US" dirty="0"/>
        </a:p>
      </dgm:t>
    </dgm:pt>
    <dgm:pt modelId="{E84402A9-8746-446E-82A6-9F8B9F33C8E0}" type="parTrans" cxnId="{1DE95B6F-8CDB-4A24-B813-CC38CD63D833}">
      <dgm:prSet/>
      <dgm:spPr/>
      <dgm:t>
        <a:bodyPr/>
        <a:lstStyle/>
        <a:p>
          <a:endParaRPr lang="en-US"/>
        </a:p>
      </dgm:t>
    </dgm:pt>
    <dgm:pt modelId="{1942849E-4541-41AC-84B3-2BBA84F2572D}" type="sibTrans" cxnId="{1DE95B6F-8CDB-4A24-B813-CC38CD63D833}">
      <dgm:prSet/>
      <dgm:spPr/>
      <dgm:t>
        <a:bodyPr/>
        <a:lstStyle/>
        <a:p>
          <a:endParaRPr lang="en-US"/>
        </a:p>
      </dgm:t>
    </dgm:pt>
    <dgm:pt modelId="{581C5144-738D-4BB0-8A1C-658778CA709D}">
      <dgm:prSet phldrT="[Text]"/>
      <dgm:spPr/>
      <dgm:t>
        <a:bodyPr/>
        <a:lstStyle/>
        <a:p>
          <a:r>
            <a:rPr lang="en-US" dirty="0" smtClean="0"/>
            <a:t>Analysis</a:t>
          </a:r>
          <a:endParaRPr lang="en-US" dirty="0"/>
        </a:p>
      </dgm:t>
    </dgm:pt>
    <dgm:pt modelId="{527B6296-6E1C-4B0C-83DD-8D0AA6AD7CC8}" type="parTrans" cxnId="{2951929A-124C-45FA-83C8-C487FC385FD0}">
      <dgm:prSet/>
      <dgm:spPr/>
      <dgm:t>
        <a:bodyPr/>
        <a:lstStyle/>
        <a:p>
          <a:endParaRPr lang="en-US"/>
        </a:p>
      </dgm:t>
    </dgm:pt>
    <dgm:pt modelId="{497C3C2E-60CC-4C9D-B089-73C1EBFBDCDD}" type="sibTrans" cxnId="{2951929A-124C-45FA-83C8-C487FC385FD0}">
      <dgm:prSet/>
      <dgm:spPr/>
      <dgm:t>
        <a:bodyPr/>
        <a:lstStyle/>
        <a:p>
          <a:endParaRPr lang="en-US"/>
        </a:p>
      </dgm:t>
    </dgm:pt>
    <dgm:pt modelId="{9CB5F3C4-E057-4F85-9BC8-50E3EE1A777E}">
      <dgm:prSet phldrT="[Text]"/>
      <dgm:spPr/>
      <dgm:t>
        <a:bodyPr/>
        <a:lstStyle/>
        <a:p>
          <a:r>
            <a:rPr lang="en-US" dirty="0" smtClean="0"/>
            <a:t>Knowledge</a:t>
          </a:r>
          <a:endParaRPr lang="en-US" dirty="0"/>
        </a:p>
      </dgm:t>
    </dgm:pt>
    <dgm:pt modelId="{2BD6AB31-C80F-456E-A6D8-29D94A23FCC1}" type="parTrans" cxnId="{E289147D-F446-4709-A7F0-E16A4E606D78}">
      <dgm:prSet/>
      <dgm:spPr/>
      <dgm:t>
        <a:bodyPr/>
        <a:lstStyle/>
        <a:p>
          <a:endParaRPr lang="en-US"/>
        </a:p>
      </dgm:t>
    </dgm:pt>
    <dgm:pt modelId="{1A2FD37B-2127-4C4E-9D25-2714A380F0DB}" type="sibTrans" cxnId="{E289147D-F446-4709-A7F0-E16A4E606D78}">
      <dgm:prSet/>
      <dgm:spPr/>
      <dgm:t>
        <a:bodyPr/>
        <a:lstStyle/>
        <a:p>
          <a:endParaRPr lang="en-US"/>
        </a:p>
      </dgm:t>
    </dgm:pt>
    <dgm:pt modelId="{DE15BCAD-C01C-450E-9607-D432F5AF167D}">
      <dgm:prSet phldrT="[Text]"/>
      <dgm:spPr/>
      <dgm:t>
        <a:bodyPr/>
        <a:lstStyle/>
        <a:p>
          <a:r>
            <a:rPr lang="en-US" dirty="0" smtClean="0"/>
            <a:t>Application</a:t>
          </a:r>
          <a:endParaRPr lang="en-US" dirty="0"/>
        </a:p>
      </dgm:t>
    </dgm:pt>
    <dgm:pt modelId="{AFFAD505-FE61-44F9-A5AC-EA204A25AD72}" type="parTrans" cxnId="{B8F2CD64-B565-409A-8A57-A173E42B4A6B}">
      <dgm:prSet/>
      <dgm:spPr/>
      <dgm:t>
        <a:bodyPr/>
        <a:lstStyle/>
        <a:p>
          <a:endParaRPr lang="en-US"/>
        </a:p>
      </dgm:t>
    </dgm:pt>
    <dgm:pt modelId="{5565E820-5EAD-49FE-B0CD-6053EA85C962}" type="sibTrans" cxnId="{B8F2CD64-B565-409A-8A57-A173E42B4A6B}">
      <dgm:prSet/>
      <dgm:spPr/>
      <dgm:t>
        <a:bodyPr/>
        <a:lstStyle/>
        <a:p>
          <a:endParaRPr lang="en-US"/>
        </a:p>
      </dgm:t>
    </dgm:pt>
    <dgm:pt modelId="{D377995D-7E0A-492C-A612-7B215C68D50A}">
      <dgm:prSet phldrT="[Text]"/>
      <dgm:spPr/>
      <dgm:t>
        <a:bodyPr/>
        <a:lstStyle/>
        <a:p>
          <a:r>
            <a:rPr lang="en-US" dirty="0" smtClean="0"/>
            <a:t>Comprehension</a:t>
          </a:r>
          <a:endParaRPr lang="en-US" dirty="0"/>
        </a:p>
      </dgm:t>
    </dgm:pt>
    <dgm:pt modelId="{D81EB7E8-ED35-411C-8A45-D81E52C59E01}" type="parTrans" cxnId="{CF59D38B-A080-4C6C-B939-7E518451B66E}">
      <dgm:prSet/>
      <dgm:spPr/>
      <dgm:t>
        <a:bodyPr/>
        <a:lstStyle/>
        <a:p>
          <a:endParaRPr lang="en-US"/>
        </a:p>
      </dgm:t>
    </dgm:pt>
    <dgm:pt modelId="{7B493190-2D71-4BF6-B610-D1FBFBA70582}" type="sibTrans" cxnId="{CF59D38B-A080-4C6C-B939-7E518451B66E}">
      <dgm:prSet/>
      <dgm:spPr/>
      <dgm:t>
        <a:bodyPr/>
        <a:lstStyle/>
        <a:p>
          <a:endParaRPr lang="en-US"/>
        </a:p>
      </dgm:t>
    </dgm:pt>
    <dgm:pt modelId="{C22337DE-17BE-4327-A4A4-117E247001D2}" type="pres">
      <dgm:prSet presAssocID="{13AEBF27-50DC-491B-8929-395CD8121F0A}" presName="Name0" presStyleCnt="0">
        <dgm:presLayoutVars>
          <dgm:dir/>
          <dgm:animLvl val="lvl"/>
          <dgm:resizeHandles val="exact"/>
        </dgm:presLayoutVars>
      </dgm:prSet>
      <dgm:spPr/>
    </dgm:pt>
    <dgm:pt modelId="{31851992-FDA2-4804-AEE9-7663E0219F0D}" type="pres">
      <dgm:prSet presAssocID="{8A817CC5-0FEE-44C7-B3EF-2055647A781A}" presName="Name8" presStyleCnt="0"/>
      <dgm:spPr/>
    </dgm:pt>
    <dgm:pt modelId="{D5A9FF5B-A537-4474-A3C3-ECC13CE9DE32}" type="pres">
      <dgm:prSet presAssocID="{8A817CC5-0FEE-44C7-B3EF-2055647A781A}" presName="level" presStyleLbl="node1" presStyleIdx="0" presStyleCnt="6">
        <dgm:presLayoutVars>
          <dgm:chMax val="1"/>
          <dgm:bulletEnabled val="1"/>
        </dgm:presLayoutVars>
      </dgm:prSet>
      <dgm:spPr/>
      <dgm:t>
        <a:bodyPr/>
        <a:lstStyle/>
        <a:p>
          <a:endParaRPr lang="en-US"/>
        </a:p>
      </dgm:t>
    </dgm:pt>
    <dgm:pt modelId="{32F62F47-1231-4CF8-B814-0399FB323444}" type="pres">
      <dgm:prSet presAssocID="{8A817CC5-0FEE-44C7-B3EF-2055647A781A}" presName="levelTx" presStyleLbl="revTx" presStyleIdx="0" presStyleCnt="0">
        <dgm:presLayoutVars>
          <dgm:chMax val="1"/>
          <dgm:bulletEnabled val="1"/>
        </dgm:presLayoutVars>
      </dgm:prSet>
      <dgm:spPr/>
      <dgm:t>
        <a:bodyPr/>
        <a:lstStyle/>
        <a:p>
          <a:endParaRPr lang="en-US"/>
        </a:p>
      </dgm:t>
    </dgm:pt>
    <dgm:pt modelId="{D1552BE8-16BB-4499-9339-DFD40783C58A}" type="pres">
      <dgm:prSet presAssocID="{6A6F3989-E9C5-4CEB-A55C-2C4018FB3231}" presName="Name8" presStyleCnt="0"/>
      <dgm:spPr/>
    </dgm:pt>
    <dgm:pt modelId="{F6C36DDA-D978-40E9-9C71-DFC07B4B2D28}" type="pres">
      <dgm:prSet presAssocID="{6A6F3989-E9C5-4CEB-A55C-2C4018FB3231}" presName="level" presStyleLbl="node1" presStyleIdx="1" presStyleCnt="6">
        <dgm:presLayoutVars>
          <dgm:chMax val="1"/>
          <dgm:bulletEnabled val="1"/>
        </dgm:presLayoutVars>
      </dgm:prSet>
      <dgm:spPr/>
      <dgm:t>
        <a:bodyPr/>
        <a:lstStyle/>
        <a:p>
          <a:endParaRPr lang="en-US"/>
        </a:p>
      </dgm:t>
    </dgm:pt>
    <dgm:pt modelId="{22B624E7-52FD-42AE-9C3A-EA011AFB26F6}" type="pres">
      <dgm:prSet presAssocID="{6A6F3989-E9C5-4CEB-A55C-2C4018FB3231}" presName="levelTx" presStyleLbl="revTx" presStyleIdx="0" presStyleCnt="0">
        <dgm:presLayoutVars>
          <dgm:chMax val="1"/>
          <dgm:bulletEnabled val="1"/>
        </dgm:presLayoutVars>
      </dgm:prSet>
      <dgm:spPr/>
      <dgm:t>
        <a:bodyPr/>
        <a:lstStyle/>
        <a:p>
          <a:endParaRPr lang="en-US"/>
        </a:p>
      </dgm:t>
    </dgm:pt>
    <dgm:pt modelId="{8610BE74-17CE-44E4-B8BB-EA07341B3FC2}" type="pres">
      <dgm:prSet presAssocID="{581C5144-738D-4BB0-8A1C-658778CA709D}" presName="Name8" presStyleCnt="0"/>
      <dgm:spPr/>
    </dgm:pt>
    <dgm:pt modelId="{B437FDDA-289E-4A58-B1E8-ACC0BEC4AED0}" type="pres">
      <dgm:prSet presAssocID="{581C5144-738D-4BB0-8A1C-658778CA709D}" presName="level" presStyleLbl="node1" presStyleIdx="2" presStyleCnt="6">
        <dgm:presLayoutVars>
          <dgm:chMax val="1"/>
          <dgm:bulletEnabled val="1"/>
        </dgm:presLayoutVars>
      </dgm:prSet>
      <dgm:spPr/>
      <dgm:t>
        <a:bodyPr/>
        <a:lstStyle/>
        <a:p>
          <a:endParaRPr lang="en-US"/>
        </a:p>
      </dgm:t>
    </dgm:pt>
    <dgm:pt modelId="{4EE71D55-9C29-4A3C-B107-061D0ED3A750}" type="pres">
      <dgm:prSet presAssocID="{581C5144-738D-4BB0-8A1C-658778CA709D}" presName="levelTx" presStyleLbl="revTx" presStyleIdx="0" presStyleCnt="0">
        <dgm:presLayoutVars>
          <dgm:chMax val="1"/>
          <dgm:bulletEnabled val="1"/>
        </dgm:presLayoutVars>
      </dgm:prSet>
      <dgm:spPr/>
      <dgm:t>
        <a:bodyPr/>
        <a:lstStyle/>
        <a:p>
          <a:endParaRPr lang="en-US"/>
        </a:p>
      </dgm:t>
    </dgm:pt>
    <dgm:pt modelId="{F1049AB3-1CC2-47B9-AE0E-7A4B932C9FCD}" type="pres">
      <dgm:prSet presAssocID="{DE15BCAD-C01C-450E-9607-D432F5AF167D}" presName="Name8" presStyleCnt="0"/>
      <dgm:spPr/>
    </dgm:pt>
    <dgm:pt modelId="{C08CBE88-11B8-4FB6-AB61-64EC960409FA}" type="pres">
      <dgm:prSet presAssocID="{DE15BCAD-C01C-450E-9607-D432F5AF167D}" presName="level" presStyleLbl="node1" presStyleIdx="3" presStyleCnt="6">
        <dgm:presLayoutVars>
          <dgm:chMax val="1"/>
          <dgm:bulletEnabled val="1"/>
        </dgm:presLayoutVars>
      </dgm:prSet>
      <dgm:spPr/>
      <dgm:t>
        <a:bodyPr/>
        <a:lstStyle/>
        <a:p>
          <a:endParaRPr lang="en-US"/>
        </a:p>
      </dgm:t>
    </dgm:pt>
    <dgm:pt modelId="{0D486941-A8B8-47AD-8560-B64B74B5E0F9}" type="pres">
      <dgm:prSet presAssocID="{DE15BCAD-C01C-450E-9607-D432F5AF167D}" presName="levelTx" presStyleLbl="revTx" presStyleIdx="0" presStyleCnt="0">
        <dgm:presLayoutVars>
          <dgm:chMax val="1"/>
          <dgm:bulletEnabled val="1"/>
        </dgm:presLayoutVars>
      </dgm:prSet>
      <dgm:spPr/>
      <dgm:t>
        <a:bodyPr/>
        <a:lstStyle/>
        <a:p>
          <a:endParaRPr lang="en-US"/>
        </a:p>
      </dgm:t>
    </dgm:pt>
    <dgm:pt modelId="{7D6F2883-A65F-4937-ACB8-7DC04D58390F}" type="pres">
      <dgm:prSet presAssocID="{D377995D-7E0A-492C-A612-7B215C68D50A}" presName="Name8" presStyleCnt="0"/>
      <dgm:spPr/>
    </dgm:pt>
    <dgm:pt modelId="{B60CB2B9-72FB-41F8-AD2F-4045866CE02E}" type="pres">
      <dgm:prSet presAssocID="{D377995D-7E0A-492C-A612-7B215C68D50A}" presName="level" presStyleLbl="node1" presStyleIdx="4" presStyleCnt="6">
        <dgm:presLayoutVars>
          <dgm:chMax val="1"/>
          <dgm:bulletEnabled val="1"/>
        </dgm:presLayoutVars>
      </dgm:prSet>
      <dgm:spPr/>
      <dgm:t>
        <a:bodyPr/>
        <a:lstStyle/>
        <a:p>
          <a:endParaRPr lang="en-US"/>
        </a:p>
      </dgm:t>
    </dgm:pt>
    <dgm:pt modelId="{F45895FB-8665-4D45-AA5B-35079AADBA2D}" type="pres">
      <dgm:prSet presAssocID="{D377995D-7E0A-492C-A612-7B215C68D50A}" presName="levelTx" presStyleLbl="revTx" presStyleIdx="0" presStyleCnt="0">
        <dgm:presLayoutVars>
          <dgm:chMax val="1"/>
          <dgm:bulletEnabled val="1"/>
        </dgm:presLayoutVars>
      </dgm:prSet>
      <dgm:spPr/>
      <dgm:t>
        <a:bodyPr/>
        <a:lstStyle/>
        <a:p>
          <a:endParaRPr lang="en-US"/>
        </a:p>
      </dgm:t>
    </dgm:pt>
    <dgm:pt modelId="{CE604A00-3D2D-40A5-BCD4-C4B32188BF04}" type="pres">
      <dgm:prSet presAssocID="{9CB5F3C4-E057-4F85-9BC8-50E3EE1A777E}" presName="Name8" presStyleCnt="0"/>
      <dgm:spPr/>
    </dgm:pt>
    <dgm:pt modelId="{81FAF0CC-8696-4141-99D9-9689560A5823}" type="pres">
      <dgm:prSet presAssocID="{9CB5F3C4-E057-4F85-9BC8-50E3EE1A777E}" presName="level" presStyleLbl="node1" presStyleIdx="5" presStyleCnt="6">
        <dgm:presLayoutVars>
          <dgm:chMax val="1"/>
          <dgm:bulletEnabled val="1"/>
        </dgm:presLayoutVars>
      </dgm:prSet>
      <dgm:spPr/>
      <dgm:t>
        <a:bodyPr/>
        <a:lstStyle/>
        <a:p>
          <a:endParaRPr lang="en-US"/>
        </a:p>
      </dgm:t>
    </dgm:pt>
    <dgm:pt modelId="{EC97567B-8BD0-4671-999D-6D9040F445CA}" type="pres">
      <dgm:prSet presAssocID="{9CB5F3C4-E057-4F85-9BC8-50E3EE1A777E}" presName="levelTx" presStyleLbl="revTx" presStyleIdx="0" presStyleCnt="0">
        <dgm:presLayoutVars>
          <dgm:chMax val="1"/>
          <dgm:bulletEnabled val="1"/>
        </dgm:presLayoutVars>
      </dgm:prSet>
      <dgm:spPr/>
      <dgm:t>
        <a:bodyPr/>
        <a:lstStyle/>
        <a:p>
          <a:endParaRPr lang="en-US"/>
        </a:p>
      </dgm:t>
    </dgm:pt>
  </dgm:ptLst>
  <dgm:cxnLst>
    <dgm:cxn modelId="{1F09572C-E285-48CF-BCCF-D97D977A1D96}" type="presOf" srcId="{6A6F3989-E9C5-4CEB-A55C-2C4018FB3231}" destId="{22B624E7-52FD-42AE-9C3A-EA011AFB26F6}" srcOrd="1" destOrd="0" presId="urn:microsoft.com/office/officeart/2005/8/layout/pyramid1"/>
    <dgm:cxn modelId="{B8F2CD64-B565-409A-8A57-A173E42B4A6B}" srcId="{13AEBF27-50DC-491B-8929-395CD8121F0A}" destId="{DE15BCAD-C01C-450E-9607-D432F5AF167D}" srcOrd="3" destOrd="0" parTransId="{AFFAD505-FE61-44F9-A5AC-EA204A25AD72}" sibTransId="{5565E820-5EAD-49FE-B0CD-6053EA85C962}"/>
    <dgm:cxn modelId="{1127C8D4-AE3A-4706-BB7B-2FA4588236B8}" type="presOf" srcId="{13AEBF27-50DC-491B-8929-395CD8121F0A}" destId="{C22337DE-17BE-4327-A4A4-117E247001D2}" srcOrd="0" destOrd="0" presId="urn:microsoft.com/office/officeart/2005/8/layout/pyramid1"/>
    <dgm:cxn modelId="{3A24FD91-01DA-432C-A876-A90B4229DAE9}" type="presOf" srcId="{8A817CC5-0FEE-44C7-B3EF-2055647A781A}" destId="{D5A9FF5B-A537-4474-A3C3-ECC13CE9DE32}" srcOrd="0" destOrd="0" presId="urn:microsoft.com/office/officeart/2005/8/layout/pyramid1"/>
    <dgm:cxn modelId="{27B26B50-5E28-4ECE-BB4D-4CA6A9F63380}" srcId="{13AEBF27-50DC-491B-8929-395CD8121F0A}" destId="{8A817CC5-0FEE-44C7-B3EF-2055647A781A}" srcOrd="0" destOrd="0" parTransId="{4DF4F6D1-B1E5-4939-8F21-0BE3CD6F9B60}" sibTransId="{D989D22F-7024-4719-A44F-C2F07787D483}"/>
    <dgm:cxn modelId="{CF59D38B-A080-4C6C-B939-7E518451B66E}" srcId="{13AEBF27-50DC-491B-8929-395CD8121F0A}" destId="{D377995D-7E0A-492C-A612-7B215C68D50A}" srcOrd="4" destOrd="0" parTransId="{D81EB7E8-ED35-411C-8A45-D81E52C59E01}" sibTransId="{7B493190-2D71-4BF6-B610-D1FBFBA70582}"/>
    <dgm:cxn modelId="{52191DC2-A83F-4B20-8AD1-CA8D67D115EE}" type="presOf" srcId="{D377995D-7E0A-492C-A612-7B215C68D50A}" destId="{F45895FB-8665-4D45-AA5B-35079AADBA2D}" srcOrd="1" destOrd="0" presId="urn:microsoft.com/office/officeart/2005/8/layout/pyramid1"/>
    <dgm:cxn modelId="{7E234A7C-6933-4E45-8E64-2294F7AA8E1B}" type="presOf" srcId="{D377995D-7E0A-492C-A612-7B215C68D50A}" destId="{B60CB2B9-72FB-41F8-AD2F-4045866CE02E}" srcOrd="0" destOrd="0" presId="urn:microsoft.com/office/officeart/2005/8/layout/pyramid1"/>
    <dgm:cxn modelId="{F9F0EA5D-DBB3-4202-B7C5-3AA4853C04EB}" type="presOf" srcId="{DE15BCAD-C01C-450E-9607-D432F5AF167D}" destId="{C08CBE88-11B8-4FB6-AB61-64EC960409FA}" srcOrd="0" destOrd="0" presId="urn:microsoft.com/office/officeart/2005/8/layout/pyramid1"/>
    <dgm:cxn modelId="{9FE54FE8-E2FD-45E9-9A13-CD834ADE5512}" type="presOf" srcId="{581C5144-738D-4BB0-8A1C-658778CA709D}" destId="{4EE71D55-9C29-4A3C-B107-061D0ED3A750}" srcOrd="1" destOrd="0" presId="urn:microsoft.com/office/officeart/2005/8/layout/pyramid1"/>
    <dgm:cxn modelId="{4E7A0CB7-3EF7-447C-A222-EE7751DA3BB9}" type="presOf" srcId="{9CB5F3C4-E057-4F85-9BC8-50E3EE1A777E}" destId="{81FAF0CC-8696-4141-99D9-9689560A5823}" srcOrd="0" destOrd="0" presId="urn:microsoft.com/office/officeart/2005/8/layout/pyramid1"/>
    <dgm:cxn modelId="{4F2353D2-7899-4268-BFE2-3685ABECE88F}" type="presOf" srcId="{6A6F3989-E9C5-4CEB-A55C-2C4018FB3231}" destId="{F6C36DDA-D978-40E9-9C71-DFC07B4B2D28}" srcOrd="0" destOrd="0" presId="urn:microsoft.com/office/officeart/2005/8/layout/pyramid1"/>
    <dgm:cxn modelId="{1DE95B6F-8CDB-4A24-B813-CC38CD63D833}" srcId="{13AEBF27-50DC-491B-8929-395CD8121F0A}" destId="{6A6F3989-E9C5-4CEB-A55C-2C4018FB3231}" srcOrd="1" destOrd="0" parTransId="{E84402A9-8746-446E-82A6-9F8B9F33C8E0}" sibTransId="{1942849E-4541-41AC-84B3-2BBA84F2572D}"/>
    <dgm:cxn modelId="{E289147D-F446-4709-A7F0-E16A4E606D78}" srcId="{13AEBF27-50DC-491B-8929-395CD8121F0A}" destId="{9CB5F3C4-E057-4F85-9BC8-50E3EE1A777E}" srcOrd="5" destOrd="0" parTransId="{2BD6AB31-C80F-456E-A6D8-29D94A23FCC1}" sibTransId="{1A2FD37B-2127-4C4E-9D25-2714A380F0DB}"/>
    <dgm:cxn modelId="{2951929A-124C-45FA-83C8-C487FC385FD0}" srcId="{13AEBF27-50DC-491B-8929-395CD8121F0A}" destId="{581C5144-738D-4BB0-8A1C-658778CA709D}" srcOrd="2" destOrd="0" parTransId="{527B6296-6E1C-4B0C-83DD-8D0AA6AD7CC8}" sibTransId="{497C3C2E-60CC-4C9D-B089-73C1EBFBDCDD}"/>
    <dgm:cxn modelId="{D3CCDB07-C25E-4EAB-907E-62B8DF98B6FD}" type="presOf" srcId="{9CB5F3C4-E057-4F85-9BC8-50E3EE1A777E}" destId="{EC97567B-8BD0-4671-999D-6D9040F445CA}" srcOrd="1" destOrd="0" presId="urn:microsoft.com/office/officeart/2005/8/layout/pyramid1"/>
    <dgm:cxn modelId="{0A723A20-FB73-466D-B1E0-5E6E81DC49E4}" type="presOf" srcId="{581C5144-738D-4BB0-8A1C-658778CA709D}" destId="{B437FDDA-289E-4A58-B1E8-ACC0BEC4AED0}" srcOrd="0" destOrd="0" presId="urn:microsoft.com/office/officeart/2005/8/layout/pyramid1"/>
    <dgm:cxn modelId="{F5CB24E0-ADEA-4475-94D4-877EFDA51209}" type="presOf" srcId="{8A817CC5-0FEE-44C7-B3EF-2055647A781A}" destId="{32F62F47-1231-4CF8-B814-0399FB323444}" srcOrd="1" destOrd="0" presId="urn:microsoft.com/office/officeart/2005/8/layout/pyramid1"/>
    <dgm:cxn modelId="{C30F7DC8-A9B5-481F-960E-39A316DA32A2}" type="presOf" srcId="{DE15BCAD-C01C-450E-9607-D432F5AF167D}" destId="{0D486941-A8B8-47AD-8560-B64B74B5E0F9}" srcOrd="1" destOrd="0" presId="urn:microsoft.com/office/officeart/2005/8/layout/pyramid1"/>
    <dgm:cxn modelId="{824D9AC0-11D0-4517-961F-A7E02E79A5B3}" type="presParOf" srcId="{C22337DE-17BE-4327-A4A4-117E247001D2}" destId="{31851992-FDA2-4804-AEE9-7663E0219F0D}" srcOrd="0" destOrd="0" presId="urn:microsoft.com/office/officeart/2005/8/layout/pyramid1"/>
    <dgm:cxn modelId="{00FB2DF1-1E13-4160-930E-A3EDCE3EA9A3}" type="presParOf" srcId="{31851992-FDA2-4804-AEE9-7663E0219F0D}" destId="{D5A9FF5B-A537-4474-A3C3-ECC13CE9DE32}" srcOrd="0" destOrd="0" presId="urn:microsoft.com/office/officeart/2005/8/layout/pyramid1"/>
    <dgm:cxn modelId="{7EE10F88-514E-4F29-A1CD-7BA896757D4D}" type="presParOf" srcId="{31851992-FDA2-4804-AEE9-7663E0219F0D}" destId="{32F62F47-1231-4CF8-B814-0399FB323444}" srcOrd="1" destOrd="0" presId="urn:microsoft.com/office/officeart/2005/8/layout/pyramid1"/>
    <dgm:cxn modelId="{60CD6A87-3793-425B-B5F1-9E3D380EFF2A}" type="presParOf" srcId="{C22337DE-17BE-4327-A4A4-117E247001D2}" destId="{D1552BE8-16BB-4499-9339-DFD40783C58A}" srcOrd="1" destOrd="0" presId="urn:microsoft.com/office/officeart/2005/8/layout/pyramid1"/>
    <dgm:cxn modelId="{A2A315FD-112D-40D3-AB4B-563EB1DDC72A}" type="presParOf" srcId="{D1552BE8-16BB-4499-9339-DFD40783C58A}" destId="{F6C36DDA-D978-40E9-9C71-DFC07B4B2D28}" srcOrd="0" destOrd="0" presId="urn:microsoft.com/office/officeart/2005/8/layout/pyramid1"/>
    <dgm:cxn modelId="{9830A5BA-2F7E-4E11-B091-4D77E025476B}" type="presParOf" srcId="{D1552BE8-16BB-4499-9339-DFD40783C58A}" destId="{22B624E7-52FD-42AE-9C3A-EA011AFB26F6}" srcOrd="1" destOrd="0" presId="urn:microsoft.com/office/officeart/2005/8/layout/pyramid1"/>
    <dgm:cxn modelId="{28C6218A-5FEE-4F31-97AD-20AFB6E5EADB}" type="presParOf" srcId="{C22337DE-17BE-4327-A4A4-117E247001D2}" destId="{8610BE74-17CE-44E4-B8BB-EA07341B3FC2}" srcOrd="2" destOrd="0" presId="urn:microsoft.com/office/officeart/2005/8/layout/pyramid1"/>
    <dgm:cxn modelId="{F9CDA0AB-BB6B-4824-B76D-8275392EFDB4}" type="presParOf" srcId="{8610BE74-17CE-44E4-B8BB-EA07341B3FC2}" destId="{B437FDDA-289E-4A58-B1E8-ACC0BEC4AED0}" srcOrd="0" destOrd="0" presId="urn:microsoft.com/office/officeart/2005/8/layout/pyramid1"/>
    <dgm:cxn modelId="{28BB1536-5F85-4F30-882C-BF02C1710996}" type="presParOf" srcId="{8610BE74-17CE-44E4-B8BB-EA07341B3FC2}" destId="{4EE71D55-9C29-4A3C-B107-061D0ED3A750}" srcOrd="1" destOrd="0" presId="urn:microsoft.com/office/officeart/2005/8/layout/pyramid1"/>
    <dgm:cxn modelId="{272855EE-FE69-48F8-B494-E39C6E25D5CD}" type="presParOf" srcId="{C22337DE-17BE-4327-A4A4-117E247001D2}" destId="{F1049AB3-1CC2-47B9-AE0E-7A4B932C9FCD}" srcOrd="3" destOrd="0" presId="urn:microsoft.com/office/officeart/2005/8/layout/pyramid1"/>
    <dgm:cxn modelId="{11BDDFF4-684A-4700-9E4E-3F3129BE5D4B}" type="presParOf" srcId="{F1049AB3-1CC2-47B9-AE0E-7A4B932C9FCD}" destId="{C08CBE88-11B8-4FB6-AB61-64EC960409FA}" srcOrd="0" destOrd="0" presId="urn:microsoft.com/office/officeart/2005/8/layout/pyramid1"/>
    <dgm:cxn modelId="{42A9D8E4-597E-476E-82E7-27C6CC3FB1A8}" type="presParOf" srcId="{F1049AB3-1CC2-47B9-AE0E-7A4B932C9FCD}" destId="{0D486941-A8B8-47AD-8560-B64B74B5E0F9}" srcOrd="1" destOrd="0" presId="urn:microsoft.com/office/officeart/2005/8/layout/pyramid1"/>
    <dgm:cxn modelId="{61029600-9034-4616-B259-DC82984F868E}" type="presParOf" srcId="{C22337DE-17BE-4327-A4A4-117E247001D2}" destId="{7D6F2883-A65F-4937-ACB8-7DC04D58390F}" srcOrd="4" destOrd="0" presId="urn:microsoft.com/office/officeart/2005/8/layout/pyramid1"/>
    <dgm:cxn modelId="{94B20E52-510E-4A75-8D53-2B34B4483F91}" type="presParOf" srcId="{7D6F2883-A65F-4937-ACB8-7DC04D58390F}" destId="{B60CB2B9-72FB-41F8-AD2F-4045866CE02E}" srcOrd="0" destOrd="0" presId="urn:microsoft.com/office/officeart/2005/8/layout/pyramid1"/>
    <dgm:cxn modelId="{3EEB7D96-B2AF-4266-8072-8A14D51069BA}" type="presParOf" srcId="{7D6F2883-A65F-4937-ACB8-7DC04D58390F}" destId="{F45895FB-8665-4D45-AA5B-35079AADBA2D}" srcOrd="1" destOrd="0" presId="urn:microsoft.com/office/officeart/2005/8/layout/pyramid1"/>
    <dgm:cxn modelId="{E568E347-3554-4D1F-99A5-79B0EE7A6F02}" type="presParOf" srcId="{C22337DE-17BE-4327-A4A4-117E247001D2}" destId="{CE604A00-3D2D-40A5-BCD4-C4B32188BF04}" srcOrd="5" destOrd="0" presId="urn:microsoft.com/office/officeart/2005/8/layout/pyramid1"/>
    <dgm:cxn modelId="{DC3A2DD4-0D6F-43AF-B927-2F665AB6A85A}" type="presParOf" srcId="{CE604A00-3D2D-40A5-BCD4-C4B32188BF04}" destId="{81FAF0CC-8696-4141-99D9-9689560A5823}" srcOrd="0" destOrd="0" presId="urn:microsoft.com/office/officeart/2005/8/layout/pyramid1"/>
    <dgm:cxn modelId="{F4C35AA0-2112-490E-BE54-F432A6D507E9}" type="presParOf" srcId="{CE604A00-3D2D-40A5-BCD4-C4B32188BF04}" destId="{EC97567B-8BD0-4671-999D-6D9040F445C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9FF5B-A537-4474-A3C3-ECC13CE9DE32}">
      <dsp:nvSpPr>
        <dsp:cNvPr id="0" name=""/>
        <dsp:cNvSpPr/>
      </dsp:nvSpPr>
      <dsp:spPr>
        <a:xfrm>
          <a:off x="3651250" y="0"/>
          <a:ext cx="1460500" cy="859366"/>
        </a:xfrm>
        <a:prstGeom prst="trapezoid">
          <a:avLst>
            <a:gd name="adj" fmla="val 849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Evaluation</a:t>
          </a:r>
          <a:endParaRPr lang="en-US" sz="2300" kern="1200" dirty="0"/>
        </a:p>
      </dsp:txBody>
      <dsp:txXfrm>
        <a:off x="3651250" y="0"/>
        <a:ext cx="1460500" cy="859366"/>
      </dsp:txXfrm>
    </dsp:sp>
    <dsp:sp modelId="{F6C36DDA-D978-40E9-9C71-DFC07B4B2D28}">
      <dsp:nvSpPr>
        <dsp:cNvPr id="0" name=""/>
        <dsp:cNvSpPr/>
      </dsp:nvSpPr>
      <dsp:spPr>
        <a:xfrm>
          <a:off x="2921000" y="859366"/>
          <a:ext cx="2921000" cy="859366"/>
        </a:xfrm>
        <a:prstGeom prst="trapezoid">
          <a:avLst>
            <a:gd name="adj" fmla="val 849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Synthesis</a:t>
          </a:r>
          <a:endParaRPr lang="en-US" sz="2300" kern="1200" dirty="0"/>
        </a:p>
      </dsp:txBody>
      <dsp:txXfrm>
        <a:off x="3432175" y="859366"/>
        <a:ext cx="1898650" cy="859366"/>
      </dsp:txXfrm>
    </dsp:sp>
    <dsp:sp modelId="{B437FDDA-289E-4A58-B1E8-ACC0BEC4AED0}">
      <dsp:nvSpPr>
        <dsp:cNvPr id="0" name=""/>
        <dsp:cNvSpPr/>
      </dsp:nvSpPr>
      <dsp:spPr>
        <a:xfrm>
          <a:off x="2190750" y="1718733"/>
          <a:ext cx="4381500" cy="859366"/>
        </a:xfrm>
        <a:prstGeom prst="trapezoid">
          <a:avLst>
            <a:gd name="adj" fmla="val 849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Analysis</a:t>
          </a:r>
          <a:endParaRPr lang="en-US" sz="2300" kern="1200" dirty="0"/>
        </a:p>
      </dsp:txBody>
      <dsp:txXfrm>
        <a:off x="2957512" y="1718733"/>
        <a:ext cx="2847975" cy="859366"/>
      </dsp:txXfrm>
    </dsp:sp>
    <dsp:sp modelId="{C08CBE88-11B8-4FB6-AB61-64EC960409FA}">
      <dsp:nvSpPr>
        <dsp:cNvPr id="0" name=""/>
        <dsp:cNvSpPr/>
      </dsp:nvSpPr>
      <dsp:spPr>
        <a:xfrm>
          <a:off x="1460500" y="2578100"/>
          <a:ext cx="5842000" cy="859366"/>
        </a:xfrm>
        <a:prstGeom prst="trapezoid">
          <a:avLst>
            <a:gd name="adj" fmla="val 849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Application</a:t>
          </a:r>
          <a:endParaRPr lang="en-US" sz="2300" kern="1200" dirty="0"/>
        </a:p>
      </dsp:txBody>
      <dsp:txXfrm>
        <a:off x="2482849" y="2578100"/>
        <a:ext cx="3797300" cy="859366"/>
      </dsp:txXfrm>
    </dsp:sp>
    <dsp:sp modelId="{B60CB2B9-72FB-41F8-AD2F-4045866CE02E}">
      <dsp:nvSpPr>
        <dsp:cNvPr id="0" name=""/>
        <dsp:cNvSpPr/>
      </dsp:nvSpPr>
      <dsp:spPr>
        <a:xfrm>
          <a:off x="730250" y="3437466"/>
          <a:ext cx="7302499" cy="859366"/>
        </a:xfrm>
        <a:prstGeom prst="trapezoid">
          <a:avLst>
            <a:gd name="adj" fmla="val 849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Comprehension</a:t>
          </a:r>
          <a:endParaRPr lang="en-US" sz="2300" kern="1200" dirty="0"/>
        </a:p>
      </dsp:txBody>
      <dsp:txXfrm>
        <a:off x="2008187" y="3437466"/>
        <a:ext cx="4746625" cy="859366"/>
      </dsp:txXfrm>
    </dsp:sp>
    <dsp:sp modelId="{81FAF0CC-8696-4141-99D9-9689560A5823}">
      <dsp:nvSpPr>
        <dsp:cNvPr id="0" name=""/>
        <dsp:cNvSpPr/>
      </dsp:nvSpPr>
      <dsp:spPr>
        <a:xfrm>
          <a:off x="0" y="4296833"/>
          <a:ext cx="8763000" cy="859366"/>
        </a:xfrm>
        <a:prstGeom prst="trapezoid">
          <a:avLst>
            <a:gd name="adj" fmla="val 849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Knowledge</a:t>
          </a:r>
          <a:endParaRPr lang="en-US" sz="2300" kern="1200" dirty="0"/>
        </a:p>
      </dsp:txBody>
      <dsp:txXfrm>
        <a:off x="1533524" y="4296833"/>
        <a:ext cx="5695950" cy="8593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928794-510A-4831-95AF-CAA81A685E0B}" type="datetimeFigureOut">
              <a:rPr lang="en-US" smtClean="0"/>
              <a:t>10/2/2013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1291A7-B70B-4242-8A3A-0F6D53026EFB}" type="slidenum">
              <a:rPr lang="en-US" smtClean="0"/>
              <a:t>‹#›</a:t>
            </a:fld>
            <a:endParaRPr lang="en-US"/>
          </a:p>
        </p:txBody>
      </p:sp>
    </p:spTree>
    <p:extLst>
      <p:ext uri="{BB962C8B-B14F-4D97-AF65-F5344CB8AC3E}">
        <p14:creationId xmlns:p14="http://schemas.microsoft.com/office/powerpoint/2010/main" val="2966002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1</a:t>
            </a:fld>
            <a:endParaRPr lang="en-US"/>
          </a:p>
        </p:txBody>
      </p:sp>
    </p:spTree>
    <p:extLst>
      <p:ext uri="{BB962C8B-B14F-4D97-AF65-F5344CB8AC3E}">
        <p14:creationId xmlns:p14="http://schemas.microsoft.com/office/powerpoint/2010/main" val="2964979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10</a:t>
            </a:fld>
            <a:endParaRPr lang="en-US"/>
          </a:p>
        </p:txBody>
      </p:sp>
    </p:spTree>
    <p:extLst>
      <p:ext uri="{BB962C8B-B14F-4D97-AF65-F5344CB8AC3E}">
        <p14:creationId xmlns:p14="http://schemas.microsoft.com/office/powerpoint/2010/main" val="4253426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11</a:t>
            </a:fld>
            <a:endParaRPr lang="en-US"/>
          </a:p>
        </p:txBody>
      </p:sp>
    </p:spTree>
    <p:extLst>
      <p:ext uri="{BB962C8B-B14F-4D97-AF65-F5344CB8AC3E}">
        <p14:creationId xmlns:p14="http://schemas.microsoft.com/office/powerpoint/2010/main" val="558353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12</a:t>
            </a:fld>
            <a:endParaRPr lang="en-US"/>
          </a:p>
        </p:txBody>
      </p:sp>
    </p:spTree>
    <p:extLst>
      <p:ext uri="{BB962C8B-B14F-4D97-AF65-F5344CB8AC3E}">
        <p14:creationId xmlns:p14="http://schemas.microsoft.com/office/powerpoint/2010/main" val="2076335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13</a:t>
            </a:fld>
            <a:endParaRPr lang="en-US"/>
          </a:p>
        </p:txBody>
      </p:sp>
    </p:spTree>
    <p:extLst>
      <p:ext uri="{BB962C8B-B14F-4D97-AF65-F5344CB8AC3E}">
        <p14:creationId xmlns:p14="http://schemas.microsoft.com/office/powerpoint/2010/main" val="4213133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14</a:t>
            </a:fld>
            <a:endParaRPr lang="en-US"/>
          </a:p>
        </p:txBody>
      </p:sp>
    </p:spTree>
    <p:extLst>
      <p:ext uri="{BB962C8B-B14F-4D97-AF65-F5344CB8AC3E}">
        <p14:creationId xmlns:p14="http://schemas.microsoft.com/office/powerpoint/2010/main" val="1746697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91291A7-B70B-4242-8A3A-0F6D53026EFB}" type="slidenum">
              <a:rPr lang="en-US" smtClean="0"/>
              <a:t>15</a:t>
            </a:fld>
            <a:endParaRPr lang="en-US"/>
          </a:p>
        </p:txBody>
      </p:sp>
    </p:spTree>
    <p:extLst>
      <p:ext uri="{BB962C8B-B14F-4D97-AF65-F5344CB8AC3E}">
        <p14:creationId xmlns:p14="http://schemas.microsoft.com/office/powerpoint/2010/main" val="2293447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16</a:t>
            </a:fld>
            <a:endParaRPr lang="en-US"/>
          </a:p>
        </p:txBody>
      </p:sp>
    </p:spTree>
    <p:extLst>
      <p:ext uri="{BB962C8B-B14F-4D97-AF65-F5344CB8AC3E}">
        <p14:creationId xmlns:p14="http://schemas.microsoft.com/office/powerpoint/2010/main" val="2971754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17</a:t>
            </a:fld>
            <a:endParaRPr lang="en-US"/>
          </a:p>
        </p:txBody>
      </p:sp>
    </p:spTree>
    <p:extLst>
      <p:ext uri="{BB962C8B-B14F-4D97-AF65-F5344CB8AC3E}">
        <p14:creationId xmlns:p14="http://schemas.microsoft.com/office/powerpoint/2010/main" val="120246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18</a:t>
            </a:fld>
            <a:endParaRPr lang="en-US"/>
          </a:p>
        </p:txBody>
      </p:sp>
    </p:spTree>
    <p:extLst>
      <p:ext uri="{BB962C8B-B14F-4D97-AF65-F5344CB8AC3E}">
        <p14:creationId xmlns:p14="http://schemas.microsoft.com/office/powerpoint/2010/main" val="3740533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19</a:t>
            </a:fld>
            <a:endParaRPr lang="en-US"/>
          </a:p>
        </p:txBody>
      </p:sp>
    </p:spTree>
    <p:extLst>
      <p:ext uri="{BB962C8B-B14F-4D97-AF65-F5344CB8AC3E}">
        <p14:creationId xmlns:p14="http://schemas.microsoft.com/office/powerpoint/2010/main" val="374053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2</a:t>
            </a:fld>
            <a:endParaRPr lang="en-US"/>
          </a:p>
        </p:txBody>
      </p:sp>
    </p:spTree>
    <p:extLst>
      <p:ext uri="{BB962C8B-B14F-4D97-AF65-F5344CB8AC3E}">
        <p14:creationId xmlns:p14="http://schemas.microsoft.com/office/powerpoint/2010/main" val="1289212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20</a:t>
            </a:fld>
            <a:endParaRPr lang="en-US"/>
          </a:p>
        </p:txBody>
      </p:sp>
    </p:spTree>
    <p:extLst>
      <p:ext uri="{BB962C8B-B14F-4D97-AF65-F5344CB8AC3E}">
        <p14:creationId xmlns:p14="http://schemas.microsoft.com/office/powerpoint/2010/main" val="3740533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21</a:t>
            </a:fld>
            <a:endParaRPr lang="en-US"/>
          </a:p>
        </p:txBody>
      </p:sp>
    </p:spTree>
    <p:extLst>
      <p:ext uri="{BB962C8B-B14F-4D97-AF65-F5344CB8AC3E}">
        <p14:creationId xmlns:p14="http://schemas.microsoft.com/office/powerpoint/2010/main" val="1041339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22</a:t>
            </a:fld>
            <a:endParaRPr lang="en-US"/>
          </a:p>
        </p:txBody>
      </p:sp>
    </p:spTree>
    <p:extLst>
      <p:ext uri="{BB962C8B-B14F-4D97-AF65-F5344CB8AC3E}">
        <p14:creationId xmlns:p14="http://schemas.microsoft.com/office/powerpoint/2010/main" val="2384856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23</a:t>
            </a:fld>
            <a:endParaRPr lang="en-US"/>
          </a:p>
        </p:txBody>
      </p:sp>
    </p:spTree>
    <p:extLst>
      <p:ext uri="{BB962C8B-B14F-4D97-AF65-F5344CB8AC3E}">
        <p14:creationId xmlns:p14="http://schemas.microsoft.com/office/powerpoint/2010/main" val="1817120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24</a:t>
            </a:fld>
            <a:endParaRPr lang="en-US"/>
          </a:p>
        </p:txBody>
      </p:sp>
    </p:spTree>
    <p:extLst>
      <p:ext uri="{BB962C8B-B14F-4D97-AF65-F5344CB8AC3E}">
        <p14:creationId xmlns:p14="http://schemas.microsoft.com/office/powerpoint/2010/main" val="2690498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25</a:t>
            </a:fld>
            <a:endParaRPr lang="en-US"/>
          </a:p>
        </p:txBody>
      </p:sp>
    </p:spTree>
    <p:extLst>
      <p:ext uri="{BB962C8B-B14F-4D97-AF65-F5344CB8AC3E}">
        <p14:creationId xmlns:p14="http://schemas.microsoft.com/office/powerpoint/2010/main" val="3612574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26</a:t>
            </a:fld>
            <a:endParaRPr lang="en-US"/>
          </a:p>
        </p:txBody>
      </p:sp>
    </p:spTree>
    <p:extLst>
      <p:ext uri="{BB962C8B-B14F-4D97-AF65-F5344CB8AC3E}">
        <p14:creationId xmlns:p14="http://schemas.microsoft.com/office/powerpoint/2010/main" val="2201790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27</a:t>
            </a:fld>
            <a:endParaRPr lang="en-US"/>
          </a:p>
        </p:txBody>
      </p:sp>
    </p:spTree>
    <p:extLst>
      <p:ext uri="{BB962C8B-B14F-4D97-AF65-F5344CB8AC3E}">
        <p14:creationId xmlns:p14="http://schemas.microsoft.com/office/powerpoint/2010/main" val="3401981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91291A7-B70B-4242-8A3A-0F6D53026EFB}" type="slidenum">
              <a:rPr lang="en-US" smtClean="0"/>
              <a:t>28</a:t>
            </a:fld>
            <a:endParaRPr lang="en-US"/>
          </a:p>
        </p:txBody>
      </p:sp>
    </p:spTree>
    <p:extLst>
      <p:ext uri="{BB962C8B-B14F-4D97-AF65-F5344CB8AC3E}">
        <p14:creationId xmlns:p14="http://schemas.microsoft.com/office/powerpoint/2010/main" val="3324534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29</a:t>
            </a:fld>
            <a:endParaRPr lang="en-US"/>
          </a:p>
        </p:txBody>
      </p:sp>
    </p:spTree>
    <p:extLst>
      <p:ext uri="{BB962C8B-B14F-4D97-AF65-F5344CB8AC3E}">
        <p14:creationId xmlns:p14="http://schemas.microsoft.com/office/powerpoint/2010/main" val="239578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3</a:t>
            </a:fld>
            <a:endParaRPr lang="en-US"/>
          </a:p>
        </p:txBody>
      </p:sp>
    </p:spTree>
    <p:extLst>
      <p:ext uri="{BB962C8B-B14F-4D97-AF65-F5344CB8AC3E}">
        <p14:creationId xmlns:p14="http://schemas.microsoft.com/office/powerpoint/2010/main" val="311049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30</a:t>
            </a:fld>
            <a:endParaRPr lang="en-US"/>
          </a:p>
        </p:txBody>
      </p:sp>
    </p:spTree>
    <p:extLst>
      <p:ext uri="{BB962C8B-B14F-4D97-AF65-F5344CB8AC3E}">
        <p14:creationId xmlns:p14="http://schemas.microsoft.com/office/powerpoint/2010/main" val="1988302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31</a:t>
            </a:fld>
            <a:endParaRPr lang="en-US"/>
          </a:p>
        </p:txBody>
      </p:sp>
    </p:spTree>
    <p:extLst>
      <p:ext uri="{BB962C8B-B14F-4D97-AF65-F5344CB8AC3E}">
        <p14:creationId xmlns:p14="http://schemas.microsoft.com/office/powerpoint/2010/main" val="2647357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32</a:t>
            </a:fld>
            <a:endParaRPr lang="en-US"/>
          </a:p>
        </p:txBody>
      </p:sp>
    </p:spTree>
    <p:extLst>
      <p:ext uri="{BB962C8B-B14F-4D97-AF65-F5344CB8AC3E}">
        <p14:creationId xmlns:p14="http://schemas.microsoft.com/office/powerpoint/2010/main" val="158918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91291A7-B70B-4242-8A3A-0F6D53026EFB}" type="slidenum">
              <a:rPr lang="en-US" smtClean="0"/>
              <a:t>33</a:t>
            </a:fld>
            <a:endParaRPr lang="en-US"/>
          </a:p>
        </p:txBody>
      </p:sp>
    </p:spTree>
    <p:extLst>
      <p:ext uri="{BB962C8B-B14F-4D97-AF65-F5344CB8AC3E}">
        <p14:creationId xmlns:p14="http://schemas.microsoft.com/office/powerpoint/2010/main" val="3346522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34</a:t>
            </a:fld>
            <a:endParaRPr lang="en-US"/>
          </a:p>
        </p:txBody>
      </p:sp>
    </p:spTree>
    <p:extLst>
      <p:ext uri="{BB962C8B-B14F-4D97-AF65-F5344CB8AC3E}">
        <p14:creationId xmlns:p14="http://schemas.microsoft.com/office/powerpoint/2010/main" val="220962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35</a:t>
            </a:fld>
            <a:endParaRPr lang="en-US"/>
          </a:p>
        </p:txBody>
      </p:sp>
    </p:spTree>
    <p:extLst>
      <p:ext uri="{BB962C8B-B14F-4D97-AF65-F5344CB8AC3E}">
        <p14:creationId xmlns:p14="http://schemas.microsoft.com/office/powerpoint/2010/main" val="1234091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36</a:t>
            </a:fld>
            <a:endParaRPr lang="en-US"/>
          </a:p>
        </p:txBody>
      </p:sp>
    </p:spTree>
    <p:extLst>
      <p:ext uri="{BB962C8B-B14F-4D97-AF65-F5344CB8AC3E}">
        <p14:creationId xmlns:p14="http://schemas.microsoft.com/office/powerpoint/2010/main" val="2413887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37</a:t>
            </a:fld>
            <a:endParaRPr lang="en-US"/>
          </a:p>
        </p:txBody>
      </p:sp>
    </p:spTree>
    <p:extLst>
      <p:ext uri="{BB962C8B-B14F-4D97-AF65-F5344CB8AC3E}">
        <p14:creationId xmlns:p14="http://schemas.microsoft.com/office/powerpoint/2010/main" val="2348462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38</a:t>
            </a:fld>
            <a:endParaRPr lang="en-US"/>
          </a:p>
        </p:txBody>
      </p:sp>
    </p:spTree>
    <p:extLst>
      <p:ext uri="{BB962C8B-B14F-4D97-AF65-F5344CB8AC3E}">
        <p14:creationId xmlns:p14="http://schemas.microsoft.com/office/powerpoint/2010/main" val="3717914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39</a:t>
            </a:fld>
            <a:endParaRPr lang="en-US"/>
          </a:p>
        </p:txBody>
      </p:sp>
    </p:spTree>
    <p:extLst>
      <p:ext uri="{BB962C8B-B14F-4D97-AF65-F5344CB8AC3E}">
        <p14:creationId xmlns:p14="http://schemas.microsoft.com/office/powerpoint/2010/main" val="47390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4</a:t>
            </a:fld>
            <a:endParaRPr lang="en-US"/>
          </a:p>
        </p:txBody>
      </p:sp>
    </p:spTree>
    <p:extLst>
      <p:ext uri="{BB962C8B-B14F-4D97-AF65-F5344CB8AC3E}">
        <p14:creationId xmlns:p14="http://schemas.microsoft.com/office/powerpoint/2010/main" val="41182068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40</a:t>
            </a:fld>
            <a:endParaRPr lang="en-US"/>
          </a:p>
        </p:txBody>
      </p:sp>
    </p:spTree>
    <p:extLst>
      <p:ext uri="{BB962C8B-B14F-4D97-AF65-F5344CB8AC3E}">
        <p14:creationId xmlns:p14="http://schemas.microsoft.com/office/powerpoint/2010/main" val="625415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41</a:t>
            </a:fld>
            <a:endParaRPr lang="en-US"/>
          </a:p>
        </p:txBody>
      </p:sp>
    </p:spTree>
    <p:extLst>
      <p:ext uri="{BB962C8B-B14F-4D97-AF65-F5344CB8AC3E}">
        <p14:creationId xmlns:p14="http://schemas.microsoft.com/office/powerpoint/2010/main" val="35026419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42</a:t>
            </a:fld>
            <a:endParaRPr lang="en-US"/>
          </a:p>
        </p:txBody>
      </p:sp>
    </p:spTree>
    <p:extLst>
      <p:ext uri="{BB962C8B-B14F-4D97-AF65-F5344CB8AC3E}">
        <p14:creationId xmlns:p14="http://schemas.microsoft.com/office/powerpoint/2010/main" val="19784877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43</a:t>
            </a:fld>
            <a:endParaRPr lang="en-US"/>
          </a:p>
        </p:txBody>
      </p:sp>
    </p:spTree>
    <p:extLst>
      <p:ext uri="{BB962C8B-B14F-4D97-AF65-F5344CB8AC3E}">
        <p14:creationId xmlns:p14="http://schemas.microsoft.com/office/powerpoint/2010/main" val="924886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44</a:t>
            </a:fld>
            <a:endParaRPr lang="en-US"/>
          </a:p>
        </p:txBody>
      </p:sp>
    </p:spTree>
    <p:extLst>
      <p:ext uri="{BB962C8B-B14F-4D97-AF65-F5344CB8AC3E}">
        <p14:creationId xmlns:p14="http://schemas.microsoft.com/office/powerpoint/2010/main" val="1196887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45</a:t>
            </a:fld>
            <a:endParaRPr lang="en-US"/>
          </a:p>
        </p:txBody>
      </p:sp>
    </p:spTree>
    <p:extLst>
      <p:ext uri="{BB962C8B-B14F-4D97-AF65-F5344CB8AC3E}">
        <p14:creationId xmlns:p14="http://schemas.microsoft.com/office/powerpoint/2010/main" val="2885796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Situation A: </a:t>
            </a:r>
            <a:r>
              <a:rPr lang="en-US" dirty="0" err="1" smtClean="0"/>
              <a:t>Victimology</a:t>
            </a:r>
            <a:r>
              <a:rPr lang="en-US" dirty="0" smtClean="0"/>
              <a:t> - 4</a:t>
            </a:r>
          </a:p>
          <a:p>
            <a:r>
              <a:rPr lang="en-US" dirty="0" smtClean="0"/>
              <a:t>Situation B: Crisis Management - 1</a:t>
            </a:r>
          </a:p>
          <a:p>
            <a:r>
              <a:rPr lang="en-US" dirty="0" smtClean="0"/>
              <a:t>Situation C: Film Theory – 5</a:t>
            </a:r>
          </a:p>
          <a:p>
            <a:r>
              <a:rPr lang="en-US" dirty="0" smtClean="0"/>
              <a:t>Situation D: Psychology of Aging  - 4</a:t>
            </a:r>
          </a:p>
          <a:p>
            <a:r>
              <a:rPr lang="en-US" dirty="0" smtClean="0"/>
              <a:t>Situation E: Freshman English – 2</a:t>
            </a:r>
          </a:p>
          <a:p>
            <a:r>
              <a:rPr lang="en-US" dirty="0" smtClean="0"/>
              <a:t>Situation F: Human Resource</a:t>
            </a:r>
            <a:r>
              <a:rPr lang="en-US" baseline="0" dirty="0" smtClean="0"/>
              <a:t> Management - </a:t>
            </a:r>
            <a:r>
              <a:rPr lang="en-US" baseline="0" dirty="0" smtClean="0"/>
              <a:t>3</a:t>
            </a:r>
            <a:endParaRPr lang="en-US" dirty="0" smtClean="0"/>
          </a:p>
        </p:txBody>
      </p:sp>
      <p:sp>
        <p:nvSpPr>
          <p:cNvPr id="4" name="Slide Number Placeholder 3"/>
          <p:cNvSpPr>
            <a:spLocks noGrp="1"/>
          </p:cNvSpPr>
          <p:nvPr>
            <p:ph type="sldNum" sz="quarter" idx="10"/>
          </p:nvPr>
        </p:nvSpPr>
        <p:spPr/>
        <p:txBody>
          <a:bodyPr/>
          <a:lstStyle/>
          <a:p>
            <a:fld id="{791291A7-B70B-4242-8A3A-0F6D53026EFB}" type="slidenum">
              <a:rPr lang="en-US" smtClean="0"/>
              <a:t>46</a:t>
            </a:fld>
            <a:endParaRPr lang="en-US"/>
          </a:p>
        </p:txBody>
      </p:sp>
    </p:spTree>
    <p:extLst>
      <p:ext uri="{BB962C8B-B14F-4D97-AF65-F5344CB8AC3E}">
        <p14:creationId xmlns:p14="http://schemas.microsoft.com/office/powerpoint/2010/main" val="19682650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91291A7-B70B-4242-8A3A-0F6D53026EFB}" type="slidenum">
              <a:rPr lang="en-US" smtClean="0"/>
              <a:t>47</a:t>
            </a:fld>
            <a:endParaRPr lang="en-US"/>
          </a:p>
        </p:txBody>
      </p:sp>
    </p:spTree>
    <p:extLst>
      <p:ext uri="{BB962C8B-B14F-4D97-AF65-F5344CB8AC3E}">
        <p14:creationId xmlns:p14="http://schemas.microsoft.com/office/powerpoint/2010/main" val="15889095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48</a:t>
            </a:fld>
            <a:endParaRPr lang="en-US"/>
          </a:p>
        </p:txBody>
      </p:sp>
    </p:spTree>
    <p:extLst>
      <p:ext uri="{BB962C8B-B14F-4D97-AF65-F5344CB8AC3E}">
        <p14:creationId xmlns:p14="http://schemas.microsoft.com/office/powerpoint/2010/main" val="23911672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49</a:t>
            </a:fld>
            <a:endParaRPr lang="en-US"/>
          </a:p>
        </p:txBody>
      </p:sp>
    </p:spTree>
    <p:extLst>
      <p:ext uri="{BB962C8B-B14F-4D97-AF65-F5344CB8AC3E}">
        <p14:creationId xmlns:p14="http://schemas.microsoft.com/office/powerpoint/2010/main" val="153201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5</a:t>
            </a:fld>
            <a:endParaRPr lang="en-US"/>
          </a:p>
        </p:txBody>
      </p:sp>
    </p:spTree>
    <p:extLst>
      <p:ext uri="{BB962C8B-B14F-4D97-AF65-F5344CB8AC3E}">
        <p14:creationId xmlns:p14="http://schemas.microsoft.com/office/powerpoint/2010/main" val="12858767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50</a:t>
            </a:fld>
            <a:endParaRPr lang="en-US"/>
          </a:p>
        </p:txBody>
      </p:sp>
    </p:spTree>
    <p:extLst>
      <p:ext uri="{BB962C8B-B14F-4D97-AF65-F5344CB8AC3E}">
        <p14:creationId xmlns:p14="http://schemas.microsoft.com/office/powerpoint/2010/main" val="12441676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51</a:t>
            </a:fld>
            <a:endParaRPr lang="en-US"/>
          </a:p>
        </p:txBody>
      </p:sp>
    </p:spTree>
    <p:extLst>
      <p:ext uri="{BB962C8B-B14F-4D97-AF65-F5344CB8AC3E}">
        <p14:creationId xmlns:p14="http://schemas.microsoft.com/office/powerpoint/2010/main" val="15320101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52</a:t>
            </a:fld>
            <a:endParaRPr lang="en-US"/>
          </a:p>
        </p:txBody>
      </p:sp>
    </p:spTree>
    <p:extLst>
      <p:ext uri="{BB962C8B-B14F-4D97-AF65-F5344CB8AC3E}">
        <p14:creationId xmlns:p14="http://schemas.microsoft.com/office/powerpoint/2010/main" val="145650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6</a:t>
            </a:fld>
            <a:endParaRPr lang="en-US"/>
          </a:p>
        </p:txBody>
      </p:sp>
    </p:spTree>
    <p:extLst>
      <p:ext uri="{BB962C8B-B14F-4D97-AF65-F5344CB8AC3E}">
        <p14:creationId xmlns:p14="http://schemas.microsoft.com/office/powerpoint/2010/main" val="2229530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7</a:t>
            </a:fld>
            <a:endParaRPr lang="en-US"/>
          </a:p>
        </p:txBody>
      </p:sp>
    </p:spTree>
    <p:extLst>
      <p:ext uri="{BB962C8B-B14F-4D97-AF65-F5344CB8AC3E}">
        <p14:creationId xmlns:p14="http://schemas.microsoft.com/office/powerpoint/2010/main" val="3741367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
Poll Title: Working with faculty to compose learning objectives can often be...
http://www.polleverywhere.com/free_text_polls/pwFGZ0ijeMrbUZt</a:t>
            </a:r>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8</a:t>
            </a:fld>
            <a:endParaRPr lang="en-US"/>
          </a:p>
        </p:txBody>
      </p:sp>
    </p:spTree>
    <p:extLst>
      <p:ext uri="{BB962C8B-B14F-4D97-AF65-F5344CB8AC3E}">
        <p14:creationId xmlns:p14="http://schemas.microsoft.com/office/powerpoint/2010/main" val="825965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91A7-B70B-4242-8A3A-0F6D53026EFB}" type="slidenum">
              <a:rPr lang="en-US" smtClean="0"/>
              <a:t>9</a:t>
            </a:fld>
            <a:endParaRPr lang="en-US"/>
          </a:p>
        </p:txBody>
      </p:sp>
    </p:spTree>
    <p:extLst>
      <p:ext uri="{BB962C8B-B14F-4D97-AF65-F5344CB8AC3E}">
        <p14:creationId xmlns:p14="http://schemas.microsoft.com/office/powerpoint/2010/main" val="426857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D5CE22-C871-4563-A112-9DB1F2242EB7}"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2B573-7504-44FE-BF26-BFDFCCAFCDA2}" type="slidenum">
              <a:rPr lang="en-US" smtClean="0"/>
              <a:t>‹#›</a:t>
            </a:fld>
            <a:endParaRPr lang="en-US"/>
          </a:p>
        </p:txBody>
      </p:sp>
    </p:spTree>
    <p:extLst>
      <p:ext uri="{BB962C8B-B14F-4D97-AF65-F5344CB8AC3E}">
        <p14:creationId xmlns:p14="http://schemas.microsoft.com/office/powerpoint/2010/main" val="2913268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5CE22-C871-4563-A112-9DB1F2242EB7}"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2B573-7504-44FE-BF26-BFDFCCAFCDA2}" type="slidenum">
              <a:rPr lang="en-US" smtClean="0"/>
              <a:t>‹#›</a:t>
            </a:fld>
            <a:endParaRPr lang="en-US"/>
          </a:p>
        </p:txBody>
      </p:sp>
    </p:spTree>
    <p:extLst>
      <p:ext uri="{BB962C8B-B14F-4D97-AF65-F5344CB8AC3E}">
        <p14:creationId xmlns:p14="http://schemas.microsoft.com/office/powerpoint/2010/main" val="315241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5CE22-C871-4563-A112-9DB1F2242EB7}"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2B573-7504-44FE-BF26-BFDFCCAFCDA2}" type="slidenum">
              <a:rPr lang="en-US" smtClean="0"/>
              <a:t>‹#›</a:t>
            </a:fld>
            <a:endParaRPr lang="en-US"/>
          </a:p>
        </p:txBody>
      </p:sp>
    </p:spTree>
    <p:extLst>
      <p:ext uri="{BB962C8B-B14F-4D97-AF65-F5344CB8AC3E}">
        <p14:creationId xmlns:p14="http://schemas.microsoft.com/office/powerpoint/2010/main" val="111630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5CE22-C871-4563-A112-9DB1F2242EB7}"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2B573-7504-44FE-BF26-BFDFCCAFCDA2}" type="slidenum">
              <a:rPr lang="en-US" smtClean="0"/>
              <a:t>‹#›</a:t>
            </a:fld>
            <a:endParaRPr lang="en-US"/>
          </a:p>
        </p:txBody>
      </p:sp>
    </p:spTree>
    <p:extLst>
      <p:ext uri="{BB962C8B-B14F-4D97-AF65-F5344CB8AC3E}">
        <p14:creationId xmlns:p14="http://schemas.microsoft.com/office/powerpoint/2010/main" val="39300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5CE22-C871-4563-A112-9DB1F2242EB7}"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2B573-7504-44FE-BF26-BFDFCCAFCDA2}" type="slidenum">
              <a:rPr lang="en-US" smtClean="0"/>
              <a:t>‹#›</a:t>
            </a:fld>
            <a:endParaRPr lang="en-US"/>
          </a:p>
        </p:txBody>
      </p:sp>
    </p:spTree>
    <p:extLst>
      <p:ext uri="{BB962C8B-B14F-4D97-AF65-F5344CB8AC3E}">
        <p14:creationId xmlns:p14="http://schemas.microsoft.com/office/powerpoint/2010/main" val="100158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D5CE22-C871-4563-A112-9DB1F2242EB7}" type="datetimeFigureOut">
              <a:rPr lang="en-US" smtClean="0"/>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2B573-7504-44FE-BF26-BFDFCCAFCDA2}" type="slidenum">
              <a:rPr lang="en-US" smtClean="0"/>
              <a:t>‹#›</a:t>
            </a:fld>
            <a:endParaRPr lang="en-US"/>
          </a:p>
        </p:txBody>
      </p:sp>
    </p:spTree>
    <p:extLst>
      <p:ext uri="{BB962C8B-B14F-4D97-AF65-F5344CB8AC3E}">
        <p14:creationId xmlns:p14="http://schemas.microsoft.com/office/powerpoint/2010/main" val="366131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D5CE22-C871-4563-A112-9DB1F2242EB7}" type="datetimeFigureOut">
              <a:rPr lang="en-US" smtClean="0"/>
              <a:t>10/2/2013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2B573-7504-44FE-BF26-BFDFCCAFCDA2}" type="slidenum">
              <a:rPr lang="en-US" smtClean="0"/>
              <a:t>‹#›</a:t>
            </a:fld>
            <a:endParaRPr lang="en-US"/>
          </a:p>
        </p:txBody>
      </p:sp>
    </p:spTree>
    <p:extLst>
      <p:ext uri="{BB962C8B-B14F-4D97-AF65-F5344CB8AC3E}">
        <p14:creationId xmlns:p14="http://schemas.microsoft.com/office/powerpoint/2010/main" val="377611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D5CE22-C871-4563-A112-9DB1F2242EB7}" type="datetimeFigureOut">
              <a:rPr lang="en-US" smtClean="0"/>
              <a:t>10/2/2013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2B573-7504-44FE-BF26-BFDFCCAFCDA2}" type="slidenum">
              <a:rPr lang="en-US" smtClean="0"/>
              <a:t>‹#›</a:t>
            </a:fld>
            <a:endParaRPr lang="en-US"/>
          </a:p>
        </p:txBody>
      </p:sp>
    </p:spTree>
    <p:extLst>
      <p:ext uri="{BB962C8B-B14F-4D97-AF65-F5344CB8AC3E}">
        <p14:creationId xmlns:p14="http://schemas.microsoft.com/office/powerpoint/2010/main" val="186289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5CE22-C871-4563-A112-9DB1F2242EB7}" type="datetimeFigureOut">
              <a:rPr lang="en-US" smtClean="0"/>
              <a:t>10/2/2013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2B573-7504-44FE-BF26-BFDFCCAFCDA2}" type="slidenum">
              <a:rPr lang="en-US" smtClean="0"/>
              <a:t>‹#›</a:t>
            </a:fld>
            <a:endParaRPr lang="en-US"/>
          </a:p>
        </p:txBody>
      </p:sp>
    </p:spTree>
    <p:extLst>
      <p:ext uri="{BB962C8B-B14F-4D97-AF65-F5344CB8AC3E}">
        <p14:creationId xmlns:p14="http://schemas.microsoft.com/office/powerpoint/2010/main" val="272627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5CE22-C871-4563-A112-9DB1F2242EB7}" type="datetimeFigureOut">
              <a:rPr lang="en-US" smtClean="0"/>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2B573-7504-44FE-BF26-BFDFCCAFCDA2}" type="slidenum">
              <a:rPr lang="en-US" smtClean="0"/>
              <a:t>‹#›</a:t>
            </a:fld>
            <a:endParaRPr lang="en-US"/>
          </a:p>
        </p:txBody>
      </p:sp>
    </p:spTree>
    <p:extLst>
      <p:ext uri="{BB962C8B-B14F-4D97-AF65-F5344CB8AC3E}">
        <p14:creationId xmlns:p14="http://schemas.microsoft.com/office/powerpoint/2010/main" val="244152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5CE22-C871-4563-A112-9DB1F2242EB7}" type="datetimeFigureOut">
              <a:rPr lang="en-US" smtClean="0"/>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2B573-7504-44FE-BF26-BFDFCCAFCDA2}" type="slidenum">
              <a:rPr lang="en-US" smtClean="0"/>
              <a:t>‹#›</a:t>
            </a:fld>
            <a:endParaRPr lang="en-US"/>
          </a:p>
        </p:txBody>
      </p:sp>
    </p:spTree>
    <p:extLst>
      <p:ext uri="{BB962C8B-B14F-4D97-AF65-F5344CB8AC3E}">
        <p14:creationId xmlns:p14="http://schemas.microsoft.com/office/powerpoint/2010/main" val="3712976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80000"/>
                <a:lumOff val="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5CE22-C871-4563-A112-9DB1F2242EB7}" type="datetimeFigureOut">
              <a:rPr lang="en-US" smtClean="0"/>
              <a:t>10/2/2013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2B573-7504-44FE-BF26-BFDFCCAFCDA2}" type="slidenum">
              <a:rPr lang="en-US" smtClean="0"/>
              <a:t>‹#›</a:t>
            </a:fld>
            <a:endParaRPr lang="en-US"/>
          </a:p>
        </p:txBody>
      </p:sp>
    </p:spTree>
    <p:extLst>
      <p:ext uri="{BB962C8B-B14F-4D97-AF65-F5344CB8AC3E}">
        <p14:creationId xmlns:p14="http://schemas.microsoft.com/office/powerpoint/2010/main" val="406887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sz="4000" dirty="0" smtClean="0"/>
              <a:t>Beyond Understanding:</a:t>
            </a:r>
            <a:br>
              <a:rPr lang="en-US" sz="4000" dirty="0" smtClean="0"/>
            </a:br>
            <a:r>
              <a:rPr lang="en-US" sz="2400" dirty="0" smtClean="0"/>
              <a:t>Working with Faculty to Compose Exemplary Objectives</a:t>
            </a:r>
            <a:endParaRPr lang="en-US" sz="2400" dirty="0"/>
          </a:p>
        </p:txBody>
      </p:sp>
      <p:sp>
        <p:nvSpPr>
          <p:cNvPr id="3" name="Subtitle 2"/>
          <p:cNvSpPr>
            <a:spLocks noGrp="1"/>
          </p:cNvSpPr>
          <p:nvPr>
            <p:ph type="subTitle" idx="1"/>
          </p:nvPr>
        </p:nvSpPr>
        <p:spPr/>
        <p:txBody>
          <a:bodyPr>
            <a:normAutofit/>
          </a:bodyPr>
          <a:lstStyle/>
          <a:p>
            <a:r>
              <a:rPr lang="en-US" sz="2400" dirty="0" smtClean="0"/>
              <a:t>Matthew Acevedo, M.A.</a:t>
            </a:r>
            <a:br>
              <a:rPr lang="en-US" sz="2400" dirty="0" smtClean="0"/>
            </a:br>
            <a:r>
              <a:rPr lang="en-US" sz="1800" dirty="0" smtClean="0"/>
              <a:t>Florida International University, Miami, FL</a:t>
            </a:r>
          </a:p>
        </p:txBody>
      </p:sp>
    </p:spTree>
    <p:extLst>
      <p:ext uri="{BB962C8B-B14F-4D97-AF65-F5344CB8AC3E}">
        <p14:creationId xmlns:p14="http://schemas.microsoft.com/office/powerpoint/2010/main" val="1187745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9144000" cy="1143000"/>
          </a:xfrm>
        </p:spPr>
        <p:txBody>
          <a:bodyPr/>
          <a:lstStyle/>
          <a:p>
            <a:r>
              <a:rPr lang="en-US" dirty="0" smtClean="0"/>
              <a:t>Why are objectives important?</a:t>
            </a:r>
            <a:endParaRPr lang="en-US" dirty="0"/>
          </a:p>
        </p:txBody>
      </p:sp>
      <p:sp>
        <p:nvSpPr>
          <p:cNvPr id="3" name="TextBox 2"/>
          <p:cNvSpPr txBox="1"/>
          <p:nvPr/>
        </p:nvSpPr>
        <p:spPr>
          <a:xfrm rot="20486077">
            <a:off x="2257405" y="3786136"/>
            <a:ext cx="1371600" cy="523220"/>
          </a:xfrm>
          <a:prstGeom prst="rect">
            <a:avLst/>
          </a:prstGeom>
          <a:noFill/>
        </p:spPr>
        <p:txBody>
          <a:bodyPr wrap="square" rtlCol="0">
            <a:spAutoFit/>
          </a:bodyPr>
          <a:lstStyle/>
          <a:p>
            <a:r>
              <a:rPr lang="en-US" sz="2800" dirty="0" smtClean="0">
                <a:solidFill>
                  <a:schemeClr val="accent2">
                    <a:lumMod val="60000"/>
                    <a:lumOff val="40000"/>
                  </a:schemeClr>
                </a:solidFill>
                <a:latin typeface="Lucida Handwriting" pitchFamily="66" charset="0"/>
              </a:rPr>
              <a:t> good</a:t>
            </a:r>
            <a:endParaRPr lang="en-US" sz="2800" dirty="0">
              <a:solidFill>
                <a:schemeClr val="accent2">
                  <a:lumMod val="60000"/>
                  <a:lumOff val="40000"/>
                </a:schemeClr>
              </a:solidFill>
              <a:latin typeface="Lucida Handwriting" pitchFamily="66" charset="0"/>
            </a:endParaRPr>
          </a:p>
        </p:txBody>
      </p:sp>
      <p:sp>
        <p:nvSpPr>
          <p:cNvPr id="4" name="TextBox 3"/>
          <p:cNvSpPr txBox="1"/>
          <p:nvPr/>
        </p:nvSpPr>
        <p:spPr>
          <a:xfrm rot="20999483">
            <a:off x="2536214" y="3212630"/>
            <a:ext cx="1371600" cy="830997"/>
          </a:xfrm>
          <a:prstGeom prst="rect">
            <a:avLst/>
          </a:prstGeom>
          <a:noFill/>
        </p:spPr>
        <p:txBody>
          <a:bodyPr wrap="square" rtlCol="0">
            <a:spAutoFit/>
          </a:bodyPr>
          <a:lstStyle/>
          <a:p>
            <a:r>
              <a:rPr lang="en-US" sz="4800" dirty="0" smtClean="0">
                <a:solidFill>
                  <a:schemeClr val="accent2">
                    <a:lumMod val="60000"/>
                    <a:lumOff val="40000"/>
                  </a:schemeClr>
                </a:solidFill>
                <a:latin typeface="Lucida Handwriting" pitchFamily="66" charset="0"/>
              </a:rPr>
              <a:t>^</a:t>
            </a:r>
            <a:endParaRPr lang="en-US" dirty="0">
              <a:solidFill>
                <a:schemeClr val="accent2">
                  <a:lumMod val="60000"/>
                  <a:lumOff val="40000"/>
                </a:schemeClr>
              </a:solidFill>
              <a:latin typeface="Lucida Handwriting" pitchFamily="66" charset="0"/>
            </a:endParaRPr>
          </a:p>
        </p:txBody>
      </p:sp>
    </p:spTree>
    <p:extLst>
      <p:ext uri="{BB962C8B-B14F-4D97-AF65-F5344CB8AC3E}">
        <p14:creationId xmlns:p14="http://schemas.microsoft.com/office/powerpoint/2010/main" val="2518843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Being Objective</a:t>
            </a:r>
            <a:endParaRPr lang="en-US" dirty="0"/>
          </a:p>
        </p:txBody>
      </p:sp>
      <p:sp>
        <p:nvSpPr>
          <p:cNvPr id="3" name="Content Placeholder 2"/>
          <p:cNvSpPr>
            <a:spLocks noGrp="1"/>
          </p:cNvSpPr>
          <p:nvPr>
            <p:ph idx="1"/>
          </p:nvPr>
        </p:nvSpPr>
        <p:spPr/>
        <p:txBody>
          <a:bodyPr/>
          <a:lstStyle/>
          <a:p>
            <a:pPr>
              <a:spcAft>
                <a:spcPts val="2400"/>
              </a:spcAft>
            </a:pPr>
            <a:r>
              <a:rPr lang="en-US" dirty="0" smtClean="0"/>
              <a:t>Objectives should give the learner clear expectations of the course/unit.</a:t>
            </a:r>
          </a:p>
          <a:p>
            <a:pPr>
              <a:spcAft>
                <a:spcPts val="2400"/>
              </a:spcAft>
            </a:pPr>
            <a:r>
              <a:rPr lang="en-US" dirty="0"/>
              <a:t>Objectives should inform the selection of instructional </a:t>
            </a:r>
            <a:r>
              <a:rPr lang="en-US" dirty="0" smtClean="0"/>
              <a:t>materials and the instructional strategy.</a:t>
            </a:r>
            <a:endParaRPr lang="en-US" dirty="0"/>
          </a:p>
          <a:p>
            <a:pPr>
              <a:spcAft>
                <a:spcPts val="2400"/>
              </a:spcAft>
            </a:pPr>
            <a:r>
              <a:rPr lang="en-US" dirty="0" smtClean="0"/>
              <a:t>Objectives should mirror the assessment strategy.</a:t>
            </a:r>
          </a:p>
        </p:txBody>
      </p:sp>
    </p:spTree>
    <p:extLst>
      <p:ext uri="{BB962C8B-B14F-4D97-AF65-F5344CB8AC3E}">
        <p14:creationId xmlns:p14="http://schemas.microsoft.com/office/powerpoint/2010/main" val="123155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lgn="ctr">
              <a:buNone/>
            </a:pPr>
            <a:endParaRPr lang="en-US" i="1" dirty="0" smtClean="0"/>
          </a:p>
          <a:p>
            <a:pPr marL="0" indent="0" algn="ctr">
              <a:buNone/>
            </a:pPr>
            <a:endParaRPr lang="en-US" i="1" dirty="0"/>
          </a:p>
          <a:p>
            <a:pPr marL="0" indent="0" algn="ctr">
              <a:buNone/>
            </a:pPr>
            <a:r>
              <a:rPr lang="en-US" i="1" dirty="0" smtClean="0"/>
              <a:t>What happens when we ask our faculty members,  “What are your course objectives?”</a:t>
            </a:r>
          </a:p>
          <a:p>
            <a:pPr marL="0" indent="0" algn="ctr">
              <a:buNone/>
            </a:pPr>
            <a:endParaRPr lang="en-US" dirty="0"/>
          </a:p>
          <a:p>
            <a:pPr marL="0" indent="0" algn="ctr">
              <a:buNone/>
            </a:pPr>
            <a:r>
              <a:rPr lang="en-US" dirty="0" smtClean="0"/>
              <a:t>The following examples come </a:t>
            </a:r>
          </a:p>
          <a:p>
            <a:pPr marL="0" indent="0" algn="ctr">
              <a:buNone/>
            </a:pPr>
            <a:r>
              <a:rPr lang="en-US" dirty="0" smtClean="0"/>
              <a:t>from real university courses.</a:t>
            </a:r>
            <a:endParaRPr lang="en-US" dirty="0"/>
          </a:p>
        </p:txBody>
      </p:sp>
    </p:spTree>
    <p:extLst>
      <p:ext uri="{BB962C8B-B14F-4D97-AF65-F5344CB8AC3E}">
        <p14:creationId xmlns:p14="http://schemas.microsoft.com/office/powerpoint/2010/main" val="4156772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your course objectives?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400" dirty="0" smtClean="0"/>
              <a:t>After successfully completing this course, the student will:</a:t>
            </a:r>
            <a:br>
              <a:rPr lang="en-US" sz="2400" dirty="0" smtClean="0"/>
            </a:br>
            <a:endParaRPr lang="en-US" sz="2400" dirty="0" smtClean="0"/>
          </a:p>
          <a:p>
            <a:r>
              <a:rPr lang="en-US" dirty="0" smtClean="0"/>
              <a:t>Become aware of the operations functions in all businesses.</a:t>
            </a:r>
          </a:p>
          <a:p>
            <a:r>
              <a:rPr lang="en-US" dirty="0" smtClean="0"/>
              <a:t>Become familiar with decision-making tools and methods and apply them appropriately to problems and simulation situations.</a:t>
            </a:r>
          </a:p>
          <a:p>
            <a:r>
              <a:rPr lang="en-US" dirty="0" smtClean="0"/>
              <a:t>Solve real-life problems related to operations management.</a:t>
            </a:r>
          </a:p>
          <a:p>
            <a:endParaRPr lang="en-US" dirty="0"/>
          </a:p>
        </p:txBody>
      </p:sp>
    </p:spTree>
    <p:extLst>
      <p:ext uri="{BB962C8B-B14F-4D97-AF65-F5344CB8AC3E}">
        <p14:creationId xmlns:p14="http://schemas.microsoft.com/office/powerpoint/2010/main" val="169066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What are your course objectives?</a:t>
            </a:r>
            <a:endParaRPr lang="en-US" dirty="0"/>
          </a:p>
        </p:txBody>
      </p:sp>
      <p:sp>
        <p:nvSpPr>
          <p:cNvPr id="3" name="Content Placeholder 2"/>
          <p:cNvSpPr>
            <a:spLocks noGrp="1"/>
          </p:cNvSpPr>
          <p:nvPr>
            <p:ph idx="1"/>
          </p:nvPr>
        </p:nvSpPr>
        <p:spPr>
          <a:xfrm>
            <a:off x="457200" y="1143000"/>
            <a:ext cx="8229600" cy="5562600"/>
          </a:xfrm>
        </p:spPr>
        <p:txBody>
          <a:bodyPr>
            <a:normAutofit fontScale="77500" lnSpcReduction="20000"/>
          </a:bodyPr>
          <a:lstStyle/>
          <a:p>
            <a:pPr marL="0" indent="0">
              <a:buNone/>
            </a:pPr>
            <a:r>
              <a:rPr lang="en-US" sz="2400" dirty="0" smtClean="0"/>
              <a:t>After successfully completing this course, the student will:</a:t>
            </a:r>
            <a:br>
              <a:rPr lang="en-US" sz="2400" dirty="0" smtClean="0"/>
            </a:br>
            <a:endParaRPr lang="en-US" sz="2400" dirty="0" smtClean="0"/>
          </a:p>
          <a:p>
            <a:r>
              <a:rPr lang="en-US" dirty="0" smtClean="0"/>
              <a:t>Have </a:t>
            </a:r>
            <a:r>
              <a:rPr lang="en-US" dirty="0"/>
              <a:t>an understanding of alternative methods used by healers and mediums </a:t>
            </a:r>
            <a:r>
              <a:rPr lang="en-US" dirty="0" smtClean="0"/>
              <a:t>globally.</a:t>
            </a:r>
            <a:endParaRPr lang="en-US" dirty="0"/>
          </a:p>
          <a:p>
            <a:r>
              <a:rPr lang="en-US" dirty="0" smtClean="0"/>
              <a:t>Recognize patterns </a:t>
            </a:r>
            <a:r>
              <a:rPr lang="en-US" dirty="0"/>
              <a:t>of evolutionary change from rituals and practices that may reshape the future while preserving the traditions of aesthetics and cultural values of the </a:t>
            </a:r>
            <a:r>
              <a:rPr lang="en-US" dirty="0" smtClean="0"/>
              <a:t>past.</a:t>
            </a:r>
          </a:p>
          <a:p>
            <a:r>
              <a:rPr lang="en-US" dirty="0" smtClean="0"/>
              <a:t>Be able to </a:t>
            </a:r>
            <a:r>
              <a:rPr lang="en-US" dirty="0"/>
              <a:t>demonstrate knowledge of the cultural and cross-cultural dynamics involved in these alternative methods of </a:t>
            </a:r>
            <a:r>
              <a:rPr lang="en-US" dirty="0" smtClean="0"/>
              <a:t>healing.</a:t>
            </a:r>
            <a:endParaRPr lang="en-US" dirty="0"/>
          </a:p>
          <a:p>
            <a:r>
              <a:rPr lang="en-US" dirty="0" smtClean="0"/>
              <a:t>Gain </a:t>
            </a:r>
            <a:r>
              <a:rPr lang="en-US" dirty="0"/>
              <a:t>an appreciation for the diversity of life on Earth as well as an acceptance of various ways used to heal the maladies of the body from a global </a:t>
            </a:r>
            <a:r>
              <a:rPr lang="en-US" dirty="0" smtClean="0"/>
              <a:t>viewpoint.</a:t>
            </a:r>
            <a:endParaRPr lang="en-US" dirty="0"/>
          </a:p>
          <a:p>
            <a:r>
              <a:rPr lang="en-US" dirty="0" smtClean="0"/>
              <a:t>Complete a research assignment (a </a:t>
            </a:r>
            <a:r>
              <a:rPr lang="en-US" dirty="0"/>
              <a:t>PPT,  media or paper presentation) that involves active contact with global forms of healing as a </a:t>
            </a:r>
            <a:r>
              <a:rPr lang="en-US" dirty="0" smtClean="0"/>
              <a:t>methodology.</a:t>
            </a:r>
            <a:endParaRPr lang="en-US" dirty="0"/>
          </a:p>
          <a:p>
            <a:endParaRPr lang="en-US" dirty="0"/>
          </a:p>
        </p:txBody>
      </p:sp>
    </p:spTree>
    <p:extLst>
      <p:ext uri="{BB962C8B-B14F-4D97-AF65-F5344CB8AC3E}">
        <p14:creationId xmlns:p14="http://schemas.microsoft.com/office/powerpoint/2010/main" val="326393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your course objectives?</a:t>
            </a:r>
            <a:endParaRPr lang="en-US" dirty="0"/>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pPr marL="0" indent="0">
              <a:buNone/>
            </a:pPr>
            <a:r>
              <a:rPr lang="en-US" sz="4400" dirty="0" smtClean="0"/>
              <a:t>After successfully completing this course, the student will:</a:t>
            </a:r>
            <a:r>
              <a:rPr lang="en-US" sz="2400" dirty="0" smtClean="0"/>
              <a:t/>
            </a:r>
            <a:br>
              <a:rPr lang="en-US" sz="2400" dirty="0" smtClean="0"/>
            </a:br>
            <a:endParaRPr lang="en-US" sz="2400" dirty="0" smtClean="0"/>
          </a:p>
          <a:p>
            <a:endParaRPr lang="en-US" dirty="0"/>
          </a:p>
          <a:p>
            <a:r>
              <a:rPr lang="en-US" dirty="0"/>
              <a:t>Master Working with Files</a:t>
            </a:r>
          </a:p>
          <a:p>
            <a:r>
              <a:rPr lang="en-US" dirty="0"/>
              <a:t>Master Using Excel to Manage Data and Working with Formulas and Functions</a:t>
            </a:r>
          </a:p>
          <a:p>
            <a:r>
              <a:rPr lang="en-US" dirty="0"/>
              <a:t>Master Developing a Professional-Looking Worksheet and Working with Charts and Graphics</a:t>
            </a:r>
          </a:p>
          <a:p>
            <a:r>
              <a:rPr lang="en-US" dirty="0"/>
              <a:t>Master Working with Excel Lists</a:t>
            </a:r>
          </a:p>
          <a:p>
            <a:r>
              <a:rPr lang="en-US" dirty="0"/>
              <a:t>Master Working with Multiple Worksheets and Workbooks</a:t>
            </a:r>
          </a:p>
          <a:p>
            <a:r>
              <a:rPr lang="en-US" dirty="0"/>
              <a:t>Master Working with Excel's Editing and Web Tools</a:t>
            </a:r>
          </a:p>
          <a:p>
            <a:r>
              <a:rPr lang="en-US" dirty="0"/>
              <a:t>Master Developing an Excel Application</a:t>
            </a:r>
          </a:p>
          <a:p>
            <a:r>
              <a:rPr lang="en-US" dirty="0"/>
              <a:t>Master Introduction to Microsoft Access 2010 and Creating and Maintaining a Database</a:t>
            </a:r>
          </a:p>
          <a:p>
            <a:r>
              <a:rPr lang="en-US" dirty="0"/>
              <a:t>Master Querying a Database and Creating Forms and Reports</a:t>
            </a:r>
          </a:p>
          <a:p>
            <a:r>
              <a:rPr lang="en-US" dirty="0"/>
              <a:t>Master Enhancing a Table's Design, and Creating Advanced Queries</a:t>
            </a:r>
          </a:p>
          <a:p>
            <a:r>
              <a:rPr lang="en-US" dirty="0"/>
              <a:t>Master Creating Custom Forms</a:t>
            </a:r>
          </a:p>
          <a:p>
            <a:r>
              <a:rPr lang="en-US" dirty="0"/>
              <a:t>Master Creating Custom Reports</a:t>
            </a:r>
          </a:p>
        </p:txBody>
      </p:sp>
    </p:spTree>
    <p:extLst>
      <p:ext uri="{BB962C8B-B14F-4D97-AF65-F5344CB8AC3E}">
        <p14:creationId xmlns:p14="http://schemas.microsoft.com/office/powerpoint/2010/main" val="123232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your course objectives?</a:t>
            </a:r>
            <a:endParaRPr lang="en-US" dirty="0"/>
          </a:p>
        </p:txBody>
      </p:sp>
      <p:sp>
        <p:nvSpPr>
          <p:cNvPr id="3" name="Content Placeholder 2"/>
          <p:cNvSpPr>
            <a:spLocks noGrp="1"/>
          </p:cNvSpPr>
          <p:nvPr>
            <p:ph idx="1"/>
          </p:nvPr>
        </p:nvSpPr>
        <p:spPr>
          <a:xfrm>
            <a:off x="457200" y="1341437"/>
            <a:ext cx="8229600" cy="4525963"/>
          </a:xfrm>
        </p:spPr>
        <p:txBody>
          <a:bodyPr>
            <a:noAutofit/>
          </a:bodyPr>
          <a:lstStyle/>
          <a:p>
            <a:pPr marL="0" indent="0">
              <a:buNone/>
            </a:pPr>
            <a:r>
              <a:rPr lang="en-US" sz="1400" dirty="0" smtClean="0"/>
              <a:t>This course offers students techniques and skills to enhance their management of employment related disputes.  It is designed to teach students the basic theory and practice regarding labor relations, including union organizing, union, avoidance, collective bargaining and grievance resolution.  Students will learn methods to productively manage relationships and disputes with employees, within both union and non-union environments.  An emphasis will be placed on various methods of conflict resolution, with specific student practical experience and involvement in grievance resolution, collective bargaining, and mediation of employer/employee and employer/union disputes, as well as an overview of the arbitration process.  The course will explain methods for identifying issues of dispute, strategies for addressing and resolving those disputes through appropriate procedures, and creating, maintaining and utilizing various dispute resolution methods within the employment relationship.  Students will investigate the theoretical and practical aspects of employee reasons for union interest and selection, union representation and employer obligations, collective bargaining, employment related conflicts, resolution of employee grievances and the use of both mediation and arbitration for conflict resolution in various labor and employment contexts.  Emphasis will be placed on practical exercises regarding union organizing and elections; union conflicts with management, and the collective bargaining process and procedure; processing, investigating and resolving individual employee and union grievances; informal grievance resolution procedures; mediation in collective bargaining, agency and litigation settings; as well as an overview of arbitration under collective bargaining agreements, company policy and individual employment contracts. Through these practical exercises, students will develop an understanding and ability to perform employee dispute assessment, to determine the appropriate use of specific conflict assessment, communication, and resolution options within an organization; and to identify the appropriate information gathering, assessment, strategies, tactics and goals for use with various employment based conflict resolution methods.</a:t>
            </a:r>
            <a:endParaRPr lang="en-US" sz="2000" dirty="0"/>
          </a:p>
        </p:txBody>
      </p:sp>
    </p:spTree>
    <p:extLst>
      <p:ext uri="{BB962C8B-B14F-4D97-AF65-F5344CB8AC3E}">
        <p14:creationId xmlns:p14="http://schemas.microsoft.com/office/powerpoint/2010/main" val="261600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imgur.com/iWKad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338" y="1262215"/>
            <a:ext cx="5775325" cy="43335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998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a good learning objective?</a:t>
            </a:r>
            <a:endParaRPr lang="en-US" dirty="0"/>
          </a:p>
        </p:txBody>
      </p:sp>
      <p:sp>
        <p:nvSpPr>
          <p:cNvPr id="3" name="Content Placeholder 2"/>
          <p:cNvSpPr>
            <a:spLocks noGrp="1"/>
          </p:cNvSpPr>
          <p:nvPr>
            <p:ph idx="1"/>
          </p:nvPr>
        </p:nvSpPr>
        <p:spPr>
          <a:xfrm>
            <a:off x="609600" y="2209800"/>
            <a:ext cx="8077200" cy="3916363"/>
          </a:xfrm>
        </p:spPr>
        <p:txBody>
          <a:bodyPr/>
          <a:lstStyle/>
          <a:p>
            <a:pPr marL="0" indent="0">
              <a:buNone/>
            </a:pPr>
            <a:r>
              <a:rPr lang="en-US" dirty="0" smtClean="0"/>
              <a:t>A sound learning objective is an intent communicated by a statement describing a proposed </a:t>
            </a:r>
            <a:r>
              <a:rPr lang="en-US" u="sng" dirty="0" smtClean="0"/>
              <a:t>change</a:t>
            </a:r>
            <a:r>
              <a:rPr lang="en-US" dirty="0" smtClean="0"/>
              <a:t> in a learner leading to a pattern of </a:t>
            </a:r>
            <a:r>
              <a:rPr lang="en-US" u="sng" dirty="0" smtClean="0"/>
              <a:t>behavior</a:t>
            </a:r>
            <a:r>
              <a:rPr lang="en-US" dirty="0" smtClean="0"/>
              <a:t> that is </a:t>
            </a:r>
            <a:r>
              <a:rPr lang="en-US" u="sng" dirty="0" smtClean="0"/>
              <a:t>observable and measureable</a:t>
            </a:r>
            <a:r>
              <a:rPr lang="en-US" dirty="0" smtClean="0"/>
              <a:t>.</a:t>
            </a:r>
            <a:endParaRPr lang="en-US" u="sng" dirty="0"/>
          </a:p>
        </p:txBody>
      </p:sp>
    </p:spTree>
    <p:extLst>
      <p:ext uri="{BB962C8B-B14F-4D97-AF65-F5344CB8AC3E}">
        <p14:creationId xmlns:p14="http://schemas.microsoft.com/office/powerpoint/2010/main" val="140749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 in English…</a:t>
            </a:r>
            <a:endParaRPr lang="en-US" dirty="0"/>
          </a:p>
        </p:txBody>
      </p:sp>
      <p:sp>
        <p:nvSpPr>
          <p:cNvPr id="3" name="Content Placeholder 2"/>
          <p:cNvSpPr>
            <a:spLocks noGrp="1"/>
          </p:cNvSpPr>
          <p:nvPr>
            <p:ph idx="1"/>
          </p:nvPr>
        </p:nvSpPr>
        <p:spPr>
          <a:xfrm>
            <a:off x="609600" y="2209800"/>
            <a:ext cx="8077200" cy="3916363"/>
          </a:xfrm>
        </p:spPr>
        <p:txBody>
          <a:bodyPr/>
          <a:lstStyle/>
          <a:p>
            <a:pPr marL="0" indent="0">
              <a:buNone/>
            </a:pPr>
            <a:r>
              <a:rPr lang="en-US" dirty="0" smtClean="0"/>
              <a:t>What can a </a:t>
            </a:r>
            <a:r>
              <a:rPr lang="en-US" sz="3600" dirty="0" smtClean="0"/>
              <a:t>learner </a:t>
            </a:r>
            <a:r>
              <a:rPr lang="en-US" sz="4400" dirty="0" smtClean="0"/>
              <a:t>do</a:t>
            </a:r>
            <a:r>
              <a:rPr lang="en-US" dirty="0" smtClean="0"/>
              <a:t> after his or her time with you that he or she couldn’t do before?</a:t>
            </a:r>
          </a:p>
        </p:txBody>
      </p:sp>
    </p:spTree>
    <p:extLst>
      <p:ext uri="{BB962C8B-B14F-4D97-AF65-F5344CB8AC3E}">
        <p14:creationId xmlns:p14="http://schemas.microsoft.com/office/powerpoint/2010/main" val="23264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pPr marL="0" indent="0">
              <a:buNone/>
            </a:pPr>
            <a:r>
              <a:rPr lang="en-US" sz="2600" dirty="0" smtClean="0">
                <a:latin typeface="HelvLight" pitchFamily="2" charset="0"/>
              </a:rPr>
              <a:t>Upon completion of this session, you’ll be able to:</a:t>
            </a:r>
          </a:p>
          <a:p>
            <a:pPr marL="0" indent="0">
              <a:buNone/>
            </a:pPr>
            <a:endParaRPr lang="en-US" dirty="0" smtClean="0">
              <a:latin typeface="HelvLight" pitchFamily="2" charset="0"/>
            </a:endParaRPr>
          </a:p>
          <a:p>
            <a:r>
              <a:rPr lang="en-US" sz="3800" dirty="0" smtClean="0">
                <a:latin typeface="HelvLight" pitchFamily="2" charset="0"/>
              </a:rPr>
              <a:t>Describe the importance of learning objectives.</a:t>
            </a:r>
          </a:p>
          <a:p>
            <a:r>
              <a:rPr lang="en-US" sz="3800" dirty="0">
                <a:latin typeface="HelvLight" pitchFamily="2" charset="0"/>
              </a:rPr>
              <a:t>Collaborate with subject matter experts and faculty members to create learning objectives that are appropriate for online and hybrid environments in higher education</a:t>
            </a:r>
            <a:r>
              <a:rPr lang="en-US" sz="3800" dirty="0" smtClean="0">
                <a:latin typeface="HelvLight" pitchFamily="2" charset="0"/>
              </a:rPr>
              <a:t>.</a:t>
            </a:r>
          </a:p>
          <a:p>
            <a:r>
              <a:rPr lang="en-US" sz="3800" dirty="0">
                <a:latin typeface="HelvLight" pitchFamily="2" charset="0"/>
              </a:rPr>
              <a:t>Identify broad instructional goals for higher education courses and translate them to course-level learning objectives</a:t>
            </a:r>
            <a:r>
              <a:rPr lang="en-US" sz="3800" dirty="0" smtClean="0">
                <a:latin typeface="HelvLight" pitchFamily="2" charset="0"/>
              </a:rPr>
              <a:t>.</a:t>
            </a:r>
          </a:p>
          <a:p>
            <a:r>
              <a:rPr lang="en-US" sz="3800" dirty="0">
                <a:latin typeface="HelvLight" pitchFamily="2" charset="0"/>
              </a:rPr>
              <a:t>Conduct subordinate skills analyses on the course-level objectives to determine module- or unit-level objectives</a:t>
            </a:r>
            <a:r>
              <a:rPr lang="en-US" sz="3800" dirty="0" smtClean="0">
                <a:latin typeface="HelvLight" pitchFamily="2" charset="0"/>
              </a:rPr>
              <a:t>.</a:t>
            </a:r>
          </a:p>
          <a:p>
            <a:r>
              <a:rPr lang="en-US" sz="3800" dirty="0">
                <a:latin typeface="HelvLight" pitchFamily="2" charset="0"/>
              </a:rPr>
              <a:t>Translate existing vague, immeasurable, or “fuzzy” learning objectives to meaningful, measurable objectives.</a:t>
            </a:r>
            <a:endParaRPr lang="en-US" sz="3800" dirty="0" smtClean="0">
              <a:latin typeface="HelvLight" pitchFamily="2" charset="0"/>
            </a:endParaRPr>
          </a:p>
          <a:p>
            <a:endParaRPr lang="en-US" dirty="0" smtClean="0"/>
          </a:p>
          <a:p>
            <a:endParaRPr lang="en-US" dirty="0"/>
          </a:p>
        </p:txBody>
      </p:sp>
    </p:spTree>
    <p:extLst>
      <p:ext uri="{BB962C8B-B14F-4D97-AF65-F5344CB8AC3E}">
        <p14:creationId xmlns:p14="http://schemas.microsoft.com/office/powerpoint/2010/main" val="266118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Other Words</a:t>
            </a:r>
            <a:endParaRPr lang="en-US" dirty="0"/>
          </a:p>
        </p:txBody>
      </p:sp>
      <p:sp>
        <p:nvSpPr>
          <p:cNvPr id="3" name="Content Placeholder 2"/>
          <p:cNvSpPr>
            <a:spLocks noGrp="1"/>
          </p:cNvSpPr>
          <p:nvPr>
            <p:ph idx="1"/>
          </p:nvPr>
        </p:nvSpPr>
        <p:spPr>
          <a:xfrm>
            <a:off x="609600" y="2209800"/>
            <a:ext cx="8077200" cy="3916363"/>
          </a:xfrm>
        </p:spPr>
        <p:txBody>
          <a:bodyPr/>
          <a:lstStyle/>
          <a:p>
            <a:pPr marL="0" indent="0">
              <a:buNone/>
            </a:pPr>
            <a:r>
              <a:rPr lang="en-US" dirty="0" smtClean="0"/>
              <a:t>There’s a big difference between understanding how to shoot a free throw and actually shooting free throws.</a:t>
            </a:r>
          </a:p>
        </p:txBody>
      </p:sp>
      <p:pic>
        <p:nvPicPr>
          <p:cNvPr id="3074" name="Picture 2" descr="C:\Users\mmaceve\Deskto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093406"/>
            <a:ext cx="3809480" cy="2764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13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250" fill="hold"/>
                                        <p:tgtEl>
                                          <p:spTgt spid="3074"/>
                                        </p:tgtEl>
                                        <p:attrNameLst>
                                          <p:attrName>ppt_x</p:attrName>
                                        </p:attrNameLst>
                                      </p:cBhvr>
                                      <p:tavLst>
                                        <p:tav tm="0">
                                          <p:val>
                                            <p:strVal val="#ppt_x"/>
                                          </p:val>
                                        </p:tav>
                                        <p:tav tm="100000">
                                          <p:val>
                                            <p:strVal val="#ppt_x"/>
                                          </p:val>
                                        </p:tav>
                                      </p:tavLst>
                                    </p:anim>
                                    <p:anim calcmode="lin" valueType="num">
                                      <p:cBhvr additive="base">
                                        <p:cTn id="13" dur="25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Bloom’s Taxonomy (</a:t>
            </a:r>
            <a:r>
              <a:rPr lang="en-US" smtClean="0"/>
              <a:t>of course)</a:t>
            </a:r>
            <a:endParaRPr lang="en-US"/>
          </a:p>
        </p:txBody>
      </p:sp>
      <p:graphicFrame>
        <p:nvGraphicFramePr>
          <p:cNvPr id="5" name="Diagram 4"/>
          <p:cNvGraphicFramePr/>
          <p:nvPr>
            <p:extLst>
              <p:ext uri="{D42A27DB-BD31-4B8C-83A1-F6EECF244321}">
                <p14:modId xmlns:p14="http://schemas.microsoft.com/office/powerpoint/2010/main" val="646398021"/>
              </p:ext>
            </p:extLst>
          </p:nvPr>
        </p:nvGraphicFramePr>
        <p:xfrm>
          <a:off x="190500" y="1524000"/>
          <a:ext cx="87630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16-Point Star 8"/>
          <p:cNvSpPr/>
          <p:nvPr/>
        </p:nvSpPr>
        <p:spPr>
          <a:xfrm rot="21058500">
            <a:off x="381097" y="5402514"/>
            <a:ext cx="1752600" cy="1676400"/>
          </a:xfrm>
          <a:prstGeom prst="star1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Define</a:t>
            </a:r>
            <a:endParaRPr lang="en-US" dirty="0"/>
          </a:p>
        </p:txBody>
      </p:sp>
      <p:sp>
        <p:nvSpPr>
          <p:cNvPr id="10" name="16-Point Star 9"/>
          <p:cNvSpPr/>
          <p:nvPr/>
        </p:nvSpPr>
        <p:spPr>
          <a:xfrm rot="1663895">
            <a:off x="6883088" y="5175281"/>
            <a:ext cx="1946635" cy="1831278"/>
          </a:xfrm>
          <a:prstGeom prst="star1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Identify</a:t>
            </a:r>
            <a:endParaRPr lang="en-US" dirty="0"/>
          </a:p>
        </p:txBody>
      </p:sp>
      <p:sp>
        <p:nvSpPr>
          <p:cNvPr id="11" name="16-Point Star 10"/>
          <p:cNvSpPr/>
          <p:nvPr/>
        </p:nvSpPr>
        <p:spPr>
          <a:xfrm rot="329979">
            <a:off x="2331498" y="4389475"/>
            <a:ext cx="2015139" cy="1895722"/>
          </a:xfrm>
          <a:prstGeom prst="star1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Classify</a:t>
            </a:r>
            <a:endParaRPr lang="en-US" dirty="0"/>
          </a:p>
        </p:txBody>
      </p:sp>
      <p:sp>
        <p:nvSpPr>
          <p:cNvPr id="12" name="16-Point Star 11"/>
          <p:cNvSpPr/>
          <p:nvPr/>
        </p:nvSpPr>
        <p:spPr>
          <a:xfrm rot="329979">
            <a:off x="4810605" y="4508296"/>
            <a:ext cx="2015139" cy="1895722"/>
          </a:xfrm>
          <a:prstGeom prst="star16">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Explain</a:t>
            </a:r>
            <a:endParaRPr lang="en-US" dirty="0"/>
          </a:p>
        </p:txBody>
      </p:sp>
      <p:sp>
        <p:nvSpPr>
          <p:cNvPr id="13" name="16-Point Star 12"/>
          <p:cNvSpPr/>
          <p:nvPr/>
        </p:nvSpPr>
        <p:spPr>
          <a:xfrm rot="21094051">
            <a:off x="3479797" y="3416749"/>
            <a:ext cx="2172823" cy="2079527"/>
          </a:xfrm>
          <a:prstGeom prst="star16">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Calculate</a:t>
            </a:r>
            <a:endParaRPr lang="en-US" dirty="0"/>
          </a:p>
        </p:txBody>
      </p:sp>
      <p:sp>
        <p:nvSpPr>
          <p:cNvPr id="14" name="16-Point Star 13"/>
          <p:cNvSpPr/>
          <p:nvPr/>
        </p:nvSpPr>
        <p:spPr>
          <a:xfrm rot="345138">
            <a:off x="1664729" y="2530012"/>
            <a:ext cx="2172823" cy="2079527"/>
          </a:xfrm>
          <a:prstGeom prst="star16">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Analyze</a:t>
            </a:r>
            <a:endParaRPr lang="en-US" dirty="0"/>
          </a:p>
        </p:txBody>
      </p:sp>
      <p:sp>
        <p:nvSpPr>
          <p:cNvPr id="15" name="16-Point Star 14"/>
          <p:cNvSpPr/>
          <p:nvPr/>
        </p:nvSpPr>
        <p:spPr>
          <a:xfrm rot="21094051">
            <a:off x="4738012" y="1816273"/>
            <a:ext cx="2277810" cy="2172483"/>
          </a:xfrm>
          <a:prstGeom prst="star1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Construct</a:t>
            </a:r>
            <a:endParaRPr lang="en-US" dirty="0"/>
          </a:p>
        </p:txBody>
      </p:sp>
      <p:sp>
        <p:nvSpPr>
          <p:cNvPr id="16" name="16-Point Star 15"/>
          <p:cNvSpPr/>
          <p:nvPr/>
        </p:nvSpPr>
        <p:spPr>
          <a:xfrm>
            <a:off x="3042579" y="913798"/>
            <a:ext cx="2277810" cy="2172483"/>
          </a:xfrm>
          <a:prstGeom prst="star16">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Judge</a:t>
            </a:r>
            <a:endParaRPr lang="en-US" dirty="0"/>
          </a:p>
        </p:txBody>
      </p:sp>
    </p:spTree>
    <p:extLst>
      <p:ext uri="{BB962C8B-B14F-4D97-AF65-F5344CB8AC3E}">
        <p14:creationId xmlns:p14="http://schemas.microsoft.com/office/powerpoint/2010/main" val="42436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1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1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grpId="0" nodeType="afterEffect">
                                  <p:stCondLst>
                                    <p:cond delay="1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0" nodeType="afterEffect">
                                  <p:stCondLst>
                                    <p:cond delay="1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1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grpId="0" nodeType="afterEffect">
                                  <p:stCondLst>
                                    <p:cond delay="10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grpId="0" nodeType="afterEffect">
                                  <p:stCondLst>
                                    <p:cond delay="10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9144000" cy="1143000"/>
          </a:xfrm>
        </p:spPr>
        <p:txBody>
          <a:bodyPr>
            <a:normAutofit fontScale="90000"/>
          </a:bodyPr>
          <a:lstStyle/>
          <a:p>
            <a:r>
              <a:rPr lang="en-US" dirty="0" smtClean="0"/>
              <a:t>Bloom’s Taxonomy is </a:t>
            </a:r>
            <a:br>
              <a:rPr lang="en-US" dirty="0" smtClean="0"/>
            </a:br>
            <a:r>
              <a:rPr lang="en-US" dirty="0" smtClean="0"/>
              <a:t>not a checklist.</a:t>
            </a:r>
            <a:endParaRPr lang="en-US" dirty="0"/>
          </a:p>
        </p:txBody>
      </p:sp>
    </p:spTree>
    <p:extLst>
      <p:ext uri="{BB962C8B-B14F-4D97-AF65-F5344CB8AC3E}">
        <p14:creationId xmlns:p14="http://schemas.microsoft.com/office/powerpoint/2010/main" val="273044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Terminal and Enabling Objectives</a:t>
            </a:r>
            <a:endParaRPr lang="en-US" dirty="0"/>
          </a:p>
        </p:txBody>
      </p:sp>
      <p:sp>
        <p:nvSpPr>
          <p:cNvPr id="3" name="Content Placeholder 2"/>
          <p:cNvSpPr>
            <a:spLocks noGrp="1"/>
          </p:cNvSpPr>
          <p:nvPr>
            <p:ph idx="1"/>
          </p:nvPr>
        </p:nvSpPr>
        <p:spPr/>
        <p:txBody>
          <a:bodyPr/>
          <a:lstStyle/>
          <a:p>
            <a:r>
              <a:rPr lang="en-US" i="1" dirty="0" smtClean="0"/>
              <a:t>Terminal objective: </a:t>
            </a:r>
            <a:r>
              <a:rPr lang="en-US" dirty="0" smtClean="0"/>
              <a:t>What students should be able to do when the course is done.</a:t>
            </a:r>
          </a:p>
          <a:p>
            <a:endParaRPr lang="en-US" dirty="0"/>
          </a:p>
          <a:p>
            <a:r>
              <a:rPr lang="en-US" i="1" dirty="0" smtClean="0"/>
              <a:t>Enabling objective: </a:t>
            </a:r>
            <a:r>
              <a:rPr lang="en-US" dirty="0" smtClean="0"/>
              <a:t>What students need to be able to do during the course to achieve the terminal objectives (subordinate to the terminal objective).</a:t>
            </a:r>
            <a:endParaRPr lang="en-US" dirty="0"/>
          </a:p>
        </p:txBody>
      </p:sp>
    </p:spTree>
    <p:extLst>
      <p:ext uri="{BB962C8B-B14F-4D97-AF65-F5344CB8AC3E}">
        <p14:creationId xmlns:p14="http://schemas.microsoft.com/office/powerpoint/2010/main" val="80580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speak QM</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Terminal objective = course objective</a:t>
            </a:r>
          </a:p>
          <a:p>
            <a:pPr marL="0" indent="0" algn="ctr">
              <a:buNone/>
            </a:pPr>
            <a:r>
              <a:rPr lang="en-US" sz="2400" dirty="0" smtClean="0"/>
              <a:t>(QM Standard 2.1)</a:t>
            </a:r>
          </a:p>
          <a:p>
            <a:pPr marL="0" indent="0" algn="ctr">
              <a:buNone/>
            </a:pPr>
            <a:endParaRPr lang="en-US" dirty="0"/>
          </a:p>
          <a:p>
            <a:pPr marL="0" indent="0" algn="ctr">
              <a:buNone/>
            </a:pPr>
            <a:r>
              <a:rPr lang="en-US" dirty="0" smtClean="0"/>
              <a:t>Enabling objective = module/unit objective</a:t>
            </a:r>
          </a:p>
          <a:p>
            <a:pPr marL="0" indent="0" algn="ctr">
              <a:buNone/>
            </a:pPr>
            <a:r>
              <a:rPr lang="en-US" sz="2400" dirty="0"/>
              <a:t>(QM Standard </a:t>
            </a:r>
            <a:r>
              <a:rPr lang="en-US" sz="2400" dirty="0" smtClean="0"/>
              <a:t>2.2)</a:t>
            </a:r>
            <a:endParaRPr lang="en-US" sz="2400" dirty="0"/>
          </a:p>
        </p:txBody>
      </p:sp>
    </p:spTree>
    <p:extLst>
      <p:ext uri="{BB962C8B-B14F-4D97-AF65-F5344CB8AC3E}">
        <p14:creationId xmlns:p14="http://schemas.microsoft.com/office/powerpoint/2010/main" val="169333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maceve\Desktop\Peanut-Butter-Jelly-Sandwi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388" y="1771508"/>
            <a:ext cx="5801224" cy="3314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7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Foundations of PB&amp;J</a:t>
            </a:r>
            <a:endParaRPr lang="en-US" dirty="0"/>
          </a:p>
        </p:txBody>
      </p:sp>
      <p:sp>
        <p:nvSpPr>
          <p:cNvPr id="3" name="Content Placeholder 2"/>
          <p:cNvSpPr>
            <a:spLocks noGrp="1"/>
          </p:cNvSpPr>
          <p:nvPr>
            <p:ph idx="1"/>
          </p:nvPr>
        </p:nvSpPr>
        <p:spPr/>
        <p:txBody>
          <a:bodyPr/>
          <a:lstStyle/>
          <a:p>
            <a:r>
              <a:rPr lang="en-US" dirty="0" smtClean="0"/>
              <a:t>Upon completion of this course, students will be able to:</a:t>
            </a:r>
          </a:p>
          <a:p>
            <a:pPr lvl="1"/>
            <a:r>
              <a:rPr lang="en-US" dirty="0" smtClean="0"/>
              <a:t>Understand the basics of peanut butter and jelly sandwiches.</a:t>
            </a:r>
          </a:p>
          <a:p>
            <a:pPr lvl="1"/>
            <a:endParaRPr lang="en-US" dirty="0"/>
          </a:p>
        </p:txBody>
      </p:sp>
      <p:pic>
        <p:nvPicPr>
          <p:cNvPr id="2050" name="Picture 2" descr="C:\Users\mmaceve\Desktop\red_rejected_stamp_1600_cl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7924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71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50" fill="hold"/>
                                        <p:tgtEl>
                                          <p:spTgt spid="2050"/>
                                        </p:tgtEl>
                                        <p:attrNameLst>
                                          <p:attrName>ppt_w</p:attrName>
                                        </p:attrNameLst>
                                      </p:cBhvr>
                                      <p:tavLst>
                                        <p:tav tm="0">
                                          <p:val>
                                            <p:fltVal val="0"/>
                                          </p:val>
                                        </p:tav>
                                        <p:tav tm="100000">
                                          <p:val>
                                            <p:strVal val="#ppt_w"/>
                                          </p:val>
                                        </p:tav>
                                      </p:tavLst>
                                    </p:anim>
                                    <p:anim calcmode="lin" valueType="num">
                                      <p:cBhvr>
                                        <p:cTn id="8" dur="250" fill="hold"/>
                                        <p:tgtEl>
                                          <p:spTgt spid="2050"/>
                                        </p:tgtEl>
                                        <p:attrNameLst>
                                          <p:attrName>ppt_h</p:attrName>
                                        </p:attrNameLst>
                                      </p:cBhvr>
                                      <p:tavLst>
                                        <p:tav tm="0">
                                          <p:val>
                                            <p:fltVal val="0"/>
                                          </p:val>
                                        </p:tav>
                                        <p:tav tm="100000">
                                          <p:val>
                                            <p:strVal val="#ppt_h"/>
                                          </p:val>
                                        </p:tav>
                                      </p:tavLst>
                                    </p:anim>
                                    <p:animEffect transition="in" filter="fade">
                                      <p:cBhvr>
                                        <p:cTn id="9" dur="2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Foundations of PB&amp;J</a:t>
            </a:r>
            <a:endParaRPr lang="en-US" dirty="0"/>
          </a:p>
        </p:txBody>
      </p:sp>
      <p:sp>
        <p:nvSpPr>
          <p:cNvPr id="3" name="Content Placeholder 2"/>
          <p:cNvSpPr>
            <a:spLocks noGrp="1"/>
          </p:cNvSpPr>
          <p:nvPr>
            <p:ph idx="1"/>
          </p:nvPr>
        </p:nvSpPr>
        <p:spPr/>
        <p:txBody>
          <a:bodyPr/>
          <a:lstStyle/>
          <a:p>
            <a:r>
              <a:rPr lang="en-US" dirty="0" smtClean="0"/>
              <a:t>Upon completion of this course, students will be able to:</a:t>
            </a:r>
          </a:p>
          <a:p>
            <a:pPr lvl="1"/>
            <a:r>
              <a:rPr lang="en-US" dirty="0" smtClean="0"/>
              <a:t>Select appropriate ingredients for a peanut butter and jelly sandwich.</a:t>
            </a:r>
          </a:p>
          <a:p>
            <a:pPr lvl="1"/>
            <a:r>
              <a:rPr lang="en-US" dirty="0" smtClean="0"/>
              <a:t>Assemble a peanut butter and jelly sandwich.</a:t>
            </a:r>
          </a:p>
          <a:p>
            <a:pPr lvl="1"/>
            <a:r>
              <a:rPr lang="en-US" dirty="0" smtClean="0"/>
              <a:t>Consume a peanut butter and jelly sandwich.</a:t>
            </a:r>
          </a:p>
          <a:p>
            <a:pPr lvl="1"/>
            <a:r>
              <a:rPr lang="en-US" dirty="0" smtClean="0"/>
              <a:t>Properly dispose of sandwich remains.</a:t>
            </a:r>
          </a:p>
          <a:p>
            <a:pPr lvl="1"/>
            <a:endParaRPr lang="en-US" dirty="0"/>
          </a:p>
        </p:txBody>
      </p:sp>
    </p:spTree>
    <p:extLst>
      <p:ext uri="{BB962C8B-B14F-4D97-AF65-F5344CB8AC3E}">
        <p14:creationId xmlns:p14="http://schemas.microsoft.com/office/powerpoint/2010/main" val="1172683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457200"/>
            <a:ext cx="7010400" cy="646331"/>
          </a:xfrm>
          <a:prstGeom prst="rect">
            <a:avLst/>
          </a:prstGeom>
          <a:noFill/>
          <a:ln w="12700">
            <a:solidFill>
              <a:schemeClr val="tx1"/>
            </a:solidFill>
          </a:ln>
        </p:spPr>
        <p:txBody>
          <a:bodyPr wrap="square" rtlCol="0">
            <a:spAutoFit/>
          </a:bodyPr>
          <a:lstStyle/>
          <a:p>
            <a:r>
              <a:rPr lang="en-US" b="1" dirty="0" smtClean="0"/>
              <a:t>Terminal objective: </a:t>
            </a:r>
            <a:r>
              <a:rPr lang="en-US" dirty="0" smtClean="0"/>
              <a:t>Select </a:t>
            </a:r>
            <a:r>
              <a:rPr lang="en-US" dirty="0"/>
              <a:t>appropriate ingredients for a peanut butter and jelly sandwich.</a:t>
            </a:r>
          </a:p>
        </p:txBody>
      </p:sp>
      <p:sp>
        <p:nvSpPr>
          <p:cNvPr id="7" name="TextBox 6"/>
          <p:cNvSpPr txBox="1"/>
          <p:nvPr/>
        </p:nvSpPr>
        <p:spPr>
          <a:xfrm>
            <a:off x="304800" y="2381629"/>
            <a:ext cx="1752600" cy="830997"/>
          </a:xfrm>
          <a:prstGeom prst="rect">
            <a:avLst/>
          </a:prstGeom>
          <a:noFill/>
          <a:ln w="12700">
            <a:solidFill>
              <a:schemeClr val="tx1"/>
            </a:solidFill>
          </a:ln>
        </p:spPr>
        <p:txBody>
          <a:bodyPr wrap="square" rtlCol="0">
            <a:spAutoFit/>
          </a:bodyPr>
          <a:lstStyle/>
          <a:p>
            <a:r>
              <a:rPr lang="en-US" sz="1200" b="1" dirty="0" smtClean="0"/>
              <a:t>Enabling objective: </a:t>
            </a:r>
            <a:r>
              <a:rPr lang="en-US" sz="1200" dirty="0" smtClean="0"/>
              <a:t>Differentiate between different types of breads.</a:t>
            </a:r>
            <a:endParaRPr lang="en-US" sz="1200" dirty="0"/>
          </a:p>
        </p:txBody>
      </p:sp>
      <p:sp>
        <p:nvSpPr>
          <p:cNvPr id="8" name="TextBox 7"/>
          <p:cNvSpPr txBox="1"/>
          <p:nvPr/>
        </p:nvSpPr>
        <p:spPr>
          <a:xfrm>
            <a:off x="2543463" y="2381629"/>
            <a:ext cx="1442605" cy="1569660"/>
          </a:xfrm>
          <a:prstGeom prst="rect">
            <a:avLst/>
          </a:prstGeom>
          <a:noFill/>
          <a:ln w="12700">
            <a:solidFill>
              <a:schemeClr val="tx1"/>
            </a:solidFill>
          </a:ln>
        </p:spPr>
        <p:txBody>
          <a:bodyPr wrap="square" rtlCol="0">
            <a:spAutoFit/>
          </a:bodyPr>
          <a:lstStyle/>
          <a:p>
            <a:r>
              <a:rPr lang="en-US" sz="1200" b="1" dirty="0" smtClean="0"/>
              <a:t>Enabling objective: </a:t>
            </a:r>
            <a:r>
              <a:rPr lang="en-US" sz="1200" dirty="0" smtClean="0"/>
              <a:t>Identify types of jellies and jams, including flavors appropriate for PB&amp;J sandwiches.</a:t>
            </a:r>
            <a:endParaRPr lang="en-US" sz="1200" dirty="0"/>
          </a:p>
        </p:txBody>
      </p:sp>
      <p:sp>
        <p:nvSpPr>
          <p:cNvPr id="9" name="TextBox 8"/>
          <p:cNvSpPr txBox="1"/>
          <p:nvPr/>
        </p:nvSpPr>
        <p:spPr>
          <a:xfrm>
            <a:off x="6400800" y="2393631"/>
            <a:ext cx="2362200" cy="830997"/>
          </a:xfrm>
          <a:prstGeom prst="rect">
            <a:avLst/>
          </a:prstGeom>
          <a:noFill/>
          <a:ln w="12700">
            <a:solidFill>
              <a:schemeClr val="tx1"/>
            </a:solidFill>
          </a:ln>
        </p:spPr>
        <p:txBody>
          <a:bodyPr wrap="square" rtlCol="0">
            <a:spAutoFit/>
          </a:bodyPr>
          <a:lstStyle/>
          <a:p>
            <a:r>
              <a:rPr lang="en-US" sz="1200" b="1" dirty="0" smtClean="0"/>
              <a:t>Enabling objective: </a:t>
            </a:r>
            <a:r>
              <a:rPr lang="en-US" sz="1200" dirty="0" smtClean="0"/>
              <a:t>Describe accommodations for those with dietary preferences and/or restrictions.</a:t>
            </a:r>
            <a:endParaRPr lang="en-US" sz="1200" dirty="0"/>
          </a:p>
        </p:txBody>
      </p:sp>
      <p:cxnSp>
        <p:nvCxnSpPr>
          <p:cNvPr id="11" name="Straight Connector 10"/>
          <p:cNvCxnSpPr/>
          <p:nvPr/>
        </p:nvCxnSpPr>
        <p:spPr>
          <a:xfrm>
            <a:off x="1828800" y="1103531"/>
            <a:ext cx="0" cy="1280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1113471"/>
            <a:ext cx="0" cy="1280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05600" y="1103531"/>
            <a:ext cx="0" cy="1280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743611"/>
            <a:ext cx="9144000" cy="99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855" y="1482001"/>
            <a:ext cx="3124200" cy="261610"/>
          </a:xfrm>
          <a:prstGeom prst="rect">
            <a:avLst/>
          </a:prstGeom>
          <a:noFill/>
          <a:ln w="12700">
            <a:noFill/>
          </a:ln>
        </p:spPr>
        <p:txBody>
          <a:bodyPr wrap="square" rtlCol="0">
            <a:spAutoFit/>
          </a:bodyPr>
          <a:lstStyle/>
          <a:p>
            <a:r>
              <a:rPr lang="en-US" sz="1100" b="1" dirty="0" smtClean="0"/>
              <a:t>Course-level objectives</a:t>
            </a:r>
            <a:endParaRPr lang="en-US" sz="1100" dirty="0"/>
          </a:p>
        </p:txBody>
      </p:sp>
      <p:sp>
        <p:nvSpPr>
          <p:cNvPr id="18" name="TextBox 17"/>
          <p:cNvSpPr txBox="1"/>
          <p:nvPr/>
        </p:nvSpPr>
        <p:spPr>
          <a:xfrm>
            <a:off x="9698" y="4986250"/>
            <a:ext cx="3124200" cy="261610"/>
          </a:xfrm>
          <a:prstGeom prst="rect">
            <a:avLst/>
          </a:prstGeom>
          <a:noFill/>
          <a:ln w="12700">
            <a:noFill/>
          </a:ln>
        </p:spPr>
        <p:txBody>
          <a:bodyPr wrap="square" rtlCol="0">
            <a:spAutoFit/>
          </a:bodyPr>
          <a:lstStyle/>
          <a:p>
            <a:r>
              <a:rPr lang="en-US" sz="1100" b="1" dirty="0" smtClean="0"/>
              <a:t>Module/unit-level objectives</a:t>
            </a:r>
            <a:endParaRPr lang="en-US" sz="1100" dirty="0"/>
          </a:p>
        </p:txBody>
      </p:sp>
      <p:sp>
        <p:nvSpPr>
          <p:cNvPr id="20" name="TextBox 19"/>
          <p:cNvSpPr txBox="1"/>
          <p:nvPr/>
        </p:nvSpPr>
        <p:spPr>
          <a:xfrm>
            <a:off x="972935" y="5860702"/>
            <a:ext cx="1711729" cy="253916"/>
          </a:xfrm>
          <a:prstGeom prst="rect">
            <a:avLst/>
          </a:prstGeom>
          <a:noFill/>
          <a:ln w="12700">
            <a:solidFill>
              <a:schemeClr val="tx1"/>
            </a:solidFill>
          </a:ln>
        </p:spPr>
        <p:txBody>
          <a:bodyPr wrap="square" rtlCol="0">
            <a:spAutoFit/>
          </a:bodyPr>
          <a:lstStyle/>
          <a:p>
            <a:r>
              <a:rPr lang="en-US" sz="1050" b="1" dirty="0" smtClean="0"/>
              <a:t>Entry skill: </a:t>
            </a:r>
            <a:r>
              <a:rPr lang="en-US" sz="1050" dirty="0" smtClean="0"/>
              <a:t>Define bread</a:t>
            </a:r>
            <a:endParaRPr lang="en-US" sz="1050" dirty="0"/>
          </a:p>
        </p:txBody>
      </p:sp>
      <p:cxnSp>
        <p:nvCxnSpPr>
          <p:cNvPr id="21" name="Straight Connector 20"/>
          <p:cNvCxnSpPr>
            <a:stCxn id="7" idx="2"/>
            <a:endCxn id="20" idx="0"/>
          </p:cNvCxnSpPr>
          <p:nvPr/>
        </p:nvCxnSpPr>
        <p:spPr>
          <a:xfrm>
            <a:off x="1181100" y="3212626"/>
            <a:ext cx="647700" cy="26480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15043" y="5860702"/>
            <a:ext cx="1801148" cy="415498"/>
          </a:xfrm>
          <a:prstGeom prst="rect">
            <a:avLst/>
          </a:prstGeom>
          <a:noFill/>
          <a:ln w="12700">
            <a:solidFill>
              <a:schemeClr val="tx1"/>
            </a:solidFill>
          </a:ln>
        </p:spPr>
        <p:txBody>
          <a:bodyPr wrap="square" rtlCol="0">
            <a:spAutoFit/>
          </a:bodyPr>
          <a:lstStyle/>
          <a:p>
            <a:r>
              <a:rPr lang="en-US" sz="1050" b="1" dirty="0" smtClean="0"/>
              <a:t>Entry skill: </a:t>
            </a:r>
            <a:r>
              <a:rPr lang="en-US" sz="1050" dirty="0" smtClean="0"/>
              <a:t>Define jelly and jam</a:t>
            </a:r>
            <a:endParaRPr lang="en-US" sz="1050" dirty="0"/>
          </a:p>
        </p:txBody>
      </p:sp>
      <p:sp>
        <p:nvSpPr>
          <p:cNvPr id="23" name="TextBox 22"/>
          <p:cNvSpPr txBox="1"/>
          <p:nvPr/>
        </p:nvSpPr>
        <p:spPr>
          <a:xfrm>
            <a:off x="5676900" y="3995788"/>
            <a:ext cx="1492827" cy="830997"/>
          </a:xfrm>
          <a:prstGeom prst="rect">
            <a:avLst/>
          </a:prstGeom>
          <a:noFill/>
          <a:ln w="12700">
            <a:solidFill>
              <a:schemeClr val="tx1"/>
            </a:solidFill>
          </a:ln>
        </p:spPr>
        <p:txBody>
          <a:bodyPr wrap="square" rtlCol="0">
            <a:spAutoFit/>
          </a:bodyPr>
          <a:lstStyle/>
          <a:p>
            <a:r>
              <a:rPr lang="en-US" sz="1200" b="1" dirty="0" smtClean="0"/>
              <a:t>Enabling objective: </a:t>
            </a:r>
            <a:r>
              <a:rPr lang="en-US" sz="1200" dirty="0" smtClean="0"/>
              <a:t>Explain the purpose of gluten-free bread.</a:t>
            </a:r>
            <a:endParaRPr lang="en-US" sz="1200" dirty="0"/>
          </a:p>
        </p:txBody>
      </p:sp>
      <p:sp>
        <p:nvSpPr>
          <p:cNvPr id="24" name="TextBox 23"/>
          <p:cNvSpPr txBox="1"/>
          <p:nvPr/>
        </p:nvSpPr>
        <p:spPr>
          <a:xfrm>
            <a:off x="7353299" y="3997172"/>
            <a:ext cx="1492827" cy="830997"/>
          </a:xfrm>
          <a:prstGeom prst="rect">
            <a:avLst/>
          </a:prstGeom>
          <a:noFill/>
          <a:ln w="12700">
            <a:solidFill>
              <a:schemeClr val="tx1"/>
            </a:solidFill>
          </a:ln>
        </p:spPr>
        <p:txBody>
          <a:bodyPr wrap="square" rtlCol="0">
            <a:spAutoFit/>
          </a:bodyPr>
          <a:lstStyle/>
          <a:p>
            <a:r>
              <a:rPr lang="en-US" sz="1200" b="1" dirty="0" smtClean="0"/>
              <a:t>Enabling objective: </a:t>
            </a:r>
            <a:r>
              <a:rPr lang="en-US" sz="1200" dirty="0" smtClean="0"/>
              <a:t>Explain the purpose of low-sugar jelly.</a:t>
            </a:r>
            <a:endParaRPr lang="en-US" sz="1200" dirty="0"/>
          </a:p>
        </p:txBody>
      </p:sp>
      <p:cxnSp>
        <p:nvCxnSpPr>
          <p:cNvPr id="26" name="Straight Connector 25"/>
          <p:cNvCxnSpPr>
            <a:stCxn id="8" idx="2"/>
          </p:cNvCxnSpPr>
          <p:nvPr/>
        </p:nvCxnSpPr>
        <p:spPr>
          <a:xfrm>
            <a:off x="3264766" y="3951289"/>
            <a:ext cx="1197783" cy="1902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5247860"/>
            <a:ext cx="9144000" cy="99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3" idx="2"/>
          </p:cNvCxnSpPr>
          <p:nvPr/>
        </p:nvCxnSpPr>
        <p:spPr>
          <a:xfrm flipH="1">
            <a:off x="2161309" y="4826785"/>
            <a:ext cx="4262005" cy="1025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4" idx="2"/>
          </p:cNvCxnSpPr>
          <p:nvPr/>
        </p:nvCxnSpPr>
        <p:spPr>
          <a:xfrm flipH="1">
            <a:off x="5143500" y="4828169"/>
            <a:ext cx="2956213" cy="10322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0" y="6596390"/>
            <a:ext cx="3124200" cy="261610"/>
          </a:xfrm>
          <a:prstGeom prst="rect">
            <a:avLst/>
          </a:prstGeom>
          <a:noFill/>
          <a:ln w="12700">
            <a:noFill/>
          </a:ln>
        </p:spPr>
        <p:txBody>
          <a:bodyPr wrap="square" rtlCol="0">
            <a:spAutoFit/>
          </a:bodyPr>
          <a:lstStyle/>
          <a:p>
            <a:r>
              <a:rPr lang="en-US" sz="1100" b="1" dirty="0" smtClean="0"/>
              <a:t>Pre-requisite skills</a:t>
            </a:r>
            <a:endParaRPr lang="en-US" sz="1100" dirty="0"/>
          </a:p>
        </p:txBody>
      </p:sp>
      <p:cxnSp>
        <p:nvCxnSpPr>
          <p:cNvPr id="38" name="Straight Connector 37"/>
          <p:cNvCxnSpPr/>
          <p:nvPr/>
        </p:nvCxnSpPr>
        <p:spPr>
          <a:xfrm>
            <a:off x="6621606" y="3224628"/>
            <a:ext cx="0" cy="771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924800" y="3224628"/>
            <a:ext cx="0" cy="7618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05400" y="1113471"/>
            <a:ext cx="0" cy="1280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472131" y="2393631"/>
            <a:ext cx="1442605" cy="1015663"/>
          </a:xfrm>
          <a:prstGeom prst="rect">
            <a:avLst/>
          </a:prstGeom>
          <a:noFill/>
          <a:ln w="12700">
            <a:solidFill>
              <a:schemeClr val="tx1"/>
            </a:solidFill>
          </a:ln>
        </p:spPr>
        <p:txBody>
          <a:bodyPr wrap="square" rtlCol="0">
            <a:spAutoFit/>
          </a:bodyPr>
          <a:lstStyle/>
          <a:p>
            <a:r>
              <a:rPr lang="en-US" sz="1200" b="1" dirty="0" smtClean="0"/>
              <a:t>Enabling objective: </a:t>
            </a:r>
            <a:r>
              <a:rPr lang="en-US" sz="1200" dirty="0" smtClean="0"/>
              <a:t>List the features of the different varieties of peanut butter.</a:t>
            </a:r>
            <a:endParaRPr lang="en-US" sz="1200" dirty="0"/>
          </a:p>
        </p:txBody>
      </p:sp>
      <p:sp>
        <p:nvSpPr>
          <p:cNvPr id="39" name="TextBox 38"/>
          <p:cNvSpPr txBox="1"/>
          <p:nvPr/>
        </p:nvSpPr>
        <p:spPr>
          <a:xfrm>
            <a:off x="6146569" y="5860702"/>
            <a:ext cx="1801148" cy="415498"/>
          </a:xfrm>
          <a:prstGeom prst="rect">
            <a:avLst/>
          </a:prstGeom>
          <a:noFill/>
          <a:ln w="12700">
            <a:solidFill>
              <a:schemeClr val="tx1"/>
            </a:solidFill>
          </a:ln>
        </p:spPr>
        <p:txBody>
          <a:bodyPr wrap="square" rtlCol="0">
            <a:spAutoFit/>
          </a:bodyPr>
          <a:lstStyle/>
          <a:p>
            <a:r>
              <a:rPr lang="en-US" sz="1050" b="1" dirty="0" smtClean="0"/>
              <a:t>Entry skill: </a:t>
            </a:r>
            <a:r>
              <a:rPr lang="en-US" sz="1050" dirty="0" smtClean="0"/>
              <a:t>Define peanut butter</a:t>
            </a:r>
            <a:endParaRPr lang="en-US" sz="1050" dirty="0"/>
          </a:p>
        </p:txBody>
      </p:sp>
      <p:cxnSp>
        <p:nvCxnSpPr>
          <p:cNvPr id="41" name="Straight Connector 40"/>
          <p:cNvCxnSpPr/>
          <p:nvPr/>
        </p:nvCxnSpPr>
        <p:spPr>
          <a:xfrm>
            <a:off x="4648200" y="3409294"/>
            <a:ext cx="1600200" cy="24428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95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par>
                                <p:cTn id="82" presetID="10" presetClass="entr" presetSubtype="0"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p:bldP spid="18" grpId="0"/>
      <p:bldP spid="20" grpId="0" animBg="1"/>
      <p:bldP spid="22" grpId="0" animBg="1"/>
      <p:bldP spid="23" grpId="0" animBg="1"/>
      <p:bldP spid="24" grpId="0" animBg="1"/>
      <p:bldP spid="33" grpId="0"/>
      <p:bldP spid="30"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9144000" cy="1143000"/>
          </a:xfrm>
        </p:spPr>
        <p:txBody>
          <a:bodyPr>
            <a:normAutofit fontScale="90000"/>
          </a:bodyPr>
          <a:lstStyle/>
          <a:p>
            <a:r>
              <a:rPr lang="en-US" dirty="0" smtClean="0"/>
              <a:t>What does this look</a:t>
            </a:r>
            <a:br>
              <a:rPr lang="en-US" dirty="0" smtClean="0"/>
            </a:br>
            <a:r>
              <a:rPr lang="en-US" dirty="0" smtClean="0"/>
              <a:t>like in real life?</a:t>
            </a:r>
            <a:endParaRPr lang="en-US" dirty="0"/>
          </a:p>
        </p:txBody>
      </p:sp>
    </p:spTree>
    <p:extLst>
      <p:ext uri="{BB962C8B-B14F-4D97-AF65-F5344CB8AC3E}">
        <p14:creationId xmlns:p14="http://schemas.microsoft.com/office/powerpoint/2010/main" val="2255679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9144000" cy="1143000"/>
          </a:xfrm>
        </p:spPr>
        <p:txBody>
          <a:bodyPr/>
          <a:lstStyle/>
          <a:p>
            <a:r>
              <a:rPr lang="en-US" dirty="0" smtClean="0"/>
              <a:t>Why are we here?</a:t>
            </a:r>
            <a:endParaRPr lang="en-US" dirty="0"/>
          </a:p>
        </p:txBody>
      </p:sp>
    </p:spTree>
    <p:extLst>
      <p:ext uri="{BB962C8B-B14F-4D97-AF65-F5344CB8AC3E}">
        <p14:creationId xmlns:p14="http://schemas.microsoft.com/office/powerpoint/2010/main" val="2385605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628" y="773186"/>
            <a:ext cx="7251721" cy="59324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4800600" cy="729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084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90800"/>
            <a:ext cx="9144000" cy="1143000"/>
          </a:xfrm>
        </p:spPr>
        <p:txBody>
          <a:bodyPr>
            <a:normAutofit fontScale="90000"/>
          </a:bodyPr>
          <a:lstStyle/>
          <a:p>
            <a:r>
              <a:rPr lang="en-US" dirty="0" smtClean="0"/>
              <a:t>How do we get this </a:t>
            </a:r>
            <a:br>
              <a:rPr lang="en-US" dirty="0" smtClean="0"/>
            </a:br>
            <a:r>
              <a:rPr lang="en-US" dirty="0" smtClean="0"/>
              <a:t>from faculty members?</a:t>
            </a:r>
            <a:endParaRPr lang="en-US" dirty="0"/>
          </a:p>
        </p:txBody>
      </p:sp>
    </p:spTree>
    <p:extLst>
      <p:ext uri="{BB962C8B-B14F-4D97-AF65-F5344CB8AC3E}">
        <p14:creationId xmlns:p14="http://schemas.microsoft.com/office/powerpoint/2010/main" val="3089480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titlanblueblog.blindlemons.com/wp-content/uploads/2010/10/PullingTee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1595437"/>
            <a:ext cx="4495800" cy="3667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306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90800"/>
            <a:ext cx="9144000" cy="1143000"/>
          </a:xfrm>
        </p:spPr>
        <p:txBody>
          <a:bodyPr>
            <a:normAutofit/>
          </a:bodyPr>
          <a:lstStyle/>
          <a:p>
            <a:r>
              <a:rPr lang="en-US" dirty="0" smtClean="0"/>
              <a:t>Common Scenarios</a:t>
            </a:r>
            <a:endParaRPr lang="en-US" dirty="0"/>
          </a:p>
        </p:txBody>
      </p:sp>
    </p:spTree>
    <p:extLst>
      <p:ext uri="{BB962C8B-B14F-4D97-AF65-F5344CB8AC3E}">
        <p14:creationId xmlns:p14="http://schemas.microsoft.com/office/powerpoint/2010/main" val="1162874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Scenario 1</a:t>
            </a:r>
            <a:endParaRPr lang="en-US" dirty="0"/>
          </a:p>
        </p:txBody>
      </p:sp>
      <p:sp>
        <p:nvSpPr>
          <p:cNvPr id="4" name="Content Placeholder 3"/>
          <p:cNvSpPr>
            <a:spLocks noGrp="1"/>
          </p:cNvSpPr>
          <p:nvPr>
            <p:ph idx="1"/>
          </p:nvPr>
        </p:nvSpPr>
        <p:spPr>
          <a:xfrm>
            <a:off x="457200" y="2819400"/>
            <a:ext cx="8229600" cy="1219200"/>
          </a:xfrm>
        </p:spPr>
        <p:txBody>
          <a:bodyPr/>
          <a:lstStyle/>
          <a:p>
            <a:pPr marL="0" indent="0" algn="ctr">
              <a:buNone/>
            </a:pPr>
            <a:r>
              <a:rPr lang="en-US" dirty="0"/>
              <a:t>Faculty member already has </a:t>
            </a:r>
            <a:br>
              <a:rPr lang="en-US" dirty="0"/>
            </a:br>
            <a:r>
              <a:rPr lang="en-US" dirty="0" smtClean="0"/>
              <a:t>well-written, </a:t>
            </a:r>
            <a:r>
              <a:rPr lang="en-US" dirty="0"/>
              <a:t>measureable </a:t>
            </a:r>
            <a:r>
              <a:rPr lang="en-US" dirty="0" smtClean="0"/>
              <a:t>objectives.</a:t>
            </a:r>
            <a:endParaRPr lang="en-US" dirty="0"/>
          </a:p>
        </p:txBody>
      </p:sp>
    </p:spTree>
    <p:extLst>
      <p:ext uri="{BB962C8B-B14F-4D97-AF65-F5344CB8AC3E}">
        <p14:creationId xmlns:p14="http://schemas.microsoft.com/office/powerpoint/2010/main" val="1624036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Scenario 1</a:t>
            </a:r>
            <a:endParaRPr lang="en-US" dirty="0"/>
          </a:p>
        </p:txBody>
      </p:sp>
      <p:pic>
        <p:nvPicPr>
          <p:cNvPr id="3074" name="Picture 2" descr="http://caymanluxurycharters.com/wp-content/gallery/caymanpics2/photo%20ritz%20carlton%20chair%20drink%20be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6248400" cy="41629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104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Scenario 2</a:t>
            </a:r>
            <a:endParaRPr lang="en-US" dirty="0"/>
          </a:p>
        </p:txBody>
      </p:sp>
      <p:sp>
        <p:nvSpPr>
          <p:cNvPr id="4" name="Content Placeholder 3"/>
          <p:cNvSpPr>
            <a:spLocks noGrp="1"/>
          </p:cNvSpPr>
          <p:nvPr>
            <p:ph idx="1"/>
          </p:nvPr>
        </p:nvSpPr>
        <p:spPr>
          <a:xfrm>
            <a:off x="457200" y="2781300"/>
            <a:ext cx="8229600" cy="1295400"/>
          </a:xfrm>
        </p:spPr>
        <p:txBody>
          <a:bodyPr/>
          <a:lstStyle/>
          <a:p>
            <a:pPr marL="0" indent="0" algn="ctr">
              <a:buNone/>
            </a:pPr>
            <a:r>
              <a:rPr lang="en-US" dirty="0"/>
              <a:t>Faculty member </a:t>
            </a:r>
            <a:r>
              <a:rPr lang="en-US" dirty="0" smtClean="0"/>
              <a:t>needs help </a:t>
            </a:r>
          </a:p>
          <a:p>
            <a:pPr marL="0" indent="0" algn="ctr">
              <a:buNone/>
            </a:pPr>
            <a:r>
              <a:rPr lang="en-US" dirty="0" smtClean="0"/>
              <a:t>writing new course objectives.</a:t>
            </a:r>
            <a:endParaRPr lang="en-US" dirty="0"/>
          </a:p>
        </p:txBody>
      </p:sp>
    </p:spTree>
    <p:extLst>
      <p:ext uri="{BB962C8B-B14F-4D97-AF65-F5344CB8AC3E}">
        <p14:creationId xmlns:p14="http://schemas.microsoft.com/office/powerpoint/2010/main" val="136207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981200"/>
            <a:ext cx="8153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Scenario 2</a:t>
            </a:r>
            <a:endParaRPr lang="en-US" dirty="0"/>
          </a:p>
        </p:txBody>
      </p:sp>
      <p:sp>
        <p:nvSpPr>
          <p:cNvPr id="5" name="Content Placeholder 2"/>
          <p:cNvSpPr txBox="1">
            <a:spLocks/>
          </p:cNvSpPr>
          <p:nvPr/>
        </p:nvSpPr>
        <p:spPr>
          <a:xfrm>
            <a:off x="609600" y="1371600"/>
            <a:ext cx="8229600" cy="4906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Ask:</a:t>
            </a:r>
          </a:p>
          <a:p>
            <a:pPr marL="0" indent="0">
              <a:buFont typeface="Arial" pitchFamily="34" charset="0"/>
              <a:buNone/>
            </a:pPr>
            <a:r>
              <a:rPr lang="en-US" sz="3600" dirty="0" smtClean="0"/>
              <a:t>“What can students </a:t>
            </a:r>
            <a:r>
              <a:rPr lang="en-US" sz="3600" b="1" dirty="0" smtClean="0"/>
              <a:t>do</a:t>
            </a:r>
            <a:r>
              <a:rPr lang="en-US" sz="3600" dirty="0" smtClean="0"/>
              <a:t>, after taking your course, that they couldn’t do before?”</a:t>
            </a:r>
          </a:p>
          <a:p>
            <a:pPr marL="0" indent="0">
              <a:buFont typeface="Arial" pitchFamily="34" charset="0"/>
              <a:buNone/>
            </a:pPr>
            <a:endParaRPr lang="en-US" dirty="0" smtClean="0"/>
          </a:p>
          <a:p>
            <a:r>
              <a:rPr lang="en-US" dirty="0" smtClean="0"/>
              <a:t>This gives you </a:t>
            </a:r>
            <a:r>
              <a:rPr lang="en-US" dirty="0"/>
              <a:t>y</a:t>
            </a:r>
            <a:r>
              <a:rPr lang="en-US" dirty="0" smtClean="0"/>
              <a:t>our terminal (course-level) objectives.</a:t>
            </a:r>
            <a:endParaRPr lang="en-US" dirty="0"/>
          </a:p>
        </p:txBody>
      </p:sp>
    </p:spTree>
    <p:extLst>
      <p:ext uri="{BB962C8B-B14F-4D97-AF65-F5344CB8AC3E}">
        <p14:creationId xmlns:p14="http://schemas.microsoft.com/office/powerpoint/2010/main" val="86423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Scenario 3</a:t>
            </a:r>
            <a:endParaRPr lang="en-US" dirty="0"/>
          </a:p>
        </p:txBody>
      </p:sp>
      <p:sp>
        <p:nvSpPr>
          <p:cNvPr id="4" name="Content Placeholder 3"/>
          <p:cNvSpPr>
            <a:spLocks noGrp="1"/>
          </p:cNvSpPr>
          <p:nvPr>
            <p:ph idx="1"/>
          </p:nvPr>
        </p:nvSpPr>
        <p:spPr>
          <a:xfrm>
            <a:off x="457200" y="2781300"/>
            <a:ext cx="8229600" cy="1295400"/>
          </a:xfrm>
        </p:spPr>
        <p:txBody>
          <a:bodyPr/>
          <a:lstStyle/>
          <a:p>
            <a:pPr marL="0" indent="0" algn="ctr">
              <a:buNone/>
            </a:pPr>
            <a:r>
              <a:rPr lang="en-US" dirty="0"/>
              <a:t>Faculty member </a:t>
            </a:r>
            <a:r>
              <a:rPr lang="en-US" dirty="0" smtClean="0"/>
              <a:t>has course objectives, but doesn’t have module/unit objectives.</a:t>
            </a:r>
            <a:endParaRPr lang="en-US" dirty="0"/>
          </a:p>
        </p:txBody>
      </p:sp>
    </p:spTree>
    <p:extLst>
      <p:ext uri="{BB962C8B-B14F-4D97-AF65-F5344CB8AC3E}">
        <p14:creationId xmlns:p14="http://schemas.microsoft.com/office/powerpoint/2010/main" val="1700625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828800"/>
            <a:ext cx="8305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143000"/>
          </a:xfrm>
        </p:spPr>
        <p:txBody>
          <a:bodyPr>
            <a:normAutofit/>
          </a:bodyPr>
          <a:lstStyle/>
          <a:p>
            <a:r>
              <a:rPr lang="en-US" dirty="0" smtClean="0"/>
              <a:t>Scenario 3</a:t>
            </a:r>
            <a:endParaRPr lang="en-US" dirty="0"/>
          </a:p>
        </p:txBody>
      </p:sp>
      <p:sp>
        <p:nvSpPr>
          <p:cNvPr id="5" name="Content Placeholder 2"/>
          <p:cNvSpPr txBox="1">
            <a:spLocks/>
          </p:cNvSpPr>
          <p:nvPr/>
        </p:nvSpPr>
        <p:spPr>
          <a:xfrm>
            <a:off x="609600" y="1219200"/>
            <a:ext cx="8229600" cy="5135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Ask:</a:t>
            </a:r>
          </a:p>
          <a:p>
            <a:pPr marL="0" indent="0">
              <a:buNone/>
            </a:pPr>
            <a:r>
              <a:rPr lang="en-US" sz="3600" dirty="0" smtClean="0"/>
              <a:t>“</a:t>
            </a:r>
            <a:r>
              <a:rPr lang="en-US" sz="3600" dirty="0"/>
              <a:t>What must students be able to </a:t>
            </a:r>
            <a:r>
              <a:rPr lang="en-US" sz="3600" b="1" dirty="0"/>
              <a:t>do</a:t>
            </a:r>
            <a:r>
              <a:rPr lang="en-US" sz="3600" dirty="0"/>
              <a:t> before accomplishing </a:t>
            </a:r>
            <a:r>
              <a:rPr lang="en-US" sz="3600" dirty="0" smtClean="0"/>
              <a:t>the course objectives?”</a:t>
            </a:r>
            <a:endParaRPr lang="en-US" sz="3600" dirty="0"/>
          </a:p>
          <a:p>
            <a:pPr marL="0" indent="0">
              <a:buNone/>
            </a:pPr>
            <a:endParaRPr lang="en-US" dirty="0"/>
          </a:p>
          <a:p>
            <a:r>
              <a:rPr lang="en-US" dirty="0"/>
              <a:t>This gives </a:t>
            </a:r>
            <a:r>
              <a:rPr lang="en-US" dirty="0" smtClean="0"/>
              <a:t>you your </a:t>
            </a:r>
            <a:r>
              <a:rPr lang="en-US" dirty="0"/>
              <a:t>subordinate (module-level) objectives.</a:t>
            </a:r>
          </a:p>
          <a:p>
            <a:r>
              <a:rPr lang="en-US" dirty="0"/>
              <a:t>Be sure to differentiate between subordinate objectives and entry-skills.</a:t>
            </a:r>
          </a:p>
        </p:txBody>
      </p:sp>
    </p:spTree>
    <p:extLst>
      <p:ext uri="{BB962C8B-B14F-4D97-AF65-F5344CB8AC3E}">
        <p14:creationId xmlns:p14="http://schemas.microsoft.com/office/powerpoint/2010/main" val="3558015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92500"/>
          </a:bodyPr>
          <a:lstStyle/>
          <a:p>
            <a:r>
              <a:rPr lang="en-US" dirty="0" smtClean="0"/>
              <a:t>2.1 The course learning objectives describe outcomes that are measurable.</a:t>
            </a:r>
            <a:br>
              <a:rPr lang="en-US" dirty="0" smtClean="0"/>
            </a:br>
            <a:endParaRPr lang="en-US" dirty="0" smtClean="0"/>
          </a:p>
          <a:p>
            <a:r>
              <a:rPr lang="en-US" dirty="0" smtClean="0"/>
              <a:t>2.2 The module/unit learning objectives describe outcomes that are measurable and consistent with the course-level objectives.</a:t>
            </a:r>
            <a:br>
              <a:rPr lang="en-US" dirty="0" smtClean="0"/>
            </a:br>
            <a:endParaRPr lang="en-US" dirty="0" smtClean="0"/>
          </a:p>
          <a:p>
            <a:r>
              <a:rPr lang="en-US" dirty="0" smtClean="0"/>
              <a:t>2.3 All learning objectives are stated clearly and written from the students’ perspective.</a:t>
            </a:r>
            <a:endParaRPr lang="en-US" dirty="0"/>
          </a:p>
        </p:txBody>
      </p:sp>
    </p:spTree>
    <p:extLst>
      <p:ext uri="{BB962C8B-B14F-4D97-AF65-F5344CB8AC3E}">
        <p14:creationId xmlns:p14="http://schemas.microsoft.com/office/powerpoint/2010/main" val="28433753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Scenario 4</a:t>
            </a:r>
            <a:endParaRPr lang="en-US" dirty="0"/>
          </a:p>
        </p:txBody>
      </p:sp>
      <p:sp>
        <p:nvSpPr>
          <p:cNvPr id="4" name="Content Placeholder 3"/>
          <p:cNvSpPr>
            <a:spLocks noGrp="1"/>
          </p:cNvSpPr>
          <p:nvPr>
            <p:ph idx="1"/>
          </p:nvPr>
        </p:nvSpPr>
        <p:spPr>
          <a:xfrm>
            <a:off x="457200" y="2781300"/>
            <a:ext cx="8229600" cy="1295400"/>
          </a:xfrm>
        </p:spPr>
        <p:txBody>
          <a:bodyPr/>
          <a:lstStyle/>
          <a:p>
            <a:pPr marL="0" indent="0" algn="ctr">
              <a:buNone/>
            </a:pPr>
            <a:r>
              <a:rPr lang="en-US" dirty="0"/>
              <a:t>Faculty member </a:t>
            </a:r>
            <a:r>
              <a:rPr lang="en-US" dirty="0" smtClean="0"/>
              <a:t>has some or all objectives that are immeasurable, vague, or “fuzzy.”</a:t>
            </a:r>
            <a:endParaRPr lang="en-US" dirty="0"/>
          </a:p>
        </p:txBody>
      </p:sp>
    </p:spTree>
    <p:extLst>
      <p:ext uri="{BB962C8B-B14F-4D97-AF65-F5344CB8AC3E}">
        <p14:creationId xmlns:p14="http://schemas.microsoft.com/office/powerpoint/2010/main" val="2648548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828800"/>
            <a:ext cx="8305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143000"/>
          </a:xfrm>
        </p:spPr>
        <p:txBody>
          <a:bodyPr>
            <a:normAutofit/>
          </a:bodyPr>
          <a:lstStyle/>
          <a:p>
            <a:r>
              <a:rPr lang="en-US" dirty="0" smtClean="0"/>
              <a:t>Scenario 4</a:t>
            </a:r>
            <a:endParaRPr lang="en-US" dirty="0"/>
          </a:p>
        </p:txBody>
      </p:sp>
      <p:sp>
        <p:nvSpPr>
          <p:cNvPr id="5" name="Content Placeholder 2"/>
          <p:cNvSpPr txBox="1">
            <a:spLocks/>
          </p:cNvSpPr>
          <p:nvPr/>
        </p:nvSpPr>
        <p:spPr>
          <a:xfrm>
            <a:off x="609600" y="1219200"/>
            <a:ext cx="8229600" cy="5135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Ask:</a:t>
            </a:r>
          </a:p>
          <a:p>
            <a:pPr marL="0" indent="0">
              <a:buNone/>
            </a:pPr>
            <a:r>
              <a:rPr lang="en-US" sz="3600" dirty="0" smtClean="0"/>
              <a:t>“How are you planning on assessing this objective?”</a:t>
            </a:r>
            <a:endParaRPr lang="en-US" sz="3600" dirty="0"/>
          </a:p>
          <a:p>
            <a:pPr marL="0" indent="0">
              <a:buNone/>
            </a:pPr>
            <a:endParaRPr lang="en-US" dirty="0"/>
          </a:p>
          <a:p>
            <a:r>
              <a:rPr lang="en-US" dirty="0" smtClean="0"/>
              <a:t>Multiple choice: define, identify</a:t>
            </a:r>
          </a:p>
          <a:p>
            <a:r>
              <a:rPr lang="en-US" dirty="0" smtClean="0"/>
              <a:t>Fill-in-the-blank: recall, name, recite</a:t>
            </a:r>
          </a:p>
          <a:p>
            <a:r>
              <a:rPr lang="en-US" dirty="0"/>
              <a:t>Essay: </a:t>
            </a:r>
            <a:r>
              <a:rPr lang="en-US" dirty="0" smtClean="0"/>
              <a:t>[prompt] </a:t>
            </a:r>
            <a:r>
              <a:rPr lang="en-US" dirty="0"/>
              <a:t>= objectives</a:t>
            </a:r>
          </a:p>
          <a:p>
            <a:r>
              <a:rPr lang="en-US" dirty="0" smtClean="0"/>
              <a:t>Project: [final product] = objectives</a:t>
            </a:r>
          </a:p>
        </p:txBody>
      </p:sp>
    </p:spTree>
    <p:extLst>
      <p:ext uri="{BB962C8B-B14F-4D97-AF65-F5344CB8AC3E}">
        <p14:creationId xmlns:p14="http://schemas.microsoft.com/office/powerpoint/2010/main" val="5498318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Scenario 5</a:t>
            </a:r>
            <a:endParaRPr lang="en-US" dirty="0"/>
          </a:p>
        </p:txBody>
      </p:sp>
      <p:sp>
        <p:nvSpPr>
          <p:cNvPr id="4" name="Content Placeholder 3"/>
          <p:cNvSpPr>
            <a:spLocks noGrp="1"/>
          </p:cNvSpPr>
          <p:nvPr>
            <p:ph idx="1"/>
          </p:nvPr>
        </p:nvSpPr>
        <p:spPr>
          <a:xfrm>
            <a:off x="457200" y="2809875"/>
            <a:ext cx="8229600" cy="1238250"/>
          </a:xfrm>
        </p:spPr>
        <p:txBody>
          <a:bodyPr>
            <a:noAutofit/>
          </a:bodyPr>
          <a:lstStyle/>
          <a:p>
            <a:pPr marL="0" indent="0" algn="ctr">
              <a:buNone/>
            </a:pPr>
            <a:r>
              <a:rPr lang="en-US" dirty="0" smtClean="0"/>
              <a:t>Nothing else has worked. </a:t>
            </a:r>
          </a:p>
          <a:p>
            <a:pPr marL="0" indent="0" algn="ctr">
              <a:buNone/>
            </a:pPr>
            <a:r>
              <a:rPr lang="en-US" dirty="0" smtClean="0"/>
              <a:t>You’ve reached a brick wall.</a:t>
            </a:r>
            <a:endParaRPr lang="en-US" dirty="0"/>
          </a:p>
        </p:txBody>
      </p:sp>
    </p:spTree>
    <p:extLst>
      <p:ext uri="{BB962C8B-B14F-4D97-AF65-F5344CB8AC3E}">
        <p14:creationId xmlns:p14="http://schemas.microsoft.com/office/powerpoint/2010/main" val="2085791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828800"/>
            <a:ext cx="83058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143000"/>
          </a:xfrm>
        </p:spPr>
        <p:txBody>
          <a:bodyPr>
            <a:normAutofit/>
          </a:bodyPr>
          <a:lstStyle/>
          <a:p>
            <a:r>
              <a:rPr lang="en-US" dirty="0" smtClean="0"/>
              <a:t>Scenario 5</a:t>
            </a:r>
            <a:endParaRPr lang="en-US" dirty="0"/>
          </a:p>
        </p:txBody>
      </p:sp>
      <p:sp>
        <p:nvSpPr>
          <p:cNvPr id="5" name="Content Placeholder 2"/>
          <p:cNvSpPr txBox="1">
            <a:spLocks/>
          </p:cNvSpPr>
          <p:nvPr/>
        </p:nvSpPr>
        <p:spPr>
          <a:xfrm>
            <a:off x="609600" y="1219200"/>
            <a:ext cx="8229600" cy="51355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Ask:</a:t>
            </a:r>
          </a:p>
          <a:p>
            <a:pPr marL="0" indent="0">
              <a:buNone/>
            </a:pPr>
            <a:r>
              <a:rPr lang="en-US" sz="3600" dirty="0"/>
              <a:t>“Your student is going to work at an entry-level job in the area of this course. What is he/she going to do at work? What earns him/her a paycheck?”</a:t>
            </a:r>
          </a:p>
          <a:p>
            <a:pPr marL="0" indent="0">
              <a:buNone/>
            </a:pPr>
            <a:endParaRPr lang="en-US" sz="3600" dirty="0"/>
          </a:p>
          <a:p>
            <a:r>
              <a:rPr lang="en-US" dirty="0"/>
              <a:t>This will hopefully, at the least, giving you a jumping-off point.</a:t>
            </a:r>
          </a:p>
        </p:txBody>
      </p:sp>
    </p:spTree>
    <p:extLst>
      <p:ext uri="{BB962C8B-B14F-4D97-AF65-F5344CB8AC3E}">
        <p14:creationId xmlns:p14="http://schemas.microsoft.com/office/powerpoint/2010/main" val="182717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Your Hands Dirty</a:t>
            </a:r>
            <a:endParaRPr lang="en-US" dirty="0"/>
          </a:p>
        </p:txBody>
      </p:sp>
      <p:sp>
        <p:nvSpPr>
          <p:cNvPr id="3" name="Content Placeholder 2"/>
          <p:cNvSpPr>
            <a:spLocks noGrp="1"/>
          </p:cNvSpPr>
          <p:nvPr>
            <p:ph idx="1"/>
          </p:nvPr>
        </p:nvSpPr>
        <p:spPr/>
        <p:txBody>
          <a:bodyPr/>
          <a:lstStyle/>
          <a:p>
            <a:r>
              <a:rPr lang="en-US" dirty="0" smtClean="0"/>
              <a:t>What type of scenario do you have?</a:t>
            </a:r>
          </a:p>
          <a:p>
            <a:r>
              <a:rPr lang="en-US" dirty="0" smtClean="0"/>
              <a:t>What’s your plan of action?</a:t>
            </a:r>
          </a:p>
          <a:p>
            <a:r>
              <a:rPr lang="en-US" dirty="0" smtClean="0"/>
              <a:t>You have three minutes.</a:t>
            </a:r>
            <a:endParaRPr lang="en-US" dirty="0"/>
          </a:p>
        </p:txBody>
      </p:sp>
    </p:spTree>
    <p:extLst>
      <p:ext uri="{BB962C8B-B14F-4D97-AF65-F5344CB8AC3E}">
        <p14:creationId xmlns:p14="http://schemas.microsoft.com/office/powerpoint/2010/main" val="12211267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fontScale="92500" lnSpcReduction="10000"/>
          </a:bodyPr>
          <a:lstStyle/>
          <a:p>
            <a:pPr>
              <a:spcAft>
                <a:spcPts val="2400"/>
              </a:spcAft>
            </a:pPr>
            <a:r>
              <a:rPr lang="en-US" b="1" dirty="0"/>
              <a:t>Scenario 1</a:t>
            </a:r>
            <a:r>
              <a:rPr lang="en-US" b="1" dirty="0" smtClean="0"/>
              <a:t>: </a:t>
            </a:r>
            <a:r>
              <a:rPr lang="en-US" dirty="0" smtClean="0"/>
              <a:t>Faculty </a:t>
            </a:r>
            <a:r>
              <a:rPr lang="en-US" dirty="0"/>
              <a:t>member already has </a:t>
            </a:r>
            <a:br>
              <a:rPr lang="en-US" dirty="0"/>
            </a:br>
            <a:r>
              <a:rPr lang="en-US" dirty="0"/>
              <a:t>well-written, measureable objectives.</a:t>
            </a:r>
          </a:p>
          <a:p>
            <a:pPr>
              <a:spcAft>
                <a:spcPts val="2400"/>
              </a:spcAft>
            </a:pPr>
            <a:r>
              <a:rPr lang="en-US" b="1" dirty="0" smtClean="0"/>
              <a:t>Scenario 2</a:t>
            </a:r>
            <a:r>
              <a:rPr lang="en-US" b="1" dirty="0"/>
              <a:t>:  </a:t>
            </a:r>
            <a:r>
              <a:rPr lang="en-US" dirty="0"/>
              <a:t>Faculty member needs </a:t>
            </a:r>
            <a:r>
              <a:rPr lang="en-US" dirty="0" smtClean="0"/>
              <a:t>help writing </a:t>
            </a:r>
            <a:r>
              <a:rPr lang="en-US" dirty="0"/>
              <a:t>new course objectives.</a:t>
            </a:r>
          </a:p>
          <a:p>
            <a:pPr>
              <a:spcAft>
                <a:spcPts val="2400"/>
              </a:spcAft>
            </a:pPr>
            <a:r>
              <a:rPr lang="en-US" b="1" dirty="0" smtClean="0"/>
              <a:t>Scenario 3</a:t>
            </a:r>
            <a:r>
              <a:rPr lang="en-US" b="1" dirty="0"/>
              <a:t>: </a:t>
            </a:r>
            <a:r>
              <a:rPr lang="en-US" dirty="0"/>
              <a:t>Faculty member has course objectives, but doesn’t have module/unit objectives.</a:t>
            </a:r>
          </a:p>
          <a:p>
            <a:pPr>
              <a:spcAft>
                <a:spcPts val="2400"/>
              </a:spcAft>
            </a:pPr>
            <a:r>
              <a:rPr lang="en-US" b="1" dirty="0" smtClean="0"/>
              <a:t>Scenario 4</a:t>
            </a:r>
            <a:r>
              <a:rPr lang="en-US" b="1" dirty="0"/>
              <a:t>: </a:t>
            </a:r>
            <a:r>
              <a:rPr lang="en-US" dirty="0"/>
              <a:t>Faculty member has some or all objectives that are immeasurable, vague, or “fuzzy.”</a:t>
            </a:r>
          </a:p>
          <a:p>
            <a:pPr>
              <a:spcAft>
                <a:spcPts val="2400"/>
              </a:spcAft>
            </a:pPr>
            <a:r>
              <a:rPr lang="en-US" b="1" dirty="0" smtClean="0"/>
              <a:t>Scenario 5</a:t>
            </a:r>
            <a:r>
              <a:rPr lang="en-US" b="1" dirty="0"/>
              <a:t>: </a:t>
            </a:r>
            <a:r>
              <a:rPr lang="en-US" dirty="0"/>
              <a:t>Nothing else has worked.</a:t>
            </a:r>
          </a:p>
        </p:txBody>
      </p:sp>
    </p:spTree>
    <p:extLst>
      <p:ext uri="{BB962C8B-B14F-4D97-AF65-F5344CB8AC3E}">
        <p14:creationId xmlns:p14="http://schemas.microsoft.com/office/powerpoint/2010/main" val="17032971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600200"/>
            <a:ext cx="8229600" cy="4876800"/>
          </a:xfrm>
        </p:spPr>
        <p:txBody>
          <a:bodyPr/>
          <a:lstStyle/>
          <a:p>
            <a:r>
              <a:rPr lang="en-US" sz="2800" dirty="0" smtClean="0"/>
              <a:t>Situation A: </a:t>
            </a:r>
            <a:r>
              <a:rPr lang="en-US" sz="2800" dirty="0" err="1" smtClean="0"/>
              <a:t>Victimology</a:t>
            </a:r>
            <a:endParaRPr lang="en-US" sz="2800" dirty="0" smtClean="0"/>
          </a:p>
          <a:p>
            <a:r>
              <a:rPr lang="en-US" sz="2800" dirty="0" smtClean="0"/>
              <a:t>Situation B: Crisis Management</a:t>
            </a:r>
          </a:p>
          <a:p>
            <a:r>
              <a:rPr lang="en-US" sz="2800" dirty="0" smtClean="0"/>
              <a:t>Situation C: Film Theory</a:t>
            </a:r>
          </a:p>
          <a:p>
            <a:r>
              <a:rPr lang="en-US" sz="2800" dirty="0" smtClean="0"/>
              <a:t>Situation D: Psychology of Aging</a:t>
            </a:r>
          </a:p>
          <a:p>
            <a:r>
              <a:rPr lang="en-US" sz="2800" dirty="0" smtClean="0"/>
              <a:t>Situation E: Freshman English</a:t>
            </a:r>
          </a:p>
          <a:p>
            <a:r>
              <a:rPr lang="en-US" sz="2800" dirty="0" smtClean="0"/>
              <a:t>Situation F: Human Resource Management</a:t>
            </a:r>
          </a:p>
          <a:p>
            <a:pPr lvl="1"/>
            <a:endParaRPr lang="en-US" dirty="0"/>
          </a:p>
        </p:txBody>
      </p:sp>
    </p:spTree>
    <p:extLst>
      <p:ext uri="{BB962C8B-B14F-4D97-AF65-F5344CB8AC3E}">
        <p14:creationId xmlns:p14="http://schemas.microsoft.com/office/powerpoint/2010/main" val="137391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90800"/>
            <a:ext cx="9144000" cy="1143000"/>
          </a:xfrm>
        </p:spPr>
        <p:txBody>
          <a:bodyPr>
            <a:normAutofit/>
          </a:bodyPr>
          <a:lstStyle/>
          <a:p>
            <a:r>
              <a:rPr lang="en-US" dirty="0" smtClean="0"/>
              <a:t>Tough Scenarios</a:t>
            </a:r>
            <a:endParaRPr lang="en-US" dirty="0"/>
          </a:p>
        </p:txBody>
      </p:sp>
    </p:spTree>
    <p:extLst>
      <p:ext uri="{BB962C8B-B14F-4D97-AF65-F5344CB8AC3E}">
        <p14:creationId xmlns:p14="http://schemas.microsoft.com/office/powerpoint/2010/main" val="28143102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90800"/>
            <a:ext cx="9144000" cy="1143000"/>
          </a:xfrm>
        </p:spPr>
        <p:txBody>
          <a:bodyPr>
            <a:normAutofit/>
          </a:bodyPr>
          <a:lstStyle/>
          <a:p>
            <a:r>
              <a:rPr lang="en-US" dirty="0" smtClean="0"/>
              <a:t>Foreign language?</a:t>
            </a:r>
            <a:endParaRPr lang="en-US" dirty="0"/>
          </a:p>
        </p:txBody>
      </p:sp>
    </p:spTree>
    <p:extLst>
      <p:ext uri="{BB962C8B-B14F-4D97-AF65-F5344CB8AC3E}">
        <p14:creationId xmlns:p14="http://schemas.microsoft.com/office/powerpoint/2010/main" val="376768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90800"/>
            <a:ext cx="9144000" cy="1143000"/>
          </a:xfrm>
        </p:spPr>
        <p:txBody>
          <a:bodyPr>
            <a:normAutofit/>
          </a:bodyPr>
          <a:lstStyle/>
          <a:p>
            <a:r>
              <a:rPr lang="en-US" dirty="0" smtClean="0"/>
              <a:t>Philosophy?</a:t>
            </a:r>
            <a:endParaRPr lang="en-US" dirty="0"/>
          </a:p>
        </p:txBody>
      </p:sp>
    </p:spTree>
    <p:extLst>
      <p:ext uri="{BB962C8B-B14F-4D97-AF65-F5344CB8AC3E}">
        <p14:creationId xmlns:p14="http://schemas.microsoft.com/office/powerpoint/2010/main" val="2783420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Forbidden Terms</a:t>
            </a:r>
            <a:endParaRPr lang="en-US" dirty="0"/>
          </a:p>
        </p:txBody>
      </p:sp>
      <p:sp>
        <p:nvSpPr>
          <p:cNvPr id="3" name="Content Placeholder 2"/>
          <p:cNvSpPr>
            <a:spLocks noGrp="1"/>
          </p:cNvSpPr>
          <p:nvPr>
            <p:ph idx="1"/>
          </p:nvPr>
        </p:nvSpPr>
        <p:spPr>
          <a:xfrm>
            <a:off x="1981200" y="1676400"/>
            <a:ext cx="5257800" cy="4525963"/>
          </a:xfrm>
        </p:spPr>
        <p:txBody>
          <a:bodyPr>
            <a:normAutofit fontScale="92500" lnSpcReduction="20000"/>
          </a:bodyPr>
          <a:lstStyle/>
          <a:p>
            <a:r>
              <a:rPr lang="en-US" dirty="0" smtClean="0"/>
              <a:t>Understand</a:t>
            </a:r>
          </a:p>
          <a:p>
            <a:r>
              <a:rPr lang="en-US" dirty="0" smtClean="0"/>
              <a:t>Learn</a:t>
            </a:r>
          </a:p>
          <a:p>
            <a:r>
              <a:rPr lang="en-US" dirty="0" smtClean="0"/>
              <a:t>Know</a:t>
            </a:r>
          </a:p>
          <a:p>
            <a:r>
              <a:rPr lang="en-US" dirty="0" smtClean="0"/>
              <a:t>Become acquainted with</a:t>
            </a:r>
          </a:p>
          <a:p>
            <a:r>
              <a:rPr lang="en-US" dirty="0" smtClean="0"/>
              <a:t>Realize</a:t>
            </a:r>
          </a:p>
          <a:p>
            <a:r>
              <a:rPr lang="en-US" dirty="0" smtClean="0"/>
              <a:t>Recognize</a:t>
            </a:r>
          </a:p>
          <a:p>
            <a:r>
              <a:rPr lang="en-US" dirty="0"/>
              <a:t>Internalize</a:t>
            </a:r>
          </a:p>
          <a:p>
            <a:r>
              <a:rPr lang="en-US" dirty="0" smtClean="0"/>
              <a:t>Appreciate</a:t>
            </a:r>
          </a:p>
          <a:p>
            <a:r>
              <a:rPr lang="en-US" dirty="0" smtClean="0"/>
              <a:t>Believe</a:t>
            </a:r>
            <a:endParaRPr lang="en-US" dirty="0"/>
          </a:p>
        </p:txBody>
      </p:sp>
    </p:spTree>
    <p:extLst>
      <p:ext uri="{BB962C8B-B14F-4D97-AF65-F5344CB8AC3E}">
        <p14:creationId xmlns:p14="http://schemas.microsoft.com/office/powerpoint/2010/main" val="30202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marL="0" indent="0">
              <a:buNone/>
            </a:pPr>
            <a:r>
              <a:rPr lang="en-US" dirty="0" smtClean="0"/>
              <a:t>We learned…</a:t>
            </a:r>
          </a:p>
          <a:p>
            <a:r>
              <a:rPr lang="en-US" dirty="0" smtClean="0"/>
              <a:t>What good learning objectives are and why they are important.</a:t>
            </a:r>
          </a:p>
          <a:p>
            <a:r>
              <a:rPr lang="en-US" dirty="0" smtClean="0"/>
              <a:t>How to determine terminal learning objectives based on desired course outcomes.</a:t>
            </a:r>
          </a:p>
          <a:p>
            <a:r>
              <a:rPr lang="en-US" dirty="0" smtClean="0"/>
              <a:t>How to analyze terminal objectives to determine subordinate objectives and entry skills.</a:t>
            </a:r>
          </a:p>
          <a:p>
            <a:r>
              <a:rPr lang="en-US" dirty="0" smtClean="0"/>
              <a:t>Common scenarios when working with faculty, and a framework of strategies when encountering these scenarios.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9896019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90800"/>
            <a:ext cx="9144000" cy="1143000"/>
          </a:xfrm>
        </p:spPr>
        <p:txBody>
          <a:bodyPr>
            <a:normAutofit/>
          </a:bodyPr>
          <a:lstStyle/>
          <a:p>
            <a:r>
              <a:rPr lang="en-US" dirty="0" smtClean="0"/>
              <a:t>Questions?</a:t>
            </a:r>
            <a:endParaRPr lang="en-US" dirty="0"/>
          </a:p>
        </p:txBody>
      </p:sp>
    </p:spTree>
    <p:extLst>
      <p:ext uri="{BB962C8B-B14F-4D97-AF65-F5344CB8AC3E}">
        <p14:creationId xmlns:p14="http://schemas.microsoft.com/office/powerpoint/2010/main" val="1178699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429000" y="2514600"/>
            <a:ext cx="3429000" cy="1524000"/>
          </a:xfrm>
        </p:spPr>
        <p:txBody>
          <a:bodyPr>
            <a:normAutofit fontScale="85000" lnSpcReduction="10000"/>
          </a:bodyPr>
          <a:lstStyle/>
          <a:p>
            <a:pPr marL="0" indent="0">
              <a:buNone/>
            </a:pPr>
            <a:r>
              <a:rPr lang="en-US" dirty="0" smtClean="0"/>
              <a:t>: mmaceve@fiu.edu</a:t>
            </a:r>
          </a:p>
          <a:p>
            <a:pPr marL="0" indent="0">
              <a:buNone/>
            </a:pPr>
            <a:endParaRPr lang="en-US" dirty="0" smtClean="0"/>
          </a:p>
          <a:p>
            <a:pPr marL="0" indent="0">
              <a:buNone/>
            </a:pPr>
            <a:r>
              <a:rPr lang="en-US" dirty="0" smtClean="0"/>
              <a:t>: @mattacevedo</a:t>
            </a:r>
            <a:endParaRPr lang="en-US" dirty="0"/>
          </a:p>
        </p:txBody>
      </p:sp>
      <p:pic>
        <p:nvPicPr>
          <p:cNvPr id="5" name="Picture 2" descr="C:\Users\mmaceve\Desktop\email_mail_post_letter_stamp.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743200" y="2390544"/>
            <a:ext cx="792162" cy="7921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mmaceve\Desktop\Twitter im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2412" y="3335106"/>
            <a:ext cx="693737" cy="69373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274638"/>
            <a:ext cx="8229600" cy="1143000"/>
          </a:xfrm>
        </p:spPr>
        <p:txBody>
          <a:bodyPr/>
          <a:lstStyle/>
          <a:p>
            <a:r>
              <a:rPr lang="en-US" dirty="0" smtClean="0"/>
              <a:t>Thanks!</a:t>
            </a:r>
            <a:endParaRPr lang="en-US" dirty="0"/>
          </a:p>
        </p:txBody>
      </p:sp>
    </p:spTree>
    <p:extLst>
      <p:ext uri="{BB962C8B-B14F-4D97-AF65-F5344CB8AC3E}">
        <p14:creationId xmlns:p14="http://schemas.microsoft.com/office/powerpoint/2010/main" val="2426740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9144000" cy="1143000"/>
          </a:xfrm>
        </p:spPr>
        <p:txBody>
          <a:bodyPr>
            <a:normAutofit fontScale="90000"/>
          </a:bodyPr>
          <a:lstStyle/>
          <a:p>
            <a:r>
              <a:rPr lang="en-US" dirty="0"/>
              <a:t>Working with faculty to compose learning objectives can often be...</a:t>
            </a:r>
          </a:p>
        </p:txBody>
      </p:sp>
    </p:spTree>
    <p:extLst>
      <p:ext uri="{BB962C8B-B14F-4D97-AF65-F5344CB8AC3E}">
        <p14:creationId xmlns:p14="http://schemas.microsoft.com/office/powerpoint/2010/main" val="726154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717665"/>
            <a:ext cx="2971800" cy="52749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228600" y="1371600"/>
            <a:ext cx="5105400" cy="3810000"/>
          </a:xfrm>
        </p:spPr>
        <p:txBody>
          <a:bodyPr>
            <a:normAutofit fontScale="90000"/>
          </a:bodyPr>
          <a:lstStyle/>
          <a:p>
            <a:r>
              <a:rPr lang="en-US" sz="2700" dirty="0"/>
              <a:t>Working with faculty to </a:t>
            </a:r>
            <a:r>
              <a:rPr lang="en-US" sz="2700" dirty="0" smtClean="0"/>
              <a:t/>
            </a:r>
            <a:br>
              <a:rPr lang="en-US" sz="2700" dirty="0" smtClean="0"/>
            </a:br>
            <a:r>
              <a:rPr lang="en-US" sz="2700" dirty="0" smtClean="0"/>
              <a:t>compose </a:t>
            </a:r>
            <a:r>
              <a:rPr lang="en-US" sz="2700" dirty="0"/>
              <a:t>learning objectives </a:t>
            </a:r>
            <a:r>
              <a:rPr lang="en-US" sz="2700" dirty="0" smtClean="0"/>
              <a:t/>
            </a:r>
            <a:br>
              <a:rPr lang="en-US" sz="2700" dirty="0" smtClean="0"/>
            </a:br>
            <a:r>
              <a:rPr lang="en-US" sz="2700" dirty="0" smtClean="0"/>
              <a:t>can </a:t>
            </a:r>
            <a:r>
              <a:rPr lang="en-US" sz="2700" dirty="0"/>
              <a:t>often </a:t>
            </a:r>
            <a:r>
              <a:rPr lang="en-US" sz="2700" dirty="0" smtClean="0"/>
              <a:t>be</a:t>
            </a:r>
            <a:r>
              <a:rPr lang="en-US" sz="2700" dirty="0"/>
              <a:t> </a:t>
            </a:r>
            <a:r>
              <a:rPr lang="en-US" sz="2700" dirty="0" smtClean="0"/>
              <a:t>_________ .</a:t>
            </a:r>
            <a:br>
              <a:rPr lang="en-US" sz="2700" dirty="0" smtClean="0"/>
            </a:br>
            <a:r>
              <a:rPr lang="en-US" dirty="0"/>
              <a:t/>
            </a:r>
            <a:br>
              <a:rPr lang="en-US" dirty="0"/>
            </a:br>
            <a:r>
              <a:rPr lang="en-US" dirty="0" smtClean="0"/>
              <a:t>Text your answer to </a:t>
            </a:r>
            <a:r>
              <a:rPr lang="en-US" b="1" dirty="0" smtClean="0"/>
              <a:t>37607</a:t>
            </a:r>
            <a:r>
              <a:rPr lang="en-US" dirty="0" smtClean="0"/>
              <a:t/>
            </a:r>
            <a:br>
              <a:rPr lang="en-US" dirty="0" smtClean="0"/>
            </a:br>
            <a:r>
              <a:rPr lang="en-US" dirty="0"/>
              <a:t/>
            </a:r>
            <a:br>
              <a:rPr lang="en-US" dirty="0"/>
            </a:br>
            <a:r>
              <a:rPr lang="en-US" dirty="0" smtClean="0"/>
              <a:t>Start your message with </a:t>
            </a:r>
            <a:r>
              <a:rPr lang="en-US" b="1" dirty="0" smtClean="0"/>
              <a:t>158171</a:t>
            </a:r>
            <a:endParaRPr lang="en-US" b="1" dirty="0"/>
          </a:p>
        </p:txBody>
      </p:sp>
    </p:spTree>
    <p:extLst>
      <p:ext uri="{BB962C8B-B14F-4D97-AF65-F5344CB8AC3E}">
        <p14:creationId xmlns:p14="http://schemas.microsoft.com/office/powerpoint/2010/main" val="3456808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676044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9144000" cy="1143000"/>
          </a:xfrm>
        </p:spPr>
        <p:txBody>
          <a:bodyPr/>
          <a:lstStyle/>
          <a:p>
            <a:r>
              <a:rPr lang="en-US" dirty="0" smtClean="0"/>
              <a:t>Why are objectives important?</a:t>
            </a:r>
            <a:endParaRPr lang="en-US" dirty="0"/>
          </a:p>
        </p:txBody>
      </p:sp>
    </p:spTree>
    <p:extLst>
      <p:ext uri="{BB962C8B-B14F-4D97-AF65-F5344CB8AC3E}">
        <p14:creationId xmlns:p14="http://schemas.microsoft.com/office/powerpoint/2010/main" val="37141739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eyond Understanding: Working with Faculty to Compose Exemplary Objectives&amp;quot;&quot;/&gt;&lt;property id=&quot;20307&quot; value=&quot;256&quot;/&gt;&lt;/object&gt;&lt;object type=&quot;3&quot; unique_id=&quot;10006&quot;&gt;&lt;property id=&quot;20148&quot; value=&quot;5&quot;/&gt;&lt;property id=&quot;20300&quot; value=&quot;Slide 4&quot;/&gt;&lt;property id=&quot;20307&quot; value=&quot;257&quot;/&gt;&lt;/object&gt;&lt;object type=&quot;3&quot; unique_id=&quot;10067&quot;&gt;&lt;property id=&quot;20148&quot; value=&quot;5&quot;/&gt;&lt;property id=&quot;20300&quot; value=&quot;Slide 3 - &amp;quot;Why are we here?&amp;quot;&quot;/&gt;&lt;property id=&quot;20307&quot; value=&quot;259&quot;/&gt;&lt;/object&gt;&lt;object type=&quot;3&quot; unique_id=&quot;10068&quot;&gt;&lt;property id=&quot;20148&quot; value=&quot;5&quot;/&gt;&lt;property id=&quot;20300&quot; value=&quot;Slide 9 - &amp;quot;Why are objectives important?&amp;quot;&quot;/&gt;&lt;property id=&quot;20307&quot; value=&quot;261&quot;/&gt;&lt;/object&gt;&lt;object type=&quot;3&quot; unique_id=&quot;10069&quot;&gt;&lt;property id=&quot;20148&quot; value=&quot;5&quot;/&gt;&lt;property id=&quot;20300&quot; value=&quot;Slide 13 - &amp;quot;What are your course objectives?&amp;quot;&quot;/&gt;&lt;property id=&quot;20307&quot; value=&quot;262&quot;/&gt;&lt;/object&gt;&lt;object type=&quot;3&quot; unique_id=&quot;10070&quot;&gt;&lt;property id=&quot;20148&quot; value=&quot;5&quot;/&gt;&lt;property id=&quot;20300&quot; value=&quot;Slide 16 - &amp;quot;What are your course objectives?&amp;quot;&quot;/&gt;&lt;property id=&quot;20307&quot; value=&quot;264&quot;/&gt;&lt;/object&gt;&lt;object type=&quot;3&quot; unique_id=&quot;10071&quot;&gt;&lt;property id=&quot;20148&quot; value=&quot;5&quot;/&gt;&lt;property id=&quot;20300&quot; value=&quot;Slide 17&quot;/&gt;&lt;property id=&quot;20307&quot; value=&quot;263&quot;/&gt;&lt;/object&gt;&lt;object type=&quot;3&quot; unique_id=&quot;10123&quot;&gt;&lt;property id=&quot;20148&quot; value=&quot;5&quot;/&gt;&lt;property id=&quot;20300&quot; value=&quot;Slide 10 - &amp;quot;Why are objectives important?&amp;quot;&quot;/&gt;&lt;property id=&quot;20307&quot; value=&quot;265&quot;/&gt;&lt;/object&gt;&lt;object type=&quot;3&quot; unique_id=&quot;10124&quot;&gt;&lt;property id=&quot;20148&quot; value=&quot;5&quot;/&gt;&lt;property id=&quot;20300&quot; value=&quot;Slide 11 - &amp;quot;The Importance of Being Objective&amp;quot;&quot;/&gt;&lt;property id=&quot;20307&quot; value=&quot;266&quot;/&gt;&lt;/object&gt;&lt;object type=&quot;3&quot; unique_id=&quot;10177&quot;&gt;&lt;property id=&quot;20148&quot; value=&quot;5&quot;/&gt;&lt;property id=&quot;20300&quot; value=&quot;Slide 12&quot;/&gt;&lt;property id=&quot;20307&quot; value=&quot;269&quot;/&gt;&lt;/object&gt;&lt;object type=&quot;3&quot; unique_id=&quot;10178&quot;&gt;&lt;property id=&quot;20148&quot; value=&quot;5&quot;/&gt;&lt;property id=&quot;20300&quot; value=&quot;Slide 15 - &amp;quot;What are your course objectives?&amp;quot;&quot;/&gt;&lt;property id=&quot;20307&quot; value=&quot;268&quot;/&gt;&lt;/object&gt;&lt;object type=&quot;3&quot; unique_id=&quot;10361&quot;&gt;&lt;property id=&quot;20148&quot; value=&quot;5&quot;/&gt;&lt;property id=&quot;20300&quot; value=&quot;Slide 25&quot;/&gt;&lt;property id=&quot;20307&quot; value=&quot;271&quot;/&gt;&lt;/object&gt;&lt;object type=&quot;3&quot; unique_id=&quot;10362&quot;&gt;&lt;property id=&quot;20148&quot; value=&quot;5&quot;/&gt;&lt;property id=&quot;20300&quot; value=&quot;Slide 26 - &amp;quot;Foundations of PB&amp;amp;J&amp;quot;&quot;/&gt;&lt;property id=&quot;20307&quot; value=&quot;276&quot;/&gt;&lt;/object&gt;&lt;object type=&quot;3&quot; unique_id=&quot;10363&quot;&gt;&lt;property id=&quot;20148&quot; value=&quot;5&quot;/&gt;&lt;property id=&quot;20300&quot; value=&quot;Slide 27 - &amp;quot;Foundations of PB&amp;amp;J&amp;quot;&quot;/&gt;&lt;property id=&quot;20307&quot; value=&quot;270&quot;/&gt;&lt;/object&gt;&lt;object type=&quot;3&quot; unique_id=&quot;10364&quot;&gt;&lt;property id=&quot;20148&quot; value=&quot;5&quot;/&gt;&lt;property id=&quot;20300&quot; value=&quot;Slide 28&quot;/&gt;&lt;property id=&quot;20307&quot; value=&quot;273&quot;/&gt;&lt;/object&gt;&lt;object type=&quot;3&quot; unique_id=&quot;10365&quot;&gt;&lt;property id=&quot;20148&quot; value=&quot;5&quot;/&gt;&lt;property id=&quot;20300&quot; value=&quot;Slide 23 - &amp;quot;Terminal and Enabling Objectives&amp;quot;&quot;/&gt;&lt;property id=&quot;20307&quot; value=&quot;272&quot;/&gt;&lt;/object&gt;&lt;object type=&quot;3&quot; unique_id=&quot;10366&quot;&gt;&lt;property id=&quot;20148&quot; value=&quot;5&quot;/&gt;&lt;property id=&quot;20300&quot; value=&quot;Slide 34 - &amp;quot;Scenario 1&amp;quot;&quot;/&gt;&lt;property id=&quot;20307&quot; value=&quot;274&quot;/&gt;&lt;/object&gt;&lt;object type=&quot;3&quot; unique_id=&quot;10456&quot;&gt;&lt;property id=&quot;20148&quot; value=&quot;5&quot;/&gt;&lt;property id=&quot;20300&quot; value=&quot;Slide 18 - &amp;quot;What makes a good learning objective?&amp;quot;&quot;/&gt;&lt;property id=&quot;20307&quot; value=&quot;277&quot;/&gt;&lt;/object&gt;&lt;object type=&quot;3&quot; unique_id=&quot;10549&quot;&gt;&lt;property id=&quot;20148&quot; value=&quot;5&quot;/&gt;&lt;property id=&quot;20300&quot; value=&quot;Slide 19 - &amp;quot;Or, in English…&amp;quot;&quot;/&gt;&lt;property id=&quot;20307&quot; value=&quot;279&quot;/&gt;&lt;/object&gt;&lt;object type=&quot;3&quot; unique_id=&quot;10550&quot;&gt;&lt;property id=&quot;20148&quot; value=&quot;5&quot;/&gt;&lt;property id=&quot;20300&quot; value=&quot;Slide 24 - &amp;quot;Let’s speak QM&amp;quot;&quot;/&gt;&lt;property id=&quot;20307&quot; value=&quot;278&quot;/&gt;&lt;/object&gt;&lt;object type=&quot;3&quot; unique_id=&quot;10626&quot;&gt;&lt;property id=&quot;20148&quot; value=&quot;5&quot;/&gt;&lt;property id=&quot;20300&quot; value=&quot;Slide 30&quot;/&gt;&lt;property id=&quot;20307&quot; value=&quot;280&quot;/&gt;&lt;/object&gt;&lt;object type=&quot;3&quot; unique_id=&quot;10705&quot;&gt;&lt;property id=&quot;20148&quot; value=&quot;5&quot;/&gt;&lt;property id=&quot;20300&quot; value=&quot;Slide 29 - &amp;quot;What does this look like in real life?&amp;quot;&quot;/&gt;&lt;property id=&quot;20307&quot; value=&quot;281&quot;/&gt;&lt;/object&gt;&lt;object type=&quot;3&quot; unique_id=&quot;10949&quot;&gt;&lt;property id=&quot;20148&quot; value=&quot;5&quot;/&gt;&lt;property id=&quot;20300&quot; value=&quot;Slide 2 - &amp;quot;Learning Objectives&amp;quot;&quot;/&gt;&lt;property id=&quot;20307&quot; value=&quot;282&quot;/&gt;&lt;/object&gt;&lt;object type=&quot;3&quot; unique_id=&quot;10950&quot;&gt;&lt;property id=&quot;20148&quot; value=&quot;5&quot;/&gt;&lt;property id=&quot;20300&quot; value=&quot;Slide 21 - &amp;quot;Bloom’s Taxonomy (of course)&amp;quot;&quot;/&gt;&lt;property id=&quot;20307&quot; value=&quot;283&quot;/&gt;&lt;/object&gt;&lt;object type=&quot;3&quot; unique_id=&quot;11241&quot;&gt;&lt;property id=&quot;20148&quot; value=&quot;5&quot;/&gt;&lt;property id=&quot;20300&quot; value=&quot;Slide 6 - &amp;quot;Working with faculty to compose learning objectives can often be...&amp;quot;&quot;/&gt;&lt;property id=&quot;20307&quot; value=&quot;286&quot;/&gt;&lt;/object&gt;&lt;object type=&quot;3&quot; unique_id=&quot;11242&quot;&gt;&lt;property id=&quot;20148&quot; value=&quot;5&quot;/&gt;&lt;property id=&quot;20300&quot; value=&quot;Slide 7 - &amp;quot;Working with faculty to  compose learning objectives  can often be _________ .  Text your answer to 37607  Start yo&quot;/&gt;&lt;property id=&quot;20307&quot; value=&quot;288&quot;/&gt;&lt;/object&gt;&lt;object type=&quot;3&quot; unique_id=&quot;11243&quot;&gt;&lt;property id=&quot;20148&quot; value=&quot;5&quot;/&gt;&lt;property id=&quot;20300&quot; value=&quot;Slide 8&quot;/&gt;&lt;property id=&quot;20307&quot; value=&quot;287&quot;/&gt;&lt;/object&gt;&lt;object type=&quot;3&quot; unique_id=&quot;11245&quot;&gt;&lt;property id=&quot;20148&quot; value=&quot;5&quot;/&gt;&lt;property id=&quot;20300&quot; value=&quot;Slide 14 - &amp;quot;What are your course objectives?&amp;quot;&quot;/&gt;&lt;property id=&quot;20307&quot; value=&quot;289&quot;/&gt;&lt;/object&gt;&lt;object type=&quot;3&quot; unique_id=&quot;11246&quot;&gt;&lt;property id=&quot;20148&quot; value=&quot;5&quot;/&gt;&lt;property id=&quot;20300&quot; value=&quot;Slide 31 - &amp;quot;How do we get this  from faculty members?&amp;quot;&quot;/&gt;&lt;property id=&quot;20307&quot; value=&quot;290&quot;/&gt;&lt;/object&gt;&lt;object type=&quot;3&quot; unique_id=&quot;11247&quot;&gt;&lt;property id=&quot;20148&quot; value=&quot;5&quot;/&gt;&lt;property id=&quot;20300&quot; value=&quot;Slide 32&quot;/&gt;&lt;property id=&quot;20307&quot; value=&quot;291&quot;/&gt;&lt;/object&gt;&lt;object type=&quot;3&quot; unique_id=&quot;11968&quot;&gt;&lt;property id=&quot;20148&quot; value=&quot;5&quot;/&gt;&lt;property id=&quot;20300&quot; value=&quot;Slide 20 - &amp;quot;In Other Words&amp;quot;&quot;/&gt;&lt;property id=&quot;20307&quot; value=&quot;292&quot;/&gt;&lt;/object&gt;&lt;object type=&quot;3&quot; unique_id=&quot;11970&quot;&gt;&lt;property id=&quot;20148&quot; value=&quot;5&quot;/&gt;&lt;property id=&quot;20300&quot; value=&quot;Slide 33 - &amp;quot;Common Scenarios&amp;quot;&quot;/&gt;&lt;property id=&quot;20307&quot; value=&quot;293&quot;/&gt;&lt;/object&gt;&lt;object type=&quot;3&quot; unique_id=&quot;11971&quot;&gt;&lt;property id=&quot;20148&quot; value=&quot;5&quot;/&gt;&lt;property id=&quot;20300&quot; value=&quot;Slide 35 - &amp;quot;Scenario 1&amp;quot;&quot;/&gt;&lt;property id=&quot;20307&quot; value=&quot;303&quot;/&gt;&lt;/object&gt;&lt;object type=&quot;3&quot; unique_id=&quot;11972&quot;&gt;&lt;property id=&quot;20148&quot; value=&quot;5&quot;/&gt;&lt;property id=&quot;20300&quot; value=&quot;Slide 36 - &amp;quot;Scenario 2&amp;quot;&quot;/&gt;&lt;property id=&quot;20307&quot; value=&quot;307&quot;/&gt;&lt;/object&gt;&lt;object type=&quot;3&quot; unique_id=&quot;11973&quot;&gt;&lt;property id=&quot;20148&quot; value=&quot;5&quot;/&gt;&lt;property id=&quot;20300&quot; value=&quot;Slide 37 - &amp;quot;Scenario 2&amp;quot;&quot;/&gt;&lt;property id=&quot;20307&quot; value=&quot;305&quot;/&gt;&lt;/object&gt;&lt;object type=&quot;3&quot; unique_id=&quot;11974&quot;&gt;&lt;property id=&quot;20148&quot; value=&quot;5&quot;/&gt;&lt;property id=&quot;20300&quot; value=&quot;Slide 39 - &amp;quot;Scenario 3&amp;quot;&quot;/&gt;&lt;property id=&quot;20307&quot; value=&quot;306&quot;/&gt;&lt;/object&gt;&lt;object type=&quot;3&quot; unique_id=&quot;11979&quot;&gt;&lt;property id=&quot;20148&quot; value=&quot;5&quot;/&gt;&lt;property id=&quot;20300&quot; value=&quot;Slide 47 - &amp;quot;Tough Scenarios&amp;quot;&quot;/&gt;&lt;property id=&quot;20307&quot; value=&quot;294&quot;/&gt;&lt;/object&gt;&lt;object type=&quot;3&quot; unique_id=&quot;11980&quot;&gt;&lt;property id=&quot;20148&quot; value=&quot;5&quot;/&gt;&lt;property id=&quot;20300&quot; value=&quot;Slide 48 - &amp;quot;Foreign language?&amp;quot;&quot;/&gt;&lt;property id=&quot;20307&quot; value=&quot;295&quot;/&gt;&lt;/object&gt;&lt;object type=&quot;3&quot; unique_id=&quot;11981&quot;&gt;&lt;property id=&quot;20148&quot; value=&quot;5&quot;/&gt;&lt;property id=&quot;20300&quot; value=&quot;Slide 49 - &amp;quot;Philosophy?&amp;quot;&quot;/&gt;&lt;property id=&quot;20307&quot; value=&quot;296&quot;/&gt;&lt;/object&gt;&lt;object type=&quot;3&quot; unique_id=&quot;12277&quot;&gt;&lt;property id=&quot;20148&quot; value=&quot;5&quot;/&gt;&lt;property id=&quot;20300&quot; value=&quot;Slide 38 - &amp;quot;Scenario 3&amp;quot;&quot;/&gt;&lt;property id=&quot;20307&quot; value=&quot;308&quot;/&gt;&lt;/object&gt;&lt;object type=&quot;3&quot; unique_id=&quot;12278&quot;&gt;&lt;property id=&quot;20148&quot; value=&quot;5&quot;/&gt;&lt;property id=&quot;20300&quot; value=&quot;Slide 40 - &amp;quot;Scenario 4&amp;quot;&quot;/&gt;&lt;property id=&quot;20307&quot; value=&quot;311&quot;/&gt;&lt;/object&gt;&lt;object type=&quot;3&quot; unique_id=&quot;12279&quot;&gt;&lt;property id=&quot;20148&quot; value=&quot;5&quot;/&gt;&lt;property id=&quot;20300&quot; value=&quot;Slide 42 - &amp;quot;Scenario 5&amp;quot;&quot;/&gt;&lt;property id=&quot;20307&quot; value=&quot;309&quot;/&gt;&lt;/object&gt;&lt;object type=&quot;3&quot; unique_id=&quot;12280&quot;&gt;&lt;property id=&quot;20148&quot; value=&quot;5&quot;/&gt;&lt;property id=&quot;20300&quot; value=&quot;Slide 43 - &amp;quot;Scenario 5&amp;quot;&quot;/&gt;&lt;property id=&quot;20307&quot; value=&quot;310&quot;/&gt;&lt;/object&gt;&lt;object type=&quot;3&quot; unique_id=&quot;12428&quot;&gt;&lt;property id=&quot;20148&quot; value=&quot;5&quot;/&gt;&lt;property id=&quot;20300&quot; value=&quot;Slide 41 - &amp;quot;Scenario 4&amp;quot;&quot;/&gt;&lt;property id=&quot;20307&quot; value=&quot;312&quot;/&gt;&lt;/object&gt;&lt;object type=&quot;3&quot; unique_id=&quot;14941&quot;&gt;&lt;property id=&quot;20148&quot; value=&quot;5&quot;/&gt;&lt;property id=&quot;20300&quot; value=&quot;Slide 22 - &amp;quot;Bloom’s Taxonomy is  not a checklist.&amp;quot;&quot;/&gt;&lt;property id=&quot;20307&quot; value=&quot;313&quot;/&gt;&lt;/object&gt;&lt;object type=&quot;3&quot; unique_id=&quot;14942&quot;&gt;&lt;property id=&quot;20148&quot; value=&quot;5&quot;/&gt;&lt;property id=&quot;20300&quot; value=&quot;Slide 52 - &amp;quot;Thanks!&amp;quot;&quot;/&gt;&lt;property id=&quot;20307&quot; value=&quot;314&quot;/&gt;&lt;/object&gt;&lt;object type=&quot;3&quot; unique_id=&quot;15200&quot;&gt;&lt;property id=&quot;20148&quot; value=&quot;5&quot;/&gt;&lt;property id=&quot;20300&quot; value=&quot;Slide 5 - &amp;quot;Forbidden Terms&amp;quot;&quot;/&gt;&lt;property id=&quot;20307&quot; value=&quot;316&quot;/&gt;&lt;/object&gt;&lt;object type=&quot;3&quot; unique_id=&quot;15201&quot;&gt;&lt;property id=&quot;20148&quot; value=&quot;5&quot;/&gt;&lt;property id=&quot;20300&quot; value=&quot;Slide 44 - &amp;quot;Getting Your Hands Dirty&amp;quot;&quot;/&gt;&lt;property id=&quot;20307&quot; value=&quot;315&quot;/&gt;&lt;/object&gt;&lt;object type=&quot;3&quot; unique_id=&quot;15414&quot;&gt;&lt;property id=&quot;20148&quot; value=&quot;5&quot;/&gt;&lt;property id=&quot;20300&quot; value=&quot;Slide 45&quot;/&gt;&lt;property id=&quot;20307&quot; value=&quot;318&quot;/&gt;&lt;/object&gt;&lt;object type=&quot;3&quot; unique_id=&quot;15415&quot;&gt;&lt;property id=&quot;20148&quot; value=&quot;5&quot;/&gt;&lt;property id=&quot;20300&quot; value=&quot;Slide 46&quot;/&gt;&lt;property id=&quot;20307&quot; value=&quot;317&quot;/&gt;&lt;/object&gt;&lt;object type=&quot;3&quot; unique_id=&quot;15848&quot;&gt;&lt;property id=&quot;20148&quot; value=&quot;5&quot;/&gt;&lt;property id=&quot;20300&quot; value=&quot;Slide 50 - &amp;quot;Summary&amp;quot;&quot;/&gt;&lt;property id=&quot;20307&quot; value=&quot;319&quot;/&gt;&lt;/object&gt;&lt;object type=&quot;3&quot; unique_id=&quot;15849&quot;&gt;&lt;property id=&quot;20148&quot; value=&quot;5&quot;/&gt;&lt;property id=&quot;20300&quot; value=&quot;Slide 51 - &amp;quot;Questions?&amp;quot;&quot;/&gt;&lt;property id=&quot;20307&quot; value=&quot;32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POLL_EMBED_ID" val="7230cb69-4b2c-4a30-b5eb-28b1f21cae44"/>
  <p:tag name="__PE_ORIG_SIZE" val="500"/>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Custom 3">
      <a:dk1>
        <a:srgbClr val="F2F2F2"/>
      </a:dk1>
      <a:lt1>
        <a:srgbClr val="D8D8D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Light"/>
        <a:ea typeface=""/>
        <a:cs typeface=""/>
      </a:majorFont>
      <a:minorFont>
        <a:latin typeface="Helv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3171</TotalTime>
  <Words>1431</Words>
  <Application>Microsoft Office PowerPoint</Application>
  <PresentationFormat>On-screen Show (4:3)</PresentationFormat>
  <Paragraphs>254</Paragraphs>
  <Slides>52</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HelvLight</vt:lpstr>
      <vt:lpstr>Lucida Handwriting</vt:lpstr>
      <vt:lpstr>Office Theme</vt:lpstr>
      <vt:lpstr>Beyond Understanding: Working with Faculty to Compose Exemplary Objectives</vt:lpstr>
      <vt:lpstr>Learning Objectives</vt:lpstr>
      <vt:lpstr>Why are we here?</vt:lpstr>
      <vt:lpstr>PowerPoint Presentation</vt:lpstr>
      <vt:lpstr>Forbidden Terms</vt:lpstr>
      <vt:lpstr>Working with faculty to compose learning objectives can often be...</vt:lpstr>
      <vt:lpstr>Working with faculty to  compose learning objectives  can often be _________ .  Text your answer to 37607  Start your message with 158171</vt:lpstr>
      <vt:lpstr>PowerPoint Presentation</vt:lpstr>
      <vt:lpstr>Why are objectives important?</vt:lpstr>
      <vt:lpstr>Why are objectives important?</vt:lpstr>
      <vt:lpstr>The Importance of Being Objective</vt:lpstr>
      <vt:lpstr>PowerPoint Presentation</vt:lpstr>
      <vt:lpstr>What are your course objectives?</vt:lpstr>
      <vt:lpstr>What are your course objectives?</vt:lpstr>
      <vt:lpstr>What are your course objectives?</vt:lpstr>
      <vt:lpstr>What are your course objectives?</vt:lpstr>
      <vt:lpstr>PowerPoint Presentation</vt:lpstr>
      <vt:lpstr>What makes a good learning objective?</vt:lpstr>
      <vt:lpstr>Or, in English…</vt:lpstr>
      <vt:lpstr>In Other Words</vt:lpstr>
      <vt:lpstr>Bloom’s Taxonomy (of course)</vt:lpstr>
      <vt:lpstr>Bloom’s Taxonomy is  not a checklist.</vt:lpstr>
      <vt:lpstr>Terminal and Enabling Objectives</vt:lpstr>
      <vt:lpstr>Let’s speak QM</vt:lpstr>
      <vt:lpstr>PowerPoint Presentation</vt:lpstr>
      <vt:lpstr>Foundations of PB&amp;J</vt:lpstr>
      <vt:lpstr>Foundations of PB&amp;J</vt:lpstr>
      <vt:lpstr>PowerPoint Presentation</vt:lpstr>
      <vt:lpstr>What does this look like in real life?</vt:lpstr>
      <vt:lpstr>PowerPoint Presentation</vt:lpstr>
      <vt:lpstr>How do we get this  from faculty members?</vt:lpstr>
      <vt:lpstr>PowerPoint Presentation</vt:lpstr>
      <vt:lpstr>Common Scenarios</vt:lpstr>
      <vt:lpstr>Scenario 1</vt:lpstr>
      <vt:lpstr>Scenario 1</vt:lpstr>
      <vt:lpstr>Scenario 2</vt:lpstr>
      <vt:lpstr>Scenario 2</vt:lpstr>
      <vt:lpstr>Scenario 3</vt:lpstr>
      <vt:lpstr>Scenario 3</vt:lpstr>
      <vt:lpstr>Scenario 4</vt:lpstr>
      <vt:lpstr>Scenario 4</vt:lpstr>
      <vt:lpstr>Scenario 5</vt:lpstr>
      <vt:lpstr>Scenario 5</vt:lpstr>
      <vt:lpstr>Getting Your Hands Dirty</vt:lpstr>
      <vt:lpstr>PowerPoint Presentation</vt:lpstr>
      <vt:lpstr>PowerPoint Presentation</vt:lpstr>
      <vt:lpstr>Tough Scenarios</vt:lpstr>
      <vt:lpstr>Foreign language?</vt:lpstr>
      <vt:lpstr>Philosophy?</vt:lpstr>
      <vt:lpstr>Summary</vt:lpstr>
      <vt:lpstr>Questions?</vt:lpstr>
      <vt:lpstr>Thanks!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Understanding: Working with Faculty to Compose Exemplary Objectives</dc:title>
  <dc:creator>Matt Acevedo</dc:creator>
  <cp:lastModifiedBy>Matt Acevedo</cp:lastModifiedBy>
  <cp:revision>98</cp:revision>
  <dcterms:created xsi:type="dcterms:W3CDTF">2013-08-30T17:00:18Z</dcterms:created>
  <dcterms:modified xsi:type="dcterms:W3CDTF">2013-10-02T21:06:44Z</dcterms:modified>
</cp:coreProperties>
</file>