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4"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9" d="100"/>
          <a:sy n="59" d="100"/>
        </p:scale>
        <p:origin x="-1872" y="-103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2497396738"/>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2" name="Shape 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06" name="Shape 10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12" name="Shape 11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20" name="Shape 12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27" name="Shape 12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34" name="Shape 13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41" name="Shape 14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48" name="Shape 14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55" name="Shape 15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62" name="Shape 16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69" name="Shape 16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8" name="Shape 5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76" name="Shape 17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83" name="Shape 18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89" name="Shape 18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98" name="Shape 19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Shape 204"/>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05" name="Shape 20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Shape 210"/>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11" name="Shape 21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4" name="Shape 6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70" name="Shape 7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76" name="Shape 7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2" name="Shape 8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8" name="Shape 8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94" name="Shape 9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00" name="Shape 10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8"/>
        <p:cNvGrpSpPr/>
        <p:nvPr/>
      </p:nvGrpSpPr>
      <p:grpSpPr>
        <a:xfrm>
          <a:off x="0" y="0"/>
          <a:ext cx="0" cy="0"/>
          <a:chOff x="0" y="0"/>
          <a:chExt cx="0" cy="0"/>
        </a:xfrm>
      </p:grpSpPr>
      <p:sp>
        <p:nvSpPr>
          <p:cNvPr id="9" name="Shape 9"/>
          <p:cNvSpPr/>
          <p:nvPr/>
        </p:nvSpPr>
        <p:spPr>
          <a:xfrm>
            <a:off x="0" y="0"/>
            <a:ext cx="9144000" cy="5176499"/>
          </a:xfrm>
          <a:prstGeom prst="rect">
            <a:avLst/>
          </a:prstGeom>
          <a:gradFill>
            <a:gsLst>
              <a:gs pos="0">
                <a:srgbClr val="003171"/>
              </a:gs>
              <a:gs pos="100000">
                <a:srgbClr val="549FFF"/>
              </a:gs>
            </a:gsLst>
            <a:lin ang="7920000" scaled="0"/>
          </a:gradFill>
          <a:ln>
            <a:noFill/>
          </a:ln>
        </p:spPr>
        <p:txBody>
          <a:bodyPr lIns="91425" tIns="45700" rIns="91425" bIns="45700" anchor="ctr" anchorCtr="0">
            <a:noAutofit/>
          </a:bodyPr>
          <a:lstStyle/>
          <a:p>
            <a:pPr>
              <a:spcBef>
                <a:spcPts val="0"/>
              </a:spcBef>
              <a:buNone/>
            </a:pPr>
            <a:endParaRPr/>
          </a:p>
        </p:txBody>
      </p:sp>
      <p:sp>
        <p:nvSpPr>
          <p:cNvPr id="10" name="Shape 10"/>
          <p:cNvSpPr/>
          <p:nvPr/>
        </p:nvSpPr>
        <p:spPr>
          <a:xfrm flipH="1">
            <a:off x="-3832" y="12039"/>
            <a:ext cx="10925833" cy="5165065"/>
          </a:xfrm>
          <a:custGeom>
            <a:avLst/>
            <a:gdLst/>
            <a:ahLst/>
            <a:cxnLst/>
            <a:rect l="0" t="0" r="0" b="0"/>
            <a:pathLst>
              <a:path w="24279631" h="6863875" extrusionOk="0">
                <a:moveTo>
                  <a:pt x="9291599" y="0"/>
                </a:moveTo>
                <a:lnTo>
                  <a:pt x="24279631" y="5875"/>
                </a:lnTo>
                <a:lnTo>
                  <a:pt x="24250422" y="6863875"/>
                </a:lnTo>
                <a:lnTo>
                  <a:pt x="8740466" y="6858000"/>
                </a:lnTo>
                <a:cubicBezTo>
                  <a:pt x="0" y="3062308"/>
                  <a:pt x="7449035" y="312298"/>
                  <a:pt x="9291599" y="0"/>
                </a:cubicBezTo>
                <a:close/>
              </a:path>
            </a:pathLst>
          </a:custGeom>
          <a:gradFill>
            <a:gsLst>
              <a:gs pos="0">
                <a:srgbClr val="549FFF">
                  <a:alpha val="40784"/>
                </a:srgbClr>
              </a:gs>
              <a:gs pos="41000">
                <a:srgbClr val="003171">
                  <a:alpha val="94901"/>
                </a:srgbClr>
              </a:gs>
              <a:gs pos="100000">
                <a:srgbClr val="003171">
                  <a:alpha val="94901"/>
                </a:srgbClr>
              </a:gs>
            </a:gsLst>
            <a:path path="circle">
              <a:fillToRect t="100000" r="100000"/>
            </a:path>
            <a:tileRect l="-100000" b="-100000"/>
          </a:gradFill>
          <a:ln>
            <a:noFill/>
          </a:ln>
        </p:spPr>
        <p:txBody>
          <a:bodyPr lIns="91425" tIns="45700" rIns="91425" bIns="45700" anchor="ctr" anchorCtr="0">
            <a:noAutofit/>
          </a:bodyPr>
          <a:lstStyle/>
          <a:p>
            <a:pPr>
              <a:spcBef>
                <a:spcPts val="0"/>
              </a:spcBef>
              <a:buNone/>
            </a:pPr>
            <a:endParaRPr/>
          </a:p>
        </p:txBody>
      </p:sp>
      <p:sp>
        <p:nvSpPr>
          <p:cNvPr id="11" name="Shape 11"/>
          <p:cNvSpPr/>
          <p:nvPr/>
        </p:nvSpPr>
        <p:spPr>
          <a:xfrm flipH="1">
            <a:off x="14659" y="660"/>
            <a:ext cx="10500940" cy="5165065"/>
          </a:xfrm>
          <a:custGeom>
            <a:avLst/>
            <a:gdLst/>
            <a:ahLst/>
            <a:cxnLst/>
            <a:rect l="0" t="0" r="0" b="0"/>
            <a:pathLst>
              <a:path w="24279631" h="6863875" extrusionOk="0">
                <a:moveTo>
                  <a:pt x="9291599" y="0"/>
                </a:moveTo>
                <a:lnTo>
                  <a:pt x="24279631" y="5875"/>
                </a:lnTo>
                <a:lnTo>
                  <a:pt x="24250422" y="6863875"/>
                </a:lnTo>
                <a:lnTo>
                  <a:pt x="8740466" y="6858000"/>
                </a:lnTo>
                <a:cubicBezTo>
                  <a:pt x="0" y="3062308"/>
                  <a:pt x="7449035" y="312298"/>
                  <a:pt x="9291599" y="0"/>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91425" tIns="45700" rIns="91425" bIns="45700" anchor="b" anchorCtr="0">
            <a:noAutofit/>
          </a:bodyPr>
          <a:lstStyle/>
          <a:p>
            <a:pPr>
              <a:spcBef>
                <a:spcPts val="0"/>
              </a:spcBef>
              <a:buNone/>
            </a:pPr>
            <a:endParaRPr/>
          </a:p>
        </p:txBody>
      </p:sp>
      <p:sp>
        <p:nvSpPr>
          <p:cNvPr id="12" name="Shape 12"/>
          <p:cNvSpPr/>
          <p:nvPr/>
        </p:nvSpPr>
        <p:spPr>
          <a:xfrm>
            <a:off x="-846666" y="-661"/>
            <a:ext cx="2167466" cy="5176308"/>
          </a:xfrm>
          <a:custGeom>
            <a:avLst/>
            <a:gdLst/>
            <a:ahLst/>
            <a:cxnLst/>
            <a:rect l="0" t="0" r="0" b="0"/>
            <a:pathLst>
              <a:path w="2167467" h="6180667" extrusionOk="0">
                <a:moveTo>
                  <a:pt x="939800" y="0"/>
                </a:moveTo>
                <a:lnTo>
                  <a:pt x="1905000" y="5881"/>
                </a:lnTo>
                <a:cubicBezTo>
                  <a:pt x="2167467" y="1035992"/>
                  <a:pt x="0" y="1848556"/>
                  <a:pt x="1896533" y="6180667"/>
                </a:cubicBezTo>
                <a:lnTo>
                  <a:pt x="939800" y="6180667"/>
                </a:lnTo>
                <a:lnTo>
                  <a:pt x="939800" y="0"/>
                </a:lnTo>
                <a:close/>
              </a:path>
            </a:pathLst>
          </a:custGeom>
          <a:gradFill>
            <a:gsLst>
              <a:gs pos="0">
                <a:srgbClr val="003171">
                  <a:alpha val="20784"/>
                </a:srgbClr>
              </a:gs>
              <a:gs pos="100000">
                <a:srgbClr val="65A8FF">
                  <a:alpha val="20784"/>
                </a:srgbClr>
              </a:gs>
            </a:gsLst>
            <a:lin ang="0" scaled="0"/>
          </a:gradFill>
          <a:ln>
            <a:noFill/>
          </a:ln>
        </p:spPr>
        <p:txBody>
          <a:bodyPr lIns="91425" tIns="45700" rIns="91425" bIns="45700" anchor="ctr" anchorCtr="0">
            <a:noAutofit/>
          </a:bodyPr>
          <a:lstStyle/>
          <a:p>
            <a:pPr>
              <a:spcBef>
                <a:spcPts val="0"/>
              </a:spcBef>
              <a:buNone/>
            </a:pPr>
            <a:endParaRPr/>
          </a:p>
        </p:txBody>
      </p:sp>
      <p:sp>
        <p:nvSpPr>
          <p:cNvPr id="13" name="Shape 13"/>
          <p:cNvSpPr/>
          <p:nvPr/>
        </p:nvSpPr>
        <p:spPr>
          <a:xfrm rot="10800000" flipH="1">
            <a:off x="-524933" y="131"/>
            <a:ext cx="1403434" cy="5176308"/>
          </a:xfrm>
          <a:custGeom>
            <a:avLst/>
            <a:gdLst/>
            <a:ahLst/>
            <a:cxnLst/>
            <a:rect l="0" t="0" r="0" b="0"/>
            <a:pathLst>
              <a:path w="2167467" h="6180667" extrusionOk="0">
                <a:moveTo>
                  <a:pt x="939800" y="0"/>
                </a:moveTo>
                <a:lnTo>
                  <a:pt x="1905000" y="5881"/>
                </a:lnTo>
                <a:cubicBezTo>
                  <a:pt x="2167467" y="1035992"/>
                  <a:pt x="0" y="1848556"/>
                  <a:pt x="1896533" y="6180667"/>
                </a:cubicBezTo>
                <a:lnTo>
                  <a:pt x="939800" y="6180667"/>
                </a:lnTo>
                <a:lnTo>
                  <a:pt x="939800" y="0"/>
                </a:lnTo>
                <a:close/>
              </a:path>
            </a:pathLst>
          </a:custGeom>
          <a:gradFill>
            <a:gsLst>
              <a:gs pos="0">
                <a:srgbClr val="003171">
                  <a:alpha val="20784"/>
                </a:srgbClr>
              </a:gs>
              <a:gs pos="100000">
                <a:srgbClr val="65A8FF">
                  <a:alpha val="20784"/>
                </a:srgbClr>
              </a:gs>
            </a:gsLst>
            <a:lin ang="0" scaled="0"/>
          </a:gradFill>
          <a:ln>
            <a:noFill/>
          </a:ln>
        </p:spPr>
        <p:txBody>
          <a:bodyPr lIns="91425" tIns="45700" rIns="91425" bIns="45700" anchor="ctr" anchorCtr="0">
            <a:noAutofit/>
          </a:bodyPr>
          <a:lstStyle/>
          <a:p>
            <a:pPr>
              <a:spcBef>
                <a:spcPts val="0"/>
              </a:spcBef>
              <a:buNone/>
            </a:pPr>
            <a:endParaRPr/>
          </a:p>
        </p:txBody>
      </p:sp>
      <p:sp>
        <p:nvSpPr>
          <p:cNvPr id="14" name="Shape 14"/>
          <p:cNvSpPr txBox="1">
            <a:spLocks noGrp="1"/>
          </p:cNvSpPr>
          <p:nvPr>
            <p:ph type="ctrTitle"/>
          </p:nvPr>
        </p:nvSpPr>
        <p:spPr>
          <a:xfrm>
            <a:off x="1082040" y="1242060"/>
            <a:ext cx="7050900" cy="1102500"/>
          </a:xfrm>
          <a:prstGeom prst="rect">
            <a:avLst/>
          </a:prstGeom>
        </p:spPr>
        <p:txBody>
          <a:bodyPr lIns="91425" tIns="91425" rIns="91425" bIns="91425" anchor="b" anchorCtr="0"/>
          <a:lstStyle>
            <a:lvl1pPr algn="r">
              <a:spcBef>
                <a:spcPts val="0"/>
              </a:spcBef>
              <a:buClr>
                <a:schemeClr val="lt1"/>
              </a:buClr>
              <a:buSzPct val="100000"/>
              <a:defRPr sz="4800">
                <a:solidFill>
                  <a:schemeClr val="lt1"/>
                </a:solidFill>
              </a:defRPr>
            </a:lvl1pPr>
            <a:lvl2pPr algn="r">
              <a:spcBef>
                <a:spcPts val="0"/>
              </a:spcBef>
              <a:buClr>
                <a:schemeClr val="lt1"/>
              </a:buClr>
              <a:buSzPct val="100000"/>
              <a:defRPr sz="4800">
                <a:solidFill>
                  <a:schemeClr val="lt1"/>
                </a:solidFill>
              </a:defRPr>
            </a:lvl2pPr>
            <a:lvl3pPr algn="r">
              <a:spcBef>
                <a:spcPts val="0"/>
              </a:spcBef>
              <a:buClr>
                <a:schemeClr val="lt1"/>
              </a:buClr>
              <a:buSzPct val="100000"/>
              <a:defRPr sz="4800">
                <a:solidFill>
                  <a:schemeClr val="lt1"/>
                </a:solidFill>
              </a:defRPr>
            </a:lvl3pPr>
            <a:lvl4pPr algn="r">
              <a:spcBef>
                <a:spcPts val="0"/>
              </a:spcBef>
              <a:buClr>
                <a:schemeClr val="lt1"/>
              </a:buClr>
              <a:buSzPct val="100000"/>
              <a:defRPr sz="4800">
                <a:solidFill>
                  <a:schemeClr val="lt1"/>
                </a:solidFill>
              </a:defRPr>
            </a:lvl4pPr>
            <a:lvl5pPr algn="r">
              <a:spcBef>
                <a:spcPts val="0"/>
              </a:spcBef>
              <a:buClr>
                <a:schemeClr val="lt1"/>
              </a:buClr>
              <a:buSzPct val="100000"/>
              <a:defRPr sz="4800">
                <a:solidFill>
                  <a:schemeClr val="lt1"/>
                </a:solidFill>
              </a:defRPr>
            </a:lvl5pPr>
            <a:lvl6pPr algn="r">
              <a:spcBef>
                <a:spcPts val="0"/>
              </a:spcBef>
              <a:buClr>
                <a:schemeClr val="lt1"/>
              </a:buClr>
              <a:buSzPct val="100000"/>
              <a:defRPr sz="4800">
                <a:solidFill>
                  <a:schemeClr val="lt1"/>
                </a:solidFill>
              </a:defRPr>
            </a:lvl6pPr>
            <a:lvl7pPr algn="r">
              <a:spcBef>
                <a:spcPts val="0"/>
              </a:spcBef>
              <a:buClr>
                <a:schemeClr val="lt1"/>
              </a:buClr>
              <a:buSzPct val="100000"/>
              <a:defRPr sz="4800">
                <a:solidFill>
                  <a:schemeClr val="lt1"/>
                </a:solidFill>
              </a:defRPr>
            </a:lvl7pPr>
            <a:lvl8pPr algn="r">
              <a:spcBef>
                <a:spcPts val="0"/>
              </a:spcBef>
              <a:buClr>
                <a:schemeClr val="lt1"/>
              </a:buClr>
              <a:buSzPct val="100000"/>
              <a:defRPr sz="4800">
                <a:solidFill>
                  <a:schemeClr val="lt1"/>
                </a:solidFill>
              </a:defRPr>
            </a:lvl8pPr>
            <a:lvl9pPr algn="r">
              <a:spcBef>
                <a:spcPts val="0"/>
              </a:spcBef>
              <a:buClr>
                <a:schemeClr val="lt1"/>
              </a:buClr>
              <a:buSzPct val="100000"/>
              <a:defRPr sz="4800">
                <a:solidFill>
                  <a:schemeClr val="lt1"/>
                </a:solidFill>
              </a:defRPr>
            </a:lvl9pPr>
          </a:lstStyle>
          <a:p>
            <a:endParaRPr/>
          </a:p>
        </p:txBody>
      </p:sp>
      <p:sp>
        <p:nvSpPr>
          <p:cNvPr id="15" name="Shape 15"/>
          <p:cNvSpPr txBox="1">
            <a:spLocks noGrp="1"/>
          </p:cNvSpPr>
          <p:nvPr>
            <p:ph type="subTitle" idx="1"/>
          </p:nvPr>
        </p:nvSpPr>
        <p:spPr>
          <a:xfrm>
            <a:off x="1082040" y="2423159"/>
            <a:ext cx="7035899" cy="694199"/>
          </a:xfrm>
          <a:prstGeom prst="rect">
            <a:avLst/>
          </a:prstGeom>
        </p:spPr>
        <p:txBody>
          <a:bodyPr lIns="91425" tIns="91425" rIns="91425" bIns="91425" anchor="t" anchorCtr="0"/>
          <a:lstStyle>
            <a:lvl1pPr algn="r">
              <a:spcBef>
                <a:spcPts val="0"/>
              </a:spcBef>
              <a:buClr>
                <a:schemeClr val="lt1"/>
              </a:buClr>
              <a:buSzPct val="100000"/>
              <a:buNone/>
              <a:defRPr sz="2400">
                <a:solidFill>
                  <a:schemeClr val="lt1"/>
                </a:solidFill>
              </a:defRPr>
            </a:lvl1pPr>
            <a:lvl2pPr algn="r">
              <a:spcBef>
                <a:spcPts val="0"/>
              </a:spcBef>
              <a:buClr>
                <a:schemeClr val="lt1"/>
              </a:buClr>
              <a:buSzPct val="100000"/>
              <a:buNone/>
              <a:defRPr sz="2400">
                <a:solidFill>
                  <a:schemeClr val="lt1"/>
                </a:solidFill>
              </a:defRPr>
            </a:lvl2pPr>
            <a:lvl3pPr algn="r">
              <a:spcBef>
                <a:spcPts val="0"/>
              </a:spcBef>
              <a:buClr>
                <a:schemeClr val="lt1"/>
              </a:buClr>
              <a:buNone/>
              <a:defRPr>
                <a:solidFill>
                  <a:schemeClr val="lt1"/>
                </a:solidFill>
              </a:defRPr>
            </a:lvl3pPr>
            <a:lvl4pPr algn="r">
              <a:spcBef>
                <a:spcPts val="0"/>
              </a:spcBef>
              <a:buClr>
                <a:schemeClr val="lt1"/>
              </a:buClr>
              <a:buSzPct val="100000"/>
              <a:buNone/>
              <a:defRPr sz="2400">
                <a:solidFill>
                  <a:schemeClr val="lt1"/>
                </a:solidFill>
              </a:defRPr>
            </a:lvl4pPr>
            <a:lvl5pPr algn="r">
              <a:spcBef>
                <a:spcPts val="0"/>
              </a:spcBef>
              <a:buClr>
                <a:schemeClr val="lt1"/>
              </a:buClr>
              <a:buSzPct val="100000"/>
              <a:buNone/>
              <a:defRPr sz="2400">
                <a:solidFill>
                  <a:schemeClr val="lt1"/>
                </a:solidFill>
              </a:defRPr>
            </a:lvl5pPr>
            <a:lvl6pPr algn="r">
              <a:spcBef>
                <a:spcPts val="0"/>
              </a:spcBef>
              <a:buClr>
                <a:schemeClr val="lt1"/>
              </a:buClr>
              <a:buSzPct val="100000"/>
              <a:buNone/>
              <a:defRPr sz="2400">
                <a:solidFill>
                  <a:schemeClr val="lt1"/>
                </a:solidFill>
              </a:defRPr>
            </a:lvl6pPr>
            <a:lvl7pPr algn="r">
              <a:spcBef>
                <a:spcPts val="0"/>
              </a:spcBef>
              <a:buClr>
                <a:schemeClr val="lt1"/>
              </a:buClr>
              <a:buSzPct val="100000"/>
              <a:buNone/>
              <a:defRPr sz="2400">
                <a:solidFill>
                  <a:schemeClr val="lt1"/>
                </a:solidFill>
              </a:defRPr>
            </a:lvl7pPr>
            <a:lvl8pPr algn="r">
              <a:spcBef>
                <a:spcPts val="0"/>
              </a:spcBef>
              <a:buClr>
                <a:schemeClr val="lt1"/>
              </a:buClr>
              <a:buSzPct val="100000"/>
              <a:buNone/>
              <a:defRPr sz="2400">
                <a:solidFill>
                  <a:schemeClr val="lt1"/>
                </a:solidFill>
              </a:defRPr>
            </a:lvl8pPr>
            <a:lvl9pPr algn="r">
              <a:spcBef>
                <a:spcPts val="0"/>
              </a:spcBef>
              <a:buClr>
                <a:schemeClr val="lt1"/>
              </a:buClr>
              <a:buSzPct val="100000"/>
              <a:buNone/>
              <a:defRPr sz="2400">
                <a:solidFill>
                  <a:schemeClr val="lt1"/>
                </a:solidFill>
              </a:defRPr>
            </a:lvl9pPr>
          </a:lstStyle>
          <a:p>
            <a:endParaRPr/>
          </a:p>
        </p:txBody>
      </p:sp>
      <p:sp>
        <p:nvSpPr>
          <p:cNvPr id="16" name="Shape 16"/>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7"/>
        <p:cNvGrpSpPr/>
        <p:nvPr/>
      </p:nvGrpSpPr>
      <p:grpSpPr>
        <a:xfrm>
          <a:off x="0" y="0"/>
          <a:ext cx="0" cy="0"/>
          <a:chOff x="0" y="0"/>
          <a:chExt cx="0" cy="0"/>
        </a:xfrm>
      </p:grpSpPr>
      <p:sp>
        <p:nvSpPr>
          <p:cNvPr id="18" name="Shape 18"/>
          <p:cNvSpPr/>
          <p:nvPr/>
        </p:nvSpPr>
        <p:spPr>
          <a:xfrm rot="10800000" flipH="1">
            <a:off x="-348182" y="-16424"/>
            <a:ext cx="1723519" cy="5159924"/>
          </a:xfrm>
          <a:custGeom>
            <a:avLst/>
            <a:gdLst/>
            <a:ahLst/>
            <a:cxnLst/>
            <a:rect l="0" t="0" r="0" b="0"/>
            <a:pathLst>
              <a:path w="4476675" h="6879900" extrusionOk="0">
                <a:moveTo>
                  <a:pt x="4476676" y="16025"/>
                </a:moveTo>
                <a:lnTo>
                  <a:pt x="879695" y="0"/>
                </a:lnTo>
                <a:cubicBezTo>
                  <a:pt x="886211" y="2293300"/>
                  <a:pt x="892726" y="4586600"/>
                  <a:pt x="899242" y="6879900"/>
                </a:cubicBezTo>
                <a:lnTo>
                  <a:pt x="3909760" y="6861462"/>
                </a:lnTo>
                <a:cubicBezTo>
                  <a:pt x="0" y="3547544"/>
                  <a:pt x="1695771" y="1824359"/>
                  <a:pt x="447667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91425" tIns="45700" rIns="91425" bIns="45700" anchor="ctr" anchorCtr="0">
            <a:noAutofit/>
          </a:bodyPr>
          <a:lstStyle/>
          <a:p>
            <a:pPr>
              <a:spcBef>
                <a:spcPts val="0"/>
              </a:spcBef>
              <a:buNone/>
            </a:pPr>
            <a:endParaRPr/>
          </a:p>
        </p:txBody>
      </p:sp>
      <p:sp>
        <p:nvSpPr>
          <p:cNvPr id="19" name="Shape 19"/>
          <p:cNvSpPr txBox="1">
            <a:spLocks noGrp="1"/>
          </p:cNvSpPr>
          <p:nvPr>
            <p:ph type="body" idx="1"/>
          </p:nvPr>
        </p:nvSpPr>
        <p:spPr>
          <a:xfrm>
            <a:off x="457200" y="1244242"/>
            <a:ext cx="8229600" cy="36303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0" name="Shape 20"/>
          <p:cNvSpPr/>
          <p:nvPr/>
        </p:nvSpPr>
        <p:spPr>
          <a:xfrm rot="10800000" flipH="1">
            <a:off x="-1118653" y="774"/>
            <a:ext cx="3100650" cy="5142725"/>
          </a:xfrm>
          <a:custGeom>
            <a:avLst/>
            <a:gdLst/>
            <a:ahLst/>
            <a:cxnLst/>
            <a:rect l="0" t="0" r="0" b="0"/>
            <a:pathLst>
              <a:path w="8053639" h="6879900" extrusionOk="0">
                <a:moveTo>
                  <a:pt x="4696126" y="16025"/>
                </a:moveTo>
                <a:lnTo>
                  <a:pt x="2920537" y="0"/>
                </a:lnTo>
                <a:cubicBezTo>
                  <a:pt x="2927053" y="2293300"/>
                  <a:pt x="2933568" y="4586600"/>
                  <a:pt x="2940084" y="6879900"/>
                </a:cubicBezTo>
                <a:lnTo>
                  <a:pt x="4085318" y="6861462"/>
                </a:lnTo>
                <a:cubicBezTo>
                  <a:pt x="8053639" y="4651267"/>
                  <a:pt x="0" y="3113439"/>
                  <a:pt x="469612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91425" tIns="45700" rIns="91425" bIns="45700" anchor="ctr" anchorCtr="0">
            <a:noAutofit/>
          </a:bodyPr>
          <a:lstStyle/>
          <a:p>
            <a:pPr>
              <a:spcBef>
                <a:spcPts val="0"/>
              </a:spcBef>
              <a:buNone/>
            </a:pPr>
            <a:endParaRPr/>
          </a:p>
        </p:txBody>
      </p:sp>
      <p:sp>
        <p:nvSpPr>
          <p:cNvPr id="21" name="Shape 21"/>
          <p:cNvSpPr/>
          <p:nvPr/>
        </p:nvSpPr>
        <p:spPr>
          <a:xfrm rot="10800000">
            <a:off x="8088846" y="-9550"/>
            <a:ext cx="1100667" cy="5153050"/>
          </a:xfrm>
          <a:custGeom>
            <a:avLst/>
            <a:gdLst/>
            <a:ahLst/>
            <a:cxnLst/>
            <a:rect l="0" t="0" r="0" b="0"/>
            <a:pathLst>
              <a:path w="1100668" h="6916846" extrusionOk="0">
                <a:moveTo>
                  <a:pt x="0" y="11711"/>
                </a:moveTo>
                <a:lnTo>
                  <a:pt x="956734" y="0"/>
                </a:lnTo>
                <a:cubicBezTo>
                  <a:pt x="33869" y="3419922"/>
                  <a:pt x="220135" y="4504457"/>
                  <a:pt x="1100668" y="6916846"/>
                </a:cubicBezTo>
                <a:lnTo>
                  <a:pt x="0" y="6916846"/>
                </a:lnTo>
                <a:lnTo>
                  <a:pt x="0" y="11711"/>
                </a:lnTo>
                <a:close/>
              </a:path>
            </a:pathLst>
          </a:custGeom>
          <a:gradFill>
            <a:gsLst>
              <a:gs pos="0">
                <a:srgbClr val="003171"/>
              </a:gs>
              <a:gs pos="100000">
                <a:srgbClr val="65A8FF"/>
              </a:gs>
            </a:gsLst>
            <a:lin ang="5700000" scaled="0"/>
          </a:gradFill>
          <a:ln>
            <a:noFill/>
          </a:ln>
        </p:spPr>
        <p:txBody>
          <a:bodyPr lIns="91425" tIns="45700" rIns="91425" bIns="45700" anchor="ctr" anchorCtr="0">
            <a:noAutofit/>
          </a:bodyPr>
          <a:lstStyle/>
          <a:p>
            <a:pPr>
              <a:spcBef>
                <a:spcPts val="0"/>
              </a:spcBef>
              <a:buNone/>
            </a:pPr>
            <a:endParaRPr/>
          </a:p>
        </p:txBody>
      </p:sp>
      <p:sp>
        <p:nvSpPr>
          <p:cNvPr id="22" name="Shape 22"/>
          <p:cNvSpPr txBox="1">
            <a:spLocks noGrp="1"/>
          </p:cNvSpPr>
          <p:nvPr>
            <p:ph type="title"/>
          </p:nvPr>
        </p:nvSpPr>
        <p:spPr>
          <a:xfrm>
            <a:off x="457200" y="205978"/>
            <a:ext cx="8229600" cy="9942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3" name="Shape 23"/>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4"/>
        <p:cNvGrpSpPr/>
        <p:nvPr/>
      </p:nvGrpSpPr>
      <p:grpSpPr>
        <a:xfrm>
          <a:off x="0" y="0"/>
          <a:ext cx="0" cy="0"/>
          <a:chOff x="0" y="0"/>
          <a:chExt cx="0" cy="0"/>
        </a:xfrm>
      </p:grpSpPr>
      <p:sp>
        <p:nvSpPr>
          <p:cNvPr id="25" name="Shape 25"/>
          <p:cNvSpPr/>
          <p:nvPr/>
        </p:nvSpPr>
        <p:spPr>
          <a:xfrm rot="10800000" flipH="1">
            <a:off x="-348182" y="-16424"/>
            <a:ext cx="1723519" cy="5159924"/>
          </a:xfrm>
          <a:custGeom>
            <a:avLst/>
            <a:gdLst/>
            <a:ahLst/>
            <a:cxnLst/>
            <a:rect l="0" t="0" r="0" b="0"/>
            <a:pathLst>
              <a:path w="4476675" h="6879900" extrusionOk="0">
                <a:moveTo>
                  <a:pt x="4476676" y="16025"/>
                </a:moveTo>
                <a:lnTo>
                  <a:pt x="879695" y="0"/>
                </a:lnTo>
                <a:cubicBezTo>
                  <a:pt x="886211" y="2293300"/>
                  <a:pt x="892726" y="4586600"/>
                  <a:pt x="899242" y="6879900"/>
                </a:cubicBezTo>
                <a:lnTo>
                  <a:pt x="3909760" y="6861462"/>
                </a:lnTo>
                <a:cubicBezTo>
                  <a:pt x="0" y="3547544"/>
                  <a:pt x="1695771" y="1824359"/>
                  <a:pt x="447667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91425" tIns="45700" rIns="91425" bIns="45700" anchor="ctr" anchorCtr="0">
            <a:noAutofit/>
          </a:bodyPr>
          <a:lstStyle/>
          <a:p>
            <a:pPr>
              <a:spcBef>
                <a:spcPts val="0"/>
              </a:spcBef>
              <a:buNone/>
            </a:pPr>
            <a:endParaRPr/>
          </a:p>
        </p:txBody>
      </p:sp>
      <p:sp>
        <p:nvSpPr>
          <p:cNvPr id="26" name="Shape 26"/>
          <p:cNvSpPr/>
          <p:nvPr/>
        </p:nvSpPr>
        <p:spPr>
          <a:xfrm rot="10800000" flipH="1">
            <a:off x="-1118653" y="774"/>
            <a:ext cx="3100650" cy="5142725"/>
          </a:xfrm>
          <a:custGeom>
            <a:avLst/>
            <a:gdLst/>
            <a:ahLst/>
            <a:cxnLst/>
            <a:rect l="0" t="0" r="0" b="0"/>
            <a:pathLst>
              <a:path w="8053639" h="6879900" extrusionOk="0">
                <a:moveTo>
                  <a:pt x="4696126" y="16025"/>
                </a:moveTo>
                <a:lnTo>
                  <a:pt x="2920537" y="0"/>
                </a:lnTo>
                <a:cubicBezTo>
                  <a:pt x="2927053" y="2293300"/>
                  <a:pt x="2933568" y="4586600"/>
                  <a:pt x="2940084" y="6879900"/>
                </a:cubicBezTo>
                <a:lnTo>
                  <a:pt x="4085318" y="6861462"/>
                </a:lnTo>
                <a:cubicBezTo>
                  <a:pt x="8053639" y="4651267"/>
                  <a:pt x="0" y="3113439"/>
                  <a:pt x="469612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91425" tIns="45700" rIns="91425" bIns="45700" anchor="ctr" anchorCtr="0">
            <a:noAutofit/>
          </a:bodyPr>
          <a:lstStyle/>
          <a:p>
            <a:pPr>
              <a:spcBef>
                <a:spcPts val="0"/>
              </a:spcBef>
              <a:buNone/>
            </a:pPr>
            <a:endParaRPr/>
          </a:p>
        </p:txBody>
      </p:sp>
      <p:sp>
        <p:nvSpPr>
          <p:cNvPr id="27" name="Shape 27"/>
          <p:cNvSpPr/>
          <p:nvPr/>
        </p:nvSpPr>
        <p:spPr>
          <a:xfrm rot="10800000">
            <a:off x="8088846" y="-9550"/>
            <a:ext cx="1100667" cy="5153050"/>
          </a:xfrm>
          <a:custGeom>
            <a:avLst/>
            <a:gdLst/>
            <a:ahLst/>
            <a:cxnLst/>
            <a:rect l="0" t="0" r="0" b="0"/>
            <a:pathLst>
              <a:path w="1100668" h="6916846" extrusionOk="0">
                <a:moveTo>
                  <a:pt x="0" y="11711"/>
                </a:moveTo>
                <a:lnTo>
                  <a:pt x="956734" y="0"/>
                </a:lnTo>
                <a:cubicBezTo>
                  <a:pt x="33869" y="3419922"/>
                  <a:pt x="220135" y="4504457"/>
                  <a:pt x="1100668" y="6916846"/>
                </a:cubicBezTo>
                <a:lnTo>
                  <a:pt x="0" y="6916846"/>
                </a:lnTo>
                <a:lnTo>
                  <a:pt x="0" y="11711"/>
                </a:lnTo>
                <a:close/>
              </a:path>
            </a:pathLst>
          </a:custGeom>
          <a:gradFill>
            <a:gsLst>
              <a:gs pos="0">
                <a:srgbClr val="003171"/>
              </a:gs>
              <a:gs pos="100000">
                <a:srgbClr val="65A8FF"/>
              </a:gs>
            </a:gsLst>
            <a:lin ang="5700000" scaled="0"/>
          </a:gradFill>
          <a:ln>
            <a:noFill/>
          </a:ln>
        </p:spPr>
        <p:txBody>
          <a:bodyPr lIns="91425" tIns="45700" rIns="91425" bIns="45700" anchor="ctr" anchorCtr="0">
            <a:noAutofit/>
          </a:bodyPr>
          <a:lstStyle/>
          <a:p>
            <a:pPr>
              <a:spcBef>
                <a:spcPts val="0"/>
              </a:spcBef>
              <a:buNone/>
            </a:pPr>
            <a:endParaRPr/>
          </a:p>
        </p:txBody>
      </p:sp>
      <p:sp>
        <p:nvSpPr>
          <p:cNvPr id="28" name="Shape 28"/>
          <p:cNvSpPr txBox="1">
            <a:spLocks noGrp="1"/>
          </p:cNvSpPr>
          <p:nvPr>
            <p:ph type="title"/>
          </p:nvPr>
        </p:nvSpPr>
        <p:spPr>
          <a:xfrm>
            <a:off x="457200" y="205978"/>
            <a:ext cx="8229600" cy="9942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9" name="Shape 29"/>
          <p:cNvSpPr txBox="1">
            <a:spLocks noGrp="1"/>
          </p:cNvSpPr>
          <p:nvPr>
            <p:ph type="body" idx="1"/>
          </p:nvPr>
        </p:nvSpPr>
        <p:spPr>
          <a:xfrm>
            <a:off x="457200" y="1244242"/>
            <a:ext cx="4038599" cy="3630300"/>
          </a:xfrm>
          <a:prstGeom prst="rect">
            <a:avLst/>
          </a:prstGeom>
        </p:spPr>
        <p:txBody>
          <a:bodyPr lIns="91425" tIns="91425" rIns="91425" bIns="91425" anchor="t" anchorCtr="0"/>
          <a:lstStyle>
            <a:lvl1pPr>
              <a:spcBef>
                <a:spcPts val="0"/>
              </a:spcBef>
              <a:defRPr sz="2800"/>
            </a:lvl1pPr>
            <a:lvl2pPr>
              <a:spcBef>
                <a:spcPts val="0"/>
              </a:spcBef>
              <a:defRPr sz="2400"/>
            </a:lvl2pPr>
            <a:lvl3pPr>
              <a:spcBef>
                <a:spcPts val="0"/>
              </a:spcBef>
              <a:defRPr sz="2000"/>
            </a:lvl3pPr>
            <a:lvl4pPr>
              <a:spcBef>
                <a:spcPts val="0"/>
              </a:spcBef>
              <a:defRPr sz="1800"/>
            </a:lvl4pPr>
            <a:lvl5pPr>
              <a:spcBef>
                <a:spcPts val="0"/>
              </a:spcBef>
              <a:defRPr sz="1800"/>
            </a:lvl5pPr>
            <a:lvl6pPr>
              <a:spcBef>
                <a:spcPts val="0"/>
              </a:spcBef>
              <a:defRPr sz="1800"/>
            </a:lvl6pPr>
            <a:lvl7pPr>
              <a:spcBef>
                <a:spcPts val="0"/>
              </a:spcBef>
              <a:defRPr sz="1800"/>
            </a:lvl7pPr>
            <a:lvl8pPr>
              <a:spcBef>
                <a:spcPts val="0"/>
              </a:spcBef>
              <a:defRPr sz="1800"/>
            </a:lvl8pPr>
            <a:lvl9pPr>
              <a:spcBef>
                <a:spcPts val="0"/>
              </a:spcBef>
              <a:defRPr sz="1800"/>
            </a:lvl9pPr>
          </a:lstStyle>
          <a:p>
            <a:endParaRPr/>
          </a:p>
        </p:txBody>
      </p:sp>
      <p:sp>
        <p:nvSpPr>
          <p:cNvPr id="30" name="Shape 30"/>
          <p:cNvSpPr txBox="1">
            <a:spLocks noGrp="1"/>
          </p:cNvSpPr>
          <p:nvPr>
            <p:ph type="body" idx="2"/>
          </p:nvPr>
        </p:nvSpPr>
        <p:spPr>
          <a:xfrm>
            <a:off x="4648200" y="1244242"/>
            <a:ext cx="4038599" cy="3630300"/>
          </a:xfrm>
          <a:prstGeom prst="rect">
            <a:avLst/>
          </a:prstGeom>
        </p:spPr>
        <p:txBody>
          <a:bodyPr lIns="91425" tIns="91425" rIns="91425" bIns="91425" anchor="t" anchorCtr="0"/>
          <a:lstStyle>
            <a:lvl1pPr>
              <a:spcBef>
                <a:spcPts val="0"/>
              </a:spcBef>
              <a:defRPr sz="2800"/>
            </a:lvl1pPr>
            <a:lvl2pPr>
              <a:spcBef>
                <a:spcPts val="0"/>
              </a:spcBef>
              <a:defRPr sz="2400"/>
            </a:lvl2pPr>
            <a:lvl3pPr>
              <a:spcBef>
                <a:spcPts val="0"/>
              </a:spcBef>
              <a:defRPr sz="2000"/>
            </a:lvl3pPr>
            <a:lvl4pPr>
              <a:spcBef>
                <a:spcPts val="0"/>
              </a:spcBef>
              <a:defRPr sz="1800"/>
            </a:lvl4pPr>
            <a:lvl5pPr>
              <a:spcBef>
                <a:spcPts val="0"/>
              </a:spcBef>
              <a:defRPr sz="1800"/>
            </a:lvl5pPr>
            <a:lvl6pPr>
              <a:spcBef>
                <a:spcPts val="0"/>
              </a:spcBef>
              <a:defRPr sz="1800"/>
            </a:lvl6pPr>
            <a:lvl7pPr>
              <a:spcBef>
                <a:spcPts val="0"/>
              </a:spcBef>
              <a:defRPr sz="1800"/>
            </a:lvl7pPr>
            <a:lvl8pPr>
              <a:spcBef>
                <a:spcPts val="0"/>
              </a:spcBef>
              <a:defRPr sz="1800"/>
            </a:lvl8pPr>
            <a:lvl9pPr>
              <a:spcBef>
                <a:spcPts val="0"/>
              </a:spcBef>
              <a:defRPr sz="1800"/>
            </a:lvl9pPr>
          </a:lstStyle>
          <a:p>
            <a:endParaRPr/>
          </a:p>
        </p:txBody>
      </p:sp>
      <p:sp>
        <p:nvSpPr>
          <p:cNvPr id="31" name="Shape 31"/>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2"/>
        <p:cNvGrpSpPr/>
        <p:nvPr/>
      </p:nvGrpSpPr>
      <p:grpSpPr>
        <a:xfrm>
          <a:off x="0" y="0"/>
          <a:ext cx="0" cy="0"/>
          <a:chOff x="0" y="0"/>
          <a:chExt cx="0" cy="0"/>
        </a:xfrm>
      </p:grpSpPr>
      <p:sp>
        <p:nvSpPr>
          <p:cNvPr id="33" name="Shape 33"/>
          <p:cNvSpPr/>
          <p:nvPr/>
        </p:nvSpPr>
        <p:spPr>
          <a:xfrm rot="10800000" flipH="1">
            <a:off x="-348182" y="-16424"/>
            <a:ext cx="1723519" cy="5159924"/>
          </a:xfrm>
          <a:custGeom>
            <a:avLst/>
            <a:gdLst/>
            <a:ahLst/>
            <a:cxnLst/>
            <a:rect l="0" t="0" r="0" b="0"/>
            <a:pathLst>
              <a:path w="4476675" h="6879900" extrusionOk="0">
                <a:moveTo>
                  <a:pt x="4476676" y="16025"/>
                </a:moveTo>
                <a:lnTo>
                  <a:pt x="879695" y="0"/>
                </a:lnTo>
                <a:cubicBezTo>
                  <a:pt x="886211" y="2293300"/>
                  <a:pt x="892726" y="4586600"/>
                  <a:pt x="899242" y="6879900"/>
                </a:cubicBezTo>
                <a:lnTo>
                  <a:pt x="3909760" y="6861462"/>
                </a:lnTo>
                <a:cubicBezTo>
                  <a:pt x="0" y="3547544"/>
                  <a:pt x="1695771" y="1824359"/>
                  <a:pt x="447667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91425" tIns="45700" rIns="91425" bIns="45700" anchor="ctr" anchorCtr="0">
            <a:noAutofit/>
          </a:bodyPr>
          <a:lstStyle/>
          <a:p>
            <a:pPr>
              <a:spcBef>
                <a:spcPts val="0"/>
              </a:spcBef>
              <a:buNone/>
            </a:pPr>
            <a:endParaRPr/>
          </a:p>
        </p:txBody>
      </p:sp>
      <p:sp>
        <p:nvSpPr>
          <p:cNvPr id="34" name="Shape 34"/>
          <p:cNvSpPr/>
          <p:nvPr/>
        </p:nvSpPr>
        <p:spPr>
          <a:xfrm rot="10800000" flipH="1">
            <a:off x="-1118653" y="774"/>
            <a:ext cx="3100650" cy="5142725"/>
          </a:xfrm>
          <a:custGeom>
            <a:avLst/>
            <a:gdLst/>
            <a:ahLst/>
            <a:cxnLst/>
            <a:rect l="0" t="0" r="0" b="0"/>
            <a:pathLst>
              <a:path w="8053639" h="6879900" extrusionOk="0">
                <a:moveTo>
                  <a:pt x="4696126" y="16025"/>
                </a:moveTo>
                <a:lnTo>
                  <a:pt x="2920537" y="0"/>
                </a:lnTo>
                <a:cubicBezTo>
                  <a:pt x="2927053" y="2293300"/>
                  <a:pt x="2933568" y="4586600"/>
                  <a:pt x="2940084" y="6879900"/>
                </a:cubicBezTo>
                <a:lnTo>
                  <a:pt x="4085318" y="6861462"/>
                </a:lnTo>
                <a:cubicBezTo>
                  <a:pt x="8053639" y="4651267"/>
                  <a:pt x="0" y="3113439"/>
                  <a:pt x="469612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91425" tIns="45700" rIns="91425" bIns="45700" anchor="ctr" anchorCtr="0">
            <a:noAutofit/>
          </a:bodyPr>
          <a:lstStyle/>
          <a:p>
            <a:pPr>
              <a:spcBef>
                <a:spcPts val="0"/>
              </a:spcBef>
              <a:buNone/>
            </a:pPr>
            <a:endParaRPr/>
          </a:p>
        </p:txBody>
      </p:sp>
      <p:sp>
        <p:nvSpPr>
          <p:cNvPr id="35" name="Shape 35"/>
          <p:cNvSpPr/>
          <p:nvPr/>
        </p:nvSpPr>
        <p:spPr>
          <a:xfrm rot="10800000">
            <a:off x="8088846" y="-9550"/>
            <a:ext cx="1100667" cy="5153050"/>
          </a:xfrm>
          <a:custGeom>
            <a:avLst/>
            <a:gdLst/>
            <a:ahLst/>
            <a:cxnLst/>
            <a:rect l="0" t="0" r="0" b="0"/>
            <a:pathLst>
              <a:path w="1100668" h="6916846" extrusionOk="0">
                <a:moveTo>
                  <a:pt x="0" y="11711"/>
                </a:moveTo>
                <a:lnTo>
                  <a:pt x="956734" y="0"/>
                </a:lnTo>
                <a:cubicBezTo>
                  <a:pt x="33869" y="3419922"/>
                  <a:pt x="220135" y="4504457"/>
                  <a:pt x="1100668" y="6916846"/>
                </a:cubicBezTo>
                <a:lnTo>
                  <a:pt x="0" y="6916846"/>
                </a:lnTo>
                <a:lnTo>
                  <a:pt x="0" y="11711"/>
                </a:lnTo>
                <a:close/>
              </a:path>
            </a:pathLst>
          </a:custGeom>
          <a:gradFill>
            <a:gsLst>
              <a:gs pos="0">
                <a:srgbClr val="003171"/>
              </a:gs>
              <a:gs pos="100000">
                <a:srgbClr val="65A8FF"/>
              </a:gs>
            </a:gsLst>
            <a:lin ang="5700000" scaled="0"/>
          </a:gradFill>
          <a:ln>
            <a:noFill/>
          </a:ln>
        </p:spPr>
        <p:txBody>
          <a:bodyPr lIns="91425" tIns="45700" rIns="91425" bIns="45700" anchor="ctr" anchorCtr="0">
            <a:noAutofit/>
          </a:bodyPr>
          <a:lstStyle/>
          <a:p>
            <a:pPr>
              <a:spcBef>
                <a:spcPts val="0"/>
              </a:spcBef>
              <a:buNone/>
            </a:pPr>
            <a:endParaRPr/>
          </a:p>
        </p:txBody>
      </p:sp>
      <p:sp>
        <p:nvSpPr>
          <p:cNvPr id="36" name="Shape 36"/>
          <p:cNvSpPr txBox="1">
            <a:spLocks noGrp="1"/>
          </p:cNvSpPr>
          <p:nvPr>
            <p:ph type="title"/>
          </p:nvPr>
        </p:nvSpPr>
        <p:spPr>
          <a:xfrm>
            <a:off x="457200" y="205978"/>
            <a:ext cx="8229600" cy="9942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37" name="Shape 37"/>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38"/>
        <p:cNvGrpSpPr/>
        <p:nvPr/>
      </p:nvGrpSpPr>
      <p:grpSpPr>
        <a:xfrm>
          <a:off x="0" y="0"/>
          <a:ext cx="0" cy="0"/>
          <a:chOff x="0" y="0"/>
          <a:chExt cx="0" cy="0"/>
        </a:xfrm>
      </p:grpSpPr>
      <p:grpSp>
        <p:nvGrpSpPr>
          <p:cNvPr id="39" name="Shape 39"/>
          <p:cNvGrpSpPr/>
          <p:nvPr/>
        </p:nvGrpSpPr>
        <p:grpSpPr>
          <a:xfrm>
            <a:off x="-6264" y="3700039"/>
            <a:ext cx="9150267" cy="2325488"/>
            <a:chOff x="-6264" y="4933386"/>
            <a:chExt cx="9150267" cy="3100650"/>
          </a:xfrm>
        </p:grpSpPr>
        <p:sp>
          <p:nvSpPr>
            <p:cNvPr id="40" name="Shape 40"/>
            <p:cNvSpPr/>
            <p:nvPr/>
          </p:nvSpPr>
          <p:spPr>
            <a:xfrm>
              <a:off x="-7" y="5537200"/>
              <a:ext cx="9144008" cy="1574769"/>
            </a:xfrm>
            <a:custGeom>
              <a:avLst/>
              <a:gdLst/>
              <a:ahLst/>
              <a:cxnLst/>
              <a:rect l="0" t="0" r="0" b="0"/>
              <a:pathLst>
                <a:path w="9144009" h="1257301" extrusionOk="0">
                  <a:moveTo>
                    <a:pt x="5" y="266700"/>
                  </a:moveTo>
                  <a:cubicBezTo>
                    <a:pt x="8115305" y="1257301"/>
                    <a:pt x="7620009" y="0"/>
                    <a:pt x="9144009" y="186267"/>
                  </a:cubicBezTo>
                  <a:cubicBezTo>
                    <a:pt x="9144008" y="441678"/>
                    <a:pt x="9143998" y="818763"/>
                    <a:pt x="9143997" y="1074174"/>
                  </a:cubicBezTo>
                  <a:lnTo>
                    <a:pt x="0" y="1086874"/>
                  </a:lnTo>
                  <a:cubicBezTo>
                    <a:pt x="0" y="854041"/>
                    <a:pt x="5" y="499533"/>
                    <a:pt x="5" y="266700"/>
                  </a:cubicBezTo>
                  <a:close/>
                </a:path>
              </a:pathLst>
            </a:custGeom>
            <a:gradFill>
              <a:gsLst>
                <a:gs pos="0">
                  <a:srgbClr val="549FFF"/>
                </a:gs>
                <a:gs pos="100000">
                  <a:srgbClr val="003171">
                    <a:alpha val="51764"/>
                  </a:srgbClr>
                </a:gs>
              </a:gsLst>
              <a:path path="circle">
                <a:fillToRect l="50000" t="50000" r="50000" b="50000"/>
              </a:path>
              <a:tileRect/>
            </a:gradFill>
            <a:ln>
              <a:noFill/>
            </a:ln>
          </p:spPr>
          <p:txBody>
            <a:bodyPr lIns="91425" tIns="45700" rIns="91425" bIns="45700" anchor="ctr" anchorCtr="0">
              <a:noAutofit/>
            </a:bodyPr>
            <a:lstStyle/>
            <a:p>
              <a:pPr>
                <a:spcBef>
                  <a:spcPts val="0"/>
                </a:spcBef>
                <a:buNone/>
              </a:pPr>
              <a:endParaRPr/>
            </a:p>
          </p:txBody>
        </p:sp>
        <p:sp>
          <p:nvSpPr>
            <p:cNvPr id="41" name="Shape 41"/>
            <p:cNvSpPr/>
            <p:nvPr/>
          </p:nvSpPr>
          <p:spPr>
            <a:xfrm rot="5400000" flipH="1">
              <a:off x="3018543" y="1908578"/>
              <a:ext cx="3100650" cy="9150266"/>
            </a:xfrm>
            <a:custGeom>
              <a:avLst/>
              <a:gdLst/>
              <a:ahLst/>
              <a:cxnLst/>
              <a:rect l="0" t="0" r="0" b="0"/>
              <a:pathLst>
                <a:path w="8053639" h="6879900" extrusionOk="0">
                  <a:moveTo>
                    <a:pt x="4696126" y="16025"/>
                  </a:moveTo>
                  <a:lnTo>
                    <a:pt x="2920537" y="0"/>
                  </a:lnTo>
                  <a:cubicBezTo>
                    <a:pt x="2927053" y="2293300"/>
                    <a:pt x="2933568" y="4586600"/>
                    <a:pt x="2940084" y="6879900"/>
                  </a:cubicBezTo>
                  <a:lnTo>
                    <a:pt x="4085318" y="6861462"/>
                  </a:lnTo>
                  <a:cubicBezTo>
                    <a:pt x="8053639" y="4651267"/>
                    <a:pt x="0" y="3113439"/>
                    <a:pt x="4696126" y="16025"/>
                  </a:cubicBezTo>
                  <a:close/>
                </a:path>
              </a:pathLst>
            </a:custGeom>
            <a:gradFill>
              <a:gsLst>
                <a:gs pos="0">
                  <a:srgbClr val="549FFF">
                    <a:alpha val="78823"/>
                  </a:srgbClr>
                </a:gs>
                <a:gs pos="41000">
                  <a:srgbClr val="003171">
                    <a:alpha val="78823"/>
                  </a:srgbClr>
                </a:gs>
                <a:gs pos="100000">
                  <a:srgbClr val="003171">
                    <a:alpha val="78823"/>
                  </a:srgbClr>
                </a:gs>
              </a:gsLst>
              <a:path path="circle">
                <a:fillToRect t="100000" r="100000"/>
              </a:path>
              <a:tileRect l="-100000" b="-100000"/>
            </a:gradFill>
            <a:ln>
              <a:noFill/>
            </a:ln>
          </p:spPr>
          <p:txBody>
            <a:bodyPr lIns="91425" tIns="45700" rIns="91425" bIns="45700" anchor="ctr" anchorCtr="0">
              <a:noAutofit/>
            </a:bodyPr>
            <a:lstStyle/>
            <a:p>
              <a:pPr>
                <a:spcBef>
                  <a:spcPts val="0"/>
                </a:spcBef>
                <a:buNone/>
              </a:pPr>
              <a:endParaRPr/>
            </a:p>
          </p:txBody>
        </p:sp>
        <p:sp>
          <p:nvSpPr>
            <p:cNvPr id="42" name="Shape 42"/>
            <p:cNvSpPr/>
            <p:nvPr/>
          </p:nvSpPr>
          <p:spPr>
            <a:xfrm>
              <a:off x="-7" y="5740400"/>
              <a:ext cx="9144010" cy="1574769"/>
            </a:xfrm>
            <a:custGeom>
              <a:avLst/>
              <a:gdLst/>
              <a:ahLst/>
              <a:cxnLst/>
              <a:rect l="0" t="0" r="0" b="0"/>
              <a:pathLst>
                <a:path w="9144011" h="1257301" extrusionOk="0">
                  <a:moveTo>
                    <a:pt x="7" y="266700"/>
                  </a:moveTo>
                  <a:cubicBezTo>
                    <a:pt x="8115307" y="1257301"/>
                    <a:pt x="7620011" y="0"/>
                    <a:pt x="9144011" y="186267"/>
                  </a:cubicBezTo>
                  <a:lnTo>
                    <a:pt x="9144011" y="921775"/>
                  </a:lnTo>
                  <a:lnTo>
                    <a:pt x="0" y="931914"/>
                  </a:lnTo>
                  <a:cubicBezTo>
                    <a:pt x="0" y="699081"/>
                    <a:pt x="7" y="499533"/>
                    <a:pt x="7" y="266700"/>
                  </a:cubicBezTo>
                  <a:close/>
                </a:path>
              </a:pathLst>
            </a:custGeom>
            <a:gradFill>
              <a:gsLst>
                <a:gs pos="0">
                  <a:srgbClr val="549FFF">
                    <a:alpha val="81960"/>
                  </a:srgbClr>
                </a:gs>
                <a:gs pos="100000">
                  <a:srgbClr val="003171">
                    <a:alpha val="81960"/>
                  </a:srgbClr>
                </a:gs>
              </a:gsLst>
              <a:path path="circle">
                <a:fillToRect l="50000" t="50000" r="50000" b="50000"/>
              </a:path>
              <a:tileRect/>
            </a:gradFill>
            <a:ln>
              <a:noFill/>
            </a:ln>
          </p:spPr>
          <p:txBody>
            <a:bodyPr lIns="91425" tIns="45700" rIns="91425" bIns="45700" anchor="ctr" anchorCtr="0">
              <a:noAutofit/>
            </a:bodyPr>
            <a:lstStyle/>
            <a:p>
              <a:pPr>
                <a:spcBef>
                  <a:spcPts val="0"/>
                </a:spcBef>
                <a:buNone/>
              </a:pPr>
              <a:endParaRPr/>
            </a:p>
          </p:txBody>
        </p:sp>
      </p:grpSp>
      <p:sp>
        <p:nvSpPr>
          <p:cNvPr id="43" name="Shape 43"/>
          <p:cNvSpPr txBox="1">
            <a:spLocks noGrp="1"/>
          </p:cNvSpPr>
          <p:nvPr>
            <p:ph type="body" idx="1"/>
          </p:nvPr>
        </p:nvSpPr>
        <p:spPr>
          <a:xfrm>
            <a:off x="1792288" y="4025503"/>
            <a:ext cx="5486399" cy="603599"/>
          </a:xfrm>
          <a:prstGeom prst="rect">
            <a:avLst/>
          </a:prstGeom>
        </p:spPr>
        <p:txBody>
          <a:bodyPr lIns="91425" tIns="91425" rIns="91425" bIns="91425" anchor="ctr" anchorCtr="0"/>
          <a:lstStyle>
            <a:lvl1pPr algn="ctr">
              <a:spcBef>
                <a:spcPts val="0"/>
              </a:spcBef>
              <a:buSzPct val="100000"/>
              <a:buNone/>
              <a:defRPr sz="2400"/>
            </a:lvl1pPr>
          </a:lstStyle>
          <a:p>
            <a:endParaRPr/>
          </a:p>
        </p:txBody>
      </p:sp>
      <p:sp>
        <p:nvSpPr>
          <p:cNvPr id="44" name="Shape 44"/>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5"/>
        <p:cNvGrpSpPr/>
        <p:nvPr/>
      </p:nvGrpSpPr>
      <p:grpSpPr>
        <a:xfrm>
          <a:off x="0" y="0"/>
          <a:ext cx="0" cy="0"/>
          <a:chOff x="0" y="0"/>
          <a:chExt cx="0" cy="0"/>
        </a:xfrm>
      </p:grpSpPr>
      <p:sp>
        <p:nvSpPr>
          <p:cNvPr id="46" name="Shape 46"/>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lt2"/>
            </a:gs>
            <a:gs pos="100000">
              <a:schemeClr val="accent1"/>
            </a:gs>
          </a:gsLst>
          <a:path path="circle">
            <a:fillToRect l="50000" t="50000" r="50000" b="50000"/>
          </a:path>
          <a:tileRect/>
        </a:gra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05978"/>
            <a:ext cx="8229600" cy="994200"/>
          </a:xfrm>
          <a:prstGeom prst="rect">
            <a:avLst/>
          </a:prstGeom>
          <a:noFill/>
          <a:ln>
            <a:noFill/>
          </a:ln>
        </p:spPr>
        <p:txBody>
          <a:bodyPr lIns="91425" tIns="91425" rIns="91425" bIns="91425" anchor="b" anchorCtr="0"/>
          <a:lstStyle>
            <a:lvl1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1pPr>
            <a:lvl2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2pPr>
            <a:lvl3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3pPr>
            <a:lvl4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4pPr>
            <a:lvl5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5pPr>
            <a:lvl6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6pPr>
            <a:lvl7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7pPr>
            <a:lvl8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8pPr>
            <a:lvl9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9pPr>
          </a:lstStyle>
          <a:p>
            <a:endParaRPr/>
          </a:p>
        </p:txBody>
      </p:sp>
      <p:sp>
        <p:nvSpPr>
          <p:cNvPr id="6" name="Shape 6"/>
          <p:cNvSpPr txBox="1">
            <a:spLocks noGrp="1"/>
          </p:cNvSpPr>
          <p:nvPr>
            <p:ph type="body" idx="1"/>
          </p:nvPr>
        </p:nvSpPr>
        <p:spPr>
          <a:xfrm>
            <a:off x="457200" y="1295400"/>
            <a:ext cx="8229600" cy="3394500"/>
          </a:xfrm>
          <a:prstGeom prst="rect">
            <a:avLst/>
          </a:prstGeom>
          <a:noFill/>
          <a:ln>
            <a:noFill/>
          </a:ln>
        </p:spPr>
        <p:txBody>
          <a:bodyPr lIns="91425" tIns="91425" rIns="91425" bIns="91425" anchor="t" anchorCtr="0"/>
          <a:lstStyle>
            <a:lvl1pPr>
              <a:spcBef>
                <a:spcPts val="0"/>
              </a:spcBef>
              <a:buClr>
                <a:schemeClr val="dk2"/>
              </a:buClr>
              <a:buSzPct val="100000"/>
              <a:buFont typeface="Trebuchet MS"/>
              <a:defRPr sz="3200">
                <a:solidFill>
                  <a:schemeClr val="dk2"/>
                </a:solidFill>
                <a:latin typeface="Trebuchet MS"/>
                <a:ea typeface="Trebuchet MS"/>
                <a:cs typeface="Trebuchet MS"/>
                <a:sym typeface="Trebuchet MS"/>
              </a:defRPr>
            </a:lvl1pPr>
            <a:lvl2pPr>
              <a:spcBef>
                <a:spcPts val="560"/>
              </a:spcBef>
              <a:buClr>
                <a:schemeClr val="dk2"/>
              </a:buClr>
              <a:buSzPct val="100000"/>
              <a:buFont typeface="Trebuchet MS"/>
              <a:defRPr sz="2800">
                <a:solidFill>
                  <a:schemeClr val="dk2"/>
                </a:solidFill>
                <a:latin typeface="Trebuchet MS"/>
                <a:ea typeface="Trebuchet MS"/>
                <a:cs typeface="Trebuchet MS"/>
                <a:sym typeface="Trebuchet MS"/>
              </a:defRPr>
            </a:lvl2pPr>
            <a:lvl3pPr>
              <a:spcBef>
                <a:spcPts val="480"/>
              </a:spcBef>
              <a:buClr>
                <a:schemeClr val="dk2"/>
              </a:buClr>
              <a:buSzPct val="100000"/>
              <a:buFont typeface="Trebuchet MS"/>
              <a:defRPr sz="2400">
                <a:solidFill>
                  <a:schemeClr val="dk2"/>
                </a:solidFill>
                <a:latin typeface="Trebuchet MS"/>
                <a:ea typeface="Trebuchet MS"/>
                <a:cs typeface="Trebuchet MS"/>
                <a:sym typeface="Trebuchet MS"/>
              </a:defRPr>
            </a:lvl3pPr>
            <a:lvl4pPr>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4pPr>
            <a:lvl5pPr>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5pPr>
            <a:lvl6pPr>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6pPr>
            <a:lvl7pPr>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7pPr>
            <a:lvl8pPr>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8pPr>
            <a:lvl9pPr>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9pPr>
          </a:lstStyle>
          <a:p>
            <a:endParaRPr/>
          </a:p>
        </p:txBody>
      </p:sp>
      <p:sp>
        <p:nvSpPr>
          <p:cNvPr id="7" name="Shape 7"/>
          <p:cNvSpPr txBox="1">
            <a:spLocks noGrp="1"/>
          </p:cNvSpPr>
          <p:nvPr>
            <p:ph type="sldNum" idx="12"/>
          </p:nvPr>
        </p:nvSpPr>
        <p:spPr>
          <a:xfrm>
            <a:off x="8556791" y="4749850"/>
            <a:ext cx="548699" cy="393600"/>
          </a:xfrm>
          <a:prstGeom prst="rect">
            <a:avLst/>
          </a:prstGeom>
          <a:noFill/>
          <a:ln>
            <a:noFill/>
          </a:ln>
        </p:spPr>
        <p:txBody>
          <a:bodyPr lIns="91425" tIns="91425" rIns="91425" bIns="91425" anchor="ctr" anchorCtr="0">
            <a:noAutofit/>
          </a:bodyPr>
          <a:lstStyle>
            <a:lvl1pPr algn="r">
              <a:spcBef>
                <a:spcPts val="0"/>
              </a:spcBef>
              <a:buNone/>
              <a:defRPr sz="1300">
                <a:solidFill>
                  <a:schemeClr val="lt2"/>
                </a:solidFill>
                <a:latin typeface="Trebuchet MS"/>
                <a:ea typeface="Trebuchet MS"/>
                <a:cs typeface="Trebuchet MS"/>
                <a:sym typeface="Trebuchet MS"/>
              </a:defRPr>
            </a:lvl1pPr>
          </a:lstStyle>
          <a:p>
            <a:pPr>
              <a:spcBef>
                <a:spcPts val="0"/>
              </a:spcBef>
              <a:buNone/>
            </a:pPr>
            <a:fld id="{00000000-1234-1234-1234-123412341234}" type="slidenum">
              <a:rPr lang="en"/>
              <a:t>‹#›</a:t>
            </a:fld>
            <a:endParaRPr lang="en"/>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everettcc.instructure.com/courses/1057272/modules/1315085"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everettcc.instructure.com/courses/1057272/modules/1319590"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everettcc.instructure.com/courses/1057272/modules/1329908"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hyperlink" Target="https://everettcc.instructure.com/courses/1057272/modules/1329909"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hyperlink" Target="https://everettcc.instructure.com/courses/1057272/modules/1480961"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3" Type="http://schemas.openxmlformats.org/officeDocument/2006/relationships/hyperlink" Target="https://everettcc.instructure.com/courses/1057272/modules/1344465"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hyperlink" Target="https://everettcc.instructure.com/courses/1057272/modules/1348048"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everettcc.instructure.com/courses/1057272/modules/1354849"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hyperlink" Target="https://everettcc.instructure.com/courses/1057272/modules/1363758"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hyperlink" Target="https://everettcc.instructure.com/courses/1057272/modules/1353973"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hyperlink" Target="http://recyclewithkbk.podbean.com/e/sustainability-at-everett-community-college/" TargetMode="External"/><Relationship Id="rId13" Type="http://schemas.openxmlformats.org/officeDocument/2006/relationships/hyperlink" Target="https://www.learning.ox.ac.uk/media/global/wwwadminoxacuk/localsites/oxfordlearninginstitute/documents/supportresources/lecturersteachingstaff/developmentprogrammes/StagesinGroupDevelopment.pdf" TargetMode="External"/><Relationship Id="rId18" Type="http://schemas.openxmlformats.org/officeDocument/2006/relationships/hyperlink" Target="http://www.evansville.edu/studentengagement/organizations.cfm" TargetMode="External"/><Relationship Id="rId3" Type="http://schemas.openxmlformats.org/officeDocument/2006/relationships/hyperlink" Target="http://www.ed.gov/" TargetMode="External"/><Relationship Id="rId21" Type="http://schemas.openxmlformats.org/officeDocument/2006/relationships/hyperlink" Target="http://indesvirtual.iadb.org/course/index.php?categoryid=18" TargetMode="External"/><Relationship Id="rId7" Type="http://schemas.openxmlformats.org/officeDocument/2006/relationships/hyperlink" Target="www.mcgill.ca" TargetMode="External"/><Relationship Id="rId12" Type="http://schemas.openxmlformats.org/officeDocument/2006/relationships/hyperlink" Target="https://buildingdialogue.files.wordpress.com/2010/09/5stages.pdf" TargetMode="External"/><Relationship Id="rId17" Type="http://schemas.openxmlformats.org/officeDocument/2006/relationships/hyperlink" Target="http://academicintegrity.rutgers.edu/resources-for-students" TargetMode="External"/><Relationship Id="rId2" Type="http://schemas.openxmlformats.org/officeDocument/2006/relationships/notesSlide" Target="../notesSlides/notesSlide25.xml"/><Relationship Id="rId16" Type="http://schemas.openxmlformats.org/officeDocument/2006/relationships/hyperlink" Target="https://everettcc.instructure.com/courses/1054908/pages/netiquette-game" TargetMode="External"/><Relationship Id="rId20" Type="http://schemas.openxmlformats.org/officeDocument/2006/relationships/hyperlink" Target="http://www.slideshare.net/Joe_McVeigh/writing-effective-learning-outcomes-9985003" TargetMode="External"/><Relationship Id="rId1" Type="http://schemas.openxmlformats.org/officeDocument/2006/relationships/slideLayout" Target="../slideLayouts/slideLayout2.xml"/><Relationship Id="rId6" Type="http://schemas.openxmlformats.org/officeDocument/2006/relationships/hyperlink" Target="http://www.msm.edu/Education/QEP/LearningCommunities.php" TargetMode="External"/><Relationship Id="rId11" Type="http://schemas.openxmlformats.org/officeDocument/2006/relationships/hyperlink" Target="http://successfultechnologyintegration.weebly.com/instructional-design-models.html" TargetMode="External"/><Relationship Id="rId24" Type="http://schemas.openxmlformats.org/officeDocument/2006/relationships/hyperlink" Target="http://www.brightmindsconnect.com/" TargetMode="External"/><Relationship Id="rId5" Type="http://schemas.openxmlformats.org/officeDocument/2006/relationships/hyperlink" Target="http://www.units.miamioh.edu/flc/qualities.php" TargetMode="External"/><Relationship Id="rId15" Type="http://schemas.openxmlformats.org/officeDocument/2006/relationships/hyperlink" Target="https://competition.adesignaward.com/competitions/universal.html" TargetMode="External"/><Relationship Id="rId23" Type="http://schemas.openxmlformats.org/officeDocument/2006/relationships/hyperlink" Target="http://www.theeducators.co/blog/wp-content/uploads/2013/05/planning" TargetMode="External"/><Relationship Id="rId10" Type="http://schemas.openxmlformats.org/officeDocument/2006/relationships/hyperlink" Target="http://www.sun-associates.com/tlresources.html" TargetMode="External"/><Relationship Id="rId19" Type="http://schemas.openxmlformats.org/officeDocument/2006/relationships/hyperlink" Target="http://www.icademyglobe.org/article.php?id=1047" TargetMode="External"/><Relationship Id="rId4" Type="http://schemas.openxmlformats.org/officeDocument/2006/relationships/hyperlink" Target="http://www.ed.gov/about/offices/list/ope/fipse/index.html" TargetMode="External"/><Relationship Id="rId9" Type="http://schemas.openxmlformats.org/officeDocument/2006/relationships/hyperlink" Target="http://www.aku.edu/mc-pk/departmentprofiles/communityhealthsciences/Pages/UHP.aspx" TargetMode="External"/><Relationship Id="rId14" Type="http://schemas.openxmlformats.org/officeDocument/2006/relationships/hyperlink" Target="http://ctl.utexas.edu/teaching/flipping-a-class" TargetMode="External"/><Relationship Id="rId22" Type="http://schemas.openxmlformats.org/officeDocument/2006/relationships/hyperlink" Target="https://sites.google.com/site/drnormanherr/workshops/ipad-workshop"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everettcc.instructure.com/courses/1057272/module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everettcc.instructure.com/courses/1057272"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48" name="Shape 48"/>
          <p:cNvSpPr txBox="1">
            <a:spLocks noGrp="1"/>
          </p:cNvSpPr>
          <p:nvPr>
            <p:ph type="ctrTitle"/>
          </p:nvPr>
        </p:nvSpPr>
        <p:spPr>
          <a:xfrm>
            <a:off x="1082040" y="1242060"/>
            <a:ext cx="7050900" cy="1102500"/>
          </a:xfrm>
          <a:prstGeom prst="rect">
            <a:avLst/>
          </a:prstGeom>
        </p:spPr>
        <p:txBody>
          <a:bodyPr lIns="91425" tIns="91425" rIns="91425" bIns="91425" anchor="b" anchorCtr="0">
            <a:noAutofit/>
          </a:bodyPr>
          <a:lstStyle/>
          <a:p>
            <a:pPr>
              <a:spcBef>
                <a:spcPts val="0"/>
              </a:spcBef>
              <a:buNone/>
            </a:pPr>
            <a:r>
              <a:rPr lang="en"/>
              <a:t>Instructional Design Groundwork:</a:t>
            </a:r>
          </a:p>
        </p:txBody>
      </p:sp>
      <p:sp>
        <p:nvSpPr>
          <p:cNvPr id="49" name="Shape 49"/>
          <p:cNvSpPr txBox="1">
            <a:spLocks noGrp="1"/>
          </p:cNvSpPr>
          <p:nvPr>
            <p:ph type="subTitle" idx="1"/>
          </p:nvPr>
        </p:nvSpPr>
        <p:spPr>
          <a:xfrm>
            <a:off x="1082040" y="2423159"/>
            <a:ext cx="7035899" cy="694199"/>
          </a:xfrm>
          <a:prstGeom prst="rect">
            <a:avLst/>
          </a:prstGeom>
        </p:spPr>
        <p:txBody>
          <a:bodyPr lIns="91425" tIns="91425" rIns="91425" bIns="91425" anchor="t" anchorCtr="0">
            <a:noAutofit/>
          </a:bodyPr>
          <a:lstStyle/>
          <a:p>
            <a:pPr algn="l" rtl="0">
              <a:spcBef>
                <a:spcPts val="0"/>
              </a:spcBef>
              <a:buNone/>
            </a:pPr>
            <a:r>
              <a:rPr lang="en"/>
              <a:t>How to build an online faculty community using a</a:t>
            </a:r>
          </a:p>
          <a:p>
            <a:pPr algn="l">
              <a:spcBef>
                <a:spcPts val="0"/>
              </a:spcBef>
              <a:buNone/>
            </a:pPr>
            <a:r>
              <a:rPr lang="en"/>
              <a:t>Canvas course </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a:spLocks noGrp="1"/>
          </p:cNvSpPr>
          <p:nvPr>
            <p:ph type="body" idx="1"/>
          </p:nvPr>
        </p:nvSpPr>
        <p:spPr>
          <a:xfrm>
            <a:off x="457200" y="1244242"/>
            <a:ext cx="8229600" cy="3630300"/>
          </a:xfrm>
          <a:prstGeom prst="rect">
            <a:avLst/>
          </a:prstGeom>
        </p:spPr>
        <p:txBody>
          <a:bodyPr lIns="91425" tIns="91425" rIns="91425" bIns="91425" anchor="t" anchorCtr="0">
            <a:noAutofit/>
          </a:bodyPr>
          <a:lstStyle/>
          <a:p>
            <a:pPr lvl="0" rtl="0">
              <a:lnSpc>
                <a:spcPct val="150000"/>
              </a:lnSpc>
              <a:spcBef>
                <a:spcPts val="0"/>
              </a:spcBef>
              <a:spcAft>
                <a:spcPts val="800"/>
              </a:spcAft>
              <a:buClr>
                <a:schemeClr val="dk1"/>
              </a:buClr>
              <a:buSzPct val="78571"/>
              <a:buFont typeface="Arial"/>
              <a:buNone/>
            </a:pPr>
            <a:r>
              <a:rPr lang="en" sz="1400" b="1" dirty="0">
                <a:solidFill>
                  <a:srgbClr val="000000"/>
                </a:solidFill>
                <a:latin typeface="Arial"/>
                <a:ea typeface="Arial"/>
                <a:cs typeface="Arial"/>
                <a:sym typeface="Arial"/>
              </a:rPr>
              <a:t>If you answer yes to any of the following questions, then you have something to contribute: </a:t>
            </a:r>
          </a:p>
          <a:p>
            <a:pPr marL="698500" lvl="0" indent="-317500" rtl="0">
              <a:lnSpc>
                <a:spcPct val="150000"/>
              </a:lnSpc>
              <a:spcBef>
                <a:spcPts val="0"/>
              </a:spcBef>
              <a:spcAft>
                <a:spcPts val="1600"/>
              </a:spcAft>
              <a:buClr>
                <a:srgbClr val="000000"/>
              </a:buClr>
              <a:buSzPct val="100000"/>
              <a:buFont typeface="Arial"/>
              <a:buChar char="●"/>
            </a:pPr>
            <a:r>
              <a:rPr lang="en" sz="1400" b="1" dirty="0">
                <a:solidFill>
                  <a:srgbClr val="000000"/>
                </a:solidFill>
                <a:latin typeface="Arial"/>
                <a:ea typeface="Arial"/>
                <a:cs typeface="Arial"/>
                <a:sym typeface="Arial"/>
              </a:rPr>
              <a:t>Do you teach an online, hybrid, or web-supported </a:t>
            </a:r>
            <a:r>
              <a:rPr lang="en" sz="1400" b="1" dirty="0" smtClean="0">
                <a:solidFill>
                  <a:srgbClr val="000000"/>
                </a:solidFill>
                <a:latin typeface="Arial"/>
                <a:ea typeface="Arial"/>
                <a:cs typeface="Arial"/>
                <a:sym typeface="Arial"/>
              </a:rPr>
              <a:t>class?</a:t>
            </a:r>
          </a:p>
          <a:p>
            <a:pPr marL="698500" lvl="0" indent="-317500" rtl="0">
              <a:lnSpc>
                <a:spcPct val="150000"/>
              </a:lnSpc>
              <a:spcBef>
                <a:spcPts val="0"/>
              </a:spcBef>
              <a:spcAft>
                <a:spcPts val="1600"/>
              </a:spcAft>
              <a:buClr>
                <a:srgbClr val="000000"/>
              </a:buClr>
              <a:buSzPct val="100000"/>
              <a:buFont typeface="Arial"/>
              <a:buChar char="●"/>
            </a:pPr>
            <a:r>
              <a:rPr lang="en" sz="1400" b="1" dirty="0" smtClean="0">
                <a:solidFill>
                  <a:srgbClr val="000000"/>
                </a:solidFill>
                <a:latin typeface="Arial"/>
                <a:ea typeface="Arial"/>
                <a:cs typeface="Arial"/>
                <a:sym typeface="Arial"/>
              </a:rPr>
              <a:t>Would </a:t>
            </a:r>
            <a:r>
              <a:rPr lang="en" sz="1400" b="1" dirty="0">
                <a:solidFill>
                  <a:srgbClr val="000000"/>
                </a:solidFill>
                <a:latin typeface="Arial"/>
                <a:ea typeface="Arial"/>
                <a:cs typeface="Arial"/>
                <a:sym typeface="Arial"/>
              </a:rPr>
              <a:t>you like a place to talk about this mode of teaching with other teachers?</a:t>
            </a:r>
          </a:p>
          <a:p>
            <a:pPr marL="698500" lvl="0" indent="-317500" rtl="0">
              <a:lnSpc>
                <a:spcPct val="150000"/>
              </a:lnSpc>
              <a:spcBef>
                <a:spcPts val="0"/>
              </a:spcBef>
              <a:spcAft>
                <a:spcPts val="1600"/>
              </a:spcAft>
              <a:buClr>
                <a:srgbClr val="000000"/>
              </a:buClr>
              <a:buSzPct val="100000"/>
              <a:buFont typeface="Arial"/>
              <a:buChar char="●"/>
            </a:pPr>
            <a:r>
              <a:rPr lang="en" sz="1400" b="1" dirty="0">
                <a:solidFill>
                  <a:srgbClr val="000000"/>
                </a:solidFill>
                <a:latin typeface="Arial"/>
                <a:ea typeface="Arial"/>
                <a:cs typeface="Arial"/>
                <a:sym typeface="Arial"/>
              </a:rPr>
              <a:t>Are you looking for new ways to think about teaching and learning?</a:t>
            </a:r>
          </a:p>
          <a:p>
            <a:pPr marL="698500" lvl="0" indent="-317500" rtl="0">
              <a:lnSpc>
                <a:spcPct val="150000"/>
              </a:lnSpc>
              <a:spcBef>
                <a:spcPts val="0"/>
              </a:spcBef>
              <a:spcAft>
                <a:spcPts val="1600"/>
              </a:spcAft>
              <a:buClr>
                <a:srgbClr val="000000"/>
              </a:buClr>
              <a:buSzPct val="100000"/>
              <a:buFont typeface="Arial"/>
              <a:buChar char="●"/>
            </a:pPr>
            <a:r>
              <a:rPr lang="en" sz="1400" b="1" dirty="0">
                <a:solidFill>
                  <a:srgbClr val="000000"/>
                </a:solidFill>
                <a:latin typeface="Arial"/>
                <a:ea typeface="Arial"/>
                <a:cs typeface="Arial"/>
                <a:sym typeface="Arial"/>
              </a:rPr>
              <a:t>Do you have iPad tips and tricks to share with others?</a:t>
            </a:r>
          </a:p>
          <a:p>
            <a:pPr marL="698500" lvl="0" indent="-317500" rtl="0">
              <a:lnSpc>
                <a:spcPct val="150000"/>
              </a:lnSpc>
              <a:spcBef>
                <a:spcPts val="0"/>
              </a:spcBef>
              <a:spcAft>
                <a:spcPts val="1600"/>
              </a:spcAft>
              <a:buClr>
                <a:srgbClr val="000000"/>
              </a:buClr>
              <a:buSzPct val="100000"/>
              <a:buFont typeface="Arial"/>
              <a:buChar char="●"/>
            </a:pPr>
            <a:r>
              <a:rPr lang="en" sz="1400" b="1" dirty="0">
                <a:solidFill>
                  <a:srgbClr val="000000"/>
                </a:solidFill>
                <a:latin typeface="Arial"/>
                <a:ea typeface="Arial"/>
                <a:cs typeface="Arial"/>
                <a:sym typeface="Arial"/>
              </a:rPr>
              <a:t>Are you interested in how other faculty use Canvas?</a:t>
            </a:r>
          </a:p>
          <a:p>
            <a:pPr>
              <a:spcBef>
                <a:spcPts val="0"/>
              </a:spcBef>
              <a:buNone/>
            </a:pPr>
            <a:endParaRPr sz="1400" dirty="0">
              <a:solidFill>
                <a:srgbClr val="000000"/>
              </a:solidFill>
            </a:endParaRPr>
          </a:p>
        </p:txBody>
      </p:sp>
      <p:sp>
        <p:nvSpPr>
          <p:cNvPr id="103" name="Shape 103"/>
          <p:cNvSpPr txBox="1">
            <a:spLocks noGrp="1"/>
          </p:cNvSpPr>
          <p:nvPr>
            <p:ph type="title"/>
          </p:nvPr>
        </p:nvSpPr>
        <p:spPr>
          <a:xfrm>
            <a:off x="457200" y="205978"/>
            <a:ext cx="8229600" cy="994200"/>
          </a:xfrm>
          <a:prstGeom prst="rect">
            <a:avLst/>
          </a:prstGeom>
        </p:spPr>
        <p:txBody>
          <a:bodyPr lIns="91425" tIns="91425" rIns="91425" bIns="91425" anchor="b" anchorCtr="0">
            <a:noAutofit/>
          </a:bodyPr>
          <a:lstStyle/>
          <a:p>
            <a:pPr>
              <a:spcBef>
                <a:spcPts val="0"/>
              </a:spcBef>
              <a:buNone/>
            </a:pPr>
            <a:r>
              <a:rPr lang="en"/>
              <a:t>Creating a conversation space</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txBox="1">
            <a:spLocks noGrp="1"/>
          </p:cNvSpPr>
          <p:nvPr>
            <p:ph type="body" idx="1"/>
          </p:nvPr>
        </p:nvSpPr>
        <p:spPr>
          <a:xfrm>
            <a:off x="457200" y="1244242"/>
            <a:ext cx="8229600" cy="3630300"/>
          </a:xfrm>
          <a:prstGeom prst="rect">
            <a:avLst/>
          </a:prstGeom>
        </p:spPr>
        <p:txBody>
          <a:bodyPr lIns="91425" tIns="91425" rIns="91425" bIns="91425" anchor="t" anchorCtr="0">
            <a:noAutofit/>
          </a:bodyPr>
          <a:lstStyle/>
          <a:p>
            <a:pPr rtl="0">
              <a:spcBef>
                <a:spcPts val="0"/>
              </a:spcBef>
              <a:buNone/>
            </a:pPr>
            <a:r>
              <a:rPr lang="en" sz="3000" b="1">
                <a:solidFill>
                  <a:srgbClr val="000000"/>
                </a:solidFill>
              </a:rPr>
              <a:t>Discussions-</a:t>
            </a:r>
            <a:r>
              <a:rPr lang="en" sz="2400" b="1">
                <a:solidFill>
                  <a:srgbClr val="000000"/>
                </a:solidFill>
              </a:rPr>
              <a:t>  Keeps up weekly interactions on particular topics of interest </a:t>
            </a:r>
          </a:p>
          <a:p>
            <a:pPr rtl="0">
              <a:spcBef>
                <a:spcPts val="0"/>
              </a:spcBef>
              <a:buNone/>
            </a:pPr>
            <a:r>
              <a:rPr lang="en" sz="3000" b="1">
                <a:solidFill>
                  <a:srgbClr val="000000"/>
                </a:solidFill>
              </a:rPr>
              <a:t>Conferences-</a:t>
            </a:r>
            <a:r>
              <a:rPr lang="en" sz="2400" b="1">
                <a:solidFill>
                  <a:srgbClr val="000000"/>
                </a:solidFill>
              </a:rPr>
              <a:t>  Allows members to attend who would otherwise not be able to make it with sharing a desktop and/or files.</a:t>
            </a:r>
          </a:p>
          <a:p>
            <a:pPr rtl="0">
              <a:spcBef>
                <a:spcPts val="0"/>
              </a:spcBef>
              <a:buNone/>
            </a:pPr>
            <a:r>
              <a:rPr lang="en" sz="3000" b="1">
                <a:solidFill>
                  <a:srgbClr val="000000"/>
                </a:solidFill>
              </a:rPr>
              <a:t>Collaborations-</a:t>
            </a:r>
            <a:r>
              <a:rPr lang="en" sz="2400" b="1">
                <a:solidFill>
                  <a:srgbClr val="000000"/>
                </a:solidFill>
              </a:rPr>
              <a:t>  Engages attendees to contribute and keep up the feeling of involvement.</a:t>
            </a:r>
          </a:p>
          <a:p>
            <a:pPr>
              <a:spcBef>
                <a:spcPts val="0"/>
              </a:spcBef>
              <a:buNone/>
            </a:pPr>
            <a:r>
              <a:rPr lang="en" sz="3000" b="1">
                <a:solidFill>
                  <a:srgbClr val="000000"/>
                </a:solidFill>
              </a:rPr>
              <a:t>Pages/Wikis- </a:t>
            </a:r>
            <a:r>
              <a:rPr lang="en" sz="2400" b="1">
                <a:solidFill>
                  <a:srgbClr val="000000"/>
                </a:solidFill>
              </a:rPr>
              <a:t>Attendees can feel productive and engaged with building community resource pages</a:t>
            </a:r>
          </a:p>
        </p:txBody>
      </p:sp>
      <p:sp>
        <p:nvSpPr>
          <p:cNvPr id="109" name="Shape 109"/>
          <p:cNvSpPr txBox="1">
            <a:spLocks noGrp="1"/>
          </p:cNvSpPr>
          <p:nvPr>
            <p:ph type="title"/>
          </p:nvPr>
        </p:nvSpPr>
        <p:spPr>
          <a:xfrm>
            <a:off x="457200" y="205978"/>
            <a:ext cx="8229600" cy="994200"/>
          </a:xfrm>
          <a:prstGeom prst="rect">
            <a:avLst/>
          </a:prstGeom>
        </p:spPr>
        <p:txBody>
          <a:bodyPr lIns="91425" tIns="91425" rIns="91425" bIns="91425" anchor="b" anchorCtr="0">
            <a:noAutofit/>
          </a:bodyPr>
          <a:lstStyle/>
          <a:p>
            <a:pPr>
              <a:spcBef>
                <a:spcPts val="0"/>
              </a:spcBef>
              <a:buNone/>
            </a:pPr>
            <a:r>
              <a:rPr lang="en"/>
              <a:t>Canvas Tools for Communication</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a:spLocks noGrp="1"/>
          </p:cNvSpPr>
          <p:nvPr>
            <p:ph type="body" idx="1"/>
          </p:nvPr>
        </p:nvSpPr>
        <p:spPr>
          <a:xfrm>
            <a:off x="457200" y="1244242"/>
            <a:ext cx="8229600" cy="3630300"/>
          </a:xfrm>
          <a:prstGeom prst="rect">
            <a:avLst/>
          </a:prstGeom>
        </p:spPr>
        <p:txBody>
          <a:bodyPr lIns="91425" tIns="91425" rIns="91425" bIns="91425" anchor="t" anchorCtr="0">
            <a:noAutofit/>
          </a:bodyPr>
          <a:lstStyle/>
          <a:p>
            <a:pPr lvl="0" rtl="0">
              <a:lnSpc>
                <a:spcPct val="150000"/>
              </a:lnSpc>
              <a:spcBef>
                <a:spcPts val="0"/>
              </a:spcBef>
              <a:spcAft>
                <a:spcPts val="800"/>
              </a:spcAft>
              <a:buClr>
                <a:schemeClr val="dk1"/>
              </a:buClr>
              <a:buSzPct val="45833"/>
              <a:buFont typeface="Arial"/>
              <a:buNone/>
            </a:pPr>
            <a:r>
              <a:rPr lang="en" sz="2400" b="1">
                <a:solidFill>
                  <a:srgbClr val="000000"/>
                </a:solidFill>
                <a:latin typeface="Arial"/>
                <a:ea typeface="Arial"/>
                <a:cs typeface="Arial"/>
                <a:sym typeface="Arial"/>
              </a:rPr>
              <a:t>Flipped Classes</a:t>
            </a:r>
          </a:p>
          <a:p>
            <a:pPr lvl="0" rtl="0">
              <a:lnSpc>
                <a:spcPct val="150000"/>
              </a:lnSpc>
              <a:spcBef>
                <a:spcPts val="0"/>
              </a:spcBef>
              <a:spcAft>
                <a:spcPts val="800"/>
              </a:spcAft>
              <a:buClr>
                <a:schemeClr val="dk1"/>
              </a:buClr>
              <a:buSzPct val="61111"/>
              <a:buFont typeface="Arial"/>
              <a:buNone/>
            </a:pPr>
            <a:r>
              <a:rPr lang="en" sz="1800" b="1">
                <a:solidFill>
                  <a:srgbClr val="000000"/>
                </a:solidFill>
                <a:latin typeface="Arial"/>
                <a:ea typeface="Arial"/>
                <a:cs typeface="Arial"/>
                <a:sym typeface="Arial"/>
              </a:rPr>
              <a:t>What are the best ways to integrate </a:t>
            </a:r>
            <a:r>
              <a:rPr lang="en" sz="1800" b="1">
                <a:solidFill>
                  <a:srgbClr val="000000"/>
                </a:solidFill>
                <a:latin typeface="Arial"/>
                <a:ea typeface="Arial"/>
                <a:cs typeface="Arial"/>
                <a:sym typeface="Arial"/>
                <a:hlinkClick r:id="rId3"/>
              </a:rPr>
              <a:t>Flipped strategies </a:t>
            </a:r>
            <a:r>
              <a:rPr lang="en" sz="1800" b="1">
                <a:solidFill>
                  <a:srgbClr val="000000"/>
                </a:solidFill>
                <a:latin typeface="Arial"/>
                <a:ea typeface="Arial"/>
                <a:cs typeface="Arial"/>
                <a:sym typeface="Arial"/>
              </a:rPr>
              <a:t>into your course design?  How can you use Flipped design classes to reach all types of learning styles?</a:t>
            </a:r>
          </a:p>
          <a:p>
            <a:pPr>
              <a:spcBef>
                <a:spcPts val="0"/>
              </a:spcBef>
              <a:buNone/>
            </a:pPr>
            <a:endParaRPr/>
          </a:p>
        </p:txBody>
      </p:sp>
      <p:sp>
        <p:nvSpPr>
          <p:cNvPr id="115" name="Shape 115"/>
          <p:cNvSpPr txBox="1">
            <a:spLocks noGrp="1"/>
          </p:cNvSpPr>
          <p:nvPr>
            <p:ph type="title"/>
          </p:nvPr>
        </p:nvSpPr>
        <p:spPr>
          <a:xfrm>
            <a:off x="457200" y="205978"/>
            <a:ext cx="8229600" cy="994200"/>
          </a:xfrm>
          <a:prstGeom prst="rect">
            <a:avLst/>
          </a:prstGeom>
        </p:spPr>
        <p:txBody>
          <a:bodyPr lIns="91425" tIns="91425" rIns="91425" bIns="91425" anchor="b" anchorCtr="0">
            <a:noAutofit/>
          </a:bodyPr>
          <a:lstStyle/>
          <a:p>
            <a:pPr>
              <a:spcBef>
                <a:spcPts val="0"/>
              </a:spcBef>
              <a:buNone/>
            </a:pPr>
            <a:r>
              <a:rPr lang="en"/>
              <a:t>Sessions</a:t>
            </a:r>
          </a:p>
        </p:txBody>
      </p:sp>
      <p:sp>
        <p:nvSpPr>
          <p:cNvPr id="116" name="Shape 116"/>
          <p:cNvSpPr txBox="1"/>
          <p:nvPr/>
        </p:nvSpPr>
        <p:spPr>
          <a:xfrm>
            <a:off x="625375" y="3018160"/>
            <a:ext cx="3000000" cy="1856399"/>
          </a:xfrm>
          <a:prstGeom prst="rect">
            <a:avLst/>
          </a:prstGeom>
          <a:noFill/>
          <a:ln>
            <a:noFill/>
          </a:ln>
        </p:spPr>
        <p:txBody>
          <a:bodyPr lIns="91425" tIns="91425" rIns="91425" bIns="91425" anchor="ctr" anchorCtr="0">
            <a:noAutofit/>
          </a:bodyPr>
          <a:lstStyle/>
          <a:p>
            <a:pPr lvl="0" rtl="0">
              <a:lnSpc>
                <a:spcPct val="150000"/>
              </a:lnSpc>
              <a:spcBef>
                <a:spcPts val="0"/>
              </a:spcBef>
              <a:spcAft>
                <a:spcPts val="800"/>
              </a:spcAft>
              <a:buNone/>
            </a:pPr>
            <a:r>
              <a:rPr lang="en" sz="1800">
                <a:solidFill>
                  <a:srgbClr val="333333"/>
                </a:solidFill>
              </a:rPr>
              <a:t> </a:t>
            </a:r>
          </a:p>
        </p:txBody>
      </p:sp>
      <p:pic>
        <p:nvPicPr>
          <p:cNvPr id="117" name="Shape 117"/>
          <p:cNvPicPr preferRelativeResize="0"/>
          <p:nvPr/>
        </p:nvPicPr>
        <p:blipFill>
          <a:blip r:embed="rId4">
            <a:alphaModFix/>
          </a:blip>
          <a:stretch>
            <a:fillRect/>
          </a:stretch>
        </p:blipFill>
        <p:spPr>
          <a:xfrm>
            <a:off x="683179" y="3238700"/>
            <a:ext cx="3137370" cy="1766024"/>
          </a:xfrm>
          <a:prstGeom prst="rect">
            <a:avLst/>
          </a:prstGeom>
          <a:noFill/>
          <a:ln>
            <a:noFill/>
          </a:ln>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Shape 122"/>
          <p:cNvSpPr txBox="1">
            <a:spLocks noGrp="1"/>
          </p:cNvSpPr>
          <p:nvPr>
            <p:ph type="body" idx="1"/>
          </p:nvPr>
        </p:nvSpPr>
        <p:spPr>
          <a:xfrm>
            <a:off x="457200" y="1244242"/>
            <a:ext cx="8229600" cy="3630300"/>
          </a:xfrm>
          <a:prstGeom prst="rect">
            <a:avLst/>
          </a:prstGeom>
        </p:spPr>
        <p:txBody>
          <a:bodyPr lIns="91425" tIns="91425" rIns="91425" bIns="91425" anchor="t" anchorCtr="0">
            <a:noAutofit/>
          </a:bodyPr>
          <a:lstStyle/>
          <a:p>
            <a:pPr lvl="0" rtl="0">
              <a:lnSpc>
                <a:spcPct val="136363"/>
              </a:lnSpc>
              <a:spcBef>
                <a:spcPts val="0"/>
              </a:spcBef>
              <a:spcAft>
                <a:spcPts val="800"/>
              </a:spcAft>
              <a:buClr>
                <a:schemeClr val="dk1"/>
              </a:buClr>
              <a:buSzPct val="45833"/>
              <a:buFont typeface="Arial"/>
              <a:buNone/>
            </a:pPr>
            <a:r>
              <a:rPr lang="en" sz="2400" b="1">
                <a:solidFill>
                  <a:srgbClr val="000000"/>
                </a:solidFill>
                <a:latin typeface="Arial"/>
                <a:ea typeface="Arial"/>
                <a:cs typeface="Arial"/>
                <a:sym typeface="Arial"/>
              </a:rPr>
              <a:t>Universal Design with Canvas</a:t>
            </a:r>
          </a:p>
          <a:p>
            <a:pPr lvl="0" rtl="0">
              <a:lnSpc>
                <a:spcPct val="136363"/>
              </a:lnSpc>
              <a:spcBef>
                <a:spcPts val="0"/>
              </a:spcBef>
              <a:spcAft>
                <a:spcPts val="800"/>
              </a:spcAft>
              <a:buClr>
                <a:schemeClr val="dk1"/>
              </a:buClr>
              <a:buSzPct val="61111"/>
              <a:buFont typeface="Arial"/>
              <a:buNone/>
            </a:pPr>
            <a:r>
              <a:rPr lang="en" sz="1800" b="1">
                <a:solidFill>
                  <a:srgbClr val="000000"/>
                </a:solidFill>
                <a:latin typeface="Arial"/>
                <a:ea typeface="Arial"/>
                <a:cs typeface="Arial"/>
                <a:sym typeface="Arial"/>
              </a:rPr>
              <a:t>Support &amp; Accessibility: how do you help students with technical problems and support? How do you make your class accessible to all learners? What can we do to support </a:t>
            </a:r>
            <a:r>
              <a:rPr lang="en" sz="1800" b="1">
                <a:solidFill>
                  <a:srgbClr val="000000"/>
                </a:solidFill>
                <a:latin typeface="Arial"/>
                <a:ea typeface="Arial"/>
                <a:cs typeface="Arial"/>
                <a:sym typeface="Arial"/>
                <a:hlinkClick r:id="rId3"/>
              </a:rPr>
              <a:t>Universal Design principles</a:t>
            </a:r>
            <a:r>
              <a:rPr lang="en" sz="1800" b="1">
                <a:solidFill>
                  <a:srgbClr val="000000"/>
                </a:solidFill>
                <a:latin typeface="Arial"/>
                <a:ea typeface="Arial"/>
                <a:cs typeface="Arial"/>
                <a:sym typeface="Arial"/>
              </a:rPr>
              <a:t>?</a:t>
            </a:r>
          </a:p>
          <a:p>
            <a:pPr>
              <a:spcBef>
                <a:spcPts val="0"/>
              </a:spcBef>
              <a:buNone/>
            </a:pPr>
            <a:endParaRPr/>
          </a:p>
        </p:txBody>
      </p:sp>
      <p:sp>
        <p:nvSpPr>
          <p:cNvPr id="123" name="Shape 123"/>
          <p:cNvSpPr txBox="1">
            <a:spLocks noGrp="1"/>
          </p:cNvSpPr>
          <p:nvPr>
            <p:ph type="title"/>
          </p:nvPr>
        </p:nvSpPr>
        <p:spPr>
          <a:xfrm>
            <a:off x="457200" y="205978"/>
            <a:ext cx="8229600" cy="994200"/>
          </a:xfrm>
          <a:prstGeom prst="rect">
            <a:avLst/>
          </a:prstGeom>
        </p:spPr>
        <p:txBody>
          <a:bodyPr lIns="91425" tIns="91425" rIns="91425" bIns="91425" anchor="b" anchorCtr="0">
            <a:noAutofit/>
          </a:bodyPr>
          <a:lstStyle/>
          <a:p>
            <a:pPr>
              <a:spcBef>
                <a:spcPts val="0"/>
              </a:spcBef>
              <a:buNone/>
            </a:pPr>
            <a:r>
              <a:rPr lang="en"/>
              <a:t>Sessions</a:t>
            </a:r>
          </a:p>
        </p:txBody>
      </p:sp>
      <p:pic>
        <p:nvPicPr>
          <p:cNvPr id="124" name="Shape 124"/>
          <p:cNvPicPr preferRelativeResize="0"/>
          <p:nvPr/>
        </p:nvPicPr>
        <p:blipFill>
          <a:blip r:embed="rId4">
            <a:alphaModFix/>
          </a:blip>
          <a:stretch>
            <a:fillRect/>
          </a:stretch>
        </p:blipFill>
        <p:spPr>
          <a:xfrm>
            <a:off x="663500" y="3202375"/>
            <a:ext cx="1672174" cy="1672174"/>
          </a:xfrm>
          <a:prstGeom prst="rect">
            <a:avLst/>
          </a:prstGeom>
          <a:noFill/>
          <a:ln>
            <a:noFill/>
          </a:ln>
        </p:spPr>
      </p:pic>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txBox="1">
            <a:spLocks noGrp="1"/>
          </p:cNvSpPr>
          <p:nvPr>
            <p:ph type="body" idx="1"/>
          </p:nvPr>
        </p:nvSpPr>
        <p:spPr>
          <a:xfrm>
            <a:off x="457200" y="1244242"/>
            <a:ext cx="8229600" cy="3630300"/>
          </a:xfrm>
          <a:prstGeom prst="rect">
            <a:avLst/>
          </a:prstGeom>
        </p:spPr>
        <p:txBody>
          <a:bodyPr lIns="91425" tIns="91425" rIns="91425" bIns="91425" anchor="t" anchorCtr="0">
            <a:noAutofit/>
          </a:bodyPr>
          <a:lstStyle/>
          <a:p>
            <a:pPr lvl="0" rtl="0">
              <a:lnSpc>
                <a:spcPct val="136363"/>
              </a:lnSpc>
              <a:spcBef>
                <a:spcPts val="0"/>
              </a:spcBef>
              <a:spcAft>
                <a:spcPts val="800"/>
              </a:spcAft>
              <a:buClr>
                <a:schemeClr val="dk1"/>
              </a:buClr>
              <a:buSzPct val="45833"/>
              <a:buFont typeface="Arial"/>
              <a:buNone/>
            </a:pPr>
            <a:r>
              <a:rPr lang="en" sz="2400" b="1">
                <a:solidFill>
                  <a:srgbClr val="000000"/>
                </a:solidFill>
                <a:latin typeface="Arial"/>
                <a:ea typeface="Arial"/>
                <a:cs typeface="Arial"/>
                <a:sym typeface="Arial"/>
              </a:rPr>
              <a:t>Netiquette</a:t>
            </a:r>
          </a:p>
          <a:p>
            <a:pPr lvl="0" rtl="0">
              <a:lnSpc>
                <a:spcPct val="136363"/>
              </a:lnSpc>
              <a:spcBef>
                <a:spcPts val="0"/>
              </a:spcBef>
              <a:spcAft>
                <a:spcPts val="800"/>
              </a:spcAft>
              <a:buClr>
                <a:schemeClr val="dk1"/>
              </a:buClr>
              <a:buSzPct val="61111"/>
              <a:buFont typeface="Arial"/>
              <a:buNone/>
            </a:pPr>
            <a:r>
              <a:rPr lang="en" sz="1800" b="1">
                <a:solidFill>
                  <a:srgbClr val="000000"/>
                </a:solidFill>
                <a:latin typeface="Arial"/>
                <a:ea typeface="Arial"/>
                <a:cs typeface="Arial"/>
                <a:sym typeface="Arial"/>
              </a:rPr>
              <a:t>Online interactions: how do you promote active learning, create connections, and engage students? What are the challenges of synchronous learning? How do you manage activities such as discussion boards to ensure civil and enriching interactions? </a:t>
            </a:r>
            <a:r>
              <a:rPr lang="en" sz="1400" b="1">
                <a:solidFill>
                  <a:srgbClr val="000000"/>
                </a:solidFill>
                <a:latin typeface="Arial"/>
                <a:ea typeface="Arial"/>
                <a:cs typeface="Arial"/>
                <a:sym typeface="Arial"/>
              </a:rPr>
              <a:t>  </a:t>
            </a:r>
          </a:p>
        </p:txBody>
      </p:sp>
      <p:sp>
        <p:nvSpPr>
          <p:cNvPr id="130" name="Shape 130"/>
          <p:cNvSpPr txBox="1">
            <a:spLocks noGrp="1"/>
          </p:cNvSpPr>
          <p:nvPr>
            <p:ph type="title"/>
          </p:nvPr>
        </p:nvSpPr>
        <p:spPr>
          <a:xfrm>
            <a:off x="457200" y="205978"/>
            <a:ext cx="8229600" cy="994200"/>
          </a:xfrm>
          <a:prstGeom prst="rect">
            <a:avLst/>
          </a:prstGeom>
        </p:spPr>
        <p:txBody>
          <a:bodyPr lIns="91425" tIns="91425" rIns="91425" bIns="91425" anchor="b" anchorCtr="0">
            <a:noAutofit/>
          </a:bodyPr>
          <a:lstStyle/>
          <a:p>
            <a:pPr>
              <a:spcBef>
                <a:spcPts val="0"/>
              </a:spcBef>
              <a:buNone/>
            </a:pPr>
            <a:r>
              <a:rPr lang="en"/>
              <a:t>Sessions</a:t>
            </a:r>
          </a:p>
        </p:txBody>
      </p:sp>
      <p:pic>
        <p:nvPicPr>
          <p:cNvPr id="131" name="Shape 131"/>
          <p:cNvPicPr preferRelativeResize="0"/>
          <p:nvPr/>
        </p:nvPicPr>
        <p:blipFill>
          <a:blip r:embed="rId3">
            <a:alphaModFix/>
          </a:blip>
          <a:stretch>
            <a:fillRect/>
          </a:stretch>
        </p:blipFill>
        <p:spPr>
          <a:xfrm>
            <a:off x="6012675" y="3106150"/>
            <a:ext cx="2600325" cy="1885950"/>
          </a:xfrm>
          <a:prstGeom prst="rect">
            <a:avLst/>
          </a:prstGeom>
          <a:noFill/>
          <a:ln>
            <a:noFill/>
          </a:ln>
        </p:spPr>
      </p:pic>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Shape 136"/>
          <p:cNvSpPr txBox="1">
            <a:spLocks noGrp="1"/>
          </p:cNvSpPr>
          <p:nvPr>
            <p:ph type="body" idx="1"/>
          </p:nvPr>
        </p:nvSpPr>
        <p:spPr>
          <a:xfrm>
            <a:off x="457200" y="1244242"/>
            <a:ext cx="8229600" cy="3630300"/>
          </a:xfrm>
          <a:prstGeom prst="rect">
            <a:avLst/>
          </a:prstGeom>
        </p:spPr>
        <p:txBody>
          <a:bodyPr lIns="91425" tIns="91425" rIns="91425" bIns="91425" anchor="t" anchorCtr="0">
            <a:noAutofit/>
          </a:bodyPr>
          <a:lstStyle/>
          <a:p>
            <a:pPr lvl="0" rtl="0">
              <a:lnSpc>
                <a:spcPct val="136363"/>
              </a:lnSpc>
              <a:spcBef>
                <a:spcPts val="0"/>
              </a:spcBef>
              <a:spcAft>
                <a:spcPts val="800"/>
              </a:spcAft>
              <a:buClr>
                <a:schemeClr val="dk1"/>
              </a:buClr>
              <a:buSzPct val="45833"/>
              <a:buFont typeface="Arial"/>
              <a:buNone/>
            </a:pPr>
            <a:r>
              <a:rPr lang="en" sz="2400" b="1">
                <a:solidFill>
                  <a:srgbClr val="000000"/>
                </a:solidFill>
                <a:latin typeface="Arial"/>
                <a:ea typeface="Arial"/>
                <a:cs typeface="Arial"/>
                <a:sym typeface="Arial"/>
              </a:rPr>
              <a:t>Academic Dishonesty and eLearning</a:t>
            </a:r>
          </a:p>
          <a:p>
            <a:pPr lvl="0" rtl="0">
              <a:lnSpc>
                <a:spcPct val="136363"/>
              </a:lnSpc>
              <a:spcBef>
                <a:spcPts val="0"/>
              </a:spcBef>
              <a:spcAft>
                <a:spcPts val="800"/>
              </a:spcAft>
              <a:buClr>
                <a:schemeClr val="dk1"/>
              </a:buClr>
              <a:buSzPct val="61111"/>
              <a:buFont typeface="Arial"/>
              <a:buNone/>
            </a:pPr>
            <a:r>
              <a:rPr lang="en" sz="1800" b="1">
                <a:solidFill>
                  <a:srgbClr val="000000"/>
                </a:solidFill>
                <a:latin typeface="Arial"/>
                <a:ea typeface="Arial"/>
                <a:cs typeface="Arial"/>
                <a:sym typeface="Arial"/>
              </a:rPr>
              <a:t>What are some signs that can indicate </a:t>
            </a:r>
            <a:r>
              <a:rPr lang="en" sz="1800" b="1">
                <a:solidFill>
                  <a:srgbClr val="000000"/>
                </a:solidFill>
                <a:latin typeface="Arial"/>
                <a:ea typeface="Arial"/>
                <a:cs typeface="Arial"/>
                <a:sym typeface="Arial"/>
                <a:hlinkClick r:id="rId3"/>
              </a:rPr>
              <a:t>academic dishonesty</a:t>
            </a:r>
            <a:r>
              <a:rPr lang="en" sz="1800" b="1">
                <a:solidFill>
                  <a:srgbClr val="000000"/>
                </a:solidFill>
                <a:latin typeface="Arial"/>
                <a:ea typeface="Arial"/>
                <a:cs typeface="Arial"/>
                <a:sym typeface="Arial"/>
              </a:rPr>
              <a:t> in an online, hybrid or web-enhanced format?  What are some methods to improve authentic sourcing and submitting?</a:t>
            </a:r>
          </a:p>
          <a:p>
            <a:pPr lvl="0" rtl="0">
              <a:spcBef>
                <a:spcPts val="0"/>
              </a:spcBef>
              <a:buNone/>
            </a:pPr>
            <a:endParaRPr/>
          </a:p>
        </p:txBody>
      </p:sp>
      <p:sp>
        <p:nvSpPr>
          <p:cNvPr id="137" name="Shape 137"/>
          <p:cNvSpPr txBox="1">
            <a:spLocks noGrp="1"/>
          </p:cNvSpPr>
          <p:nvPr>
            <p:ph type="title"/>
          </p:nvPr>
        </p:nvSpPr>
        <p:spPr>
          <a:xfrm>
            <a:off x="457200" y="205978"/>
            <a:ext cx="8229600" cy="994200"/>
          </a:xfrm>
          <a:prstGeom prst="rect">
            <a:avLst/>
          </a:prstGeom>
        </p:spPr>
        <p:txBody>
          <a:bodyPr lIns="91425" tIns="91425" rIns="91425" bIns="91425" anchor="b" anchorCtr="0">
            <a:noAutofit/>
          </a:bodyPr>
          <a:lstStyle/>
          <a:p>
            <a:pPr lvl="0" rtl="0">
              <a:spcBef>
                <a:spcPts val="0"/>
              </a:spcBef>
              <a:buNone/>
            </a:pPr>
            <a:r>
              <a:rPr lang="en"/>
              <a:t>Sessions</a:t>
            </a:r>
          </a:p>
        </p:txBody>
      </p:sp>
      <p:pic>
        <p:nvPicPr>
          <p:cNvPr id="138" name="Shape 138"/>
          <p:cNvPicPr preferRelativeResize="0"/>
          <p:nvPr/>
        </p:nvPicPr>
        <p:blipFill>
          <a:blip r:embed="rId4">
            <a:alphaModFix/>
          </a:blip>
          <a:stretch>
            <a:fillRect/>
          </a:stretch>
        </p:blipFill>
        <p:spPr>
          <a:xfrm>
            <a:off x="3279425" y="3106450"/>
            <a:ext cx="2399700" cy="1982725"/>
          </a:xfrm>
          <a:prstGeom prst="rect">
            <a:avLst/>
          </a:prstGeom>
          <a:noFill/>
          <a:ln>
            <a:noFill/>
          </a:ln>
        </p:spPr>
      </p:pic>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Shape 143"/>
          <p:cNvSpPr txBox="1">
            <a:spLocks noGrp="1"/>
          </p:cNvSpPr>
          <p:nvPr>
            <p:ph type="body" idx="1"/>
          </p:nvPr>
        </p:nvSpPr>
        <p:spPr>
          <a:xfrm>
            <a:off x="457200" y="1244242"/>
            <a:ext cx="8229600" cy="3630300"/>
          </a:xfrm>
          <a:prstGeom prst="rect">
            <a:avLst/>
          </a:prstGeom>
        </p:spPr>
        <p:txBody>
          <a:bodyPr lIns="91425" tIns="91425" rIns="91425" bIns="91425" anchor="t" anchorCtr="0">
            <a:noAutofit/>
          </a:bodyPr>
          <a:lstStyle/>
          <a:p>
            <a:pPr lvl="0" rtl="0">
              <a:lnSpc>
                <a:spcPct val="136363"/>
              </a:lnSpc>
              <a:spcBef>
                <a:spcPts val="0"/>
              </a:spcBef>
              <a:spcAft>
                <a:spcPts val="800"/>
              </a:spcAft>
              <a:buClr>
                <a:schemeClr val="dk1"/>
              </a:buClr>
              <a:buSzPct val="45833"/>
              <a:buFont typeface="Arial"/>
              <a:buNone/>
            </a:pPr>
            <a:r>
              <a:rPr lang="en" sz="2400" b="1">
                <a:solidFill>
                  <a:srgbClr val="000000"/>
                </a:solidFill>
                <a:latin typeface="Arial"/>
                <a:ea typeface="Arial"/>
                <a:cs typeface="Arial"/>
                <a:sym typeface="Arial"/>
              </a:rPr>
              <a:t>Motivation for the Online Student</a:t>
            </a:r>
          </a:p>
          <a:p>
            <a:pPr lvl="0" rtl="0">
              <a:lnSpc>
                <a:spcPct val="115000"/>
              </a:lnSpc>
              <a:spcBef>
                <a:spcPts val="0"/>
              </a:spcBef>
              <a:spcAft>
                <a:spcPts val="800"/>
              </a:spcAft>
              <a:buNone/>
            </a:pPr>
            <a:r>
              <a:rPr lang="en" sz="1800" b="1">
                <a:solidFill>
                  <a:srgbClr val="000000"/>
                </a:solidFill>
                <a:latin typeface="Arial"/>
                <a:ea typeface="Arial"/>
                <a:cs typeface="Arial"/>
                <a:sym typeface="Arial"/>
              </a:rPr>
              <a:t>Design and </a:t>
            </a:r>
            <a:r>
              <a:rPr lang="en" sz="1800" b="1">
                <a:solidFill>
                  <a:srgbClr val="000000"/>
                </a:solidFill>
                <a:latin typeface="Arial"/>
                <a:ea typeface="Arial"/>
                <a:cs typeface="Arial"/>
                <a:sym typeface="Arial"/>
                <a:hlinkClick r:id="rId3"/>
              </a:rPr>
              <a:t>student engagement</a:t>
            </a:r>
            <a:r>
              <a:rPr lang="en" sz="1800" b="1">
                <a:solidFill>
                  <a:srgbClr val="000000"/>
                </a:solidFill>
                <a:latin typeface="Arial"/>
                <a:ea typeface="Arial"/>
                <a:cs typeface="Arial"/>
                <a:sym typeface="Arial"/>
              </a:rPr>
              <a:t>: how do you increase student input, design creative assignments, and set an engaging </a:t>
            </a:r>
          </a:p>
          <a:p>
            <a:pPr lvl="0" rtl="0">
              <a:lnSpc>
                <a:spcPct val="115000"/>
              </a:lnSpc>
              <a:spcBef>
                <a:spcPts val="0"/>
              </a:spcBef>
              <a:spcAft>
                <a:spcPts val="800"/>
              </a:spcAft>
              <a:buNone/>
            </a:pPr>
            <a:r>
              <a:rPr lang="en" sz="1800" b="1">
                <a:solidFill>
                  <a:srgbClr val="000000"/>
                </a:solidFill>
                <a:latin typeface="Arial"/>
                <a:ea typeface="Arial"/>
                <a:cs typeface="Arial"/>
                <a:sym typeface="Arial"/>
              </a:rPr>
              <a:t>tone online?  How do you build an online </a:t>
            </a:r>
          </a:p>
          <a:p>
            <a:pPr lvl="0" rtl="0">
              <a:lnSpc>
                <a:spcPct val="115000"/>
              </a:lnSpc>
              <a:spcBef>
                <a:spcPts val="0"/>
              </a:spcBef>
              <a:spcAft>
                <a:spcPts val="800"/>
              </a:spcAft>
              <a:buNone/>
            </a:pPr>
            <a:r>
              <a:rPr lang="en" sz="1800" b="1">
                <a:solidFill>
                  <a:srgbClr val="000000"/>
                </a:solidFill>
                <a:latin typeface="Arial"/>
                <a:ea typeface="Arial"/>
                <a:cs typeface="Arial"/>
                <a:sym typeface="Arial"/>
              </a:rPr>
              <a:t>community, create consensus, design reflective</a:t>
            </a:r>
          </a:p>
          <a:p>
            <a:pPr lvl="0" rtl="0">
              <a:lnSpc>
                <a:spcPct val="115000"/>
              </a:lnSpc>
              <a:spcBef>
                <a:spcPts val="0"/>
              </a:spcBef>
              <a:spcAft>
                <a:spcPts val="800"/>
              </a:spcAft>
              <a:buClr>
                <a:schemeClr val="dk1"/>
              </a:buClr>
              <a:buSzPct val="61111"/>
              <a:buFont typeface="Arial"/>
              <a:buNone/>
            </a:pPr>
            <a:r>
              <a:rPr lang="en" sz="1800" b="1">
                <a:solidFill>
                  <a:srgbClr val="000000"/>
                </a:solidFill>
                <a:latin typeface="Arial"/>
                <a:ea typeface="Arial"/>
                <a:cs typeface="Arial"/>
                <a:sym typeface="Arial"/>
              </a:rPr>
              <a:t>exercises, and/or encourage critical thinking?</a:t>
            </a:r>
          </a:p>
          <a:p>
            <a:pPr lvl="0" rtl="0">
              <a:lnSpc>
                <a:spcPct val="115000"/>
              </a:lnSpc>
              <a:spcBef>
                <a:spcPts val="0"/>
              </a:spcBef>
              <a:buNone/>
            </a:pPr>
            <a:endParaRPr/>
          </a:p>
        </p:txBody>
      </p:sp>
      <p:sp>
        <p:nvSpPr>
          <p:cNvPr id="144" name="Shape 144"/>
          <p:cNvSpPr txBox="1">
            <a:spLocks noGrp="1"/>
          </p:cNvSpPr>
          <p:nvPr>
            <p:ph type="title"/>
          </p:nvPr>
        </p:nvSpPr>
        <p:spPr>
          <a:xfrm>
            <a:off x="457200" y="205978"/>
            <a:ext cx="8229600" cy="994200"/>
          </a:xfrm>
          <a:prstGeom prst="rect">
            <a:avLst/>
          </a:prstGeom>
        </p:spPr>
        <p:txBody>
          <a:bodyPr lIns="91425" tIns="91425" rIns="91425" bIns="91425" anchor="b" anchorCtr="0">
            <a:noAutofit/>
          </a:bodyPr>
          <a:lstStyle/>
          <a:p>
            <a:pPr lvl="0" rtl="0">
              <a:spcBef>
                <a:spcPts val="0"/>
              </a:spcBef>
              <a:buNone/>
            </a:pPr>
            <a:r>
              <a:rPr lang="en"/>
              <a:t>Sessions</a:t>
            </a:r>
          </a:p>
        </p:txBody>
      </p:sp>
      <p:pic>
        <p:nvPicPr>
          <p:cNvPr id="145" name="Shape 145"/>
          <p:cNvPicPr preferRelativeResize="0"/>
          <p:nvPr/>
        </p:nvPicPr>
        <p:blipFill>
          <a:blip r:embed="rId4">
            <a:alphaModFix/>
          </a:blip>
          <a:stretch>
            <a:fillRect/>
          </a:stretch>
        </p:blipFill>
        <p:spPr>
          <a:xfrm>
            <a:off x="5943600" y="2724150"/>
            <a:ext cx="2953725" cy="1654100"/>
          </a:xfrm>
          <a:prstGeom prst="rect">
            <a:avLst/>
          </a:prstGeom>
          <a:noFill/>
          <a:ln>
            <a:noFill/>
          </a:ln>
        </p:spPr>
      </p:pic>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Shape 150"/>
          <p:cNvSpPr txBox="1">
            <a:spLocks noGrp="1"/>
          </p:cNvSpPr>
          <p:nvPr>
            <p:ph type="body" idx="1"/>
          </p:nvPr>
        </p:nvSpPr>
        <p:spPr>
          <a:xfrm>
            <a:off x="457200" y="1244242"/>
            <a:ext cx="8229600" cy="3630300"/>
          </a:xfrm>
          <a:prstGeom prst="rect">
            <a:avLst/>
          </a:prstGeom>
        </p:spPr>
        <p:txBody>
          <a:bodyPr lIns="91425" tIns="91425" rIns="91425" bIns="91425" anchor="t" anchorCtr="0">
            <a:noAutofit/>
          </a:bodyPr>
          <a:lstStyle/>
          <a:p>
            <a:pPr lvl="0" rtl="0">
              <a:lnSpc>
                <a:spcPct val="136363"/>
              </a:lnSpc>
              <a:spcBef>
                <a:spcPts val="0"/>
              </a:spcBef>
              <a:spcAft>
                <a:spcPts val="800"/>
              </a:spcAft>
              <a:buClr>
                <a:schemeClr val="dk1"/>
              </a:buClr>
              <a:buSzPct val="45833"/>
              <a:buFont typeface="Arial"/>
              <a:buNone/>
            </a:pPr>
            <a:r>
              <a:rPr lang="en" sz="2400" b="1">
                <a:solidFill>
                  <a:srgbClr val="000000"/>
                </a:solidFill>
                <a:latin typeface="Arial"/>
                <a:ea typeface="Arial"/>
                <a:cs typeface="Arial"/>
                <a:sym typeface="Arial"/>
              </a:rPr>
              <a:t>Designing for Generation Z</a:t>
            </a:r>
          </a:p>
          <a:p>
            <a:pPr lvl="0" rtl="0">
              <a:lnSpc>
                <a:spcPct val="136363"/>
              </a:lnSpc>
              <a:spcBef>
                <a:spcPts val="0"/>
              </a:spcBef>
              <a:spcAft>
                <a:spcPts val="800"/>
              </a:spcAft>
              <a:buClr>
                <a:schemeClr val="dk1"/>
              </a:buClr>
              <a:buSzPct val="61111"/>
              <a:buFont typeface="Arial"/>
              <a:buNone/>
            </a:pPr>
            <a:r>
              <a:rPr lang="en" sz="1800" b="1">
                <a:solidFill>
                  <a:srgbClr val="000000"/>
                </a:solidFill>
                <a:latin typeface="Arial"/>
                <a:ea typeface="Arial"/>
                <a:cs typeface="Arial"/>
                <a:sym typeface="Arial"/>
              </a:rPr>
              <a:t>What are the main characteristics of a </a:t>
            </a:r>
            <a:r>
              <a:rPr lang="en" sz="1800" b="1">
                <a:solidFill>
                  <a:srgbClr val="000000"/>
                </a:solidFill>
                <a:latin typeface="Arial"/>
                <a:ea typeface="Arial"/>
                <a:cs typeface="Arial"/>
                <a:sym typeface="Arial"/>
                <a:hlinkClick r:id="rId3"/>
              </a:rPr>
              <a:t>Generation Z Learner</a:t>
            </a:r>
            <a:r>
              <a:rPr lang="en" sz="1800" b="1">
                <a:solidFill>
                  <a:srgbClr val="000000"/>
                </a:solidFill>
                <a:latin typeface="Arial"/>
                <a:ea typeface="Arial"/>
                <a:cs typeface="Arial"/>
                <a:sym typeface="Arial"/>
              </a:rPr>
              <a:t>?  How can we design our Web-enhanced, Hybrid, and Fully online courses to meet the needs of the Gen Z learner?  What are some observed differences between Generation Z and other Generations in the classroom?</a:t>
            </a:r>
          </a:p>
          <a:p>
            <a:pPr lvl="0" rtl="0">
              <a:spcBef>
                <a:spcPts val="0"/>
              </a:spcBef>
              <a:buNone/>
            </a:pPr>
            <a:endParaRPr/>
          </a:p>
        </p:txBody>
      </p:sp>
      <p:sp>
        <p:nvSpPr>
          <p:cNvPr id="151" name="Shape 151"/>
          <p:cNvSpPr txBox="1">
            <a:spLocks noGrp="1"/>
          </p:cNvSpPr>
          <p:nvPr>
            <p:ph type="title"/>
          </p:nvPr>
        </p:nvSpPr>
        <p:spPr>
          <a:xfrm>
            <a:off x="457200" y="205978"/>
            <a:ext cx="8229600" cy="994200"/>
          </a:xfrm>
          <a:prstGeom prst="rect">
            <a:avLst/>
          </a:prstGeom>
        </p:spPr>
        <p:txBody>
          <a:bodyPr lIns="91425" tIns="91425" rIns="91425" bIns="91425" anchor="b" anchorCtr="0">
            <a:noAutofit/>
          </a:bodyPr>
          <a:lstStyle/>
          <a:p>
            <a:pPr lvl="0" rtl="0">
              <a:spcBef>
                <a:spcPts val="0"/>
              </a:spcBef>
              <a:buNone/>
            </a:pPr>
            <a:r>
              <a:rPr lang="en"/>
              <a:t>Sessions</a:t>
            </a:r>
          </a:p>
        </p:txBody>
      </p:sp>
      <p:pic>
        <p:nvPicPr>
          <p:cNvPr id="152" name="Shape 152"/>
          <p:cNvPicPr preferRelativeResize="0"/>
          <p:nvPr/>
        </p:nvPicPr>
        <p:blipFill>
          <a:blip r:embed="rId4">
            <a:alphaModFix/>
          </a:blip>
          <a:stretch>
            <a:fillRect/>
          </a:stretch>
        </p:blipFill>
        <p:spPr>
          <a:xfrm>
            <a:off x="6195203" y="3569554"/>
            <a:ext cx="2440174" cy="1550449"/>
          </a:xfrm>
          <a:prstGeom prst="rect">
            <a:avLst/>
          </a:prstGeom>
          <a:noFill/>
          <a:ln>
            <a:noFill/>
          </a:ln>
        </p:spPr>
      </p:pic>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Shape 157"/>
          <p:cNvSpPr txBox="1">
            <a:spLocks noGrp="1"/>
          </p:cNvSpPr>
          <p:nvPr>
            <p:ph type="body" idx="1"/>
          </p:nvPr>
        </p:nvSpPr>
        <p:spPr>
          <a:xfrm>
            <a:off x="457200" y="1244242"/>
            <a:ext cx="8229600" cy="3630300"/>
          </a:xfrm>
          <a:prstGeom prst="rect">
            <a:avLst/>
          </a:prstGeom>
        </p:spPr>
        <p:txBody>
          <a:bodyPr lIns="91425" tIns="91425" rIns="91425" bIns="91425" anchor="t" anchorCtr="0">
            <a:noAutofit/>
          </a:bodyPr>
          <a:lstStyle/>
          <a:p>
            <a:pPr lvl="0" rtl="0">
              <a:lnSpc>
                <a:spcPct val="115000"/>
              </a:lnSpc>
              <a:spcBef>
                <a:spcPts val="0"/>
              </a:spcBef>
              <a:spcAft>
                <a:spcPts val="800"/>
              </a:spcAft>
              <a:buClr>
                <a:schemeClr val="dk1"/>
              </a:buClr>
              <a:buSzPct val="45833"/>
              <a:buFont typeface="Arial"/>
              <a:buNone/>
            </a:pPr>
            <a:r>
              <a:rPr lang="en" sz="2400" b="1">
                <a:solidFill>
                  <a:srgbClr val="000000"/>
                </a:solidFill>
                <a:latin typeface="Arial"/>
                <a:ea typeface="Arial"/>
                <a:cs typeface="Arial"/>
                <a:sym typeface="Arial"/>
              </a:rPr>
              <a:t>Outcomes Assessment in eLearning Courses</a:t>
            </a:r>
          </a:p>
          <a:p>
            <a:pPr lvl="0" rtl="0">
              <a:lnSpc>
                <a:spcPct val="115000"/>
              </a:lnSpc>
              <a:spcBef>
                <a:spcPts val="0"/>
              </a:spcBef>
              <a:spcAft>
                <a:spcPts val="800"/>
              </a:spcAft>
              <a:buClr>
                <a:schemeClr val="dk1"/>
              </a:buClr>
              <a:buSzPct val="61111"/>
              <a:buFont typeface="Arial"/>
              <a:buNone/>
            </a:pPr>
            <a:r>
              <a:rPr lang="en" sz="1800" b="1">
                <a:solidFill>
                  <a:srgbClr val="000000"/>
                </a:solidFill>
                <a:latin typeface="Arial"/>
                <a:ea typeface="Arial"/>
                <a:cs typeface="Arial"/>
                <a:sym typeface="Arial"/>
                <a:hlinkClick r:id="rId3"/>
              </a:rPr>
              <a:t>Online Assessment</a:t>
            </a:r>
            <a:r>
              <a:rPr lang="en" sz="1800" b="1">
                <a:solidFill>
                  <a:srgbClr val="000000"/>
                </a:solidFill>
                <a:latin typeface="Arial"/>
                <a:ea typeface="Arial"/>
                <a:cs typeface="Arial"/>
                <a:sym typeface="Arial"/>
              </a:rPr>
              <a:t>: how do you assess learning objectives and how do you explain grading policies and criteria? How do you know they “got it” in your OL or HY course?  Learning objectives: how do you define and align learning objectives in your class? Do we have to work harder to help students make those connections in OL and HY courses?</a:t>
            </a:r>
          </a:p>
          <a:p>
            <a:pPr lvl="0" rtl="0">
              <a:spcBef>
                <a:spcPts val="0"/>
              </a:spcBef>
              <a:buNone/>
            </a:pPr>
            <a:endParaRPr/>
          </a:p>
        </p:txBody>
      </p:sp>
      <p:sp>
        <p:nvSpPr>
          <p:cNvPr id="158" name="Shape 158"/>
          <p:cNvSpPr txBox="1">
            <a:spLocks noGrp="1"/>
          </p:cNvSpPr>
          <p:nvPr>
            <p:ph type="title"/>
          </p:nvPr>
        </p:nvSpPr>
        <p:spPr>
          <a:xfrm>
            <a:off x="457200" y="205978"/>
            <a:ext cx="8229600" cy="994200"/>
          </a:xfrm>
          <a:prstGeom prst="rect">
            <a:avLst/>
          </a:prstGeom>
        </p:spPr>
        <p:txBody>
          <a:bodyPr lIns="91425" tIns="91425" rIns="91425" bIns="91425" anchor="b" anchorCtr="0">
            <a:noAutofit/>
          </a:bodyPr>
          <a:lstStyle/>
          <a:p>
            <a:pPr lvl="0" rtl="0">
              <a:spcBef>
                <a:spcPts val="0"/>
              </a:spcBef>
              <a:buNone/>
            </a:pPr>
            <a:r>
              <a:rPr lang="en"/>
              <a:t>Sessions</a:t>
            </a:r>
          </a:p>
        </p:txBody>
      </p:sp>
      <p:pic>
        <p:nvPicPr>
          <p:cNvPr id="159" name="Shape 159"/>
          <p:cNvPicPr preferRelativeResize="0"/>
          <p:nvPr/>
        </p:nvPicPr>
        <p:blipFill>
          <a:blip r:embed="rId4">
            <a:alphaModFix/>
          </a:blip>
          <a:stretch>
            <a:fillRect/>
          </a:stretch>
        </p:blipFill>
        <p:spPr>
          <a:xfrm>
            <a:off x="4987625" y="3426375"/>
            <a:ext cx="2607624" cy="1614725"/>
          </a:xfrm>
          <a:prstGeom prst="rect">
            <a:avLst/>
          </a:prstGeom>
          <a:noFill/>
          <a:ln>
            <a:noFill/>
          </a:ln>
        </p:spPr>
      </p:pic>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Shape 164"/>
          <p:cNvSpPr txBox="1">
            <a:spLocks noGrp="1"/>
          </p:cNvSpPr>
          <p:nvPr>
            <p:ph type="body" idx="1"/>
          </p:nvPr>
        </p:nvSpPr>
        <p:spPr>
          <a:xfrm>
            <a:off x="457200" y="1244242"/>
            <a:ext cx="8229600" cy="3630300"/>
          </a:xfrm>
          <a:prstGeom prst="rect">
            <a:avLst/>
          </a:prstGeom>
        </p:spPr>
        <p:txBody>
          <a:bodyPr lIns="91425" tIns="91425" rIns="91425" bIns="91425" anchor="t" anchorCtr="0">
            <a:noAutofit/>
          </a:bodyPr>
          <a:lstStyle/>
          <a:p>
            <a:pPr lvl="0" rtl="0">
              <a:lnSpc>
                <a:spcPct val="136363"/>
              </a:lnSpc>
              <a:spcBef>
                <a:spcPts val="0"/>
              </a:spcBef>
              <a:spcAft>
                <a:spcPts val="800"/>
              </a:spcAft>
              <a:buClr>
                <a:schemeClr val="dk1"/>
              </a:buClr>
              <a:buSzPct val="45833"/>
              <a:buFont typeface="Arial"/>
              <a:buNone/>
            </a:pPr>
            <a:r>
              <a:rPr lang="en" sz="2400" b="1">
                <a:solidFill>
                  <a:srgbClr val="000000"/>
                </a:solidFill>
                <a:latin typeface="Arial"/>
                <a:ea typeface="Arial"/>
                <a:cs typeface="Arial"/>
                <a:sym typeface="Arial"/>
              </a:rPr>
              <a:t>Using Open Source Technology with Canvas</a:t>
            </a:r>
          </a:p>
          <a:p>
            <a:pPr lvl="0" rtl="0">
              <a:lnSpc>
                <a:spcPct val="136363"/>
              </a:lnSpc>
              <a:spcBef>
                <a:spcPts val="0"/>
              </a:spcBef>
              <a:spcAft>
                <a:spcPts val="800"/>
              </a:spcAft>
              <a:buClr>
                <a:schemeClr val="dk1"/>
              </a:buClr>
              <a:buSzPct val="61111"/>
              <a:buFont typeface="Arial"/>
              <a:buNone/>
            </a:pPr>
            <a:r>
              <a:rPr lang="en" sz="1800" b="1">
                <a:solidFill>
                  <a:srgbClr val="000000"/>
                </a:solidFill>
                <a:latin typeface="Arial"/>
                <a:ea typeface="Arial"/>
                <a:cs typeface="Arial"/>
                <a:sym typeface="Arial"/>
              </a:rPr>
              <a:t>Online resources: how do you use open online source materials in your class to attain learning objectives? Share what’s the most useful </a:t>
            </a:r>
            <a:r>
              <a:rPr lang="en" sz="1800" b="1">
                <a:solidFill>
                  <a:srgbClr val="000000"/>
                </a:solidFill>
                <a:latin typeface="Arial"/>
                <a:ea typeface="Arial"/>
                <a:cs typeface="Arial"/>
                <a:sym typeface="Arial"/>
                <a:hlinkClick r:id="rId3"/>
              </a:rPr>
              <a:t>open source material</a:t>
            </a:r>
            <a:r>
              <a:rPr lang="en" sz="1800" b="1">
                <a:solidFill>
                  <a:srgbClr val="000000"/>
                </a:solidFill>
                <a:latin typeface="Arial"/>
                <a:ea typeface="Arial"/>
                <a:cs typeface="Arial"/>
                <a:sym typeface="Arial"/>
              </a:rPr>
              <a:t> outside of the LMS.</a:t>
            </a:r>
          </a:p>
          <a:p>
            <a:pPr>
              <a:spcBef>
                <a:spcPts val="0"/>
              </a:spcBef>
              <a:buNone/>
            </a:pPr>
            <a:endParaRPr/>
          </a:p>
        </p:txBody>
      </p:sp>
      <p:sp>
        <p:nvSpPr>
          <p:cNvPr id="165" name="Shape 165"/>
          <p:cNvSpPr txBox="1">
            <a:spLocks noGrp="1"/>
          </p:cNvSpPr>
          <p:nvPr>
            <p:ph type="title"/>
          </p:nvPr>
        </p:nvSpPr>
        <p:spPr>
          <a:xfrm>
            <a:off x="457200" y="205978"/>
            <a:ext cx="8229600" cy="994200"/>
          </a:xfrm>
          <a:prstGeom prst="rect">
            <a:avLst/>
          </a:prstGeom>
        </p:spPr>
        <p:txBody>
          <a:bodyPr lIns="91425" tIns="91425" rIns="91425" bIns="91425" anchor="b" anchorCtr="0">
            <a:noAutofit/>
          </a:bodyPr>
          <a:lstStyle/>
          <a:p>
            <a:pPr>
              <a:spcBef>
                <a:spcPts val="0"/>
              </a:spcBef>
              <a:buNone/>
            </a:pPr>
            <a:r>
              <a:rPr lang="en"/>
              <a:t>Sessions</a:t>
            </a:r>
          </a:p>
        </p:txBody>
      </p:sp>
      <p:pic>
        <p:nvPicPr>
          <p:cNvPr id="166" name="Shape 166"/>
          <p:cNvPicPr preferRelativeResize="0"/>
          <p:nvPr/>
        </p:nvPicPr>
        <p:blipFill>
          <a:blip r:embed="rId4">
            <a:alphaModFix/>
          </a:blip>
          <a:stretch>
            <a:fillRect/>
          </a:stretch>
        </p:blipFill>
        <p:spPr>
          <a:xfrm>
            <a:off x="2567825" y="2738150"/>
            <a:ext cx="6676100" cy="2239800"/>
          </a:xfrm>
          <a:prstGeom prst="rect">
            <a:avLst/>
          </a:prstGeom>
          <a:noFill/>
          <a:ln>
            <a:noFill/>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body" idx="1"/>
          </p:nvPr>
        </p:nvSpPr>
        <p:spPr>
          <a:xfrm>
            <a:off x="457200" y="1244242"/>
            <a:ext cx="8229600" cy="3630300"/>
          </a:xfrm>
          <a:prstGeom prst="rect">
            <a:avLst/>
          </a:prstGeom>
        </p:spPr>
        <p:txBody>
          <a:bodyPr lIns="91425" tIns="91425" rIns="91425" bIns="91425" anchor="t" anchorCtr="0">
            <a:noAutofit/>
          </a:bodyPr>
          <a:lstStyle/>
          <a:p>
            <a:pPr rtl="0">
              <a:spcBef>
                <a:spcPts val="0"/>
              </a:spcBef>
              <a:buNone/>
            </a:pPr>
            <a:r>
              <a:rPr lang="en" sz="1800" b="1">
                <a:solidFill>
                  <a:srgbClr val="000000"/>
                </a:solidFill>
              </a:rPr>
              <a:t>During sessions, attendees will productively engage with other faculty to construct and contribute ideas to a scholarly teaching knowledge base.</a:t>
            </a:r>
          </a:p>
          <a:p>
            <a:pPr rtl="0">
              <a:spcBef>
                <a:spcPts val="0"/>
              </a:spcBef>
              <a:buNone/>
            </a:pPr>
            <a:endParaRPr sz="1800" b="1">
              <a:solidFill>
                <a:srgbClr val="000000"/>
              </a:solidFill>
            </a:endParaRPr>
          </a:p>
          <a:p>
            <a:pPr rtl="0">
              <a:spcBef>
                <a:spcPts val="0"/>
              </a:spcBef>
              <a:buNone/>
            </a:pPr>
            <a:r>
              <a:rPr lang="en" sz="1800" b="1">
                <a:solidFill>
                  <a:srgbClr val="000000"/>
                </a:solidFill>
              </a:rPr>
              <a:t>Outside of the sessions, attendees will create a peer support network throughout the course and share ideas/resources in the course wiki.</a:t>
            </a:r>
          </a:p>
          <a:p>
            <a:pPr rtl="0">
              <a:spcBef>
                <a:spcPts val="0"/>
              </a:spcBef>
              <a:buNone/>
            </a:pPr>
            <a:endParaRPr sz="1800" b="1">
              <a:solidFill>
                <a:srgbClr val="000000"/>
              </a:solidFill>
            </a:endParaRPr>
          </a:p>
          <a:p>
            <a:pPr rtl="0">
              <a:spcBef>
                <a:spcPts val="0"/>
              </a:spcBef>
              <a:buNone/>
            </a:pPr>
            <a:r>
              <a:rPr lang="en" sz="1800" b="1">
                <a:solidFill>
                  <a:srgbClr val="000000"/>
                </a:solidFill>
              </a:rPr>
              <a:t>Following each quarter’s session cycle, attendees will seek out other professional development opportunities such as the Course Design Institute or Innovations Academy to create and refine new instructional skills.</a:t>
            </a:r>
          </a:p>
          <a:p>
            <a:pPr rtl="0">
              <a:spcBef>
                <a:spcPts val="0"/>
              </a:spcBef>
              <a:buNone/>
            </a:pPr>
            <a:endParaRPr sz="1800" b="1">
              <a:solidFill>
                <a:srgbClr val="000000"/>
              </a:solidFill>
            </a:endParaRPr>
          </a:p>
          <a:p>
            <a:pPr>
              <a:spcBef>
                <a:spcPts val="0"/>
              </a:spcBef>
              <a:buNone/>
            </a:pPr>
            <a:r>
              <a:rPr lang="en" sz="1800" b="1">
                <a:solidFill>
                  <a:srgbClr val="000000"/>
                </a:solidFill>
              </a:rPr>
              <a:t>Throughout the year, attendees will recruit and appoint other faculty peers to attend the course sessions.</a:t>
            </a:r>
          </a:p>
        </p:txBody>
      </p:sp>
      <p:sp>
        <p:nvSpPr>
          <p:cNvPr id="55" name="Shape 55"/>
          <p:cNvSpPr txBox="1">
            <a:spLocks noGrp="1"/>
          </p:cNvSpPr>
          <p:nvPr>
            <p:ph type="title"/>
          </p:nvPr>
        </p:nvSpPr>
        <p:spPr>
          <a:xfrm>
            <a:off x="457200" y="99074"/>
            <a:ext cx="8229600" cy="1200299"/>
          </a:xfrm>
          <a:prstGeom prst="rect">
            <a:avLst/>
          </a:prstGeom>
        </p:spPr>
        <p:txBody>
          <a:bodyPr lIns="91425" tIns="91425" rIns="91425" bIns="91425" anchor="b" anchorCtr="0">
            <a:noAutofit/>
          </a:bodyPr>
          <a:lstStyle/>
          <a:p>
            <a:pPr>
              <a:spcBef>
                <a:spcPts val="0"/>
              </a:spcBef>
              <a:buNone/>
            </a:pPr>
            <a:r>
              <a:rPr lang="en"/>
              <a:t>Outcomes for Community Development</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Shape 171"/>
          <p:cNvSpPr txBox="1">
            <a:spLocks noGrp="1"/>
          </p:cNvSpPr>
          <p:nvPr>
            <p:ph type="body" idx="1"/>
          </p:nvPr>
        </p:nvSpPr>
        <p:spPr>
          <a:xfrm>
            <a:off x="457200" y="1244242"/>
            <a:ext cx="8229600" cy="3630300"/>
          </a:xfrm>
          <a:prstGeom prst="rect">
            <a:avLst/>
          </a:prstGeom>
        </p:spPr>
        <p:txBody>
          <a:bodyPr lIns="91425" tIns="91425" rIns="91425" bIns="91425" anchor="t" anchorCtr="0">
            <a:noAutofit/>
          </a:bodyPr>
          <a:lstStyle/>
          <a:p>
            <a:pPr lvl="0" rtl="0">
              <a:lnSpc>
                <a:spcPct val="136363"/>
              </a:lnSpc>
              <a:spcBef>
                <a:spcPts val="0"/>
              </a:spcBef>
              <a:spcAft>
                <a:spcPts val="800"/>
              </a:spcAft>
              <a:buClr>
                <a:schemeClr val="dk1"/>
              </a:buClr>
              <a:buSzPct val="45833"/>
              <a:buFont typeface="Arial"/>
              <a:buNone/>
            </a:pPr>
            <a:r>
              <a:rPr lang="en" sz="2400" b="1">
                <a:solidFill>
                  <a:srgbClr val="000000"/>
                </a:solidFill>
                <a:latin typeface="Arial"/>
                <a:ea typeface="Arial"/>
                <a:cs typeface="Arial"/>
                <a:sym typeface="Arial"/>
              </a:rPr>
              <a:t>iPad Share Out</a:t>
            </a:r>
          </a:p>
          <a:p>
            <a:pPr lvl="0" rtl="0">
              <a:lnSpc>
                <a:spcPct val="136363"/>
              </a:lnSpc>
              <a:spcBef>
                <a:spcPts val="0"/>
              </a:spcBef>
              <a:spcAft>
                <a:spcPts val="800"/>
              </a:spcAft>
              <a:buClr>
                <a:schemeClr val="dk1"/>
              </a:buClr>
              <a:buSzPct val="61111"/>
              <a:buFont typeface="Arial"/>
              <a:buNone/>
            </a:pPr>
            <a:r>
              <a:rPr lang="en" sz="1800" b="1">
                <a:solidFill>
                  <a:srgbClr val="000000"/>
                </a:solidFill>
                <a:latin typeface="Arial"/>
                <a:ea typeface="Arial"/>
                <a:cs typeface="Arial"/>
                <a:sym typeface="Arial"/>
              </a:rPr>
              <a:t>What are you doing with your </a:t>
            </a:r>
            <a:r>
              <a:rPr lang="en" sz="1800" b="1">
                <a:solidFill>
                  <a:srgbClr val="000000"/>
                </a:solidFill>
                <a:latin typeface="Arial"/>
                <a:ea typeface="Arial"/>
                <a:cs typeface="Arial"/>
                <a:sym typeface="Arial"/>
                <a:hlinkClick r:id="rId3"/>
              </a:rPr>
              <a:t>iPad</a:t>
            </a:r>
            <a:r>
              <a:rPr lang="en" sz="1800" b="1">
                <a:solidFill>
                  <a:srgbClr val="000000"/>
                </a:solidFill>
                <a:latin typeface="Arial"/>
                <a:ea typeface="Arial"/>
                <a:cs typeface="Arial"/>
                <a:sym typeface="Arial"/>
              </a:rPr>
              <a:t> in the classroom? Share your best App. Tell others what you are doing.</a:t>
            </a:r>
          </a:p>
          <a:p>
            <a:pPr>
              <a:spcBef>
                <a:spcPts val="0"/>
              </a:spcBef>
              <a:buNone/>
            </a:pPr>
            <a:endParaRPr/>
          </a:p>
        </p:txBody>
      </p:sp>
      <p:sp>
        <p:nvSpPr>
          <p:cNvPr id="172" name="Shape 172"/>
          <p:cNvSpPr txBox="1">
            <a:spLocks noGrp="1"/>
          </p:cNvSpPr>
          <p:nvPr>
            <p:ph type="title"/>
          </p:nvPr>
        </p:nvSpPr>
        <p:spPr>
          <a:xfrm>
            <a:off x="457200" y="205978"/>
            <a:ext cx="8229600" cy="994200"/>
          </a:xfrm>
          <a:prstGeom prst="rect">
            <a:avLst/>
          </a:prstGeom>
        </p:spPr>
        <p:txBody>
          <a:bodyPr lIns="91425" tIns="91425" rIns="91425" bIns="91425" anchor="b" anchorCtr="0">
            <a:noAutofit/>
          </a:bodyPr>
          <a:lstStyle/>
          <a:p>
            <a:pPr>
              <a:spcBef>
                <a:spcPts val="0"/>
              </a:spcBef>
              <a:buNone/>
            </a:pPr>
            <a:r>
              <a:rPr lang="en"/>
              <a:t>Sessions</a:t>
            </a:r>
          </a:p>
        </p:txBody>
      </p:sp>
      <p:pic>
        <p:nvPicPr>
          <p:cNvPr id="173" name="Shape 173"/>
          <p:cNvPicPr preferRelativeResize="0"/>
          <p:nvPr/>
        </p:nvPicPr>
        <p:blipFill>
          <a:blip r:embed="rId4">
            <a:alphaModFix/>
          </a:blip>
          <a:stretch>
            <a:fillRect/>
          </a:stretch>
        </p:blipFill>
        <p:spPr>
          <a:xfrm>
            <a:off x="4576375" y="2367775"/>
            <a:ext cx="3474324" cy="1927700"/>
          </a:xfrm>
          <a:prstGeom prst="rect">
            <a:avLst/>
          </a:prstGeom>
          <a:noFill/>
          <a:ln>
            <a:noFill/>
          </a:ln>
        </p:spPr>
      </p:pic>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Shape 178"/>
          <p:cNvSpPr txBox="1">
            <a:spLocks noGrp="1"/>
          </p:cNvSpPr>
          <p:nvPr>
            <p:ph type="body" idx="1"/>
          </p:nvPr>
        </p:nvSpPr>
        <p:spPr>
          <a:xfrm>
            <a:off x="457200" y="1244242"/>
            <a:ext cx="8229600" cy="3630300"/>
          </a:xfrm>
          <a:prstGeom prst="rect">
            <a:avLst/>
          </a:prstGeom>
        </p:spPr>
        <p:txBody>
          <a:bodyPr lIns="91425" tIns="91425" rIns="91425" bIns="91425" anchor="t" anchorCtr="0">
            <a:noAutofit/>
          </a:bodyPr>
          <a:lstStyle/>
          <a:p>
            <a:pPr lvl="0" rtl="0">
              <a:lnSpc>
                <a:spcPct val="115000"/>
              </a:lnSpc>
              <a:spcBef>
                <a:spcPts val="0"/>
              </a:spcBef>
              <a:spcAft>
                <a:spcPts val="800"/>
              </a:spcAft>
              <a:buClr>
                <a:schemeClr val="dk1"/>
              </a:buClr>
              <a:buSzPct val="45833"/>
              <a:buFont typeface="Arial"/>
              <a:buNone/>
            </a:pPr>
            <a:r>
              <a:rPr lang="en" sz="2400" b="1">
                <a:solidFill>
                  <a:srgbClr val="000000"/>
                </a:solidFill>
                <a:latin typeface="Arial"/>
                <a:ea typeface="Arial"/>
                <a:cs typeface="Arial"/>
                <a:sym typeface="Arial"/>
              </a:rPr>
              <a:t>Summer/Fall Course Planning Ideas for Canvas</a:t>
            </a:r>
          </a:p>
          <a:p>
            <a:pPr lvl="0" rtl="0">
              <a:lnSpc>
                <a:spcPct val="115000"/>
              </a:lnSpc>
              <a:spcBef>
                <a:spcPts val="0"/>
              </a:spcBef>
              <a:spcAft>
                <a:spcPts val="800"/>
              </a:spcAft>
              <a:buClr>
                <a:schemeClr val="dk1"/>
              </a:buClr>
              <a:buSzPct val="61111"/>
              <a:buFont typeface="Arial"/>
              <a:buNone/>
            </a:pPr>
            <a:r>
              <a:rPr lang="en" sz="1800" b="1">
                <a:solidFill>
                  <a:srgbClr val="000000"/>
                </a:solidFill>
                <a:latin typeface="Arial"/>
                <a:ea typeface="Arial"/>
                <a:cs typeface="Arial"/>
                <a:sym typeface="Arial"/>
              </a:rPr>
              <a:t>eCULT attendees will be polled prior to this meeting. Navigating online classes: how do you </a:t>
            </a:r>
            <a:r>
              <a:rPr lang="en" sz="1800" b="1">
                <a:solidFill>
                  <a:srgbClr val="000000"/>
                </a:solidFill>
                <a:latin typeface="Arial"/>
                <a:ea typeface="Arial"/>
                <a:cs typeface="Arial"/>
                <a:sym typeface="Arial"/>
                <a:hlinkClick r:id="rId3"/>
              </a:rPr>
              <a:t>design</a:t>
            </a:r>
            <a:r>
              <a:rPr lang="en" sz="1800" b="1">
                <a:solidFill>
                  <a:srgbClr val="000000"/>
                </a:solidFill>
                <a:latin typeface="Arial"/>
                <a:ea typeface="Arial"/>
                <a:cs typeface="Arial"/>
                <a:sym typeface="Arial"/>
              </a:rPr>
              <a:t> effective online courses? What changes are you going to make for next quarter? We’ll examine a </a:t>
            </a:r>
            <a:r>
              <a:rPr lang="en" sz="1800" b="1">
                <a:solidFill>
                  <a:srgbClr val="000000"/>
                </a:solidFill>
                <a:latin typeface="Arial"/>
                <a:ea typeface="Arial"/>
                <a:cs typeface="Arial"/>
                <a:sym typeface="Arial"/>
                <a:hlinkClick r:id="rId4"/>
              </a:rPr>
              <a:t>course </a:t>
            </a:r>
            <a:r>
              <a:rPr lang="en" sz="1800" b="1">
                <a:solidFill>
                  <a:srgbClr val="000000"/>
                </a:solidFill>
                <a:latin typeface="Arial"/>
                <a:ea typeface="Arial"/>
                <a:cs typeface="Arial"/>
                <a:sym typeface="Arial"/>
              </a:rPr>
              <a:t>with a limited design from the student’s perspective.</a:t>
            </a:r>
          </a:p>
          <a:p>
            <a:pPr>
              <a:spcBef>
                <a:spcPts val="0"/>
              </a:spcBef>
              <a:buNone/>
            </a:pPr>
            <a:endParaRPr/>
          </a:p>
        </p:txBody>
      </p:sp>
      <p:sp>
        <p:nvSpPr>
          <p:cNvPr id="179" name="Shape 179"/>
          <p:cNvSpPr txBox="1">
            <a:spLocks noGrp="1"/>
          </p:cNvSpPr>
          <p:nvPr>
            <p:ph type="title"/>
          </p:nvPr>
        </p:nvSpPr>
        <p:spPr>
          <a:xfrm>
            <a:off x="457200" y="205978"/>
            <a:ext cx="8229600" cy="994200"/>
          </a:xfrm>
          <a:prstGeom prst="rect">
            <a:avLst/>
          </a:prstGeom>
        </p:spPr>
        <p:txBody>
          <a:bodyPr lIns="91425" tIns="91425" rIns="91425" bIns="91425" anchor="b" anchorCtr="0">
            <a:noAutofit/>
          </a:bodyPr>
          <a:lstStyle/>
          <a:p>
            <a:pPr>
              <a:spcBef>
                <a:spcPts val="0"/>
              </a:spcBef>
              <a:buNone/>
            </a:pPr>
            <a:r>
              <a:rPr lang="en"/>
              <a:t>Sessions</a:t>
            </a:r>
          </a:p>
        </p:txBody>
      </p:sp>
      <p:pic>
        <p:nvPicPr>
          <p:cNvPr id="180" name="Shape 180"/>
          <p:cNvPicPr preferRelativeResize="0"/>
          <p:nvPr/>
        </p:nvPicPr>
        <p:blipFill>
          <a:blip r:embed="rId5">
            <a:alphaModFix/>
          </a:blip>
          <a:stretch>
            <a:fillRect/>
          </a:stretch>
        </p:blipFill>
        <p:spPr>
          <a:xfrm>
            <a:off x="4828425" y="2847750"/>
            <a:ext cx="3667924" cy="1807400"/>
          </a:xfrm>
          <a:prstGeom prst="rect">
            <a:avLst/>
          </a:prstGeom>
          <a:noFill/>
          <a:ln>
            <a:noFill/>
          </a:ln>
        </p:spPr>
      </p:pic>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Shape 185"/>
          <p:cNvSpPr txBox="1">
            <a:spLocks noGrp="1"/>
          </p:cNvSpPr>
          <p:nvPr>
            <p:ph type="body" idx="1"/>
          </p:nvPr>
        </p:nvSpPr>
        <p:spPr>
          <a:xfrm>
            <a:off x="457200" y="1066242"/>
            <a:ext cx="8229600" cy="3630300"/>
          </a:xfrm>
          <a:prstGeom prst="rect">
            <a:avLst/>
          </a:prstGeom>
        </p:spPr>
        <p:txBody>
          <a:bodyPr lIns="91425" tIns="91425" rIns="91425" bIns="91425" anchor="t" anchorCtr="0">
            <a:noAutofit/>
          </a:bodyPr>
          <a:lstStyle/>
          <a:p>
            <a:pPr rtl="0">
              <a:spcBef>
                <a:spcPts val="0"/>
              </a:spcBef>
              <a:buNone/>
            </a:pPr>
            <a:r>
              <a:rPr lang="en" sz="2400" b="1" u="sng">
                <a:solidFill>
                  <a:srgbClr val="000000"/>
                </a:solidFill>
              </a:rPr>
              <a:t>Social Qualities-</a:t>
            </a:r>
            <a:r>
              <a:rPr lang="en" sz="2400" b="1">
                <a:solidFill>
                  <a:srgbClr val="000000"/>
                </a:solidFill>
              </a:rPr>
              <a:t>  Elements of peer relationships that allow members to feel connected through their socioemotional interactions</a:t>
            </a:r>
          </a:p>
          <a:p>
            <a:pPr rtl="0">
              <a:spcBef>
                <a:spcPts val="0"/>
              </a:spcBef>
              <a:buNone/>
            </a:pPr>
            <a:endParaRPr sz="800" b="1">
              <a:solidFill>
                <a:srgbClr val="000000"/>
              </a:solidFill>
            </a:endParaRPr>
          </a:p>
          <a:p>
            <a:pPr rtl="0">
              <a:spcBef>
                <a:spcPts val="0"/>
              </a:spcBef>
              <a:buNone/>
            </a:pPr>
            <a:r>
              <a:rPr lang="en" sz="2400" b="1" u="sng">
                <a:solidFill>
                  <a:srgbClr val="000000"/>
                </a:solidFill>
              </a:rPr>
              <a:t>Technical Qualities-</a:t>
            </a:r>
            <a:r>
              <a:rPr lang="en" sz="2400" b="1">
                <a:solidFill>
                  <a:srgbClr val="000000"/>
                </a:solidFill>
              </a:rPr>
              <a:t> Elements of peer relationships that allow members to feel challenged through cognitive enrichment</a:t>
            </a:r>
          </a:p>
          <a:p>
            <a:pPr rtl="0">
              <a:spcBef>
                <a:spcPts val="0"/>
              </a:spcBef>
              <a:buNone/>
            </a:pPr>
            <a:endParaRPr sz="800" b="1">
              <a:solidFill>
                <a:srgbClr val="000000"/>
              </a:solidFill>
            </a:endParaRPr>
          </a:p>
          <a:p>
            <a:pPr>
              <a:spcBef>
                <a:spcPts val="0"/>
              </a:spcBef>
              <a:buNone/>
            </a:pPr>
            <a:r>
              <a:rPr lang="en" sz="2400" b="1">
                <a:solidFill>
                  <a:srgbClr val="000000"/>
                </a:solidFill>
              </a:rPr>
              <a:t>The inclusion of both qualities build a greater sense of personal and professional self-efficacy which can maintain momentum towards a professional development community </a:t>
            </a:r>
          </a:p>
        </p:txBody>
      </p:sp>
      <p:sp>
        <p:nvSpPr>
          <p:cNvPr id="186" name="Shape 186"/>
          <p:cNvSpPr txBox="1">
            <a:spLocks noGrp="1"/>
          </p:cNvSpPr>
          <p:nvPr>
            <p:ph type="title"/>
          </p:nvPr>
        </p:nvSpPr>
        <p:spPr>
          <a:xfrm>
            <a:off x="457200" y="72053"/>
            <a:ext cx="8229600" cy="994200"/>
          </a:xfrm>
          <a:prstGeom prst="rect">
            <a:avLst/>
          </a:prstGeom>
        </p:spPr>
        <p:txBody>
          <a:bodyPr lIns="91425" tIns="91425" rIns="91425" bIns="91425" anchor="b" anchorCtr="0">
            <a:noAutofit/>
          </a:bodyPr>
          <a:lstStyle/>
          <a:p>
            <a:pPr>
              <a:spcBef>
                <a:spcPts val="0"/>
              </a:spcBef>
              <a:buNone/>
            </a:pPr>
            <a:r>
              <a:rPr lang="en"/>
              <a:t>Qualities to Sustain a Community</a:t>
            </a: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Shape 191"/>
          <p:cNvSpPr txBox="1">
            <a:spLocks noGrp="1"/>
          </p:cNvSpPr>
          <p:nvPr>
            <p:ph type="body" idx="1"/>
          </p:nvPr>
        </p:nvSpPr>
        <p:spPr>
          <a:xfrm>
            <a:off x="457200" y="1262667"/>
            <a:ext cx="8229600" cy="3630300"/>
          </a:xfrm>
          <a:prstGeom prst="rect">
            <a:avLst/>
          </a:prstGeom>
        </p:spPr>
        <p:txBody>
          <a:bodyPr lIns="91425" tIns="91425" rIns="91425" bIns="91425" anchor="t" anchorCtr="0">
            <a:noAutofit/>
          </a:bodyPr>
          <a:lstStyle/>
          <a:p>
            <a:pPr lvl="0" rtl="0">
              <a:lnSpc>
                <a:spcPct val="120000"/>
              </a:lnSpc>
              <a:spcBef>
                <a:spcPts val="0"/>
              </a:spcBef>
              <a:spcAft>
                <a:spcPts val="800"/>
              </a:spcAft>
              <a:buNone/>
            </a:pPr>
            <a:r>
              <a:rPr lang="en" sz="1400" b="1">
                <a:solidFill>
                  <a:schemeClr val="dk1"/>
                </a:solidFill>
                <a:latin typeface="Arial"/>
                <a:ea typeface="Arial"/>
                <a:cs typeface="Arial"/>
                <a:sym typeface="Arial"/>
              </a:rPr>
              <a:t>Safety and Trust</a:t>
            </a:r>
          </a:p>
          <a:p>
            <a:pPr lvl="0" rtl="0">
              <a:lnSpc>
                <a:spcPct val="120000"/>
              </a:lnSpc>
              <a:spcBef>
                <a:spcPts val="0"/>
              </a:spcBef>
              <a:spcAft>
                <a:spcPts val="800"/>
              </a:spcAft>
              <a:buNone/>
            </a:pPr>
            <a:r>
              <a:rPr lang="en" sz="1400" b="1">
                <a:solidFill>
                  <a:schemeClr val="dk1"/>
                </a:solidFill>
                <a:latin typeface="Arial"/>
                <a:ea typeface="Arial"/>
                <a:cs typeface="Arial"/>
                <a:sym typeface="Arial"/>
              </a:rPr>
              <a:t>Openness</a:t>
            </a:r>
          </a:p>
          <a:p>
            <a:pPr rtl="0">
              <a:lnSpc>
                <a:spcPct val="120000"/>
              </a:lnSpc>
              <a:spcBef>
                <a:spcPts val="0"/>
              </a:spcBef>
              <a:spcAft>
                <a:spcPts val="800"/>
              </a:spcAft>
              <a:buNone/>
            </a:pPr>
            <a:r>
              <a:rPr lang="en" sz="1400" b="1">
                <a:solidFill>
                  <a:schemeClr val="dk1"/>
                </a:solidFill>
                <a:latin typeface="Arial"/>
                <a:ea typeface="Arial"/>
                <a:cs typeface="Arial"/>
                <a:sym typeface="Arial"/>
              </a:rPr>
              <a:t>Respect</a:t>
            </a:r>
          </a:p>
          <a:p>
            <a:pPr rtl="0">
              <a:lnSpc>
                <a:spcPct val="120000"/>
              </a:lnSpc>
              <a:spcBef>
                <a:spcPts val="0"/>
              </a:spcBef>
              <a:spcAft>
                <a:spcPts val="800"/>
              </a:spcAft>
              <a:buNone/>
            </a:pPr>
            <a:r>
              <a:rPr lang="en" sz="1400" b="1">
                <a:solidFill>
                  <a:schemeClr val="dk1"/>
                </a:solidFill>
                <a:latin typeface="Arial"/>
                <a:ea typeface="Arial"/>
                <a:cs typeface="Arial"/>
                <a:sym typeface="Arial"/>
              </a:rPr>
              <a:t>Responsiveness</a:t>
            </a:r>
          </a:p>
          <a:p>
            <a:pPr rtl="0">
              <a:lnSpc>
                <a:spcPct val="120000"/>
              </a:lnSpc>
              <a:spcBef>
                <a:spcPts val="0"/>
              </a:spcBef>
              <a:spcAft>
                <a:spcPts val="800"/>
              </a:spcAft>
              <a:buNone/>
            </a:pPr>
            <a:r>
              <a:rPr lang="en" sz="1400" b="1">
                <a:solidFill>
                  <a:schemeClr val="dk1"/>
                </a:solidFill>
                <a:latin typeface="Arial"/>
                <a:ea typeface="Arial"/>
                <a:cs typeface="Arial"/>
                <a:sym typeface="Arial"/>
              </a:rPr>
              <a:t>Collaboration</a:t>
            </a:r>
          </a:p>
          <a:p>
            <a:pPr rtl="0">
              <a:lnSpc>
                <a:spcPct val="120000"/>
              </a:lnSpc>
              <a:spcBef>
                <a:spcPts val="0"/>
              </a:spcBef>
              <a:spcAft>
                <a:spcPts val="800"/>
              </a:spcAft>
              <a:buNone/>
            </a:pPr>
            <a:r>
              <a:rPr lang="en" sz="1400" b="1">
                <a:solidFill>
                  <a:schemeClr val="dk1"/>
                </a:solidFill>
                <a:latin typeface="Arial"/>
                <a:ea typeface="Arial"/>
                <a:cs typeface="Arial"/>
                <a:sym typeface="Arial"/>
              </a:rPr>
              <a:t>Relevance</a:t>
            </a:r>
          </a:p>
          <a:p>
            <a:pPr rtl="0">
              <a:lnSpc>
                <a:spcPct val="120000"/>
              </a:lnSpc>
              <a:spcBef>
                <a:spcPts val="0"/>
              </a:spcBef>
              <a:spcAft>
                <a:spcPts val="800"/>
              </a:spcAft>
              <a:buNone/>
            </a:pPr>
            <a:r>
              <a:rPr lang="en" sz="1400" b="1">
                <a:solidFill>
                  <a:schemeClr val="dk1"/>
                </a:solidFill>
                <a:latin typeface="Arial"/>
                <a:ea typeface="Arial"/>
                <a:cs typeface="Arial"/>
                <a:sym typeface="Arial"/>
              </a:rPr>
              <a:t>Challenge </a:t>
            </a:r>
          </a:p>
          <a:p>
            <a:pPr rtl="0">
              <a:lnSpc>
                <a:spcPct val="120000"/>
              </a:lnSpc>
              <a:spcBef>
                <a:spcPts val="0"/>
              </a:spcBef>
              <a:spcAft>
                <a:spcPts val="800"/>
              </a:spcAft>
              <a:buNone/>
            </a:pPr>
            <a:r>
              <a:rPr lang="en" sz="1400" b="1">
                <a:solidFill>
                  <a:schemeClr val="dk1"/>
                </a:solidFill>
                <a:latin typeface="Arial"/>
                <a:ea typeface="Arial"/>
                <a:cs typeface="Arial"/>
                <a:sym typeface="Arial"/>
              </a:rPr>
              <a:t>Enjoyment </a:t>
            </a:r>
          </a:p>
          <a:p>
            <a:pPr rtl="0">
              <a:lnSpc>
                <a:spcPct val="120000"/>
              </a:lnSpc>
              <a:spcBef>
                <a:spcPts val="0"/>
              </a:spcBef>
              <a:spcAft>
                <a:spcPts val="800"/>
              </a:spcAft>
              <a:buNone/>
            </a:pPr>
            <a:r>
              <a:rPr lang="en" sz="1400" b="1">
                <a:solidFill>
                  <a:schemeClr val="dk1"/>
                </a:solidFill>
                <a:latin typeface="Arial"/>
                <a:ea typeface="Arial"/>
                <a:cs typeface="Arial"/>
                <a:sym typeface="Arial"/>
              </a:rPr>
              <a:t>Empowerment</a:t>
            </a:r>
          </a:p>
          <a:p>
            <a:pPr lvl="0" rtl="0">
              <a:lnSpc>
                <a:spcPct val="120000"/>
              </a:lnSpc>
              <a:spcBef>
                <a:spcPts val="0"/>
              </a:spcBef>
              <a:spcAft>
                <a:spcPts val="800"/>
              </a:spcAft>
              <a:buNone/>
            </a:pPr>
            <a:endParaRPr sz="1400" b="1">
              <a:solidFill>
                <a:schemeClr val="dk1"/>
              </a:solidFill>
              <a:latin typeface="Arial"/>
              <a:ea typeface="Arial"/>
              <a:cs typeface="Arial"/>
              <a:sym typeface="Arial"/>
            </a:endParaRPr>
          </a:p>
          <a:p>
            <a:pPr>
              <a:spcBef>
                <a:spcPts val="0"/>
              </a:spcBef>
              <a:buNone/>
            </a:pPr>
            <a:endParaRPr sz="600"/>
          </a:p>
        </p:txBody>
      </p:sp>
      <p:sp>
        <p:nvSpPr>
          <p:cNvPr id="192" name="Shape 192"/>
          <p:cNvSpPr txBox="1">
            <a:spLocks noGrp="1"/>
          </p:cNvSpPr>
          <p:nvPr>
            <p:ph type="title"/>
          </p:nvPr>
        </p:nvSpPr>
        <p:spPr>
          <a:xfrm>
            <a:off x="457200" y="141149"/>
            <a:ext cx="8229600" cy="1200299"/>
          </a:xfrm>
          <a:prstGeom prst="rect">
            <a:avLst/>
          </a:prstGeom>
        </p:spPr>
        <p:txBody>
          <a:bodyPr lIns="91425" tIns="91425" rIns="91425" bIns="91425" anchor="b" anchorCtr="0">
            <a:noAutofit/>
          </a:bodyPr>
          <a:lstStyle/>
          <a:p>
            <a:pPr>
              <a:spcBef>
                <a:spcPts val="0"/>
              </a:spcBef>
              <a:buNone/>
            </a:pPr>
            <a:r>
              <a:rPr lang="en"/>
              <a:t>Social Qualities for Faculty Community Development</a:t>
            </a:r>
          </a:p>
        </p:txBody>
      </p:sp>
      <p:pic>
        <p:nvPicPr>
          <p:cNvPr id="193" name="Shape 193"/>
          <p:cNvPicPr preferRelativeResize="0"/>
          <p:nvPr/>
        </p:nvPicPr>
        <p:blipFill>
          <a:blip r:embed="rId3">
            <a:alphaModFix/>
          </a:blip>
          <a:stretch>
            <a:fillRect/>
          </a:stretch>
        </p:blipFill>
        <p:spPr>
          <a:xfrm>
            <a:off x="3063571" y="1372975"/>
            <a:ext cx="3915173" cy="1576151"/>
          </a:xfrm>
          <a:prstGeom prst="rect">
            <a:avLst/>
          </a:prstGeom>
          <a:noFill/>
          <a:ln>
            <a:noFill/>
          </a:ln>
        </p:spPr>
      </p:pic>
      <p:pic>
        <p:nvPicPr>
          <p:cNvPr id="194" name="Shape 194"/>
          <p:cNvPicPr preferRelativeResize="0"/>
          <p:nvPr/>
        </p:nvPicPr>
        <p:blipFill>
          <a:blip r:embed="rId4">
            <a:alphaModFix/>
          </a:blip>
          <a:stretch>
            <a:fillRect/>
          </a:stretch>
        </p:blipFill>
        <p:spPr>
          <a:xfrm>
            <a:off x="2385775" y="2917125"/>
            <a:ext cx="4592974" cy="1285875"/>
          </a:xfrm>
          <a:prstGeom prst="rect">
            <a:avLst/>
          </a:prstGeom>
          <a:noFill/>
          <a:ln>
            <a:noFill/>
          </a:ln>
        </p:spPr>
      </p:pic>
      <p:pic>
        <p:nvPicPr>
          <p:cNvPr id="195" name="Shape 195"/>
          <p:cNvPicPr preferRelativeResize="0"/>
          <p:nvPr/>
        </p:nvPicPr>
        <p:blipFill>
          <a:blip r:embed="rId5">
            <a:alphaModFix/>
          </a:blip>
          <a:stretch>
            <a:fillRect/>
          </a:stretch>
        </p:blipFill>
        <p:spPr>
          <a:xfrm>
            <a:off x="2385775" y="1372975"/>
            <a:ext cx="1576150" cy="1576150"/>
          </a:xfrm>
          <a:prstGeom prst="rect">
            <a:avLst/>
          </a:prstGeom>
          <a:noFill/>
          <a:ln>
            <a:noFill/>
          </a:ln>
        </p:spPr>
      </p:pic>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a:spLocks noGrp="1"/>
          </p:cNvSpPr>
          <p:nvPr>
            <p:ph type="body" idx="1"/>
          </p:nvPr>
        </p:nvSpPr>
        <p:spPr>
          <a:xfrm>
            <a:off x="457200" y="1244242"/>
            <a:ext cx="8229600" cy="3630300"/>
          </a:xfrm>
          <a:prstGeom prst="rect">
            <a:avLst/>
          </a:prstGeom>
        </p:spPr>
        <p:txBody>
          <a:bodyPr lIns="91425" tIns="91425" rIns="91425" bIns="91425" anchor="t" anchorCtr="0">
            <a:noAutofit/>
          </a:bodyPr>
          <a:lstStyle/>
          <a:p>
            <a:pPr>
              <a:spcBef>
                <a:spcPts val="0"/>
              </a:spcBef>
              <a:buNone/>
            </a:pPr>
            <a:r>
              <a:rPr lang="en">
                <a:solidFill>
                  <a:srgbClr val="000000"/>
                </a:solidFill>
              </a:rPr>
              <a:t>TPACK:</a:t>
            </a:r>
          </a:p>
        </p:txBody>
      </p:sp>
      <p:sp>
        <p:nvSpPr>
          <p:cNvPr id="201" name="Shape 201"/>
          <p:cNvSpPr txBox="1">
            <a:spLocks noGrp="1"/>
          </p:cNvSpPr>
          <p:nvPr>
            <p:ph type="title"/>
          </p:nvPr>
        </p:nvSpPr>
        <p:spPr>
          <a:xfrm>
            <a:off x="457200" y="0"/>
            <a:ext cx="8229600" cy="1354799"/>
          </a:xfrm>
          <a:prstGeom prst="rect">
            <a:avLst/>
          </a:prstGeom>
        </p:spPr>
        <p:txBody>
          <a:bodyPr lIns="91425" tIns="91425" rIns="91425" bIns="91425" anchor="b" anchorCtr="0">
            <a:noAutofit/>
          </a:bodyPr>
          <a:lstStyle/>
          <a:p>
            <a:pPr>
              <a:spcBef>
                <a:spcPts val="0"/>
              </a:spcBef>
              <a:buNone/>
            </a:pPr>
            <a:r>
              <a:rPr lang="en"/>
              <a:t>Technical Qualities in Faculty Community Development</a:t>
            </a:r>
          </a:p>
        </p:txBody>
      </p:sp>
      <p:pic>
        <p:nvPicPr>
          <p:cNvPr id="202" name="Shape 202"/>
          <p:cNvPicPr preferRelativeResize="0"/>
          <p:nvPr/>
        </p:nvPicPr>
        <p:blipFill>
          <a:blip r:embed="rId3">
            <a:alphaModFix/>
          </a:blip>
          <a:stretch>
            <a:fillRect/>
          </a:stretch>
        </p:blipFill>
        <p:spPr>
          <a:xfrm>
            <a:off x="2128012" y="1291775"/>
            <a:ext cx="4887975" cy="3788699"/>
          </a:xfrm>
          <a:prstGeom prst="rect">
            <a:avLst/>
          </a:prstGeom>
          <a:noFill/>
          <a:ln>
            <a:noFill/>
          </a:ln>
        </p:spPr>
      </p:pic>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Shape 207"/>
          <p:cNvSpPr txBox="1">
            <a:spLocks noGrp="1"/>
          </p:cNvSpPr>
          <p:nvPr>
            <p:ph type="body" idx="1"/>
          </p:nvPr>
        </p:nvSpPr>
        <p:spPr>
          <a:xfrm>
            <a:off x="417800" y="984292"/>
            <a:ext cx="8229600" cy="3630300"/>
          </a:xfrm>
          <a:prstGeom prst="rect">
            <a:avLst/>
          </a:prstGeom>
        </p:spPr>
        <p:txBody>
          <a:bodyPr lIns="91425" tIns="91425" rIns="91425" bIns="91425" anchor="t" anchorCtr="0">
            <a:noAutofit/>
          </a:bodyPr>
          <a:lstStyle/>
          <a:p>
            <a:pPr rtl="0">
              <a:spcBef>
                <a:spcPts val="0"/>
              </a:spcBef>
              <a:buNone/>
            </a:pPr>
            <a:r>
              <a:rPr lang="en" sz="900">
                <a:solidFill>
                  <a:schemeClr val="dk1"/>
                </a:solidFill>
                <a:latin typeface="Arial"/>
                <a:ea typeface="Arial"/>
                <a:cs typeface="Arial"/>
                <a:sym typeface="Arial"/>
              </a:rPr>
              <a:t> FLC Qualities- </a:t>
            </a:r>
            <a:r>
              <a:rPr lang="en" sz="900" b="1" u="sng">
                <a:solidFill>
                  <a:srgbClr val="0000AA"/>
                </a:solidFill>
                <a:latin typeface="Arial"/>
                <a:ea typeface="Arial"/>
                <a:cs typeface="Arial"/>
                <a:sym typeface="Arial"/>
                <a:hlinkClick r:id="rId3"/>
              </a:rPr>
              <a:t>US Department of Education</a:t>
            </a:r>
            <a:r>
              <a:rPr lang="en" sz="900" b="1">
                <a:solidFill>
                  <a:schemeClr val="dk1"/>
                </a:solidFill>
                <a:latin typeface="Arial"/>
                <a:ea typeface="Arial"/>
                <a:cs typeface="Arial"/>
                <a:sym typeface="Arial"/>
              </a:rPr>
              <a:t> Fund for the Improvement of Post-Secondary Education (</a:t>
            </a:r>
            <a:r>
              <a:rPr lang="en" sz="900" b="1" u="sng">
                <a:solidFill>
                  <a:srgbClr val="0000AA"/>
                </a:solidFill>
                <a:latin typeface="Arial"/>
                <a:ea typeface="Arial"/>
                <a:cs typeface="Arial"/>
                <a:sym typeface="Arial"/>
                <a:hlinkClick r:id="rId4"/>
              </a:rPr>
              <a:t>FIPSE</a:t>
            </a:r>
            <a:r>
              <a:rPr lang="en" sz="900" b="1">
                <a:solidFill>
                  <a:schemeClr val="dk1"/>
                </a:solidFill>
                <a:latin typeface="Arial"/>
                <a:ea typeface="Arial"/>
                <a:cs typeface="Arial"/>
                <a:sym typeface="Arial"/>
              </a:rPr>
              <a:t>)</a:t>
            </a:r>
            <a:r>
              <a:rPr lang="en" sz="900">
                <a:solidFill>
                  <a:schemeClr val="dk1"/>
                </a:solidFill>
                <a:latin typeface="Arial"/>
                <a:ea typeface="Arial"/>
                <a:cs typeface="Arial"/>
                <a:sym typeface="Arial"/>
              </a:rPr>
              <a:t> and the </a:t>
            </a:r>
            <a:r>
              <a:rPr lang="en" sz="900" b="1">
                <a:solidFill>
                  <a:schemeClr val="dk1"/>
                </a:solidFill>
                <a:latin typeface="Arial"/>
                <a:ea typeface="Arial"/>
                <a:cs typeface="Arial"/>
                <a:sym typeface="Arial"/>
              </a:rPr>
              <a:t>Ohio Board of Regents</a:t>
            </a:r>
            <a:r>
              <a:rPr lang="en" sz="900">
                <a:solidFill>
                  <a:schemeClr val="dk1"/>
                </a:solidFill>
                <a:latin typeface="Arial"/>
                <a:ea typeface="Arial"/>
                <a:cs typeface="Arial"/>
                <a:sym typeface="Arial"/>
              </a:rPr>
              <a:t>.</a:t>
            </a:r>
            <a:r>
              <a:rPr lang="en" sz="900" u="sng">
                <a:solidFill>
                  <a:schemeClr val="hlink"/>
                </a:solidFill>
                <a:latin typeface="Arial"/>
                <a:ea typeface="Arial"/>
                <a:cs typeface="Arial"/>
                <a:sym typeface="Arial"/>
                <a:hlinkClick r:id="rId5"/>
              </a:rPr>
              <a:t>http://www.units.miamioh.edu/flc/qualities.php</a:t>
            </a:r>
          </a:p>
          <a:p>
            <a:pPr rtl="0">
              <a:spcBef>
                <a:spcPts val="0"/>
              </a:spcBef>
              <a:buNone/>
            </a:pPr>
            <a:r>
              <a:rPr lang="en" sz="900">
                <a:solidFill>
                  <a:schemeClr val="dk1"/>
                </a:solidFill>
                <a:latin typeface="Arial"/>
                <a:ea typeface="Arial"/>
                <a:cs typeface="Arial"/>
                <a:sym typeface="Arial"/>
              </a:rPr>
              <a:t>Qualities  image- </a:t>
            </a:r>
            <a:r>
              <a:rPr lang="en" sz="900" u="sng">
                <a:solidFill>
                  <a:schemeClr val="hlink"/>
                </a:solidFill>
                <a:latin typeface="Arial"/>
                <a:ea typeface="Arial"/>
                <a:cs typeface="Arial"/>
                <a:sym typeface="Arial"/>
                <a:hlinkClick r:id="rId6"/>
              </a:rPr>
              <a:t>http://www.msm.edu/Education/QEP/LearningCommunities.php</a:t>
            </a:r>
          </a:p>
          <a:p>
            <a:pPr rtl="0">
              <a:spcBef>
                <a:spcPts val="0"/>
              </a:spcBef>
              <a:buNone/>
            </a:pPr>
            <a:r>
              <a:rPr lang="en" sz="900">
                <a:solidFill>
                  <a:schemeClr val="dk1"/>
                </a:solidFill>
                <a:latin typeface="Arial"/>
                <a:ea typeface="Arial"/>
                <a:cs typeface="Arial"/>
                <a:sym typeface="Arial"/>
              </a:rPr>
              <a:t>Qualities image- </a:t>
            </a:r>
            <a:r>
              <a:rPr lang="en" sz="900" u="sng">
                <a:solidFill>
                  <a:schemeClr val="hlink"/>
                </a:solidFill>
                <a:latin typeface="Arial"/>
                <a:ea typeface="Arial"/>
                <a:cs typeface="Arial"/>
                <a:sym typeface="Arial"/>
                <a:hlinkClick r:id="rId7"/>
              </a:rPr>
              <a:t>www.mcgill.ca</a:t>
            </a:r>
          </a:p>
          <a:p>
            <a:pPr rtl="0">
              <a:spcBef>
                <a:spcPts val="0"/>
              </a:spcBef>
              <a:buNone/>
            </a:pPr>
            <a:r>
              <a:rPr lang="en" sz="900">
                <a:solidFill>
                  <a:schemeClr val="dk1"/>
                </a:solidFill>
                <a:latin typeface="Arial"/>
                <a:ea typeface="Arial"/>
                <a:cs typeface="Arial"/>
                <a:sym typeface="Arial"/>
              </a:rPr>
              <a:t>Qualities image- </a:t>
            </a:r>
            <a:r>
              <a:rPr lang="en" sz="900" u="sng">
                <a:solidFill>
                  <a:schemeClr val="hlink"/>
                </a:solidFill>
                <a:latin typeface="Arial"/>
                <a:ea typeface="Arial"/>
                <a:cs typeface="Arial"/>
                <a:sym typeface="Arial"/>
                <a:hlinkClick r:id="rId8"/>
              </a:rPr>
              <a:t>http://recyclewithkbk.podbean.com/e/sustainability-at-everett-community-college/</a:t>
            </a:r>
          </a:p>
          <a:p>
            <a:pPr lvl="0" rtl="0">
              <a:spcBef>
                <a:spcPts val="0"/>
              </a:spcBef>
              <a:buNone/>
            </a:pPr>
            <a:endParaRPr sz="900">
              <a:solidFill>
                <a:schemeClr val="dk1"/>
              </a:solidFill>
              <a:latin typeface="Arial"/>
              <a:ea typeface="Arial"/>
              <a:cs typeface="Arial"/>
              <a:sym typeface="Arial"/>
            </a:endParaRPr>
          </a:p>
          <a:p>
            <a:pPr rtl="0">
              <a:spcBef>
                <a:spcPts val="0"/>
              </a:spcBef>
              <a:buNone/>
            </a:pPr>
            <a:r>
              <a:rPr lang="en" sz="900">
                <a:solidFill>
                  <a:schemeClr val="dk1"/>
                </a:solidFill>
                <a:latin typeface="Arial"/>
                <a:ea typeface="Arial"/>
                <a:cs typeface="Arial"/>
                <a:sym typeface="Arial"/>
              </a:rPr>
              <a:t>4 stages of Community Development- </a:t>
            </a:r>
            <a:r>
              <a:rPr lang="en" sz="900" u="sng">
                <a:solidFill>
                  <a:schemeClr val="hlink"/>
                </a:solidFill>
                <a:latin typeface="Arial"/>
                <a:ea typeface="Arial"/>
                <a:cs typeface="Arial"/>
                <a:sym typeface="Arial"/>
                <a:hlinkClick r:id="rId9"/>
              </a:rPr>
              <a:t>http://www.aku.edu/mc-pk/departmentprofiles/communityhealthsciences/Pages/UHP.aspx</a:t>
            </a:r>
          </a:p>
          <a:p>
            <a:pPr lvl="0" rtl="0">
              <a:spcBef>
                <a:spcPts val="0"/>
              </a:spcBef>
              <a:buNone/>
            </a:pPr>
            <a:endParaRPr sz="900">
              <a:solidFill>
                <a:schemeClr val="dk1"/>
              </a:solidFill>
              <a:latin typeface="Arial"/>
              <a:ea typeface="Arial"/>
              <a:cs typeface="Arial"/>
              <a:sym typeface="Arial"/>
            </a:endParaRPr>
          </a:p>
          <a:p>
            <a:pPr rtl="0">
              <a:spcBef>
                <a:spcPts val="0"/>
              </a:spcBef>
              <a:buNone/>
            </a:pPr>
            <a:r>
              <a:rPr lang="en" sz="900" u="sng">
                <a:solidFill>
                  <a:schemeClr val="hlink"/>
                </a:solidFill>
                <a:latin typeface="Arial"/>
                <a:ea typeface="Arial"/>
                <a:cs typeface="Arial"/>
                <a:sym typeface="Arial"/>
                <a:hlinkClick r:id="rId10"/>
              </a:rPr>
              <a:t>http://www.sun-associates.com/tlresources.html</a:t>
            </a:r>
          </a:p>
          <a:p>
            <a:pPr rtl="0">
              <a:spcBef>
                <a:spcPts val="0"/>
              </a:spcBef>
              <a:buNone/>
            </a:pPr>
            <a:endParaRPr sz="900">
              <a:solidFill>
                <a:schemeClr val="dk1"/>
              </a:solidFill>
              <a:latin typeface="Arial"/>
              <a:ea typeface="Arial"/>
              <a:cs typeface="Arial"/>
              <a:sym typeface="Arial"/>
            </a:endParaRPr>
          </a:p>
          <a:p>
            <a:pPr rtl="0">
              <a:spcBef>
                <a:spcPts val="0"/>
              </a:spcBef>
              <a:buNone/>
            </a:pPr>
            <a:r>
              <a:rPr lang="en" sz="900">
                <a:solidFill>
                  <a:schemeClr val="dk1"/>
                </a:solidFill>
                <a:latin typeface="Arial"/>
                <a:ea typeface="Arial"/>
                <a:cs typeface="Arial"/>
                <a:sym typeface="Arial"/>
              </a:rPr>
              <a:t>Technological Pedagogical Content Knowledge(TPACK)- </a:t>
            </a:r>
            <a:r>
              <a:rPr lang="en" sz="900" u="sng">
                <a:solidFill>
                  <a:schemeClr val="hlink"/>
                </a:solidFill>
                <a:latin typeface="Arial"/>
                <a:ea typeface="Arial"/>
                <a:cs typeface="Arial"/>
                <a:sym typeface="Arial"/>
                <a:hlinkClick r:id="rId11"/>
              </a:rPr>
              <a:t>http://successfultechnologyintegration.weebly.com/instructional-design-models.html</a:t>
            </a:r>
          </a:p>
          <a:p>
            <a:pPr rtl="0">
              <a:spcBef>
                <a:spcPts val="0"/>
              </a:spcBef>
              <a:buNone/>
            </a:pPr>
            <a:endParaRPr sz="900">
              <a:solidFill>
                <a:schemeClr val="dk1"/>
              </a:solidFill>
              <a:latin typeface="Arial"/>
              <a:ea typeface="Arial"/>
              <a:cs typeface="Arial"/>
              <a:sym typeface="Arial"/>
            </a:endParaRPr>
          </a:p>
          <a:p>
            <a:pPr rtl="0">
              <a:spcBef>
                <a:spcPts val="0"/>
              </a:spcBef>
              <a:buNone/>
            </a:pPr>
            <a:r>
              <a:rPr lang="en" sz="900">
                <a:solidFill>
                  <a:schemeClr val="dk1"/>
                </a:solidFill>
                <a:latin typeface="Arial"/>
                <a:ea typeface="Arial"/>
                <a:cs typeface="Arial"/>
                <a:sym typeface="Arial"/>
              </a:rPr>
              <a:t>5 Stages of Community Life- </a:t>
            </a:r>
            <a:r>
              <a:rPr lang="en" sz="900" u="sng">
                <a:solidFill>
                  <a:schemeClr val="hlink"/>
                </a:solidFill>
                <a:latin typeface="Arial"/>
                <a:ea typeface="Arial"/>
                <a:cs typeface="Arial"/>
                <a:sym typeface="Arial"/>
                <a:hlinkClick r:id="rId12"/>
              </a:rPr>
              <a:t>https://buildingdialogue.files.wordpress.com/2010/09/5stages.pdf</a:t>
            </a:r>
          </a:p>
          <a:p>
            <a:pPr rtl="0">
              <a:spcBef>
                <a:spcPts val="0"/>
              </a:spcBef>
              <a:buNone/>
            </a:pPr>
            <a:endParaRPr sz="900">
              <a:solidFill>
                <a:schemeClr val="dk1"/>
              </a:solidFill>
              <a:latin typeface="Arial"/>
              <a:ea typeface="Arial"/>
              <a:cs typeface="Arial"/>
              <a:sym typeface="Arial"/>
            </a:endParaRPr>
          </a:p>
          <a:p>
            <a:pPr rtl="0">
              <a:spcBef>
                <a:spcPts val="0"/>
              </a:spcBef>
              <a:buNone/>
            </a:pPr>
            <a:r>
              <a:rPr lang="en" sz="900">
                <a:solidFill>
                  <a:schemeClr val="dk1"/>
                </a:solidFill>
                <a:latin typeface="Arial"/>
                <a:ea typeface="Arial"/>
                <a:cs typeface="Arial"/>
                <a:sym typeface="Arial"/>
              </a:rPr>
              <a:t>Stages in group development- </a:t>
            </a:r>
            <a:r>
              <a:rPr lang="en" sz="900" u="sng">
                <a:solidFill>
                  <a:schemeClr val="hlink"/>
                </a:solidFill>
                <a:latin typeface="Arial"/>
                <a:ea typeface="Arial"/>
                <a:cs typeface="Arial"/>
                <a:sym typeface="Arial"/>
                <a:hlinkClick r:id="rId13"/>
              </a:rPr>
              <a:t>https://www.learning.ox.ac.uk/media/global/wwwadminoxacuk/localsites/oxfordlearninginstitute/documents/supportresources/lecturersteachingstaff/developmentprogrammes/StagesinGroupDevelopment.pdf</a:t>
            </a:r>
          </a:p>
          <a:p>
            <a:pPr rtl="0">
              <a:spcBef>
                <a:spcPts val="0"/>
              </a:spcBef>
              <a:buNone/>
            </a:pPr>
            <a:endParaRPr sz="900">
              <a:solidFill>
                <a:schemeClr val="dk1"/>
              </a:solidFill>
              <a:latin typeface="Arial"/>
              <a:ea typeface="Arial"/>
              <a:cs typeface="Arial"/>
              <a:sym typeface="Arial"/>
            </a:endParaRPr>
          </a:p>
          <a:p>
            <a:pPr rtl="0">
              <a:spcBef>
                <a:spcPts val="0"/>
              </a:spcBef>
              <a:buNone/>
            </a:pPr>
            <a:r>
              <a:rPr lang="en" sz="900">
                <a:solidFill>
                  <a:schemeClr val="dk1"/>
                </a:solidFill>
                <a:latin typeface="Arial"/>
                <a:ea typeface="Arial"/>
                <a:cs typeface="Arial"/>
                <a:sym typeface="Arial"/>
              </a:rPr>
              <a:t>flipped class image- </a:t>
            </a:r>
            <a:r>
              <a:rPr lang="en" sz="900" u="sng">
                <a:solidFill>
                  <a:schemeClr val="hlink"/>
                </a:solidFill>
                <a:latin typeface="Arial"/>
                <a:ea typeface="Arial"/>
                <a:cs typeface="Arial"/>
                <a:sym typeface="Arial"/>
                <a:hlinkClick r:id="rId14"/>
              </a:rPr>
              <a:t>http://ctl.utexas.edu/teaching/flipping-a-class</a:t>
            </a:r>
          </a:p>
          <a:p>
            <a:pPr rtl="0">
              <a:spcBef>
                <a:spcPts val="0"/>
              </a:spcBef>
              <a:buNone/>
            </a:pPr>
            <a:r>
              <a:rPr lang="en" sz="900">
                <a:solidFill>
                  <a:schemeClr val="dk1"/>
                </a:solidFill>
                <a:latin typeface="Arial"/>
                <a:ea typeface="Arial"/>
                <a:cs typeface="Arial"/>
                <a:sym typeface="Arial"/>
              </a:rPr>
              <a:t>UDL image- </a:t>
            </a:r>
            <a:r>
              <a:rPr lang="en" sz="900" u="sng">
                <a:solidFill>
                  <a:schemeClr val="hlink"/>
                </a:solidFill>
                <a:latin typeface="Arial"/>
                <a:ea typeface="Arial"/>
                <a:cs typeface="Arial"/>
                <a:sym typeface="Arial"/>
                <a:hlinkClick r:id="rId15"/>
              </a:rPr>
              <a:t>https://competition.adesignaward.com/competitions/universal.html</a:t>
            </a:r>
          </a:p>
          <a:p>
            <a:pPr rtl="0">
              <a:spcBef>
                <a:spcPts val="0"/>
              </a:spcBef>
              <a:buNone/>
            </a:pPr>
            <a:r>
              <a:rPr lang="en" sz="900">
                <a:solidFill>
                  <a:schemeClr val="dk1"/>
                </a:solidFill>
                <a:latin typeface="Arial"/>
                <a:ea typeface="Arial"/>
                <a:cs typeface="Arial"/>
                <a:sym typeface="Arial"/>
              </a:rPr>
              <a:t>netiquette image- </a:t>
            </a:r>
            <a:r>
              <a:rPr lang="en" sz="900" u="sng">
                <a:solidFill>
                  <a:schemeClr val="hlink"/>
                </a:solidFill>
                <a:latin typeface="Arial"/>
                <a:ea typeface="Arial"/>
                <a:cs typeface="Arial"/>
                <a:sym typeface="Arial"/>
                <a:hlinkClick r:id="rId16"/>
              </a:rPr>
              <a:t>https://everettcc.instructure.com/courses/1054908/pages/netiquette-game</a:t>
            </a:r>
          </a:p>
          <a:p>
            <a:pPr rtl="0">
              <a:spcBef>
                <a:spcPts val="0"/>
              </a:spcBef>
              <a:buNone/>
            </a:pPr>
            <a:r>
              <a:rPr lang="en" sz="900">
                <a:solidFill>
                  <a:schemeClr val="dk1"/>
                </a:solidFill>
                <a:latin typeface="Arial"/>
                <a:ea typeface="Arial"/>
                <a:cs typeface="Arial"/>
                <a:sym typeface="Arial"/>
              </a:rPr>
              <a:t>academic integrity image- </a:t>
            </a:r>
            <a:r>
              <a:rPr lang="en" sz="900" u="sng">
                <a:solidFill>
                  <a:schemeClr val="hlink"/>
                </a:solidFill>
                <a:latin typeface="Arial"/>
                <a:ea typeface="Arial"/>
                <a:cs typeface="Arial"/>
                <a:sym typeface="Arial"/>
                <a:hlinkClick r:id="rId17"/>
              </a:rPr>
              <a:t>http://academicintegrity.rutgers.edu/resources-for-students</a:t>
            </a:r>
          </a:p>
          <a:p>
            <a:pPr rtl="0">
              <a:spcBef>
                <a:spcPts val="0"/>
              </a:spcBef>
              <a:buNone/>
            </a:pPr>
            <a:r>
              <a:rPr lang="en" sz="900">
                <a:solidFill>
                  <a:schemeClr val="dk1"/>
                </a:solidFill>
                <a:latin typeface="Arial"/>
                <a:ea typeface="Arial"/>
                <a:cs typeface="Arial"/>
                <a:sym typeface="Arial"/>
              </a:rPr>
              <a:t>student engagement image- </a:t>
            </a:r>
            <a:r>
              <a:rPr lang="en" sz="900" u="sng">
                <a:solidFill>
                  <a:schemeClr val="hlink"/>
                </a:solidFill>
                <a:latin typeface="Arial"/>
                <a:ea typeface="Arial"/>
                <a:cs typeface="Arial"/>
                <a:sym typeface="Arial"/>
                <a:hlinkClick r:id="rId18"/>
              </a:rPr>
              <a:t>http://www.evansville.edu/studentengagement/organizations.cfm</a:t>
            </a:r>
          </a:p>
          <a:p>
            <a:pPr rtl="0">
              <a:spcBef>
                <a:spcPts val="0"/>
              </a:spcBef>
              <a:buNone/>
            </a:pPr>
            <a:r>
              <a:rPr lang="en" sz="900">
                <a:solidFill>
                  <a:schemeClr val="dk1"/>
                </a:solidFill>
                <a:latin typeface="Arial"/>
                <a:ea typeface="Arial"/>
                <a:cs typeface="Arial"/>
                <a:sym typeface="Arial"/>
              </a:rPr>
              <a:t>generation z image-  </a:t>
            </a:r>
            <a:r>
              <a:rPr lang="en" sz="900" u="sng">
                <a:solidFill>
                  <a:schemeClr val="hlink"/>
                </a:solidFill>
                <a:latin typeface="Arial"/>
                <a:ea typeface="Arial"/>
                <a:cs typeface="Arial"/>
                <a:sym typeface="Arial"/>
                <a:hlinkClick r:id="rId19"/>
              </a:rPr>
              <a:t>http://www.icademyglobe.org/article.php?id=1047</a:t>
            </a:r>
          </a:p>
          <a:p>
            <a:pPr rtl="0">
              <a:spcBef>
                <a:spcPts val="0"/>
              </a:spcBef>
              <a:buNone/>
            </a:pPr>
            <a:r>
              <a:rPr lang="en" sz="900">
                <a:solidFill>
                  <a:schemeClr val="dk1"/>
                </a:solidFill>
                <a:latin typeface="Arial"/>
                <a:ea typeface="Arial"/>
                <a:cs typeface="Arial"/>
                <a:sym typeface="Arial"/>
              </a:rPr>
              <a:t>outcomes image- </a:t>
            </a:r>
            <a:r>
              <a:rPr lang="en" sz="900" u="sng">
                <a:solidFill>
                  <a:schemeClr val="hlink"/>
                </a:solidFill>
                <a:latin typeface="Arial"/>
                <a:ea typeface="Arial"/>
                <a:cs typeface="Arial"/>
                <a:sym typeface="Arial"/>
                <a:hlinkClick r:id="rId20"/>
              </a:rPr>
              <a:t>http://www.slideshare.net/Joe_McVeigh/writing-effective-learning-outcomes-9985003</a:t>
            </a:r>
          </a:p>
          <a:p>
            <a:pPr rtl="0">
              <a:spcBef>
                <a:spcPts val="0"/>
              </a:spcBef>
              <a:buNone/>
            </a:pPr>
            <a:r>
              <a:rPr lang="en" sz="900">
                <a:solidFill>
                  <a:schemeClr val="dk1"/>
                </a:solidFill>
                <a:latin typeface="Arial"/>
                <a:ea typeface="Arial"/>
                <a:cs typeface="Arial"/>
                <a:sym typeface="Arial"/>
              </a:rPr>
              <a:t>oer image- </a:t>
            </a:r>
            <a:r>
              <a:rPr lang="en" sz="900" u="sng">
                <a:solidFill>
                  <a:schemeClr val="hlink"/>
                </a:solidFill>
                <a:latin typeface="Arial"/>
                <a:ea typeface="Arial"/>
                <a:cs typeface="Arial"/>
                <a:sym typeface="Arial"/>
                <a:hlinkClick r:id="rId21"/>
              </a:rPr>
              <a:t>http://indesvirtual.iadb.org/course/index.php?categoryid=18</a:t>
            </a:r>
          </a:p>
          <a:p>
            <a:pPr rtl="0">
              <a:spcBef>
                <a:spcPts val="0"/>
              </a:spcBef>
              <a:buNone/>
            </a:pPr>
            <a:r>
              <a:rPr lang="en" sz="900">
                <a:solidFill>
                  <a:schemeClr val="dk1"/>
                </a:solidFill>
                <a:latin typeface="Arial"/>
                <a:ea typeface="Arial"/>
                <a:cs typeface="Arial"/>
                <a:sym typeface="Arial"/>
              </a:rPr>
              <a:t>ipad image- </a:t>
            </a:r>
            <a:r>
              <a:rPr lang="en" sz="900" u="sng">
                <a:solidFill>
                  <a:schemeClr val="hlink"/>
                </a:solidFill>
                <a:latin typeface="Arial"/>
                <a:ea typeface="Arial"/>
                <a:cs typeface="Arial"/>
                <a:sym typeface="Arial"/>
                <a:hlinkClick r:id="rId22"/>
              </a:rPr>
              <a:t>https://sites.google.com/site/drnormanherr//workshops/ipad-workshop</a:t>
            </a:r>
          </a:p>
          <a:p>
            <a:pPr rtl="0">
              <a:spcBef>
                <a:spcPts val="0"/>
              </a:spcBef>
              <a:buNone/>
            </a:pPr>
            <a:r>
              <a:rPr lang="en" sz="900">
                <a:solidFill>
                  <a:schemeClr val="dk1"/>
                </a:solidFill>
                <a:latin typeface="Arial"/>
                <a:ea typeface="Arial"/>
                <a:cs typeface="Arial"/>
                <a:sym typeface="Arial"/>
              </a:rPr>
              <a:t>planning course image- </a:t>
            </a:r>
            <a:r>
              <a:rPr lang="en" sz="900" u="sng">
                <a:solidFill>
                  <a:schemeClr val="hlink"/>
                </a:solidFill>
                <a:latin typeface="Arial"/>
                <a:ea typeface="Arial"/>
                <a:cs typeface="Arial"/>
                <a:sym typeface="Arial"/>
                <a:hlinkClick r:id="rId23"/>
              </a:rPr>
              <a:t>http://www.theeducators.co/blog/wp-content/uploads/2013/05/planning</a:t>
            </a:r>
          </a:p>
          <a:p>
            <a:pPr rtl="0">
              <a:spcBef>
                <a:spcPts val="0"/>
              </a:spcBef>
              <a:buNone/>
            </a:pPr>
            <a:r>
              <a:rPr lang="en" sz="900">
                <a:solidFill>
                  <a:schemeClr val="dk1"/>
                </a:solidFill>
                <a:latin typeface="Arial"/>
                <a:ea typeface="Arial"/>
                <a:cs typeface="Arial"/>
                <a:sym typeface="Arial"/>
              </a:rPr>
              <a:t>TPACK image- </a:t>
            </a:r>
            <a:r>
              <a:rPr lang="en" sz="900" u="sng">
                <a:solidFill>
                  <a:schemeClr val="hlink"/>
                </a:solidFill>
                <a:latin typeface="Arial"/>
                <a:ea typeface="Arial"/>
                <a:cs typeface="Arial"/>
                <a:sym typeface="Arial"/>
                <a:hlinkClick r:id="rId24"/>
              </a:rPr>
              <a:t>http://www.brightmindsconnect.com/</a:t>
            </a:r>
          </a:p>
          <a:p>
            <a:pPr rtl="0">
              <a:spcBef>
                <a:spcPts val="0"/>
              </a:spcBef>
              <a:buNone/>
            </a:pPr>
            <a:endParaRPr sz="900">
              <a:solidFill>
                <a:schemeClr val="dk1"/>
              </a:solidFill>
              <a:latin typeface="Arial"/>
              <a:ea typeface="Arial"/>
              <a:cs typeface="Arial"/>
              <a:sym typeface="Arial"/>
            </a:endParaRPr>
          </a:p>
          <a:p>
            <a:pPr lvl="0" rtl="0">
              <a:spcBef>
                <a:spcPts val="0"/>
              </a:spcBef>
              <a:buNone/>
            </a:pPr>
            <a:endParaRPr sz="900">
              <a:solidFill>
                <a:schemeClr val="dk1"/>
              </a:solidFill>
              <a:latin typeface="Arial"/>
              <a:ea typeface="Arial"/>
              <a:cs typeface="Arial"/>
              <a:sym typeface="Arial"/>
            </a:endParaRPr>
          </a:p>
        </p:txBody>
      </p:sp>
      <p:sp>
        <p:nvSpPr>
          <p:cNvPr id="208" name="Shape 208"/>
          <p:cNvSpPr txBox="1">
            <a:spLocks noGrp="1"/>
          </p:cNvSpPr>
          <p:nvPr>
            <p:ph type="title"/>
          </p:nvPr>
        </p:nvSpPr>
        <p:spPr>
          <a:xfrm>
            <a:off x="457200" y="48428"/>
            <a:ext cx="8229600" cy="994200"/>
          </a:xfrm>
          <a:prstGeom prst="rect">
            <a:avLst/>
          </a:prstGeom>
        </p:spPr>
        <p:txBody>
          <a:bodyPr lIns="91425" tIns="91425" rIns="91425" bIns="91425" anchor="b" anchorCtr="0">
            <a:noAutofit/>
          </a:bodyPr>
          <a:lstStyle/>
          <a:p>
            <a:pPr lvl="0" rtl="0">
              <a:spcBef>
                <a:spcPts val="0"/>
              </a:spcBef>
              <a:buNone/>
            </a:pPr>
            <a:r>
              <a:rPr lang="en"/>
              <a:t>References</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body" idx="1"/>
          </p:nvPr>
        </p:nvSpPr>
        <p:spPr>
          <a:xfrm>
            <a:off x="457200" y="1236342"/>
            <a:ext cx="8229600" cy="3630300"/>
          </a:xfrm>
          <a:prstGeom prst="rect">
            <a:avLst/>
          </a:prstGeom>
        </p:spPr>
        <p:txBody>
          <a:bodyPr lIns="91425" tIns="91425" rIns="91425" bIns="91425" anchor="t" anchorCtr="0">
            <a:noAutofit/>
          </a:bodyPr>
          <a:lstStyle/>
          <a:p>
            <a:pPr marL="76200" lvl="0" rtl="0">
              <a:spcBef>
                <a:spcPts val="0"/>
              </a:spcBef>
              <a:buClr>
                <a:srgbClr val="000000"/>
              </a:buClr>
              <a:buSzPct val="100000"/>
            </a:pPr>
            <a:r>
              <a:rPr lang="en" sz="2400" b="1" dirty="0">
                <a:solidFill>
                  <a:srgbClr val="000000"/>
                </a:solidFill>
              </a:rPr>
              <a:t>Interaction-</a:t>
            </a:r>
            <a:r>
              <a:rPr lang="en" sz="2400" dirty="0">
                <a:solidFill>
                  <a:srgbClr val="000000"/>
                </a:solidFill>
              </a:rPr>
              <a:t> Weekly progression that includes robust dialogue with other attendees</a:t>
            </a:r>
          </a:p>
          <a:p>
            <a:pPr lvl="0" rtl="0">
              <a:spcBef>
                <a:spcPts val="0"/>
              </a:spcBef>
              <a:buNone/>
            </a:pPr>
            <a:endParaRPr sz="1000" dirty="0">
              <a:solidFill>
                <a:srgbClr val="000000"/>
              </a:solidFill>
            </a:endParaRPr>
          </a:p>
          <a:p>
            <a:pPr marL="76200" lvl="0" rtl="0">
              <a:spcBef>
                <a:spcPts val="0"/>
              </a:spcBef>
              <a:buClr>
                <a:srgbClr val="000000"/>
              </a:buClr>
              <a:buSzPct val="100000"/>
            </a:pPr>
            <a:r>
              <a:rPr lang="en" sz="2400" b="1" dirty="0">
                <a:solidFill>
                  <a:srgbClr val="000000"/>
                </a:solidFill>
              </a:rPr>
              <a:t>Motivation-</a:t>
            </a:r>
            <a:r>
              <a:rPr lang="en" sz="2400" dirty="0">
                <a:solidFill>
                  <a:srgbClr val="000000"/>
                </a:solidFill>
              </a:rPr>
              <a:t> Trust established within the community</a:t>
            </a:r>
          </a:p>
          <a:p>
            <a:pPr lvl="0" rtl="0">
              <a:spcBef>
                <a:spcPts val="0"/>
              </a:spcBef>
              <a:buNone/>
            </a:pPr>
            <a:endParaRPr sz="1000" dirty="0">
              <a:solidFill>
                <a:srgbClr val="000000"/>
              </a:solidFill>
            </a:endParaRPr>
          </a:p>
          <a:p>
            <a:pPr marL="76200" lvl="0" rtl="0">
              <a:spcBef>
                <a:spcPts val="0"/>
              </a:spcBef>
              <a:buClr>
                <a:srgbClr val="000000"/>
              </a:buClr>
              <a:buSzPct val="100000"/>
            </a:pPr>
            <a:r>
              <a:rPr lang="en" sz="2400" b="1" dirty="0">
                <a:solidFill>
                  <a:srgbClr val="000000"/>
                </a:solidFill>
              </a:rPr>
              <a:t>Mobilization-</a:t>
            </a:r>
            <a:r>
              <a:rPr lang="en" sz="2400" dirty="0">
                <a:solidFill>
                  <a:srgbClr val="000000"/>
                </a:solidFill>
              </a:rPr>
              <a:t> Community comes forward and takes action to resolve their issues</a:t>
            </a:r>
          </a:p>
          <a:p>
            <a:pPr lvl="0" rtl="0">
              <a:spcBef>
                <a:spcPts val="0"/>
              </a:spcBef>
              <a:buNone/>
            </a:pPr>
            <a:endParaRPr sz="1000" dirty="0">
              <a:solidFill>
                <a:srgbClr val="000000"/>
              </a:solidFill>
            </a:endParaRPr>
          </a:p>
          <a:p>
            <a:pPr marL="76200" lvl="0">
              <a:spcBef>
                <a:spcPts val="0"/>
              </a:spcBef>
              <a:buClr>
                <a:srgbClr val="000000"/>
              </a:buClr>
              <a:buSzPct val="100000"/>
            </a:pPr>
            <a:r>
              <a:rPr lang="en" sz="2400" b="1" dirty="0">
                <a:solidFill>
                  <a:srgbClr val="000000"/>
                </a:solidFill>
              </a:rPr>
              <a:t>Self-reliance-</a:t>
            </a:r>
            <a:r>
              <a:rPr lang="en" sz="2400" dirty="0">
                <a:solidFill>
                  <a:srgbClr val="000000"/>
                </a:solidFill>
              </a:rPr>
              <a:t> Community becomes partially or fully capable of sustaining the momentum of activities</a:t>
            </a:r>
          </a:p>
        </p:txBody>
      </p:sp>
      <p:sp>
        <p:nvSpPr>
          <p:cNvPr id="61" name="Shape 61"/>
          <p:cNvSpPr txBox="1">
            <a:spLocks noGrp="1"/>
          </p:cNvSpPr>
          <p:nvPr>
            <p:ph type="title"/>
          </p:nvPr>
        </p:nvSpPr>
        <p:spPr>
          <a:xfrm>
            <a:off x="457200" y="133899"/>
            <a:ext cx="8229600" cy="1200299"/>
          </a:xfrm>
          <a:prstGeom prst="rect">
            <a:avLst/>
          </a:prstGeom>
        </p:spPr>
        <p:txBody>
          <a:bodyPr lIns="91425" tIns="91425" rIns="91425" bIns="91425" anchor="b" anchorCtr="0">
            <a:noAutofit/>
          </a:bodyPr>
          <a:lstStyle/>
          <a:p>
            <a:pPr>
              <a:spcBef>
                <a:spcPts val="0"/>
              </a:spcBef>
              <a:buNone/>
            </a:pPr>
            <a:r>
              <a:rPr lang="en"/>
              <a:t>Stages of Community Development</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a:spLocks noGrp="1"/>
          </p:cNvSpPr>
          <p:nvPr>
            <p:ph type="body" idx="1"/>
          </p:nvPr>
        </p:nvSpPr>
        <p:spPr>
          <a:xfrm>
            <a:off x="457200" y="1244242"/>
            <a:ext cx="8229600" cy="3630300"/>
          </a:xfrm>
          <a:prstGeom prst="rect">
            <a:avLst/>
          </a:prstGeom>
        </p:spPr>
        <p:txBody>
          <a:bodyPr lIns="91425" tIns="91425" rIns="91425" bIns="91425" anchor="t" anchorCtr="0">
            <a:noAutofit/>
          </a:bodyPr>
          <a:lstStyle/>
          <a:p>
            <a:pPr marL="25400" lvl="0" rtl="0">
              <a:spcBef>
                <a:spcPts val="0"/>
              </a:spcBef>
              <a:buClr>
                <a:srgbClr val="000000"/>
              </a:buClr>
              <a:buSzPct val="100000"/>
            </a:pPr>
            <a:r>
              <a:rPr lang="en" dirty="0">
                <a:solidFill>
                  <a:srgbClr val="000000"/>
                </a:solidFill>
              </a:rPr>
              <a:t>Faculty discusses presentation topic. </a:t>
            </a:r>
          </a:p>
          <a:p>
            <a:pPr lvl="0" rtl="0">
              <a:spcBef>
                <a:spcPts val="0"/>
              </a:spcBef>
              <a:buNone/>
            </a:pPr>
            <a:endParaRPr sz="2400" dirty="0">
              <a:solidFill>
                <a:srgbClr val="000000"/>
              </a:solidFill>
            </a:endParaRPr>
          </a:p>
          <a:p>
            <a:pPr marL="25400" lvl="0" rtl="0">
              <a:spcBef>
                <a:spcPts val="0"/>
              </a:spcBef>
              <a:buClr>
                <a:srgbClr val="000000"/>
              </a:buClr>
              <a:buSzPct val="100000"/>
            </a:pPr>
            <a:r>
              <a:rPr lang="en" dirty="0">
                <a:solidFill>
                  <a:srgbClr val="000000"/>
                </a:solidFill>
              </a:rPr>
              <a:t>They begin to perceive that they share some common experiences. </a:t>
            </a:r>
          </a:p>
          <a:p>
            <a:pPr lvl="0" rtl="0">
              <a:spcBef>
                <a:spcPts val="0"/>
              </a:spcBef>
              <a:buNone/>
            </a:pPr>
            <a:endParaRPr sz="2400" dirty="0">
              <a:solidFill>
                <a:srgbClr val="000000"/>
              </a:solidFill>
            </a:endParaRPr>
          </a:p>
          <a:p>
            <a:pPr marL="25400" lvl="0">
              <a:spcBef>
                <a:spcPts val="0"/>
              </a:spcBef>
              <a:buClr>
                <a:srgbClr val="000000"/>
              </a:buClr>
              <a:buSzPct val="100000"/>
            </a:pPr>
            <a:r>
              <a:rPr lang="en" dirty="0">
                <a:solidFill>
                  <a:srgbClr val="000000"/>
                </a:solidFill>
              </a:rPr>
              <a:t>They exchange ideas in order to get feedback and to help other faculty.</a:t>
            </a:r>
          </a:p>
        </p:txBody>
      </p:sp>
      <p:sp>
        <p:nvSpPr>
          <p:cNvPr id="67" name="Shape 67"/>
          <p:cNvSpPr txBox="1">
            <a:spLocks noGrp="1"/>
          </p:cNvSpPr>
          <p:nvPr>
            <p:ph type="title"/>
          </p:nvPr>
        </p:nvSpPr>
        <p:spPr>
          <a:xfrm>
            <a:off x="457200" y="205978"/>
            <a:ext cx="8229600" cy="994200"/>
          </a:xfrm>
          <a:prstGeom prst="rect">
            <a:avLst/>
          </a:prstGeom>
        </p:spPr>
        <p:txBody>
          <a:bodyPr lIns="91425" tIns="91425" rIns="91425" bIns="91425" anchor="b" anchorCtr="0">
            <a:noAutofit/>
          </a:bodyPr>
          <a:lstStyle/>
          <a:p>
            <a:pPr>
              <a:spcBef>
                <a:spcPts val="0"/>
              </a:spcBef>
              <a:buNone/>
            </a:pPr>
            <a:r>
              <a:rPr lang="en">
                <a:solidFill>
                  <a:srgbClr val="1C4587"/>
                </a:solidFill>
              </a:rPr>
              <a:t>Stage 1: Interaction</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Shape 72"/>
          <p:cNvSpPr txBox="1">
            <a:spLocks noGrp="1"/>
          </p:cNvSpPr>
          <p:nvPr>
            <p:ph type="body" idx="1"/>
          </p:nvPr>
        </p:nvSpPr>
        <p:spPr>
          <a:xfrm>
            <a:off x="457200" y="700742"/>
            <a:ext cx="8229600" cy="3630300"/>
          </a:xfrm>
          <a:prstGeom prst="rect">
            <a:avLst/>
          </a:prstGeom>
        </p:spPr>
        <p:txBody>
          <a:bodyPr lIns="91425" tIns="91425" rIns="91425" bIns="91425" anchor="t" anchorCtr="0">
            <a:noAutofit/>
          </a:bodyPr>
          <a:lstStyle/>
          <a:p>
            <a:pPr marL="25400" lvl="0" rtl="0">
              <a:spcBef>
                <a:spcPts val="0"/>
              </a:spcBef>
              <a:buClr>
                <a:srgbClr val="000000"/>
              </a:buClr>
              <a:buSzPct val="100000"/>
            </a:pPr>
            <a:r>
              <a:rPr lang="en" dirty="0">
                <a:solidFill>
                  <a:srgbClr val="000000"/>
                </a:solidFill>
              </a:rPr>
              <a:t>Faculty exchange ideas and this collaboration begins to build trust in the group</a:t>
            </a:r>
          </a:p>
          <a:p>
            <a:pPr marL="25400" lvl="0" rtl="0">
              <a:spcBef>
                <a:spcPts val="0"/>
              </a:spcBef>
              <a:buClr>
                <a:srgbClr val="000000"/>
              </a:buClr>
              <a:buSzPct val="100000"/>
            </a:pPr>
            <a:r>
              <a:rPr lang="en" dirty="0">
                <a:solidFill>
                  <a:srgbClr val="000000"/>
                </a:solidFill>
              </a:rPr>
              <a:t>They begin to connect with each other outside of the meetings as a means for  peer support</a:t>
            </a:r>
          </a:p>
          <a:p>
            <a:pPr marL="25400" lvl="0">
              <a:spcBef>
                <a:spcPts val="0"/>
              </a:spcBef>
              <a:buClr>
                <a:srgbClr val="000000"/>
              </a:buClr>
              <a:buSzPct val="100000"/>
            </a:pPr>
            <a:r>
              <a:rPr lang="en" dirty="0">
                <a:solidFill>
                  <a:srgbClr val="000000"/>
                </a:solidFill>
              </a:rPr>
              <a:t>They begin to think about their instruction more in terms of development and enrichment</a:t>
            </a:r>
          </a:p>
        </p:txBody>
      </p:sp>
      <p:sp>
        <p:nvSpPr>
          <p:cNvPr id="73" name="Shape 73"/>
          <p:cNvSpPr txBox="1">
            <a:spLocks noGrp="1"/>
          </p:cNvSpPr>
          <p:nvPr>
            <p:ph type="title"/>
          </p:nvPr>
        </p:nvSpPr>
        <p:spPr>
          <a:xfrm>
            <a:off x="457200" y="-143796"/>
            <a:ext cx="8229600" cy="994200"/>
          </a:xfrm>
          <a:prstGeom prst="rect">
            <a:avLst/>
          </a:prstGeom>
        </p:spPr>
        <p:txBody>
          <a:bodyPr lIns="91425" tIns="91425" rIns="91425" bIns="91425" anchor="b" anchorCtr="0">
            <a:noAutofit/>
          </a:bodyPr>
          <a:lstStyle/>
          <a:p>
            <a:pPr>
              <a:spcBef>
                <a:spcPts val="0"/>
              </a:spcBef>
              <a:buNone/>
            </a:pPr>
            <a:r>
              <a:rPr lang="en"/>
              <a:t>Stage 2: Motivation</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Shape 78"/>
          <p:cNvSpPr txBox="1">
            <a:spLocks noGrp="1"/>
          </p:cNvSpPr>
          <p:nvPr>
            <p:ph type="body" idx="1"/>
          </p:nvPr>
        </p:nvSpPr>
        <p:spPr>
          <a:xfrm>
            <a:off x="457200" y="1244242"/>
            <a:ext cx="8229600" cy="3630300"/>
          </a:xfrm>
          <a:prstGeom prst="rect">
            <a:avLst/>
          </a:prstGeom>
        </p:spPr>
        <p:txBody>
          <a:bodyPr lIns="91425" tIns="91425" rIns="91425" bIns="91425" anchor="t" anchorCtr="0">
            <a:noAutofit/>
          </a:bodyPr>
          <a:lstStyle/>
          <a:p>
            <a:pPr marL="25400" lvl="0" rtl="0">
              <a:spcBef>
                <a:spcPts val="0"/>
              </a:spcBef>
              <a:buClr>
                <a:srgbClr val="000000"/>
              </a:buClr>
              <a:buSzPct val="100000"/>
            </a:pPr>
            <a:r>
              <a:rPr lang="en" dirty="0">
                <a:solidFill>
                  <a:srgbClr val="000000"/>
                </a:solidFill>
              </a:rPr>
              <a:t>Faculty begin to see areas of instruction that they would like to improve </a:t>
            </a:r>
          </a:p>
          <a:p>
            <a:pPr lvl="0" rtl="0">
              <a:spcBef>
                <a:spcPts val="0"/>
              </a:spcBef>
              <a:buNone/>
            </a:pPr>
            <a:endParaRPr sz="1200" dirty="0">
              <a:solidFill>
                <a:srgbClr val="000000"/>
              </a:solidFill>
            </a:endParaRPr>
          </a:p>
          <a:p>
            <a:pPr marL="25400" lvl="0" rtl="0">
              <a:spcBef>
                <a:spcPts val="0"/>
              </a:spcBef>
              <a:buClr>
                <a:srgbClr val="000000"/>
              </a:buClr>
              <a:buSzPct val="100000"/>
            </a:pPr>
            <a:r>
              <a:rPr lang="en" dirty="0">
                <a:solidFill>
                  <a:srgbClr val="000000"/>
                </a:solidFill>
              </a:rPr>
              <a:t>They begin to seek out more opportunities that support their vision</a:t>
            </a:r>
          </a:p>
          <a:p>
            <a:pPr lvl="0" rtl="0">
              <a:spcBef>
                <a:spcPts val="0"/>
              </a:spcBef>
              <a:buNone/>
            </a:pPr>
            <a:endParaRPr sz="1200" dirty="0">
              <a:solidFill>
                <a:srgbClr val="000000"/>
              </a:solidFill>
            </a:endParaRPr>
          </a:p>
          <a:p>
            <a:pPr marL="25400" lvl="0">
              <a:spcBef>
                <a:spcPts val="0"/>
              </a:spcBef>
              <a:buClr>
                <a:srgbClr val="000000"/>
              </a:buClr>
              <a:buSzPct val="100000"/>
            </a:pPr>
            <a:r>
              <a:rPr lang="en" dirty="0">
                <a:solidFill>
                  <a:srgbClr val="000000"/>
                </a:solidFill>
              </a:rPr>
              <a:t>Their peer support continues to help motivate the group into seeking out development opportunities</a:t>
            </a:r>
          </a:p>
        </p:txBody>
      </p:sp>
      <p:sp>
        <p:nvSpPr>
          <p:cNvPr id="79" name="Shape 79"/>
          <p:cNvSpPr txBox="1">
            <a:spLocks noGrp="1"/>
          </p:cNvSpPr>
          <p:nvPr>
            <p:ph type="title"/>
          </p:nvPr>
        </p:nvSpPr>
        <p:spPr>
          <a:xfrm>
            <a:off x="457200" y="205978"/>
            <a:ext cx="8229600" cy="994200"/>
          </a:xfrm>
          <a:prstGeom prst="rect">
            <a:avLst/>
          </a:prstGeom>
        </p:spPr>
        <p:txBody>
          <a:bodyPr lIns="91425" tIns="91425" rIns="91425" bIns="91425" anchor="b" anchorCtr="0">
            <a:noAutofit/>
          </a:bodyPr>
          <a:lstStyle/>
          <a:p>
            <a:pPr>
              <a:spcBef>
                <a:spcPts val="0"/>
              </a:spcBef>
              <a:buNone/>
            </a:pPr>
            <a:r>
              <a:rPr lang="en"/>
              <a:t>Stage 3: Mobilization</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body" idx="1"/>
          </p:nvPr>
        </p:nvSpPr>
        <p:spPr>
          <a:xfrm>
            <a:off x="457200" y="1244242"/>
            <a:ext cx="8229600" cy="3630300"/>
          </a:xfrm>
          <a:prstGeom prst="rect">
            <a:avLst/>
          </a:prstGeom>
        </p:spPr>
        <p:txBody>
          <a:bodyPr lIns="91425" tIns="91425" rIns="91425" bIns="91425" anchor="t" anchorCtr="0">
            <a:noAutofit/>
          </a:bodyPr>
          <a:lstStyle/>
          <a:p>
            <a:pPr marL="25400" lvl="0" rtl="0">
              <a:spcBef>
                <a:spcPts val="0"/>
              </a:spcBef>
              <a:buClr>
                <a:srgbClr val="000000"/>
              </a:buClr>
              <a:buSzPct val="100000"/>
            </a:pPr>
            <a:r>
              <a:rPr lang="en" dirty="0">
                <a:solidFill>
                  <a:srgbClr val="000000"/>
                </a:solidFill>
              </a:rPr>
              <a:t>Faculty become master innovators and leaders in their pedagogical practices </a:t>
            </a:r>
          </a:p>
          <a:p>
            <a:pPr lvl="0" rtl="0">
              <a:spcBef>
                <a:spcPts val="0"/>
              </a:spcBef>
              <a:buNone/>
            </a:pPr>
            <a:endParaRPr sz="1400" dirty="0">
              <a:solidFill>
                <a:srgbClr val="000000"/>
              </a:solidFill>
            </a:endParaRPr>
          </a:p>
          <a:p>
            <a:pPr marL="25400" lvl="0" rtl="0">
              <a:spcBef>
                <a:spcPts val="0"/>
              </a:spcBef>
              <a:buClr>
                <a:srgbClr val="000000"/>
              </a:buClr>
              <a:buSzPct val="100000"/>
            </a:pPr>
            <a:r>
              <a:rPr lang="en" dirty="0">
                <a:solidFill>
                  <a:srgbClr val="000000"/>
                </a:solidFill>
              </a:rPr>
              <a:t>They support other faculty and bring new faculty into the community</a:t>
            </a:r>
          </a:p>
          <a:p>
            <a:pPr lvl="0" rtl="0">
              <a:spcBef>
                <a:spcPts val="0"/>
              </a:spcBef>
              <a:buNone/>
            </a:pPr>
            <a:endParaRPr sz="1400" dirty="0">
              <a:solidFill>
                <a:srgbClr val="000000"/>
              </a:solidFill>
            </a:endParaRPr>
          </a:p>
          <a:p>
            <a:pPr marL="25400" lvl="0">
              <a:spcBef>
                <a:spcPts val="0"/>
              </a:spcBef>
              <a:buClr>
                <a:srgbClr val="000000"/>
              </a:buClr>
              <a:buSzPct val="100000"/>
            </a:pPr>
            <a:r>
              <a:rPr lang="en" dirty="0">
                <a:solidFill>
                  <a:srgbClr val="000000"/>
                </a:solidFill>
              </a:rPr>
              <a:t>Instructional innovation and efficacy increases within the institution</a:t>
            </a:r>
          </a:p>
        </p:txBody>
      </p:sp>
      <p:sp>
        <p:nvSpPr>
          <p:cNvPr id="85" name="Shape 85"/>
          <p:cNvSpPr txBox="1">
            <a:spLocks noGrp="1"/>
          </p:cNvSpPr>
          <p:nvPr>
            <p:ph type="title"/>
          </p:nvPr>
        </p:nvSpPr>
        <p:spPr>
          <a:xfrm>
            <a:off x="457200" y="205978"/>
            <a:ext cx="8229600" cy="994200"/>
          </a:xfrm>
          <a:prstGeom prst="rect">
            <a:avLst/>
          </a:prstGeom>
        </p:spPr>
        <p:txBody>
          <a:bodyPr lIns="91425" tIns="91425" rIns="91425" bIns="91425" anchor="b" anchorCtr="0">
            <a:noAutofit/>
          </a:bodyPr>
          <a:lstStyle/>
          <a:p>
            <a:pPr>
              <a:spcBef>
                <a:spcPts val="0"/>
              </a:spcBef>
              <a:buNone/>
            </a:pPr>
            <a:r>
              <a:rPr lang="en"/>
              <a:t>Stage 4: Self-reliance</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body" idx="1"/>
          </p:nvPr>
        </p:nvSpPr>
        <p:spPr>
          <a:xfrm>
            <a:off x="457200" y="1244242"/>
            <a:ext cx="8229600" cy="3630300"/>
          </a:xfrm>
          <a:prstGeom prst="rect">
            <a:avLst/>
          </a:prstGeom>
        </p:spPr>
        <p:txBody>
          <a:bodyPr lIns="91425" tIns="91425" rIns="91425" bIns="91425" anchor="t" anchorCtr="0">
            <a:noAutofit/>
          </a:bodyPr>
          <a:lstStyle/>
          <a:p>
            <a:pPr rtl="0">
              <a:spcBef>
                <a:spcPts val="0"/>
              </a:spcBef>
              <a:buNone/>
            </a:pPr>
            <a:r>
              <a:rPr lang="en" b="1">
                <a:solidFill>
                  <a:srgbClr val="000000"/>
                </a:solidFill>
              </a:rPr>
              <a:t>Elements of the Course:</a:t>
            </a:r>
          </a:p>
          <a:p>
            <a:pPr rtl="0">
              <a:spcBef>
                <a:spcPts val="0"/>
              </a:spcBef>
              <a:buNone/>
            </a:pPr>
            <a:r>
              <a:rPr lang="en" b="1">
                <a:solidFill>
                  <a:srgbClr val="000000"/>
                </a:solidFill>
              </a:rPr>
              <a:t>Updating Welcome Page weekly</a:t>
            </a:r>
          </a:p>
          <a:p>
            <a:pPr rtl="0">
              <a:spcBef>
                <a:spcPts val="0"/>
              </a:spcBef>
              <a:buNone/>
            </a:pPr>
            <a:r>
              <a:rPr lang="en" b="1">
                <a:solidFill>
                  <a:srgbClr val="000000"/>
                </a:solidFill>
              </a:rPr>
              <a:t>Creating a Face to Face Conversation Space</a:t>
            </a:r>
          </a:p>
          <a:p>
            <a:pPr rtl="0">
              <a:spcBef>
                <a:spcPts val="0"/>
              </a:spcBef>
              <a:buNone/>
            </a:pPr>
            <a:r>
              <a:rPr lang="en" b="1">
                <a:solidFill>
                  <a:srgbClr val="000000"/>
                </a:solidFill>
              </a:rPr>
              <a:t>Creating an online Conversation Space using Canvas tools</a:t>
            </a:r>
          </a:p>
          <a:p>
            <a:pPr>
              <a:spcBef>
                <a:spcPts val="0"/>
              </a:spcBef>
              <a:buNone/>
            </a:pPr>
            <a:r>
              <a:rPr lang="en" b="1">
                <a:solidFill>
                  <a:srgbClr val="000000"/>
                </a:solidFill>
              </a:rPr>
              <a:t>Leading weekly Sessions on various topics</a:t>
            </a:r>
          </a:p>
        </p:txBody>
      </p:sp>
      <p:sp>
        <p:nvSpPr>
          <p:cNvPr id="91" name="Shape 91"/>
          <p:cNvSpPr txBox="1">
            <a:spLocks noGrp="1"/>
          </p:cNvSpPr>
          <p:nvPr>
            <p:ph type="title"/>
          </p:nvPr>
        </p:nvSpPr>
        <p:spPr>
          <a:xfrm>
            <a:off x="457200" y="133924"/>
            <a:ext cx="8229600" cy="1200299"/>
          </a:xfrm>
          <a:prstGeom prst="rect">
            <a:avLst/>
          </a:prstGeom>
        </p:spPr>
        <p:txBody>
          <a:bodyPr lIns="91425" tIns="91425" rIns="91425" bIns="91425" anchor="b" anchorCtr="0">
            <a:noAutofit/>
          </a:bodyPr>
          <a:lstStyle/>
          <a:p>
            <a:pPr>
              <a:spcBef>
                <a:spcPts val="0"/>
              </a:spcBef>
              <a:buNone/>
            </a:pPr>
            <a:r>
              <a:rPr lang="en"/>
              <a:t>Canvas Users Learning Together(eCULT)</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body" idx="1"/>
          </p:nvPr>
        </p:nvSpPr>
        <p:spPr>
          <a:xfrm>
            <a:off x="457200" y="1244242"/>
            <a:ext cx="8229600" cy="3630300"/>
          </a:xfrm>
          <a:prstGeom prst="rect">
            <a:avLst/>
          </a:prstGeom>
        </p:spPr>
        <p:txBody>
          <a:bodyPr lIns="91425" tIns="91425" rIns="91425" bIns="91425" anchor="t" anchorCtr="0">
            <a:noAutofit/>
          </a:bodyPr>
          <a:lstStyle/>
          <a:p>
            <a:pPr lvl="0" rtl="0">
              <a:lnSpc>
                <a:spcPct val="130434"/>
              </a:lnSpc>
              <a:spcBef>
                <a:spcPts val="1100"/>
              </a:spcBef>
              <a:spcAft>
                <a:spcPts val="1100"/>
              </a:spcAft>
              <a:buClr>
                <a:schemeClr val="dk1"/>
              </a:buClr>
              <a:buSzPct val="61111"/>
              <a:buFont typeface="Arial"/>
              <a:buNone/>
            </a:pPr>
            <a:r>
              <a:rPr lang="en" sz="1800" b="1">
                <a:solidFill>
                  <a:srgbClr val="000000"/>
                </a:solidFill>
                <a:latin typeface="Arial"/>
                <a:ea typeface="Arial"/>
                <a:cs typeface="Arial"/>
                <a:sym typeface="Arial"/>
              </a:rPr>
              <a:t>Welcome to eCult(Canvas Users Learning Together)</a:t>
            </a:r>
          </a:p>
          <a:p>
            <a:pPr lvl="0" rtl="0">
              <a:lnSpc>
                <a:spcPct val="150000"/>
              </a:lnSpc>
              <a:spcBef>
                <a:spcPts val="0"/>
              </a:spcBef>
              <a:spcAft>
                <a:spcPts val="800"/>
              </a:spcAft>
              <a:buClr>
                <a:schemeClr val="dk1"/>
              </a:buClr>
              <a:buSzPct val="61111"/>
              <a:buFont typeface="Arial"/>
              <a:buNone/>
            </a:pPr>
            <a:r>
              <a:rPr lang="en" sz="1800" b="1">
                <a:solidFill>
                  <a:srgbClr val="000000"/>
                </a:solidFill>
                <a:latin typeface="Arial"/>
                <a:ea typeface="Arial"/>
                <a:cs typeface="Arial"/>
                <a:sym typeface="Arial"/>
              </a:rPr>
              <a:t>As we head into fall quarter, </a:t>
            </a:r>
            <a:r>
              <a:rPr lang="en" sz="1800" b="1">
                <a:solidFill>
                  <a:srgbClr val="000000"/>
                </a:solidFill>
                <a:latin typeface="Arial"/>
                <a:ea typeface="Arial"/>
                <a:cs typeface="Arial"/>
                <a:sym typeface="Arial"/>
                <a:hlinkClick r:id="rId3"/>
              </a:rPr>
              <a:t>eCULT</a:t>
            </a:r>
            <a:r>
              <a:rPr lang="en" sz="1800" b="1">
                <a:solidFill>
                  <a:srgbClr val="000000"/>
                </a:solidFill>
                <a:latin typeface="Arial"/>
                <a:ea typeface="Arial"/>
                <a:cs typeface="Arial"/>
                <a:sym typeface="Arial"/>
              </a:rPr>
              <a:t> (Canvas Users Learning Together) is going to broaden its offerings for informal faculty professional development. In short, if you want to talk about teaching with other teachers, then eCULT is for you! Our main focus will be on educational technology with Canvas, but we’ll also discuss other methods of engaging students. A community for teachers created by teachers!</a:t>
            </a:r>
          </a:p>
          <a:p>
            <a:pPr>
              <a:spcBef>
                <a:spcPts val="0"/>
              </a:spcBef>
              <a:buNone/>
            </a:pPr>
            <a:r>
              <a:rPr lang="en" sz="1800" u="sng">
                <a:solidFill>
                  <a:schemeClr val="hlink"/>
                </a:solidFill>
                <a:hlinkClick r:id="rId4"/>
              </a:rPr>
              <a:t>Go to course</a:t>
            </a:r>
          </a:p>
        </p:txBody>
      </p:sp>
      <p:sp>
        <p:nvSpPr>
          <p:cNvPr id="97" name="Shape 97"/>
          <p:cNvSpPr txBox="1">
            <a:spLocks noGrp="1"/>
          </p:cNvSpPr>
          <p:nvPr>
            <p:ph type="title"/>
          </p:nvPr>
        </p:nvSpPr>
        <p:spPr>
          <a:xfrm>
            <a:off x="457200" y="205978"/>
            <a:ext cx="8229600" cy="994200"/>
          </a:xfrm>
          <a:prstGeom prst="rect">
            <a:avLst/>
          </a:prstGeom>
        </p:spPr>
        <p:txBody>
          <a:bodyPr lIns="91425" tIns="91425" rIns="91425" bIns="91425" anchor="b" anchorCtr="0">
            <a:noAutofit/>
          </a:bodyPr>
          <a:lstStyle/>
          <a:p>
            <a:pPr>
              <a:spcBef>
                <a:spcPts val="0"/>
              </a:spcBef>
              <a:buNone/>
            </a:pPr>
            <a:r>
              <a:rPr lang="en"/>
              <a:t>Welcome Page</a:t>
            </a:r>
          </a:p>
        </p:txBody>
      </p:sp>
    </p:spTree>
  </p:cSld>
  <p:clrMapOvr>
    <a:masterClrMapping/>
  </p:clrMapOvr>
  <p:transition spd="slow">
    <p:cut/>
  </p:transition>
</p:sld>
</file>

<file path=ppt/theme/theme1.xml><?xml version="1.0" encoding="utf-8"?>
<a:theme xmlns:a="http://schemas.openxmlformats.org/drawingml/2006/main" name="wave">
  <a:themeElements>
    <a:clrScheme name="Custom 506">
      <a:dk1>
        <a:srgbClr val="000000"/>
      </a:dk1>
      <a:lt1>
        <a:srgbClr val="FFFFFF"/>
      </a:lt1>
      <a:dk2>
        <a:srgbClr val="00387E"/>
      </a:dk2>
      <a:lt2>
        <a:srgbClr val="C6DFFF"/>
      </a:lt2>
      <a:accent1>
        <a:srgbClr val="4F81BD"/>
      </a:accent1>
      <a:accent2>
        <a:srgbClr val="C0504D"/>
      </a:accent2>
      <a:accent3>
        <a:srgbClr val="9BBB59"/>
      </a:accent3>
      <a:accent4>
        <a:srgbClr val="8064A2"/>
      </a:accent4>
      <a:accent5>
        <a:srgbClr val="4BACC6"/>
      </a:accent5>
      <a:accent6>
        <a:srgbClr val="F79646"/>
      </a:accent6>
      <a:hlink>
        <a:srgbClr val="00387E"/>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1249</Words>
  <Application>Microsoft Office PowerPoint</Application>
  <PresentationFormat>On-screen Show (16:9)</PresentationFormat>
  <Paragraphs>142</Paragraphs>
  <Slides>25</Slides>
  <Notes>25</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wave</vt:lpstr>
      <vt:lpstr>Instructional Design Groundwork:</vt:lpstr>
      <vt:lpstr>Outcomes for Community Development</vt:lpstr>
      <vt:lpstr>Stages of Community Development</vt:lpstr>
      <vt:lpstr>Stage 1: Interaction</vt:lpstr>
      <vt:lpstr>Stage 2: Motivation</vt:lpstr>
      <vt:lpstr>Stage 3: Mobilization</vt:lpstr>
      <vt:lpstr>Stage 4: Self-reliance</vt:lpstr>
      <vt:lpstr>Canvas Users Learning Together(eCULT)</vt:lpstr>
      <vt:lpstr>Welcome Page</vt:lpstr>
      <vt:lpstr>Creating a conversation space</vt:lpstr>
      <vt:lpstr>Canvas Tools for Communication</vt:lpstr>
      <vt:lpstr>Sessions</vt:lpstr>
      <vt:lpstr>Sessions</vt:lpstr>
      <vt:lpstr>Sessions</vt:lpstr>
      <vt:lpstr>Sessions</vt:lpstr>
      <vt:lpstr>Sessions</vt:lpstr>
      <vt:lpstr>Sessions</vt:lpstr>
      <vt:lpstr>Sessions</vt:lpstr>
      <vt:lpstr>Sessions</vt:lpstr>
      <vt:lpstr>Sessions</vt:lpstr>
      <vt:lpstr>Sessions</vt:lpstr>
      <vt:lpstr>Qualities to Sustain a Community</vt:lpstr>
      <vt:lpstr>Social Qualities for Faculty Community Development</vt:lpstr>
      <vt:lpstr>Technical Qualities in Faculty Community Development</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Instructional Design Groundwork:</dc:title>
  <dc:creator>Jeff Iannone</dc:creator>
  <cp:lastModifiedBy>Jeff Iannone</cp:lastModifiedBy>
  <cp:revision>2</cp:revision>
  <dcterms:modified xsi:type="dcterms:W3CDTF">2015-03-30T17:49:15Z</dcterms:modified>
</cp:coreProperties>
</file>