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84" r:id="rId3"/>
    <p:sldId id="282" r:id="rId4"/>
    <p:sldId id="283" r:id="rId5"/>
    <p:sldId id="288" r:id="rId6"/>
    <p:sldId id="285" r:id="rId7"/>
    <p:sldId id="286" r:id="rId8"/>
    <p:sldId id="287" r:id="rId9"/>
    <p:sldId id="289" r:id="rId10"/>
    <p:sldId id="290" r:id="rId11"/>
    <p:sldId id="292" r:id="rId12"/>
    <p:sldId id="293" r:id="rId13"/>
    <p:sldId id="291" r:id="rId14"/>
    <p:sldId id="294" r:id="rId15"/>
    <p:sldId id="295" r:id="rId16"/>
    <p:sldId id="299" r:id="rId17"/>
    <p:sldId id="296" r:id="rId18"/>
    <p:sldId id="297" r:id="rId19"/>
    <p:sldId id="298" r:id="rId20"/>
    <p:sldId id="301" r:id="rId21"/>
    <p:sldId id="300" r:id="rId22"/>
    <p:sldId id="30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323"/>
    <a:srgbClr val="1F497D"/>
    <a:srgbClr val="234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4654" autoAdjust="0"/>
  </p:normalViewPr>
  <p:slideViewPr>
    <p:cSldViewPr>
      <p:cViewPr varScale="1">
        <p:scale>
          <a:sx n="115" d="100"/>
          <a:sy n="115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280FA-A1A3-4642-87A2-AD887AE64F9F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902-5A24-46E8-AC5F-5B1E81EB0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699670-C3A0-447A-B8FA-0B7654D00FA2}" type="datetimeFigureOut">
              <a:rPr lang="en-US" smtClean="0"/>
              <a:t>3/20/2015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319EE-D5BE-45CD-919F-B6DF8C099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1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0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5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1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5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8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6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2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6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5881-A400-41FA-87B3-41F75255235B}" type="datetimeFigureOut">
              <a:rPr lang="en-US" smtClean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CE5C4-44C3-4320-904C-7F4C257497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6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hyperlink" Target="http://www.be.wvu.edu/emba/residencies.htm" TargetMode="External"/><Relationship Id="rId9" Type="http://schemas.openxmlformats.org/officeDocument/2006/relationships/hyperlink" Target="http://online.wvu.edu/Registration/tuitionFees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1239" y="762000"/>
            <a:ext cx="86106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Through the Looking Glass: Examining QM through Different Lenses in the </a:t>
            </a:r>
            <a:r>
              <a:rPr lang="en-US" sz="4800" dirty="0" smtClean="0"/>
              <a:t>Development </a:t>
            </a:r>
            <a:r>
              <a:rPr lang="en-US" sz="4800" dirty="0"/>
              <a:t>of an </a:t>
            </a:r>
            <a:r>
              <a:rPr lang="en-US" sz="4800" dirty="0" smtClean="0"/>
              <a:t>Online </a:t>
            </a:r>
            <a:r>
              <a:rPr lang="en-US" sz="4800" dirty="0"/>
              <a:t>EMBA. 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2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Presenters: </a:t>
            </a:r>
          </a:p>
          <a:p>
            <a:r>
              <a:rPr lang="en-US" sz="2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Dr. Karen Donovan</a:t>
            </a:r>
          </a:p>
          <a:p>
            <a:r>
              <a:rPr lang="en-US" sz="2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Ms. Cindy Hart &amp; </a:t>
            </a:r>
          </a:p>
          <a:p>
            <a:r>
              <a:rPr lang="en-US" sz="2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Dr. Elizabeth Vitullo</a:t>
            </a:r>
            <a:endParaRPr lang="en-US" sz="21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WVU Executive MBA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Program Inception</a:t>
            </a:r>
          </a:p>
          <a:p>
            <a:r>
              <a:rPr lang="en-US" b="0" dirty="0" smtClean="0"/>
              <a:t>Face-to-face delivery across the state</a:t>
            </a:r>
          </a:p>
          <a:p>
            <a:pPr lvl="1"/>
            <a:r>
              <a:rPr lang="en-US" b="0" dirty="0" smtClean="0"/>
              <a:t>Program structure – 48 credit hours</a:t>
            </a:r>
          </a:p>
          <a:p>
            <a:pPr lvl="1"/>
            <a:r>
              <a:rPr lang="en-US" b="0" dirty="0" smtClean="0"/>
              <a:t>Classes 2 evenings week from 6-9pm </a:t>
            </a:r>
          </a:p>
          <a:p>
            <a:pPr lvl="1"/>
            <a:r>
              <a:rPr lang="en-US" b="0" dirty="0" smtClean="0"/>
              <a:t>Target market – professionals </a:t>
            </a:r>
          </a:p>
          <a:p>
            <a:r>
              <a:rPr lang="en-US" b="0" dirty="0" smtClean="0"/>
              <a:t>Market realities and opportunities</a:t>
            </a:r>
          </a:p>
          <a:p>
            <a:r>
              <a:rPr lang="en-US" b="0" dirty="0" smtClean="0"/>
              <a:t>Academic Innovation Grant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473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Change is difficult </a:t>
            </a:r>
            <a:r>
              <a:rPr lang="en-US" b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Invited select faculty to participate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Faculty paired with designer – QM standard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Six month lead time for course development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Regular check-ins with faculty</a:t>
            </a:r>
          </a:p>
          <a:p>
            <a:endParaRPr lang="en-US" b="0" dirty="0" smtClean="0">
              <a:sym typeface="Wingdings" panose="05000000000000000000" pitchFamily="2" charset="2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32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Best Practices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Started early in the process of transitioning to online</a:t>
            </a:r>
          </a:p>
          <a:p>
            <a:r>
              <a:rPr lang="en-US" b="0" dirty="0" smtClean="0"/>
              <a:t>Faculty shared accomplishments, frustrations, resources, etc.</a:t>
            </a:r>
          </a:p>
          <a:p>
            <a:r>
              <a:rPr lang="en-US" b="0" dirty="0" smtClean="0"/>
              <a:t>Presentation by course designers and other experts</a:t>
            </a:r>
          </a:p>
          <a:p>
            <a:r>
              <a:rPr lang="en-US" b="0" dirty="0" smtClean="0"/>
              <a:t>Once the program was up and running, presentations transitioned to best practices in teaching and other issues related to online learning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425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MBA Student Profile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:\Users\cwood9\AppData\Local\Temp\XPgrpwise\EMBA Industry Graphic-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817495" cy="232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22496"/>
            <a:ext cx="3505200" cy="19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429000" cy="219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85898"/>
            <a:ext cx="2983396" cy="20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QM &amp; the Executive MBA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Created a framework and set expectations for courses</a:t>
            </a:r>
          </a:p>
          <a:p>
            <a:r>
              <a:rPr lang="en-US" b="0" dirty="0" smtClean="0"/>
              <a:t>Discussed as part of the recruitment process as a differentiator</a:t>
            </a:r>
          </a:p>
          <a:p>
            <a:r>
              <a:rPr lang="en-US" b="0" dirty="0" smtClean="0"/>
              <a:t>Inclusion of the QM standards in program details for ranking surveys</a:t>
            </a:r>
          </a:p>
          <a:p>
            <a:r>
              <a:rPr lang="en-US" b="0" dirty="0" smtClean="0"/>
              <a:t>Provides an iterative process for review of courses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585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the Loop:</a:t>
            </a:r>
            <a:br>
              <a:rPr lang="en-US" dirty="0"/>
            </a:br>
            <a:r>
              <a:rPr lang="en-US" dirty="0" smtClean="0"/>
              <a:t>Reviewing </a:t>
            </a:r>
            <a:r>
              <a:rPr lang="en-US" dirty="0"/>
              <a:t>and </a:t>
            </a:r>
            <a:r>
              <a:rPr lang="en-US" dirty="0" smtClean="0"/>
              <a:t>Revising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WV approved as a member of SARA 2014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HEPC mandates that all </a:t>
            </a:r>
            <a:r>
              <a:rPr lang="en-US" b="0" dirty="0"/>
              <a:t>online courses </a:t>
            </a:r>
            <a:r>
              <a:rPr lang="en-US" b="0" dirty="0" smtClean="0"/>
              <a:t>and programs at state institutions must </a:t>
            </a:r>
            <a:r>
              <a:rPr lang="en-US" b="0" dirty="0"/>
              <a:t>meet QM standards by 2016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 smtClean="0"/>
              <a:t>WVU decides to conduct institutional reviews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Panic sets in….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70 online courses offered by the College…..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63018"/>
            <a:ext cx="35718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Regrouping to Creating Faculty Buy-In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Spring 2014 Wish List</a:t>
            </a:r>
          </a:p>
          <a:p>
            <a:pPr marL="0" indent="0">
              <a:buNone/>
            </a:pPr>
            <a:endParaRPr lang="en-US" sz="1200" dirty="0" smtClean="0"/>
          </a:p>
          <a:p>
            <a:pPr lvl="1"/>
            <a:r>
              <a:rPr lang="en-US" b="0" dirty="0" smtClean="0"/>
              <a:t>Two or </a:t>
            </a:r>
            <a:r>
              <a:rPr lang="en-US" b="0" dirty="0"/>
              <a:t>more faculty from each </a:t>
            </a:r>
            <a:r>
              <a:rPr lang="en-US" b="0" dirty="0" smtClean="0"/>
              <a:t>discipline</a:t>
            </a:r>
          </a:p>
          <a:p>
            <a:pPr marL="457200" lvl="1" indent="0">
              <a:buNone/>
            </a:pPr>
            <a:endParaRPr lang="en-US" sz="800" b="0" dirty="0" smtClean="0"/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Make the process easy</a:t>
            </a:r>
          </a:p>
          <a:p>
            <a:pPr lvl="1"/>
            <a:endParaRPr lang="en-US" sz="800" b="0" dirty="0" smtClean="0"/>
          </a:p>
          <a:p>
            <a:pPr lvl="1"/>
            <a:r>
              <a:rPr lang="en-US" b="0" dirty="0" smtClean="0"/>
              <a:t> Secure funding for an incentive structure</a:t>
            </a:r>
          </a:p>
          <a:p>
            <a:pPr marL="457200" lvl="1" indent="0">
              <a:buNone/>
            </a:pPr>
            <a:endParaRPr lang="en-US" sz="800" b="0" dirty="0" smtClean="0"/>
          </a:p>
          <a:p>
            <a:pPr lvl="1"/>
            <a:r>
              <a:rPr lang="en-US" b="0" dirty="0"/>
              <a:t> </a:t>
            </a:r>
            <a:r>
              <a:rPr lang="en-US" b="0" dirty="0" smtClean="0"/>
              <a:t>Continued cooperation</a:t>
            </a:r>
          </a:p>
          <a:p>
            <a:pPr lvl="1"/>
            <a:r>
              <a:rPr lang="en-US" b="0" dirty="0" smtClean="0"/>
              <a:t> Quality reviews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7200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I: Applying the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b="0" dirty="0" smtClean="0"/>
              <a:t>Two full-day sessions scheduled at the College</a:t>
            </a:r>
          </a:p>
          <a:p>
            <a:pPr lvl="1"/>
            <a:r>
              <a:rPr lang="en-US" sz="2400" b="0" dirty="0" smtClean="0"/>
              <a:t>One </a:t>
            </a:r>
            <a:r>
              <a:rPr lang="en-US" sz="2400" b="0" dirty="0"/>
              <a:t>in May and one in </a:t>
            </a:r>
            <a:r>
              <a:rPr lang="en-US" sz="2400" b="0" dirty="0" smtClean="0"/>
              <a:t>July</a:t>
            </a:r>
          </a:p>
          <a:p>
            <a:pPr marL="0" indent="0">
              <a:buNone/>
            </a:pPr>
            <a:endParaRPr lang="en-US" sz="800" b="0" dirty="0" smtClean="0"/>
          </a:p>
          <a:p>
            <a:r>
              <a:rPr lang="en-US" sz="3000" b="0" dirty="0" smtClean="0"/>
              <a:t>QM trainers conducted the session</a:t>
            </a:r>
          </a:p>
          <a:p>
            <a:endParaRPr lang="en-US" sz="800" b="0" dirty="0" smtClean="0"/>
          </a:p>
          <a:p>
            <a:r>
              <a:rPr lang="en-US" sz="3000" b="0" dirty="0" smtClean="0"/>
              <a:t>Bribe them with food </a:t>
            </a:r>
            <a:r>
              <a:rPr lang="en-US" sz="3000" b="0" dirty="0" smtClean="0">
                <a:sym typeface="Wingdings" panose="05000000000000000000" pitchFamily="2" charset="2"/>
              </a:rPr>
              <a:t></a:t>
            </a:r>
          </a:p>
          <a:p>
            <a:endParaRPr lang="en-US" sz="800" b="0" dirty="0">
              <a:sym typeface="Wingdings" panose="05000000000000000000" pitchFamily="2" charset="2"/>
            </a:endParaRPr>
          </a:p>
          <a:p>
            <a:r>
              <a:rPr lang="en-US" sz="3000" b="0" dirty="0" smtClean="0"/>
              <a:t>University facilitated interface with QM for Phase II</a:t>
            </a:r>
            <a:endParaRPr lang="en-US" sz="3000" b="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II – Peer Reviewer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/>
          <a:lstStyle/>
          <a:p>
            <a:r>
              <a:rPr lang="en-US" sz="3000" b="0" dirty="0" smtClean="0"/>
              <a:t>Goal: have training completed by the start of Fall Semester</a:t>
            </a:r>
          </a:p>
          <a:p>
            <a:endParaRPr lang="en-US" sz="800" b="0" dirty="0" smtClean="0"/>
          </a:p>
          <a:p>
            <a:r>
              <a:rPr lang="en-US" sz="3000" b="0" dirty="0" smtClean="0"/>
              <a:t>Compensated after Phase II completed</a:t>
            </a:r>
          </a:p>
          <a:p>
            <a:endParaRPr lang="en-US" sz="1200" b="0" dirty="0" smtClean="0"/>
          </a:p>
          <a:p>
            <a:endParaRPr lang="en-US" sz="800" b="0" dirty="0" smtClean="0"/>
          </a:p>
          <a:p>
            <a:r>
              <a:rPr lang="en-US" sz="3000" b="0" dirty="0" smtClean="0"/>
              <a:t>20 reviewers trained to date!</a:t>
            </a:r>
            <a:endParaRPr lang="en-US" sz="3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48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We will discuss a case </a:t>
            </a:r>
            <a:r>
              <a:rPr lang="en-US" b="0" dirty="0"/>
              <a:t>study </a:t>
            </a:r>
            <a:r>
              <a:rPr lang="en-US" b="0" dirty="0" smtClean="0"/>
              <a:t>of online </a:t>
            </a:r>
            <a:r>
              <a:rPr lang="en-US" b="0" dirty="0"/>
              <a:t>program development </a:t>
            </a:r>
            <a:r>
              <a:rPr lang="en-US" b="0" dirty="0" smtClean="0"/>
              <a:t>of the Executive MBA program and </a:t>
            </a:r>
            <a:r>
              <a:rPr lang="en-US" b="0" dirty="0"/>
              <a:t>implementation of the QM process from inception to </a:t>
            </a:r>
            <a:r>
              <a:rPr lang="en-US" b="0" dirty="0" smtClean="0"/>
              <a:t>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Teams of three created</a:t>
            </a:r>
          </a:p>
          <a:p>
            <a:pPr lvl="1"/>
            <a:r>
              <a:rPr lang="en-US" b="0" dirty="0" smtClean="0"/>
              <a:t>Content </a:t>
            </a:r>
            <a:r>
              <a:rPr lang="en-US" b="0" dirty="0"/>
              <a:t>matter expert </a:t>
            </a:r>
            <a:r>
              <a:rPr lang="en-US" b="0" dirty="0" smtClean="0"/>
              <a:t>serves </a:t>
            </a:r>
            <a:r>
              <a:rPr lang="en-US" b="0" dirty="0"/>
              <a:t>as team leader</a:t>
            </a:r>
          </a:p>
          <a:p>
            <a:endParaRPr lang="en-US" sz="1200" b="0" dirty="0" smtClean="0"/>
          </a:p>
          <a:p>
            <a:r>
              <a:rPr lang="en-US" b="0" dirty="0" smtClean="0"/>
              <a:t>Only courses offered more than 1 time were reviewed</a:t>
            </a:r>
          </a:p>
          <a:p>
            <a:pPr lvl="1"/>
            <a:endParaRPr lang="en-US" sz="1200" b="0" dirty="0"/>
          </a:p>
          <a:p>
            <a:r>
              <a:rPr lang="en-US" b="0" dirty="0" smtClean="0"/>
              <a:t>University provided organizational support and interface with the QM system</a:t>
            </a:r>
          </a:p>
          <a:p>
            <a:pPr marL="0" indent="0">
              <a:buNone/>
            </a:pPr>
            <a:endParaRPr lang="en-US" sz="1200" b="0" dirty="0"/>
          </a:p>
          <a:p>
            <a:r>
              <a:rPr lang="en-US" b="0" dirty="0" smtClean="0"/>
              <a:t>Ample time to compete reviews</a:t>
            </a:r>
          </a:p>
          <a:p>
            <a:pPr lvl="1"/>
            <a:r>
              <a:rPr lang="en-US" b="0" dirty="0" smtClean="0"/>
              <a:t>8 weeks so 2 per semester for each team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56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Effort 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6061" y="1219200"/>
            <a:ext cx="8229600" cy="4525963"/>
          </a:xfrm>
        </p:spPr>
        <p:txBody>
          <a:bodyPr/>
          <a:lstStyle/>
          <a:p>
            <a:r>
              <a:rPr lang="en-US" sz="2800" b="0" dirty="0" smtClean="0"/>
              <a:t>Communication</a:t>
            </a:r>
          </a:p>
          <a:p>
            <a:r>
              <a:rPr lang="en-US" sz="2800" b="0" dirty="0" smtClean="0"/>
              <a:t>Feedback</a:t>
            </a:r>
          </a:p>
          <a:p>
            <a:r>
              <a:rPr lang="en-US" sz="2800" b="0" dirty="0" smtClean="0"/>
              <a:t>Common problems revamped at College level</a:t>
            </a:r>
          </a:p>
          <a:p>
            <a:endParaRPr lang="en-US" sz="1600" b="0" dirty="0"/>
          </a:p>
          <a:p>
            <a:r>
              <a:rPr lang="en-US" b="0" dirty="0" smtClean="0"/>
              <a:t>The process is working really well!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1910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0" dirty="0"/>
              <a:t>Discuss models or processes that can be utilized at home institution. </a:t>
            </a:r>
          </a:p>
          <a:p>
            <a:endParaRPr lang="en-US" b="0" dirty="0"/>
          </a:p>
          <a:p>
            <a:pPr marL="461963" indent="-461963">
              <a:buNone/>
            </a:pPr>
            <a:r>
              <a:rPr lang="en-US" b="0" dirty="0"/>
              <a:t>2. Identify concerns/considerations for </a:t>
            </a:r>
            <a:r>
              <a:rPr lang="en-US" b="0" dirty="0" smtClean="0"/>
              <a:t>each    stakeholder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pPr marL="461963" indent="-461963">
              <a:buNone/>
            </a:pPr>
            <a:r>
              <a:rPr lang="en-US" b="0" dirty="0"/>
              <a:t>3. Describe strategies to create buy-in of the </a:t>
            </a:r>
            <a:r>
              <a:rPr lang="en-US" b="0" dirty="0" smtClean="0"/>
              <a:t>Quality Matters </a:t>
            </a:r>
            <a:r>
              <a:rPr lang="en-US" b="0" dirty="0"/>
              <a:t>(QM) process from faculty.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87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b="0" dirty="0" smtClean="0"/>
              <a:t>State of West Virginia adopted QM in 2012.</a:t>
            </a:r>
          </a:p>
          <a:p>
            <a:pPr marL="0" indent="0">
              <a:buNone/>
            </a:pPr>
            <a:endParaRPr lang="en-US" sz="3000" b="0" dirty="0" smtClean="0"/>
          </a:p>
          <a:p>
            <a:r>
              <a:rPr lang="en-US" sz="3000" b="0" dirty="0" smtClean="0"/>
              <a:t>All online courses must meet QM standards by 2016.</a:t>
            </a:r>
          </a:p>
          <a:p>
            <a:endParaRPr lang="en-US" sz="3000" b="0" dirty="0" smtClean="0"/>
          </a:p>
          <a:p>
            <a:r>
              <a:rPr lang="en-US" sz="3000" b="0" dirty="0" smtClean="0"/>
              <a:t>Critical to develop and implement a process to meet QM standards. </a:t>
            </a:r>
          </a:p>
          <a:p>
            <a:endParaRPr lang="en-US" sz="3000" b="0" dirty="0" smtClean="0"/>
          </a:p>
          <a:p>
            <a:r>
              <a:rPr lang="en-US" sz="3000" b="0" dirty="0" smtClean="0"/>
              <a:t>Important to leverage university, college and faculty support at all stages of the QM implementation.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02" y="34636"/>
            <a:ext cx="130509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WVU originally </a:t>
            </a:r>
            <a:r>
              <a:rPr lang="en-US" sz="2800" b="0" dirty="0"/>
              <a:t>planned to have courses reviewed through QM or the state committee; however due to budget cuts, it was decided in late 2013 that institutional reviews would be conducted. </a:t>
            </a:r>
            <a:endParaRPr lang="en-US" sz="2800" b="0" dirty="0" smtClean="0"/>
          </a:p>
          <a:p>
            <a:pPr marL="0" indent="0">
              <a:buNone/>
            </a:pPr>
            <a:endParaRPr lang="en-US" sz="2800" b="0" dirty="0" smtClean="0"/>
          </a:p>
          <a:p>
            <a:r>
              <a:rPr lang="en-US" sz="2800" b="0" dirty="0" smtClean="0"/>
              <a:t>This required that Academic Innovation partner with colleges to train faculty to become peer reviewers and identify internal review teams. 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546694"/>
            <a:ext cx="3190875" cy="38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71143"/>
            <a:ext cx="3200400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0" dirty="0"/>
              <a:t>Given the importance of institutional reputation and the competitive nature of the distance learning market, it </a:t>
            </a:r>
            <a:r>
              <a:rPr lang="en-US" b="0" dirty="0" smtClean="0"/>
              <a:t>was </a:t>
            </a:r>
            <a:r>
              <a:rPr lang="en-US" b="0" dirty="0"/>
              <a:t>essential that the </a:t>
            </a:r>
            <a:r>
              <a:rPr lang="en-US" b="0" dirty="0" smtClean="0"/>
              <a:t>EMBA online program meet </a:t>
            </a:r>
            <a:r>
              <a:rPr lang="en-US" b="0" dirty="0"/>
              <a:t>the same high standards as the face-to-face </a:t>
            </a:r>
            <a:r>
              <a:rPr lang="en-US" b="0" dirty="0" smtClean="0"/>
              <a:t>courses/program</a:t>
            </a:r>
            <a:r>
              <a:rPr lang="en-US" b="0" dirty="0"/>
              <a:t>. </a:t>
            </a:r>
            <a:endParaRPr lang="en-US" b="0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5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0" b="0" dirty="0" smtClean="0"/>
              <a:t>iDesign staff dedicated to development of the online EMBA program</a:t>
            </a:r>
          </a:p>
          <a:p>
            <a:pPr lvl="1"/>
            <a:r>
              <a:rPr lang="en-US" sz="8600" b="0" dirty="0" smtClean="0"/>
              <a:t>3 instructional designers</a:t>
            </a:r>
          </a:p>
          <a:p>
            <a:pPr lvl="1"/>
            <a:r>
              <a:rPr lang="en-US" sz="8600" b="0" dirty="0" smtClean="0"/>
              <a:t>2 instructional designers</a:t>
            </a:r>
          </a:p>
          <a:p>
            <a:pPr marL="457200" lvl="1" indent="0">
              <a:buNone/>
            </a:pPr>
            <a:endParaRPr lang="en-US" sz="8600" b="0" dirty="0"/>
          </a:p>
          <a:p>
            <a:r>
              <a:rPr lang="en-US" sz="12000" b="0" dirty="0" smtClean="0"/>
              <a:t>Grants </a:t>
            </a:r>
          </a:p>
          <a:p>
            <a:pPr lvl="1"/>
            <a:r>
              <a:rPr lang="en-US" sz="8600" b="0" dirty="0" smtClean="0"/>
              <a:t>Academic Innovation contributed $28,000 in funding for course development of seven courses. </a:t>
            </a:r>
          </a:p>
          <a:p>
            <a:pPr lvl="1"/>
            <a:r>
              <a:rPr lang="en-US" sz="8600" b="0" dirty="0" smtClean="0"/>
              <a:t>Courses had to go through an internal review to be sure courses met QM standards prior to faculty being issued $4,000. </a:t>
            </a:r>
          </a:p>
          <a:p>
            <a:pPr lvl="1"/>
            <a:endParaRPr lang="en-US" sz="8600" b="0" dirty="0" smtClean="0"/>
          </a:p>
          <a:p>
            <a:pPr lvl="2"/>
            <a:endParaRPr lang="en-US" b="0" dirty="0"/>
          </a:p>
          <a:p>
            <a:pPr lvl="2"/>
            <a:endParaRPr lang="en-US" b="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06" y="5486400"/>
            <a:ext cx="5522987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0" dirty="0" smtClean="0"/>
              <a:t>Faculty and support staff were required to attend training prior to program launch. </a:t>
            </a:r>
          </a:p>
          <a:p>
            <a:pPr lvl="1"/>
            <a:r>
              <a:rPr lang="en-US" sz="2000" b="0" dirty="0" smtClean="0"/>
              <a:t>Navigating the LMS (Blackboard)</a:t>
            </a:r>
          </a:p>
          <a:p>
            <a:pPr lvl="1"/>
            <a:r>
              <a:rPr lang="en-US" sz="2000" b="0" dirty="0" smtClean="0"/>
              <a:t>Understanding the gradebook</a:t>
            </a:r>
          </a:p>
          <a:p>
            <a:pPr lvl="1"/>
            <a:r>
              <a:rPr lang="en-US" sz="2000" b="0" dirty="0" smtClean="0"/>
              <a:t>Incorporate synchronous tools</a:t>
            </a:r>
          </a:p>
          <a:p>
            <a:pPr lvl="1"/>
            <a:endParaRPr lang="en-US" sz="2000" b="0" dirty="0" smtClean="0"/>
          </a:p>
          <a:p>
            <a:pPr marL="514350" indent="-457200"/>
            <a:r>
              <a:rPr lang="en-US" sz="2800" b="0" dirty="0" smtClean="0"/>
              <a:t>Support didn’t end upon the launch of the program. Academic Innovation and Information Technology Services continue to provide design and technology support as needed. </a:t>
            </a: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26836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2900"/>
            <a:ext cx="8229600" cy="1143000"/>
          </a:xfrm>
        </p:spPr>
        <p:txBody>
          <a:bodyPr/>
          <a:lstStyle/>
          <a:p>
            <a:r>
              <a:rPr lang="en-US" dirty="0" smtClean="0"/>
              <a:t>Program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WVU’s Online Executive MBA</a:t>
            </a:r>
            <a:endParaRPr lang="en-US" b="0" dirty="0"/>
          </a:p>
        </p:txBody>
      </p:sp>
      <p:pic>
        <p:nvPicPr>
          <p:cNvPr id="5" name="Picture 2" descr="G:\Marketing\Ads. clip art\US News 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404865" cy="11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80" y="2392359"/>
            <a:ext cx="2696105" cy="1097117"/>
          </a:xfrm>
          <a:prstGeom prst="rect">
            <a:avLst/>
          </a:prstGeom>
        </p:spPr>
      </p:pic>
      <p:pic>
        <p:nvPicPr>
          <p:cNvPr id="7" name="Picture 10" descr="Residenci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22" y="3705674"/>
            <a:ext cx="3151632" cy="118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Military times Best for vets se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1540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80432" y="3702846"/>
            <a:ext cx="355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Award Winning Faculty</a:t>
            </a:r>
            <a:endParaRPr lang="en-US" sz="2400" dirty="0"/>
          </a:p>
        </p:txBody>
      </p:sp>
      <p:pic>
        <p:nvPicPr>
          <p:cNvPr id="10" name="Picture 2" descr="http://be.wvu.edu/faculty_staff/images/paul_speaker_lar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73610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be.wvu.edu/emba/images/Jena_MartinAmer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60" y="4200905"/>
            <a:ext cx="952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n-State Tuiti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87508"/>
            <a:ext cx="4675394" cy="3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738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Overview </vt:lpstr>
      <vt:lpstr>Objectives </vt:lpstr>
      <vt:lpstr>University Perspective </vt:lpstr>
      <vt:lpstr>Partnerships</vt:lpstr>
      <vt:lpstr>Program Quality</vt:lpstr>
      <vt:lpstr>Program Development</vt:lpstr>
      <vt:lpstr>Program Support</vt:lpstr>
      <vt:lpstr>Program Perspective</vt:lpstr>
      <vt:lpstr>WVU Executive MBA History</vt:lpstr>
      <vt:lpstr>Working with the Faculty</vt:lpstr>
      <vt:lpstr>Online Best Practices Meeting</vt:lpstr>
      <vt:lpstr>Executive MBA Student Profile </vt:lpstr>
      <vt:lpstr>QM &amp; the Executive MBA Program</vt:lpstr>
      <vt:lpstr>Closing the Loop: Reviewing and Revising Courses</vt:lpstr>
      <vt:lpstr>Panic sets in….</vt:lpstr>
      <vt:lpstr>Regrouping to Creating Faculty Buy-In</vt:lpstr>
      <vt:lpstr>Phase I: Applying the Rubric</vt:lpstr>
      <vt:lpstr>Phase II – Peer Reviewer Course</vt:lpstr>
      <vt:lpstr>Process</vt:lpstr>
      <vt:lpstr>Team Effort !!</vt:lpstr>
      <vt:lpstr>Thank You</vt:lpstr>
    </vt:vector>
  </TitlesOfParts>
  <Company>WVU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Lindsay</dc:creator>
  <cp:lastModifiedBy>Cindy Hart</cp:lastModifiedBy>
  <cp:revision>104</cp:revision>
  <cp:lastPrinted>2015-03-19T21:43:20Z</cp:lastPrinted>
  <dcterms:created xsi:type="dcterms:W3CDTF">2011-06-20T17:46:59Z</dcterms:created>
  <dcterms:modified xsi:type="dcterms:W3CDTF">2015-03-20T12:38:22Z</dcterms:modified>
</cp:coreProperties>
</file>