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8" r:id="rId12"/>
    <p:sldId id="269" r:id="rId13"/>
    <p:sldId id="270" r:id="rId14"/>
    <p:sldId id="266" r:id="rId15"/>
    <p:sldId id="267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143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9A70-97FC-B04F-9D32-A14A6B57AA0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07A1-959C-3745-B302-CB35CEE30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27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9A70-97FC-B04F-9D32-A14A6B57AA0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07A1-959C-3745-B302-CB35CEE30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711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9A70-97FC-B04F-9D32-A14A6B57AA0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07A1-959C-3745-B302-CB35CEE30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404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9A70-97FC-B04F-9D32-A14A6B57AA0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07A1-959C-3745-B302-CB35CEE30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78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9A70-97FC-B04F-9D32-A14A6B57AA0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07A1-959C-3745-B302-CB35CEE30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20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9A70-97FC-B04F-9D32-A14A6B57AA0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07A1-959C-3745-B302-CB35CEE30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006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9A70-97FC-B04F-9D32-A14A6B57AA0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07A1-959C-3745-B302-CB35CEE30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683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9A70-97FC-B04F-9D32-A14A6B57AA0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07A1-959C-3745-B302-CB35CEE30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2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9A70-97FC-B04F-9D32-A14A6B57AA0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07A1-959C-3745-B302-CB35CEE30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51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9A70-97FC-B04F-9D32-A14A6B57AA0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07A1-959C-3745-B302-CB35CEE30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1051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F39A70-97FC-B04F-9D32-A14A6B57AA0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9F07A1-959C-3745-B302-CB35CEE30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7785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F39A70-97FC-B04F-9D32-A14A6B57AA07}" type="datetimeFigureOut">
              <a:rPr lang="en-US" smtClean="0"/>
              <a:t>10/20/2015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9F07A1-959C-3745-B302-CB35CEE302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2490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umc.edu/uploadedImages/UMCedu/Content/Business_Services/Public_Affairs/Image_Galleries/batson2.jpg" TargetMode="External"/><Relationship Id="rId2" Type="http://schemas.openxmlformats.org/officeDocument/2006/relationships/hyperlink" Target="https://hdwallpapers.cat/faq_hd-wallpapers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olemiss.photoshelter.com/gallery-image/Best-of-Ole-Miss/G0000b.1RsitY65o/I0000DZqsRJART3I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oots_rope_and_hat_cowboy_wood_abstract_hd-wallpaper-18532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400"/>
            <a:ext cx="9144000" cy="67992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65937" y="168758"/>
            <a:ext cx="4826384" cy="2423243"/>
          </a:xfrm>
          <a:solidFill>
            <a:srgbClr val="4E423B">
              <a:alpha val="89000"/>
            </a:srgbClr>
          </a:solidFill>
        </p:spPr>
        <p:txBody>
          <a:bodyPr anchor="t">
            <a:normAutofit fontScale="90000"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effectLst/>
              </a:rPr>
              <a:t>Transition Lassoed by QM: Capitalizing on a New LMS by Integrating QM Principles in Training</a:t>
            </a:r>
            <a:br>
              <a:rPr lang="en-US" sz="3600" dirty="0" smtClean="0">
                <a:solidFill>
                  <a:schemeClr val="bg1">
                    <a:lumMod val="95000"/>
                  </a:schemeClr>
                </a:solidFill>
                <a:effectLst/>
              </a:rPr>
            </a:br>
            <a:r>
              <a:rPr lang="en-US" sz="2400" dirty="0">
                <a:solidFill>
                  <a:srgbClr val="F2F2F2"/>
                </a:solidFill>
              </a:rPr>
              <a:t/>
            </a:r>
            <a:br>
              <a:rPr lang="en-US" sz="2400" dirty="0">
                <a:solidFill>
                  <a:srgbClr val="F2F2F2"/>
                </a:solidFill>
              </a:rPr>
            </a:br>
            <a:r>
              <a:rPr lang="en-US" sz="2400" dirty="0">
                <a:solidFill>
                  <a:srgbClr val="F2F2F2"/>
                </a:solidFill>
              </a:rPr>
              <a:t>Terry Pollard and Rebecca Butler</a:t>
            </a:r>
            <a:br>
              <a:rPr lang="en-US" sz="2400" dirty="0">
                <a:solidFill>
                  <a:srgbClr val="F2F2F2"/>
                </a:solidFill>
              </a:rPr>
            </a:br>
            <a:r>
              <a:rPr lang="en-US" sz="2400" dirty="0">
                <a:solidFill>
                  <a:srgbClr val="F2F2F2"/>
                </a:solidFill>
              </a:rPr>
              <a:t>University of Mississippi Medical Center</a:t>
            </a:r>
            <a:br>
              <a:rPr lang="en-US" sz="2400" dirty="0">
                <a:solidFill>
                  <a:srgbClr val="F2F2F2"/>
                </a:solidFill>
              </a:rPr>
            </a:br>
            <a:endParaRPr lang="en-US" sz="2400" dirty="0">
              <a:solidFill>
                <a:srgbClr val="F2F2F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2719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Encouragement Tip #1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414" y="1526926"/>
            <a:ext cx="7590386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Capitalizing on frustrations with current LMS</a:t>
            </a:r>
          </a:p>
          <a:p>
            <a:pPr lvl="1"/>
            <a:r>
              <a:rPr lang="en-US" sz="1600" dirty="0" smtClean="0"/>
              <a:t>Blackboard </a:t>
            </a:r>
            <a:r>
              <a:rPr lang="en-US" sz="1600" dirty="0" err="1" smtClean="0"/>
              <a:t>Gradebook</a:t>
            </a:r>
            <a:r>
              <a:rPr lang="en-US" sz="1600" dirty="0" smtClean="0"/>
              <a:t> was confusing -</a:t>
            </a:r>
            <a:r>
              <a:rPr lang="en-US" sz="1600" dirty="0" smtClean="0">
                <a:sym typeface="Wingdings"/>
              </a:rPr>
              <a:t> Canvas </a:t>
            </a:r>
            <a:r>
              <a:rPr lang="en-US" sz="1600" dirty="0" err="1" smtClean="0">
                <a:sym typeface="Wingdings"/>
              </a:rPr>
              <a:t>Gradebook</a:t>
            </a:r>
            <a:r>
              <a:rPr lang="en-US" sz="1600" dirty="0" smtClean="0">
                <a:sym typeface="Wingdings"/>
              </a:rPr>
              <a:t> simple</a:t>
            </a:r>
          </a:p>
          <a:p>
            <a:pPr lvl="1"/>
            <a:r>
              <a:rPr lang="en-US" sz="1600" dirty="0" smtClean="0">
                <a:sym typeface="Wingdings"/>
              </a:rPr>
              <a:t>Blackboard Calendar not functional - Canvas Calendar highly functional</a:t>
            </a:r>
          </a:p>
          <a:p>
            <a:pPr lvl="1"/>
            <a:r>
              <a:rPr lang="en-US" sz="1600" dirty="0" smtClean="0">
                <a:sym typeface="Wingdings"/>
              </a:rPr>
              <a:t>Blackboard clutter in program course design - New Canvas template coming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4198407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Encouragement Tip #2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414" y="1526926"/>
            <a:ext cx="7590386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Recognition of “speedy” faculty in Thursday Tread email.</a:t>
            </a:r>
          </a:p>
        </p:txBody>
      </p:sp>
      <p:pic>
        <p:nvPicPr>
          <p:cNvPr id="5" name="Picture 4" descr="Thursday Treads Email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06" y="2192981"/>
            <a:ext cx="6014982" cy="4367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23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Encouragement Tip #3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414" y="1526926"/>
            <a:ext cx="7590386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Support from Administration</a:t>
            </a:r>
          </a:p>
        </p:txBody>
      </p:sp>
      <p:pic>
        <p:nvPicPr>
          <p:cNvPr id="4" name="Picture 3" descr="Screen Shot 2015-10-20 at 2.01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0805" y="1963935"/>
            <a:ext cx="6420717" cy="5051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0581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Faculty Encouragement Tip #4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6414" y="1526926"/>
            <a:ext cx="7590386" cy="4525963"/>
          </a:xfrm>
        </p:spPr>
        <p:txBody>
          <a:bodyPr>
            <a:noAutofit/>
          </a:bodyPr>
          <a:lstStyle/>
          <a:p>
            <a:r>
              <a:rPr lang="en-US" sz="2000" dirty="0" smtClean="0"/>
              <a:t>Completion of Canvas 101 leads to QM review process.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533955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QM Course Review</a:t>
            </a:r>
            <a:endParaRPr lang="en-US" dirty="0"/>
          </a:p>
        </p:txBody>
      </p:sp>
      <p:pic>
        <p:nvPicPr>
          <p:cNvPr id="5" name="Picture 4" descr="photo.JPG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641202" y="2078389"/>
            <a:ext cx="4384282" cy="3288212"/>
          </a:xfrm>
          <a:prstGeom prst="rect">
            <a:avLst/>
          </a:prstGeom>
        </p:spPr>
      </p:pic>
      <p:pic>
        <p:nvPicPr>
          <p:cNvPr id="6" name="Picture 5" descr="QM picture 2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332472" y="2106838"/>
            <a:ext cx="4351769" cy="3263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01189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>
                <a:hlinkClick r:id="rId2"/>
              </a:rPr>
              <a:t>https://hdwallpapers.cat/faq_hd-wallpapers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https://www.umc.edu/uploadedImages/UMCedu/Content/Business_Services/Public_Affairs/Image_Galleries/batson2.</a:t>
            </a:r>
            <a:r>
              <a:rPr lang="en-US" dirty="0" smtClean="0">
                <a:hlinkClick r:id="rId3"/>
              </a:rPr>
              <a:t>jpg</a:t>
            </a:r>
            <a:endParaRPr lang="en-US" dirty="0" smtClean="0"/>
          </a:p>
          <a:p>
            <a:r>
              <a:rPr lang="en-US" dirty="0">
                <a:hlinkClick r:id="rId4"/>
              </a:rPr>
              <a:t>http://olemiss.photoshelter.com/gallery-image/Best-of-Ole-Miss/G0000b.1RsitY65o/</a:t>
            </a:r>
            <a:r>
              <a:rPr lang="en-US" dirty="0" smtClean="0">
                <a:hlinkClick r:id="rId4"/>
              </a:rPr>
              <a:t>I0000DZqsRJART3I</a:t>
            </a:r>
            <a:endParaRPr lang="en-US" dirty="0" smtClean="0"/>
          </a:p>
          <a:p>
            <a:endParaRPr lang="en-US" dirty="0"/>
          </a:p>
          <a:p>
            <a:r>
              <a:rPr lang="en-US" dirty="0"/>
              <a:t>https://</a:t>
            </a:r>
            <a:r>
              <a:rPr lang="en-US" dirty="0" err="1"/>
              <a:t>www.flickr.com</a:t>
            </a:r>
            <a:r>
              <a:rPr lang="en-US" dirty="0"/>
              <a:t>/photos/</a:t>
            </a:r>
            <a:r>
              <a:rPr lang="en-US" dirty="0" err="1"/>
              <a:t>nika</a:t>
            </a:r>
            <a:r>
              <a:rPr lang="en-US" dirty="0"/>
              <a:t>/122095014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7662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Institutional Background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49" y="2479407"/>
            <a:ext cx="3282425" cy="2463621"/>
          </a:xfrm>
          <a:prstGeom prst="rect">
            <a:avLst/>
          </a:prstGeom>
        </p:spPr>
      </p:pic>
      <p:pic>
        <p:nvPicPr>
          <p:cNvPr id="11" name="Picture 10" descr="Screen Shot 2015-10-20 at 1.33.25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532" y="1788480"/>
            <a:ext cx="2977626" cy="443016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354132" y="3101761"/>
            <a:ext cx="64452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+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78867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Shaped the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15115" y="2084128"/>
            <a:ext cx="3679719" cy="4351338"/>
          </a:xfrm>
        </p:spPr>
        <p:txBody>
          <a:bodyPr/>
          <a:lstStyle/>
          <a:p>
            <a:r>
              <a:rPr lang="en-US" dirty="0" smtClean="0"/>
              <a:t>Various roles in various settings</a:t>
            </a:r>
          </a:p>
          <a:p>
            <a:r>
              <a:rPr lang="en-US" dirty="0" smtClean="0"/>
              <a:t>Saw opportunity to integrate QM principles into LMS training (secretly)</a:t>
            </a:r>
          </a:p>
          <a:p>
            <a:endParaRPr lang="en-US" dirty="0"/>
          </a:p>
        </p:txBody>
      </p:sp>
      <p:pic>
        <p:nvPicPr>
          <p:cNvPr id="4" name="Picture 3" descr="Cowboy Ha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1" y="2271867"/>
            <a:ext cx="4250936" cy="3623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Designing the course</a:t>
            </a:r>
          </a:p>
          <a:p>
            <a:r>
              <a:rPr lang="en-US" dirty="0" smtClean="0"/>
              <a:t>Terry – QM</a:t>
            </a:r>
          </a:p>
          <a:p>
            <a:r>
              <a:rPr lang="en-US" dirty="0" smtClean="0"/>
              <a:t>Rebecca – Canvas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Self-paced check off format</a:t>
            </a:r>
          </a:p>
        </p:txBody>
      </p:sp>
    </p:spTree>
    <p:extLst>
      <p:ext uri="{BB962C8B-B14F-4D97-AF65-F5344CB8AC3E}">
        <p14:creationId xmlns:p14="http://schemas.microsoft.com/office/powerpoint/2010/main" val="307743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>QM Standards Mapping Spreadsheet</a:t>
            </a:r>
            <a:endParaRPr lang="en-US" dirty="0"/>
          </a:p>
        </p:txBody>
      </p:sp>
      <p:pic>
        <p:nvPicPr>
          <p:cNvPr id="7" name="Content Placeholder 6" descr="Screen Shot 2015-10-20 at 1.43.20 PM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652" b="10673"/>
          <a:stretch/>
        </p:blipFill>
        <p:spPr>
          <a:xfrm>
            <a:off x="596732" y="1691640"/>
            <a:ext cx="7886700" cy="4351338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62496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Template</a:t>
            </a:r>
            <a:endParaRPr lang="en-US" dirty="0"/>
          </a:p>
        </p:txBody>
      </p:sp>
      <p:pic>
        <p:nvPicPr>
          <p:cNvPr id="4" name="Picture 3" descr="Screen Shot 2015-10-20 at 1.51.4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97" y="1463677"/>
            <a:ext cx="5047115" cy="500260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77396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 smtClean="0"/>
              <a:t>Templating</a:t>
            </a:r>
            <a:r>
              <a:rPr lang="en-US" sz="3600" dirty="0" smtClean="0"/>
              <a:t> the Module Introduction Page</a:t>
            </a:r>
            <a:endParaRPr lang="en-US" sz="3600" dirty="0"/>
          </a:p>
        </p:txBody>
      </p:sp>
      <p:pic>
        <p:nvPicPr>
          <p:cNvPr id="5" name="Picture 4" descr="Screen Shot 2015-10-20 at 1.53.16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6879" y="1590251"/>
            <a:ext cx="4762268" cy="498286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6484616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946" y="139592"/>
            <a:ext cx="7886700" cy="1325563"/>
          </a:xfrm>
        </p:spPr>
        <p:txBody>
          <a:bodyPr/>
          <a:lstStyle/>
          <a:p>
            <a:pPr algn="ctr"/>
            <a:r>
              <a:rPr lang="en-US" dirty="0" smtClean="0"/>
              <a:t>Student Orientation Snapshot</a:t>
            </a:r>
            <a:endParaRPr lang="en-US" dirty="0"/>
          </a:p>
        </p:txBody>
      </p:sp>
      <p:pic>
        <p:nvPicPr>
          <p:cNvPr id="4" name="Picture 3" descr="Screen Shot 2015-10-20 at 1.55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4456" y="1297051"/>
            <a:ext cx="6035174" cy="543037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89147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culty Training Proces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7964" y="0"/>
            <a:ext cx="447241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4997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168</Words>
  <Application>Microsoft Office PowerPoint</Application>
  <PresentationFormat>On-screen Show (4:3)</PresentationFormat>
  <Paragraphs>34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Office Theme</vt:lpstr>
      <vt:lpstr>Transition Lassoed by QM: Capitalizing on a New LMS by Integrating QM Principles in Training  Terry Pollard and Rebecca Butler University of Mississippi Medical Center </vt:lpstr>
      <vt:lpstr>Institutional Background</vt:lpstr>
      <vt:lpstr>Background Shaped the Project</vt:lpstr>
      <vt:lpstr>The Development</vt:lpstr>
      <vt:lpstr>QM Standards Mapping Spreadsheet</vt:lpstr>
      <vt:lpstr>Course Template</vt:lpstr>
      <vt:lpstr>Templating the Module Introduction Page</vt:lpstr>
      <vt:lpstr>Student Orientation Snapshot</vt:lpstr>
      <vt:lpstr>PowerPoint Presentation</vt:lpstr>
      <vt:lpstr>Faculty Encouragement Tip #1</vt:lpstr>
      <vt:lpstr>Faculty Encouragement Tip #2</vt:lpstr>
      <vt:lpstr>Faculty Encouragement Tip #3</vt:lpstr>
      <vt:lpstr>Faculty Encouragement Tip #4</vt:lpstr>
      <vt:lpstr>First QM Course Review</vt:lpstr>
      <vt:lpstr>Sources</vt:lpstr>
    </vt:vector>
  </TitlesOfParts>
  <Company>University of MS Medical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Transition Lassoed by QM: Capitalizing on a New LMS by Integrating QM Principles in Training  Terry Pollard and Rebecca Butler University of Mississippi Medical Center</dc:title>
  <dc:creator>Terry Pollard</dc:creator>
  <cp:lastModifiedBy>Rebecca A. Butler</cp:lastModifiedBy>
  <cp:revision>5</cp:revision>
  <dcterms:created xsi:type="dcterms:W3CDTF">2015-10-20T18:56:04Z</dcterms:created>
  <dcterms:modified xsi:type="dcterms:W3CDTF">2015-10-20T19:18:06Z</dcterms:modified>
</cp:coreProperties>
</file>